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theme/themeOverride1.xml" ContentType="application/vnd.openxmlformats-officedocument.themeOverride+xml"/>
  <Override PartName="/ppt/notesSlides/notesSlide1.xml" ContentType="application/vnd.openxmlformats-officedocument.presentationml.notesSlide+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82" r:id="rId2"/>
    <p:sldMasterId id="2147484005" r:id="rId3"/>
  </p:sldMasterIdLst>
  <p:notesMasterIdLst>
    <p:notesMasterId r:id="rId58"/>
  </p:notesMasterIdLst>
  <p:handoutMasterIdLst>
    <p:handoutMasterId r:id="rId59"/>
  </p:handoutMasterIdLst>
  <p:sldIdLst>
    <p:sldId id="360" r:id="rId4"/>
    <p:sldId id="333" r:id="rId5"/>
    <p:sldId id="314" r:id="rId6"/>
    <p:sldId id="315" r:id="rId7"/>
    <p:sldId id="345" r:id="rId8"/>
    <p:sldId id="346" r:id="rId9"/>
    <p:sldId id="349" r:id="rId10"/>
    <p:sldId id="340" r:id="rId11"/>
    <p:sldId id="335" r:id="rId12"/>
    <p:sldId id="336" r:id="rId13"/>
    <p:sldId id="338" r:id="rId14"/>
    <p:sldId id="351" r:id="rId15"/>
    <p:sldId id="350" r:id="rId16"/>
    <p:sldId id="347" r:id="rId17"/>
    <p:sldId id="352" r:id="rId18"/>
    <p:sldId id="341" r:id="rId19"/>
    <p:sldId id="316" r:id="rId20"/>
    <p:sldId id="330" r:id="rId21"/>
    <p:sldId id="318" r:id="rId22"/>
    <p:sldId id="324" r:id="rId23"/>
    <p:sldId id="319" r:id="rId24"/>
    <p:sldId id="353" r:id="rId25"/>
    <p:sldId id="355" r:id="rId26"/>
    <p:sldId id="321" r:id="rId27"/>
    <p:sldId id="323" r:id="rId28"/>
    <p:sldId id="325" r:id="rId29"/>
    <p:sldId id="326" r:id="rId30"/>
    <p:sldId id="354" r:id="rId31"/>
    <p:sldId id="328" r:id="rId32"/>
    <p:sldId id="359" r:id="rId33"/>
    <p:sldId id="329" r:id="rId34"/>
    <p:sldId id="357" r:id="rId35"/>
    <p:sldId id="343" r:id="rId36"/>
    <p:sldId id="362" r:id="rId37"/>
    <p:sldId id="348" r:id="rId38"/>
    <p:sldId id="361" r:id="rId39"/>
    <p:sldId id="363" r:id="rId40"/>
    <p:sldId id="364" r:id="rId41"/>
    <p:sldId id="365" r:id="rId42"/>
    <p:sldId id="366" r:id="rId43"/>
    <p:sldId id="367" r:id="rId44"/>
    <p:sldId id="368" r:id="rId45"/>
    <p:sldId id="369" r:id="rId46"/>
    <p:sldId id="370" r:id="rId47"/>
    <p:sldId id="371" r:id="rId48"/>
    <p:sldId id="372" r:id="rId49"/>
    <p:sldId id="373" r:id="rId50"/>
    <p:sldId id="374" r:id="rId51"/>
    <p:sldId id="375" r:id="rId52"/>
    <p:sldId id="376" r:id="rId53"/>
    <p:sldId id="377" r:id="rId54"/>
    <p:sldId id="378" r:id="rId55"/>
    <p:sldId id="379" r:id="rId56"/>
    <p:sldId id="380" r:id="rId57"/>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DF3DA9"/>
    <a:srgbClr val="770958"/>
    <a:srgbClr val="1C6B11"/>
    <a:srgbClr val="0000FF"/>
    <a:srgbClr val="0D057B"/>
    <a:srgbClr val="BD1F24"/>
    <a:srgbClr val="DA592A"/>
    <a:srgbClr val="808080"/>
    <a:srgbClr val="154D81"/>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60"/>
  </p:normalViewPr>
  <p:slideViewPr>
    <p:cSldViewPr snapToGrid="0" snapToObjects="1">
      <p:cViewPr>
        <p:scale>
          <a:sx n="110" d="100"/>
          <a:sy n="110" d="100"/>
        </p:scale>
        <p:origin x="-72" y="4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5172"/>
    </p:cViewPr>
  </p:sorter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11.xml.rels><?xml version="1.0" encoding="UTF-8" standalone="yes"?>
<Relationships xmlns="http://schemas.openxmlformats.org/package/2006/relationships"><Relationship Id="rId1" Type="http://schemas.openxmlformats.org/officeDocument/2006/relationships/oleObject" Target="file:///\\beamssrv1\leveling$\mu2E%20RPP\AP30%20extraction%20line\5%20km%20skyshine%20detector.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beamssrv1\leveling$\mu2E%20RPP\AP30%20extraction%20line\direct.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beamssrv1\leveling$\BOOSTER%20SHIELDING%20ASSESSMENT%20DATA%202013\argon%20plateau%2010-8-13.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leveling\AppData\Local\Temp\47502%202014%2010%2009%20Mu2e%20DoE%20CD2%20Accelerator%20L3%20r3.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leveling\AppData\Local\Temp\47502%202014%2010%2009%20Mu2e%20DoE%20CD2%20Accelerator%20L3%20r3.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leveling\AppData\Local\Temp\47502%202014%2010%2009%20Mu2e%20DoE%20CD2%20Accelerator%20L3%20r3.xlsx" TargetMode="Externa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8.xml.rels><?xml version="1.0" encoding="UTF-8" standalone="yes"?>
<Relationships xmlns="http://schemas.openxmlformats.org/package/2006/relationships"><Relationship Id="rId1" Type="http://schemas.openxmlformats.org/officeDocument/2006/relationships/oleObject" Target="file:///\\beamssrv1\leveling$\BOOSTER%20SHIELDING%20ASSESSMENT%20DATA%202013\TLM%20response%20VL11%20+39A\VL11%20+39A%20TLM%20data.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beamssrv1\leveling$\BOOSTER%20SHIELDING%20ASSESSMENT%20DATA%202013\5-15-13\5-15-1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Annual effective dose rate due to skyshine from continuous operation of resonant extraction at AP30</a:t>
            </a:r>
          </a:p>
        </c:rich>
      </c:tx>
      <c:layout>
        <c:manualLayout>
          <c:xMode val="edge"/>
          <c:yMode val="edge"/>
          <c:x val="0.10025137203199079"/>
          <c:y val="0"/>
        </c:manualLayout>
      </c:layout>
      <c:overlay val="0"/>
    </c:title>
    <c:autoTitleDeleted val="0"/>
    <c:plotArea>
      <c:layout/>
      <c:scatterChart>
        <c:scatterStyle val="lineMarker"/>
        <c:varyColors val="0"/>
        <c:ser>
          <c:idx val="0"/>
          <c:order val="0"/>
          <c:spPr>
            <a:ln w="28575">
              <a:noFill/>
            </a:ln>
          </c:spPr>
          <c:xVal>
            <c:numRef>
              <c:f>'5 km skyshine detector'!$AB$7:$AB$551</c:f>
              <c:numCache>
                <c:formatCode>0.00E+00</c:formatCode>
                <c:ptCount val="545"/>
                <c:pt idx="0">
                  <c:v>0.5</c:v>
                </c:pt>
                <c:pt idx="1">
                  <c:v>1.5</c:v>
                </c:pt>
                <c:pt idx="2">
                  <c:v>2.5</c:v>
                </c:pt>
                <c:pt idx="3">
                  <c:v>3.5</c:v>
                </c:pt>
                <c:pt idx="4">
                  <c:v>4.5</c:v>
                </c:pt>
                <c:pt idx="5">
                  <c:v>5.5</c:v>
                </c:pt>
                <c:pt idx="6">
                  <c:v>6.5</c:v>
                </c:pt>
                <c:pt idx="7">
                  <c:v>7.5</c:v>
                </c:pt>
                <c:pt idx="8">
                  <c:v>8.5</c:v>
                </c:pt>
                <c:pt idx="9">
                  <c:v>9.5</c:v>
                </c:pt>
                <c:pt idx="10">
                  <c:v>10.5</c:v>
                </c:pt>
                <c:pt idx="11">
                  <c:v>11.5</c:v>
                </c:pt>
                <c:pt idx="12">
                  <c:v>12.5</c:v>
                </c:pt>
                <c:pt idx="13">
                  <c:v>13.5</c:v>
                </c:pt>
                <c:pt idx="14">
                  <c:v>14.5</c:v>
                </c:pt>
                <c:pt idx="15">
                  <c:v>15.5</c:v>
                </c:pt>
                <c:pt idx="16">
                  <c:v>16.5</c:v>
                </c:pt>
                <c:pt idx="17">
                  <c:v>17.5</c:v>
                </c:pt>
                <c:pt idx="18">
                  <c:v>18.5</c:v>
                </c:pt>
                <c:pt idx="19">
                  <c:v>19.5</c:v>
                </c:pt>
                <c:pt idx="20">
                  <c:v>20.5</c:v>
                </c:pt>
                <c:pt idx="21">
                  <c:v>21.5</c:v>
                </c:pt>
                <c:pt idx="22">
                  <c:v>22.5</c:v>
                </c:pt>
                <c:pt idx="23">
                  <c:v>23.5</c:v>
                </c:pt>
                <c:pt idx="24">
                  <c:v>24.5</c:v>
                </c:pt>
                <c:pt idx="25">
                  <c:v>25.5</c:v>
                </c:pt>
                <c:pt idx="26">
                  <c:v>26.5</c:v>
                </c:pt>
                <c:pt idx="27">
                  <c:v>27.5</c:v>
                </c:pt>
                <c:pt idx="28">
                  <c:v>28.5</c:v>
                </c:pt>
                <c:pt idx="29">
                  <c:v>29.5</c:v>
                </c:pt>
                <c:pt idx="30">
                  <c:v>30.5</c:v>
                </c:pt>
                <c:pt idx="31">
                  <c:v>31.5</c:v>
                </c:pt>
                <c:pt idx="32">
                  <c:v>32.5</c:v>
                </c:pt>
                <c:pt idx="33">
                  <c:v>33.5</c:v>
                </c:pt>
                <c:pt idx="34">
                  <c:v>34.5</c:v>
                </c:pt>
                <c:pt idx="35">
                  <c:v>35.5</c:v>
                </c:pt>
                <c:pt idx="36">
                  <c:v>36.5</c:v>
                </c:pt>
                <c:pt idx="37">
                  <c:v>37.5</c:v>
                </c:pt>
                <c:pt idx="38">
                  <c:v>38.5</c:v>
                </c:pt>
                <c:pt idx="39">
                  <c:v>39.5</c:v>
                </c:pt>
                <c:pt idx="40">
                  <c:v>40.5</c:v>
                </c:pt>
                <c:pt idx="41">
                  <c:v>41.5</c:v>
                </c:pt>
                <c:pt idx="42">
                  <c:v>42.5</c:v>
                </c:pt>
                <c:pt idx="43">
                  <c:v>43.5</c:v>
                </c:pt>
                <c:pt idx="44">
                  <c:v>44.5</c:v>
                </c:pt>
                <c:pt idx="45">
                  <c:v>45.5</c:v>
                </c:pt>
                <c:pt idx="46">
                  <c:v>46.5</c:v>
                </c:pt>
                <c:pt idx="47">
                  <c:v>47.5</c:v>
                </c:pt>
                <c:pt idx="48">
                  <c:v>48.5</c:v>
                </c:pt>
                <c:pt idx="49">
                  <c:v>49.5</c:v>
                </c:pt>
                <c:pt idx="50">
                  <c:v>55</c:v>
                </c:pt>
                <c:pt idx="51">
                  <c:v>65</c:v>
                </c:pt>
                <c:pt idx="52">
                  <c:v>75</c:v>
                </c:pt>
                <c:pt idx="53">
                  <c:v>85</c:v>
                </c:pt>
                <c:pt idx="54">
                  <c:v>95</c:v>
                </c:pt>
                <c:pt idx="55">
                  <c:v>105</c:v>
                </c:pt>
                <c:pt idx="56">
                  <c:v>115</c:v>
                </c:pt>
                <c:pt idx="57">
                  <c:v>125</c:v>
                </c:pt>
                <c:pt idx="58">
                  <c:v>135</c:v>
                </c:pt>
                <c:pt idx="59">
                  <c:v>145</c:v>
                </c:pt>
                <c:pt idx="60">
                  <c:v>155</c:v>
                </c:pt>
                <c:pt idx="61">
                  <c:v>165</c:v>
                </c:pt>
                <c:pt idx="62">
                  <c:v>175</c:v>
                </c:pt>
                <c:pt idx="63">
                  <c:v>185</c:v>
                </c:pt>
                <c:pt idx="64">
                  <c:v>195</c:v>
                </c:pt>
                <c:pt idx="65">
                  <c:v>205</c:v>
                </c:pt>
                <c:pt idx="66">
                  <c:v>215</c:v>
                </c:pt>
                <c:pt idx="67">
                  <c:v>225</c:v>
                </c:pt>
                <c:pt idx="68">
                  <c:v>235</c:v>
                </c:pt>
                <c:pt idx="69">
                  <c:v>245</c:v>
                </c:pt>
                <c:pt idx="70">
                  <c:v>255</c:v>
                </c:pt>
                <c:pt idx="71">
                  <c:v>265</c:v>
                </c:pt>
                <c:pt idx="72">
                  <c:v>275</c:v>
                </c:pt>
                <c:pt idx="73">
                  <c:v>285</c:v>
                </c:pt>
                <c:pt idx="74">
                  <c:v>295</c:v>
                </c:pt>
                <c:pt idx="75">
                  <c:v>305</c:v>
                </c:pt>
                <c:pt idx="76">
                  <c:v>315</c:v>
                </c:pt>
                <c:pt idx="77">
                  <c:v>325</c:v>
                </c:pt>
                <c:pt idx="78">
                  <c:v>335</c:v>
                </c:pt>
                <c:pt idx="79">
                  <c:v>345</c:v>
                </c:pt>
                <c:pt idx="80">
                  <c:v>355</c:v>
                </c:pt>
                <c:pt idx="81">
                  <c:v>365</c:v>
                </c:pt>
                <c:pt idx="82">
                  <c:v>375</c:v>
                </c:pt>
                <c:pt idx="83">
                  <c:v>385</c:v>
                </c:pt>
                <c:pt idx="84">
                  <c:v>395</c:v>
                </c:pt>
                <c:pt idx="85">
                  <c:v>405</c:v>
                </c:pt>
                <c:pt idx="86">
                  <c:v>415</c:v>
                </c:pt>
                <c:pt idx="87">
                  <c:v>425</c:v>
                </c:pt>
                <c:pt idx="88">
                  <c:v>435</c:v>
                </c:pt>
                <c:pt idx="89">
                  <c:v>445</c:v>
                </c:pt>
                <c:pt idx="90">
                  <c:v>455</c:v>
                </c:pt>
                <c:pt idx="91">
                  <c:v>465</c:v>
                </c:pt>
                <c:pt idx="92">
                  <c:v>475</c:v>
                </c:pt>
                <c:pt idx="93">
                  <c:v>485</c:v>
                </c:pt>
                <c:pt idx="94">
                  <c:v>495</c:v>
                </c:pt>
                <c:pt idx="95">
                  <c:v>505</c:v>
                </c:pt>
                <c:pt idx="96">
                  <c:v>515</c:v>
                </c:pt>
                <c:pt idx="97">
                  <c:v>525</c:v>
                </c:pt>
                <c:pt idx="98">
                  <c:v>535</c:v>
                </c:pt>
                <c:pt idx="99">
                  <c:v>545</c:v>
                </c:pt>
                <c:pt idx="100">
                  <c:v>555</c:v>
                </c:pt>
                <c:pt idx="101">
                  <c:v>565</c:v>
                </c:pt>
                <c:pt idx="102">
                  <c:v>575</c:v>
                </c:pt>
                <c:pt idx="103">
                  <c:v>585</c:v>
                </c:pt>
                <c:pt idx="104">
                  <c:v>595</c:v>
                </c:pt>
                <c:pt idx="105">
                  <c:v>605</c:v>
                </c:pt>
                <c:pt idx="106">
                  <c:v>615</c:v>
                </c:pt>
                <c:pt idx="107">
                  <c:v>625</c:v>
                </c:pt>
                <c:pt idx="108">
                  <c:v>635</c:v>
                </c:pt>
                <c:pt idx="109">
                  <c:v>645</c:v>
                </c:pt>
                <c:pt idx="110">
                  <c:v>655</c:v>
                </c:pt>
                <c:pt idx="111">
                  <c:v>665</c:v>
                </c:pt>
                <c:pt idx="112">
                  <c:v>675</c:v>
                </c:pt>
                <c:pt idx="113">
                  <c:v>685</c:v>
                </c:pt>
                <c:pt idx="114">
                  <c:v>695</c:v>
                </c:pt>
                <c:pt idx="115">
                  <c:v>705</c:v>
                </c:pt>
                <c:pt idx="116">
                  <c:v>715</c:v>
                </c:pt>
                <c:pt idx="117">
                  <c:v>725</c:v>
                </c:pt>
                <c:pt idx="118">
                  <c:v>735</c:v>
                </c:pt>
                <c:pt idx="119">
                  <c:v>745</c:v>
                </c:pt>
                <c:pt idx="120">
                  <c:v>755</c:v>
                </c:pt>
                <c:pt idx="121">
                  <c:v>765</c:v>
                </c:pt>
                <c:pt idx="122">
                  <c:v>775</c:v>
                </c:pt>
                <c:pt idx="123">
                  <c:v>785</c:v>
                </c:pt>
                <c:pt idx="124">
                  <c:v>795</c:v>
                </c:pt>
                <c:pt idx="125">
                  <c:v>805</c:v>
                </c:pt>
                <c:pt idx="126">
                  <c:v>815</c:v>
                </c:pt>
                <c:pt idx="127">
                  <c:v>825</c:v>
                </c:pt>
                <c:pt idx="128">
                  <c:v>835</c:v>
                </c:pt>
                <c:pt idx="129">
                  <c:v>845</c:v>
                </c:pt>
                <c:pt idx="130">
                  <c:v>855</c:v>
                </c:pt>
                <c:pt idx="131">
                  <c:v>865</c:v>
                </c:pt>
                <c:pt idx="132">
                  <c:v>875</c:v>
                </c:pt>
                <c:pt idx="133">
                  <c:v>885</c:v>
                </c:pt>
                <c:pt idx="134">
                  <c:v>895</c:v>
                </c:pt>
                <c:pt idx="135">
                  <c:v>905</c:v>
                </c:pt>
                <c:pt idx="136">
                  <c:v>915</c:v>
                </c:pt>
                <c:pt idx="137">
                  <c:v>925</c:v>
                </c:pt>
                <c:pt idx="138">
                  <c:v>935</c:v>
                </c:pt>
                <c:pt idx="139">
                  <c:v>945</c:v>
                </c:pt>
                <c:pt idx="140">
                  <c:v>955</c:v>
                </c:pt>
                <c:pt idx="141">
                  <c:v>965</c:v>
                </c:pt>
                <c:pt idx="142">
                  <c:v>975</c:v>
                </c:pt>
                <c:pt idx="143">
                  <c:v>985</c:v>
                </c:pt>
                <c:pt idx="144">
                  <c:v>995</c:v>
                </c:pt>
                <c:pt idx="145">
                  <c:v>1005</c:v>
                </c:pt>
                <c:pt idx="146">
                  <c:v>1015</c:v>
                </c:pt>
                <c:pt idx="147">
                  <c:v>1025</c:v>
                </c:pt>
                <c:pt idx="148">
                  <c:v>1035</c:v>
                </c:pt>
                <c:pt idx="149">
                  <c:v>1045</c:v>
                </c:pt>
                <c:pt idx="150">
                  <c:v>1055</c:v>
                </c:pt>
                <c:pt idx="151">
                  <c:v>1065</c:v>
                </c:pt>
                <c:pt idx="152">
                  <c:v>1075</c:v>
                </c:pt>
                <c:pt idx="153">
                  <c:v>1085</c:v>
                </c:pt>
                <c:pt idx="154">
                  <c:v>1095</c:v>
                </c:pt>
                <c:pt idx="155">
                  <c:v>1105</c:v>
                </c:pt>
                <c:pt idx="156">
                  <c:v>1115</c:v>
                </c:pt>
                <c:pt idx="157">
                  <c:v>1125</c:v>
                </c:pt>
                <c:pt idx="158">
                  <c:v>1135</c:v>
                </c:pt>
                <c:pt idx="159">
                  <c:v>1145</c:v>
                </c:pt>
                <c:pt idx="160">
                  <c:v>1155</c:v>
                </c:pt>
                <c:pt idx="161">
                  <c:v>1165</c:v>
                </c:pt>
                <c:pt idx="162">
                  <c:v>1175</c:v>
                </c:pt>
                <c:pt idx="163">
                  <c:v>1185</c:v>
                </c:pt>
                <c:pt idx="164">
                  <c:v>1195</c:v>
                </c:pt>
                <c:pt idx="165">
                  <c:v>1205</c:v>
                </c:pt>
                <c:pt idx="166">
                  <c:v>1215</c:v>
                </c:pt>
                <c:pt idx="167">
                  <c:v>1225</c:v>
                </c:pt>
                <c:pt idx="168">
                  <c:v>1235</c:v>
                </c:pt>
                <c:pt idx="169">
                  <c:v>1245</c:v>
                </c:pt>
                <c:pt idx="170">
                  <c:v>1255</c:v>
                </c:pt>
                <c:pt idx="171">
                  <c:v>1265</c:v>
                </c:pt>
                <c:pt idx="172">
                  <c:v>1275</c:v>
                </c:pt>
                <c:pt idx="173">
                  <c:v>1285</c:v>
                </c:pt>
                <c:pt idx="174">
                  <c:v>1295</c:v>
                </c:pt>
                <c:pt idx="175">
                  <c:v>1305</c:v>
                </c:pt>
                <c:pt idx="176">
                  <c:v>1315</c:v>
                </c:pt>
                <c:pt idx="177">
                  <c:v>1325</c:v>
                </c:pt>
                <c:pt idx="178">
                  <c:v>1335</c:v>
                </c:pt>
                <c:pt idx="179">
                  <c:v>1345</c:v>
                </c:pt>
                <c:pt idx="180">
                  <c:v>1355</c:v>
                </c:pt>
                <c:pt idx="181">
                  <c:v>1365</c:v>
                </c:pt>
                <c:pt idx="182">
                  <c:v>1375</c:v>
                </c:pt>
                <c:pt idx="183">
                  <c:v>1385</c:v>
                </c:pt>
                <c:pt idx="184">
                  <c:v>1395</c:v>
                </c:pt>
                <c:pt idx="185">
                  <c:v>1405</c:v>
                </c:pt>
                <c:pt idx="186">
                  <c:v>1415</c:v>
                </c:pt>
                <c:pt idx="187">
                  <c:v>1425</c:v>
                </c:pt>
                <c:pt idx="188">
                  <c:v>1435</c:v>
                </c:pt>
                <c:pt idx="189">
                  <c:v>1445</c:v>
                </c:pt>
                <c:pt idx="190">
                  <c:v>1455</c:v>
                </c:pt>
                <c:pt idx="191">
                  <c:v>1465</c:v>
                </c:pt>
                <c:pt idx="192">
                  <c:v>1475</c:v>
                </c:pt>
                <c:pt idx="193">
                  <c:v>1485</c:v>
                </c:pt>
                <c:pt idx="194">
                  <c:v>1495</c:v>
                </c:pt>
                <c:pt idx="195">
                  <c:v>1505</c:v>
                </c:pt>
                <c:pt idx="196">
                  <c:v>1515</c:v>
                </c:pt>
                <c:pt idx="197">
                  <c:v>1525</c:v>
                </c:pt>
                <c:pt idx="198">
                  <c:v>1535</c:v>
                </c:pt>
                <c:pt idx="199">
                  <c:v>1545</c:v>
                </c:pt>
                <c:pt idx="200">
                  <c:v>1555</c:v>
                </c:pt>
                <c:pt idx="201">
                  <c:v>1565</c:v>
                </c:pt>
                <c:pt idx="202">
                  <c:v>1575</c:v>
                </c:pt>
                <c:pt idx="203">
                  <c:v>1585</c:v>
                </c:pt>
                <c:pt idx="204">
                  <c:v>1595</c:v>
                </c:pt>
                <c:pt idx="205">
                  <c:v>1605</c:v>
                </c:pt>
                <c:pt idx="206">
                  <c:v>1615</c:v>
                </c:pt>
                <c:pt idx="207">
                  <c:v>1625</c:v>
                </c:pt>
                <c:pt idx="208">
                  <c:v>1635</c:v>
                </c:pt>
                <c:pt idx="209">
                  <c:v>1645</c:v>
                </c:pt>
                <c:pt idx="210">
                  <c:v>1655</c:v>
                </c:pt>
                <c:pt idx="211">
                  <c:v>1665</c:v>
                </c:pt>
                <c:pt idx="212">
                  <c:v>1675</c:v>
                </c:pt>
                <c:pt idx="213">
                  <c:v>1685</c:v>
                </c:pt>
                <c:pt idx="214">
                  <c:v>1695</c:v>
                </c:pt>
                <c:pt idx="215">
                  <c:v>1705</c:v>
                </c:pt>
                <c:pt idx="216">
                  <c:v>1715</c:v>
                </c:pt>
                <c:pt idx="217">
                  <c:v>1725</c:v>
                </c:pt>
                <c:pt idx="218">
                  <c:v>1735</c:v>
                </c:pt>
                <c:pt idx="219">
                  <c:v>1745</c:v>
                </c:pt>
                <c:pt idx="220">
                  <c:v>1755</c:v>
                </c:pt>
                <c:pt idx="221">
                  <c:v>1765</c:v>
                </c:pt>
                <c:pt idx="222">
                  <c:v>1775</c:v>
                </c:pt>
                <c:pt idx="223">
                  <c:v>1785</c:v>
                </c:pt>
                <c:pt idx="224">
                  <c:v>1795</c:v>
                </c:pt>
                <c:pt idx="225">
                  <c:v>1805</c:v>
                </c:pt>
                <c:pt idx="226">
                  <c:v>1815</c:v>
                </c:pt>
                <c:pt idx="227">
                  <c:v>1825</c:v>
                </c:pt>
                <c:pt idx="228">
                  <c:v>1835</c:v>
                </c:pt>
                <c:pt idx="229">
                  <c:v>1845</c:v>
                </c:pt>
                <c:pt idx="230">
                  <c:v>1855</c:v>
                </c:pt>
                <c:pt idx="231">
                  <c:v>1865</c:v>
                </c:pt>
                <c:pt idx="232">
                  <c:v>1875</c:v>
                </c:pt>
                <c:pt idx="233">
                  <c:v>1885</c:v>
                </c:pt>
                <c:pt idx="234">
                  <c:v>1895</c:v>
                </c:pt>
                <c:pt idx="235">
                  <c:v>1905</c:v>
                </c:pt>
                <c:pt idx="236">
                  <c:v>1915</c:v>
                </c:pt>
                <c:pt idx="237">
                  <c:v>1925</c:v>
                </c:pt>
                <c:pt idx="238">
                  <c:v>1935</c:v>
                </c:pt>
                <c:pt idx="239">
                  <c:v>1945</c:v>
                </c:pt>
                <c:pt idx="240">
                  <c:v>1955</c:v>
                </c:pt>
                <c:pt idx="241">
                  <c:v>1965</c:v>
                </c:pt>
                <c:pt idx="242">
                  <c:v>1975</c:v>
                </c:pt>
                <c:pt idx="243">
                  <c:v>1985</c:v>
                </c:pt>
                <c:pt idx="244">
                  <c:v>1995</c:v>
                </c:pt>
                <c:pt idx="245">
                  <c:v>2005</c:v>
                </c:pt>
                <c:pt idx="246">
                  <c:v>2015</c:v>
                </c:pt>
                <c:pt idx="247">
                  <c:v>2025</c:v>
                </c:pt>
                <c:pt idx="248">
                  <c:v>2035</c:v>
                </c:pt>
                <c:pt idx="249">
                  <c:v>2045</c:v>
                </c:pt>
                <c:pt idx="250">
                  <c:v>2055</c:v>
                </c:pt>
                <c:pt idx="251">
                  <c:v>2065</c:v>
                </c:pt>
                <c:pt idx="252">
                  <c:v>2075</c:v>
                </c:pt>
                <c:pt idx="253">
                  <c:v>2085</c:v>
                </c:pt>
                <c:pt idx="254">
                  <c:v>2095</c:v>
                </c:pt>
                <c:pt idx="255">
                  <c:v>2105</c:v>
                </c:pt>
                <c:pt idx="256">
                  <c:v>2115</c:v>
                </c:pt>
                <c:pt idx="257">
                  <c:v>2125</c:v>
                </c:pt>
                <c:pt idx="258">
                  <c:v>2135</c:v>
                </c:pt>
                <c:pt idx="259">
                  <c:v>2145</c:v>
                </c:pt>
                <c:pt idx="260">
                  <c:v>2155</c:v>
                </c:pt>
                <c:pt idx="261">
                  <c:v>2165</c:v>
                </c:pt>
                <c:pt idx="262">
                  <c:v>2175</c:v>
                </c:pt>
                <c:pt idx="263">
                  <c:v>2185</c:v>
                </c:pt>
                <c:pt idx="264">
                  <c:v>2195</c:v>
                </c:pt>
                <c:pt idx="265">
                  <c:v>2205</c:v>
                </c:pt>
                <c:pt idx="266">
                  <c:v>2215</c:v>
                </c:pt>
                <c:pt idx="267">
                  <c:v>2225</c:v>
                </c:pt>
                <c:pt idx="268">
                  <c:v>2235</c:v>
                </c:pt>
                <c:pt idx="269">
                  <c:v>2245</c:v>
                </c:pt>
                <c:pt idx="270">
                  <c:v>2255</c:v>
                </c:pt>
                <c:pt idx="271">
                  <c:v>2265</c:v>
                </c:pt>
                <c:pt idx="272">
                  <c:v>2275</c:v>
                </c:pt>
                <c:pt idx="273">
                  <c:v>2285</c:v>
                </c:pt>
                <c:pt idx="274">
                  <c:v>2295</c:v>
                </c:pt>
                <c:pt idx="275">
                  <c:v>2305</c:v>
                </c:pt>
                <c:pt idx="276">
                  <c:v>2315</c:v>
                </c:pt>
                <c:pt idx="277">
                  <c:v>2325</c:v>
                </c:pt>
                <c:pt idx="278">
                  <c:v>2335</c:v>
                </c:pt>
                <c:pt idx="279">
                  <c:v>2345</c:v>
                </c:pt>
                <c:pt idx="280">
                  <c:v>2355</c:v>
                </c:pt>
                <c:pt idx="281">
                  <c:v>2365</c:v>
                </c:pt>
                <c:pt idx="282">
                  <c:v>2375</c:v>
                </c:pt>
                <c:pt idx="283">
                  <c:v>2385</c:v>
                </c:pt>
                <c:pt idx="284">
                  <c:v>2395</c:v>
                </c:pt>
                <c:pt idx="285">
                  <c:v>2405</c:v>
                </c:pt>
                <c:pt idx="286">
                  <c:v>2415</c:v>
                </c:pt>
                <c:pt idx="287">
                  <c:v>2425</c:v>
                </c:pt>
                <c:pt idx="288">
                  <c:v>2435</c:v>
                </c:pt>
                <c:pt idx="289">
                  <c:v>2445</c:v>
                </c:pt>
                <c:pt idx="290">
                  <c:v>2455</c:v>
                </c:pt>
                <c:pt idx="291">
                  <c:v>2465</c:v>
                </c:pt>
                <c:pt idx="292">
                  <c:v>2475</c:v>
                </c:pt>
                <c:pt idx="293">
                  <c:v>2485</c:v>
                </c:pt>
                <c:pt idx="294">
                  <c:v>2495</c:v>
                </c:pt>
                <c:pt idx="295">
                  <c:v>2505</c:v>
                </c:pt>
                <c:pt idx="296">
                  <c:v>2515</c:v>
                </c:pt>
                <c:pt idx="297">
                  <c:v>2525</c:v>
                </c:pt>
                <c:pt idx="298">
                  <c:v>2535</c:v>
                </c:pt>
                <c:pt idx="299">
                  <c:v>2545</c:v>
                </c:pt>
                <c:pt idx="300">
                  <c:v>2555</c:v>
                </c:pt>
                <c:pt idx="301">
                  <c:v>2565</c:v>
                </c:pt>
                <c:pt idx="302">
                  <c:v>2575</c:v>
                </c:pt>
                <c:pt idx="303">
                  <c:v>2585</c:v>
                </c:pt>
                <c:pt idx="304">
                  <c:v>2595</c:v>
                </c:pt>
                <c:pt idx="305">
                  <c:v>2605</c:v>
                </c:pt>
                <c:pt idx="306">
                  <c:v>2615</c:v>
                </c:pt>
                <c:pt idx="307">
                  <c:v>2625</c:v>
                </c:pt>
                <c:pt idx="308">
                  <c:v>2635</c:v>
                </c:pt>
                <c:pt idx="309">
                  <c:v>2645</c:v>
                </c:pt>
                <c:pt idx="310">
                  <c:v>2655</c:v>
                </c:pt>
                <c:pt idx="311">
                  <c:v>2665</c:v>
                </c:pt>
                <c:pt idx="312">
                  <c:v>2675</c:v>
                </c:pt>
                <c:pt idx="313">
                  <c:v>2685</c:v>
                </c:pt>
                <c:pt idx="314">
                  <c:v>2695</c:v>
                </c:pt>
                <c:pt idx="315">
                  <c:v>2705</c:v>
                </c:pt>
                <c:pt idx="316">
                  <c:v>2715</c:v>
                </c:pt>
                <c:pt idx="317">
                  <c:v>2725</c:v>
                </c:pt>
                <c:pt idx="318">
                  <c:v>2735</c:v>
                </c:pt>
                <c:pt idx="319">
                  <c:v>2745</c:v>
                </c:pt>
                <c:pt idx="320">
                  <c:v>2755</c:v>
                </c:pt>
                <c:pt idx="321">
                  <c:v>2765</c:v>
                </c:pt>
                <c:pt idx="322">
                  <c:v>2775</c:v>
                </c:pt>
                <c:pt idx="323">
                  <c:v>2785</c:v>
                </c:pt>
                <c:pt idx="324">
                  <c:v>2795</c:v>
                </c:pt>
                <c:pt idx="325">
                  <c:v>2805</c:v>
                </c:pt>
                <c:pt idx="326">
                  <c:v>2815</c:v>
                </c:pt>
                <c:pt idx="327">
                  <c:v>2825</c:v>
                </c:pt>
                <c:pt idx="328">
                  <c:v>2835</c:v>
                </c:pt>
                <c:pt idx="329">
                  <c:v>2845</c:v>
                </c:pt>
                <c:pt idx="330">
                  <c:v>2855</c:v>
                </c:pt>
                <c:pt idx="331">
                  <c:v>2865</c:v>
                </c:pt>
                <c:pt idx="332">
                  <c:v>2875</c:v>
                </c:pt>
                <c:pt idx="333">
                  <c:v>2885</c:v>
                </c:pt>
                <c:pt idx="334">
                  <c:v>2895</c:v>
                </c:pt>
                <c:pt idx="335">
                  <c:v>2905</c:v>
                </c:pt>
                <c:pt idx="336">
                  <c:v>2915</c:v>
                </c:pt>
                <c:pt idx="337">
                  <c:v>2925</c:v>
                </c:pt>
                <c:pt idx="338">
                  <c:v>2935</c:v>
                </c:pt>
                <c:pt idx="339">
                  <c:v>2945</c:v>
                </c:pt>
                <c:pt idx="340">
                  <c:v>2955</c:v>
                </c:pt>
                <c:pt idx="341">
                  <c:v>2965</c:v>
                </c:pt>
                <c:pt idx="342">
                  <c:v>2975</c:v>
                </c:pt>
                <c:pt idx="343">
                  <c:v>2985</c:v>
                </c:pt>
                <c:pt idx="344">
                  <c:v>2995</c:v>
                </c:pt>
                <c:pt idx="345">
                  <c:v>3005</c:v>
                </c:pt>
                <c:pt idx="346">
                  <c:v>3015</c:v>
                </c:pt>
                <c:pt idx="347">
                  <c:v>3025</c:v>
                </c:pt>
                <c:pt idx="348">
                  <c:v>3035</c:v>
                </c:pt>
                <c:pt idx="349">
                  <c:v>3045</c:v>
                </c:pt>
                <c:pt idx="350">
                  <c:v>3055</c:v>
                </c:pt>
                <c:pt idx="351">
                  <c:v>3065</c:v>
                </c:pt>
                <c:pt idx="352">
                  <c:v>3075</c:v>
                </c:pt>
                <c:pt idx="353">
                  <c:v>3085</c:v>
                </c:pt>
                <c:pt idx="354">
                  <c:v>3095</c:v>
                </c:pt>
                <c:pt idx="355">
                  <c:v>3105</c:v>
                </c:pt>
                <c:pt idx="356">
                  <c:v>3115</c:v>
                </c:pt>
                <c:pt idx="357">
                  <c:v>3125</c:v>
                </c:pt>
                <c:pt idx="358">
                  <c:v>3135</c:v>
                </c:pt>
                <c:pt idx="359">
                  <c:v>3145</c:v>
                </c:pt>
                <c:pt idx="360">
                  <c:v>3155</c:v>
                </c:pt>
                <c:pt idx="361">
                  <c:v>3165</c:v>
                </c:pt>
                <c:pt idx="362">
                  <c:v>3175</c:v>
                </c:pt>
                <c:pt idx="363">
                  <c:v>3185</c:v>
                </c:pt>
                <c:pt idx="364">
                  <c:v>3195</c:v>
                </c:pt>
                <c:pt idx="365">
                  <c:v>3205</c:v>
                </c:pt>
                <c:pt idx="366">
                  <c:v>3215</c:v>
                </c:pt>
                <c:pt idx="367">
                  <c:v>3225</c:v>
                </c:pt>
                <c:pt idx="368">
                  <c:v>3235</c:v>
                </c:pt>
                <c:pt idx="369">
                  <c:v>3245</c:v>
                </c:pt>
                <c:pt idx="370">
                  <c:v>3255</c:v>
                </c:pt>
                <c:pt idx="371">
                  <c:v>3265</c:v>
                </c:pt>
                <c:pt idx="372">
                  <c:v>3275</c:v>
                </c:pt>
                <c:pt idx="373">
                  <c:v>3285</c:v>
                </c:pt>
                <c:pt idx="374">
                  <c:v>3295</c:v>
                </c:pt>
                <c:pt idx="375">
                  <c:v>3305</c:v>
                </c:pt>
                <c:pt idx="376">
                  <c:v>3315</c:v>
                </c:pt>
                <c:pt idx="377">
                  <c:v>3325</c:v>
                </c:pt>
                <c:pt idx="378">
                  <c:v>3335</c:v>
                </c:pt>
                <c:pt idx="379">
                  <c:v>3345</c:v>
                </c:pt>
                <c:pt idx="380">
                  <c:v>3355</c:v>
                </c:pt>
                <c:pt idx="381">
                  <c:v>3365</c:v>
                </c:pt>
                <c:pt idx="382">
                  <c:v>3375</c:v>
                </c:pt>
                <c:pt idx="383">
                  <c:v>3385</c:v>
                </c:pt>
                <c:pt idx="384">
                  <c:v>3395</c:v>
                </c:pt>
                <c:pt idx="385">
                  <c:v>3405</c:v>
                </c:pt>
                <c:pt idx="386">
                  <c:v>3415</c:v>
                </c:pt>
                <c:pt idx="387">
                  <c:v>3425</c:v>
                </c:pt>
                <c:pt idx="388">
                  <c:v>3435</c:v>
                </c:pt>
                <c:pt idx="389">
                  <c:v>3445</c:v>
                </c:pt>
                <c:pt idx="390">
                  <c:v>3455</c:v>
                </c:pt>
                <c:pt idx="391">
                  <c:v>3465</c:v>
                </c:pt>
                <c:pt idx="392">
                  <c:v>3475</c:v>
                </c:pt>
                <c:pt idx="393">
                  <c:v>3485</c:v>
                </c:pt>
                <c:pt idx="394">
                  <c:v>3495</c:v>
                </c:pt>
                <c:pt idx="395">
                  <c:v>3505</c:v>
                </c:pt>
                <c:pt idx="396">
                  <c:v>3515</c:v>
                </c:pt>
                <c:pt idx="397">
                  <c:v>3525</c:v>
                </c:pt>
                <c:pt idx="398">
                  <c:v>3535</c:v>
                </c:pt>
                <c:pt idx="399">
                  <c:v>3545</c:v>
                </c:pt>
                <c:pt idx="400">
                  <c:v>3555</c:v>
                </c:pt>
                <c:pt idx="401">
                  <c:v>3565</c:v>
                </c:pt>
                <c:pt idx="402">
                  <c:v>3575</c:v>
                </c:pt>
                <c:pt idx="403">
                  <c:v>3585</c:v>
                </c:pt>
                <c:pt idx="404">
                  <c:v>3595</c:v>
                </c:pt>
                <c:pt idx="405">
                  <c:v>3605</c:v>
                </c:pt>
                <c:pt idx="406">
                  <c:v>3615</c:v>
                </c:pt>
                <c:pt idx="407">
                  <c:v>3625</c:v>
                </c:pt>
                <c:pt idx="408">
                  <c:v>3635</c:v>
                </c:pt>
                <c:pt idx="409">
                  <c:v>3645</c:v>
                </c:pt>
                <c:pt idx="410">
                  <c:v>3655</c:v>
                </c:pt>
                <c:pt idx="411">
                  <c:v>3665</c:v>
                </c:pt>
                <c:pt idx="412">
                  <c:v>3675</c:v>
                </c:pt>
                <c:pt idx="413">
                  <c:v>3685</c:v>
                </c:pt>
                <c:pt idx="414">
                  <c:v>3695</c:v>
                </c:pt>
                <c:pt idx="415">
                  <c:v>3705</c:v>
                </c:pt>
                <c:pt idx="416">
                  <c:v>3715</c:v>
                </c:pt>
                <c:pt idx="417">
                  <c:v>3725</c:v>
                </c:pt>
                <c:pt idx="418">
                  <c:v>3735</c:v>
                </c:pt>
                <c:pt idx="419">
                  <c:v>3745</c:v>
                </c:pt>
                <c:pt idx="420">
                  <c:v>3755</c:v>
                </c:pt>
                <c:pt idx="421">
                  <c:v>3765</c:v>
                </c:pt>
                <c:pt idx="422">
                  <c:v>3775</c:v>
                </c:pt>
                <c:pt idx="423">
                  <c:v>3785</c:v>
                </c:pt>
                <c:pt idx="424">
                  <c:v>3795</c:v>
                </c:pt>
                <c:pt idx="425">
                  <c:v>3805</c:v>
                </c:pt>
                <c:pt idx="426">
                  <c:v>3815</c:v>
                </c:pt>
                <c:pt idx="427">
                  <c:v>3825</c:v>
                </c:pt>
                <c:pt idx="428">
                  <c:v>3835</c:v>
                </c:pt>
                <c:pt idx="429">
                  <c:v>3845</c:v>
                </c:pt>
                <c:pt idx="430">
                  <c:v>3855</c:v>
                </c:pt>
                <c:pt idx="431">
                  <c:v>3865</c:v>
                </c:pt>
                <c:pt idx="432">
                  <c:v>3875</c:v>
                </c:pt>
                <c:pt idx="433">
                  <c:v>3885</c:v>
                </c:pt>
                <c:pt idx="434">
                  <c:v>3895</c:v>
                </c:pt>
                <c:pt idx="435">
                  <c:v>3905</c:v>
                </c:pt>
                <c:pt idx="436">
                  <c:v>3915</c:v>
                </c:pt>
                <c:pt idx="437">
                  <c:v>3925</c:v>
                </c:pt>
                <c:pt idx="438">
                  <c:v>3935</c:v>
                </c:pt>
                <c:pt idx="439">
                  <c:v>3945</c:v>
                </c:pt>
                <c:pt idx="440">
                  <c:v>3955</c:v>
                </c:pt>
                <c:pt idx="441">
                  <c:v>3965</c:v>
                </c:pt>
                <c:pt idx="442">
                  <c:v>3975</c:v>
                </c:pt>
                <c:pt idx="443">
                  <c:v>3985</c:v>
                </c:pt>
                <c:pt idx="444">
                  <c:v>3995</c:v>
                </c:pt>
                <c:pt idx="445">
                  <c:v>4005</c:v>
                </c:pt>
                <c:pt idx="446">
                  <c:v>4015</c:v>
                </c:pt>
                <c:pt idx="447">
                  <c:v>4025</c:v>
                </c:pt>
                <c:pt idx="448">
                  <c:v>4035</c:v>
                </c:pt>
                <c:pt idx="449">
                  <c:v>4045</c:v>
                </c:pt>
                <c:pt idx="450">
                  <c:v>4055</c:v>
                </c:pt>
                <c:pt idx="451">
                  <c:v>4065</c:v>
                </c:pt>
                <c:pt idx="452">
                  <c:v>4075</c:v>
                </c:pt>
                <c:pt idx="453">
                  <c:v>4085</c:v>
                </c:pt>
                <c:pt idx="454">
                  <c:v>4095</c:v>
                </c:pt>
                <c:pt idx="455">
                  <c:v>4105</c:v>
                </c:pt>
                <c:pt idx="456">
                  <c:v>4115</c:v>
                </c:pt>
                <c:pt idx="457">
                  <c:v>4125</c:v>
                </c:pt>
                <c:pt idx="458">
                  <c:v>4135</c:v>
                </c:pt>
                <c:pt idx="459">
                  <c:v>4145</c:v>
                </c:pt>
                <c:pt idx="460">
                  <c:v>4155</c:v>
                </c:pt>
                <c:pt idx="461">
                  <c:v>4165</c:v>
                </c:pt>
                <c:pt idx="462">
                  <c:v>4175</c:v>
                </c:pt>
                <c:pt idx="463">
                  <c:v>4185</c:v>
                </c:pt>
                <c:pt idx="464">
                  <c:v>4195</c:v>
                </c:pt>
                <c:pt idx="465">
                  <c:v>4205</c:v>
                </c:pt>
                <c:pt idx="466">
                  <c:v>4215</c:v>
                </c:pt>
                <c:pt idx="467">
                  <c:v>4225</c:v>
                </c:pt>
                <c:pt idx="468">
                  <c:v>4235</c:v>
                </c:pt>
                <c:pt idx="469">
                  <c:v>4245</c:v>
                </c:pt>
                <c:pt idx="470">
                  <c:v>4255</c:v>
                </c:pt>
                <c:pt idx="471">
                  <c:v>4265</c:v>
                </c:pt>
                <c:pt idx="472">
                  <c:v>4275</c:v>
                </c:pt>
                <c:pt idx="473">
                  <c:v>4285</c:v>
                </c:pt>
                <c:pt idx="474">
                  <c:v>4295</c:v>
                </c:pt>
                <c:pt idx="475">
                  <c:v>4305</c:v>
                </c:pt>
                <c:pt idx="476">
                  <c:v>4315</c:v>
                </c:pt>
                <c:pt idx="477">
                  <c:v>4325</c:v>
                </c:pt>
                <c:pt idx="478">
                  <c:v>4335</c:v>
                </c:pt>
                <c:pt idx="479">
                  <c:v>4345</c:v>
                </c:pt>
                <c:pt idx="480">
                  <c:v>4355</c:v>
                </c:pt>
                <c:pt idx="481">
                  <c:v>4365</c:v>
                </c:pt>
                <c:pt idx="482">
                  <c:v>4375</c:v>
                </c:pt>
                <c:pt idx="483">
                  <c:v>4385</c:v>
                </c:pt>
                <c:pt idx="484">
                  <c:v>4395</c:v>
                </c:pt>
                <c:pt idx="485">
                  <c:v>4405</c:v>
                </c:pt>
                <c:pt idx="486">
                  <c:v>4415</c:v>
                </c:pt>
                <c:pt idx="487">
                  <c:v>4425</c:v>
                </c:pt>
                <c:pt idx="488">
                  <c:v>4435</c:v>
                </c:pt>
                <c:pt idx="489">
                  <c:v>4445</c:v>
                </c:pt>
                <c:pt idx="490">
                  <c:v>4455</c:v>
                </c:pt>
                <c:pt idx="491">
                  <c:v>4465</c:v>
                </c:pt>
                <c:pt idx="492">
                  <c:v>4475</c:v>
                </c:pt>
                <c:pt idx="493">
                  <c:v>4485</c:v>
                </c:pt>
                <c:pt idx="494">
                  <c:v>4495</c:v>
                </c:pt>
                <c:pt idx="495">
                  <c:v>4505</c:v>
                </c:pt>
                <c:pt idx="496">
                  <c:v>4515</c:v>
                </c:pt>
                <c:pt idx="497">
                  <c:v>4525</c:v>
                </c:pt>
                <c:pt idx="498">
                  <c:v>4535</c:v>
                </c:pt>
                <c:pt idx="499">
                  <c:v>4545</c:v>
                </c:pt>
                <c:pt idx="500">
                  <c:v>4555</c:v>
                </c:pt>
                <c:pt idx="501">
                  <c:v>4565</c:v>
                </c:pt>
                <c:pt idx="502">
                  <c:v>4575</c:v>
                </c:pt>
                <c:pt idx="503">
                  <c:v>4585</c:v>
                </c:pt>
                <c:pt idx="504">
                  <c:v>4595</c:v>
                </c:pt>
                <c:pt idx="505">
                  <c:v>4605</c:v>
                </c:pt>
                <c:pt idx="506">
                  <c:v>4615</c:v>
                </c:pt>
                <c:pt idx="507">
                  <c:v>4625</c:v>
                </c:pt>
                <c:pt idx="508">
                  <c:v>4635</c:v>
                </c:pt>
                <c:pt idx="509">
                  <c:v>4645</c:v>
                </c:pt>
                <c:pt idx="510">
                  <c:v>4655</c:v>
                </c:pt>
                <c:pt idx="511">
                  <c:v>4665</c:v>
                </c:pt>
                <c:pt idx="512">
                  <c:v>4675</c:v>
                </c:pt>
                <c:pt idx="513">
                  <c:v>4685</c:v>
                </c:pt>
                <c:pt idx="514">
                  <c:v>4695</c:v>
                </c:pt>
                <c:pt idx="515">
                  <c:v>4705</c:v>
                </c:pt>
                <c:pt idx="516">
                  <c:v>4715</c:v>
                </c:pt>
                <c:pt idx="517">
                  <c:v>4725</c:v>
                </c:pt>
                <c:pt idx="518">
                  <c:v>4735</c:v>
                </c:pt>
                <c:pt idx="519">
                  <c:v>4745</c:v>
                </c:pt>
                <c:pt idx="520">
                  <c:v>4755</c:v>
                </c:pt>
                <c:pt idx="521">
                  <c:v>4765</c:v>
                </c:pt>
                <c:pt idx="522">
                  <c:v>4775</c:v>
                </c:pt>
                <c:pt idx="523">
                  <c:v>4785</c:v>
                </c:pt>
                <c:pt idx="524">
                  <c:v>4795</c:v>
                </c:pt>
                <c:pt idx="525">
                  <c:v>4805</c:v>
                </c:pt>
                <c:pt idx="526">
                  <c:v>4815</c:v>
                </c:pt>
                <c:pt idx="527">
                  <c:v>4825</c:v>
                </c:pt>
                <c:pt idx="528">
                  <c:v>4835</c:v>
                </c:pt>
                <c:pt idx="529">
                  <c:v>4845</c:v>
                </c:pt>
                <c:pt idx="530">
                  <c:v>4855</c:v>
                </c:pt>
                <c:pt idx="531">
                  <c:v>4865</c:v>
                </c:pt>
                <c:pt idx="532">
                  <c:v>4875</c:v>
                </c:pt>
                <c:pt idx="533">
                  <c:v>4885</c:v>
                </c:pt>
                <c:pt idx="534">
                  <c:v>4895</c:v>
                </c:pt>
                <c:pt idx="535">
                  <c:v>4905</c:v>
                </c:pt>
                <c:pt idx="536">
                  <c:v>4915</c:v>
                </c:pt>
                <c:pt idx="537">
                  <c:v>4925</c:v>
                </c:pt>
                <c:pt idx="538">
                  <c:v>4935</c:v>
                </c:pt>
                <c:pt idx="539">
                  <c:v>4945</c:v>
                </c:pt>
                <c:pt idx="540">
                  <c:v>4955</c:v>
                </c:pt>
                <c:pt idx="541">
                  <c:v>4965</c:v>
                </c:pt>
                <c:pt idx="542">
                  <c:v>4975</c:v>
                </c:pt>
                <c:pt idx="543">
                  <c:v>4985</c:v>
                </c:pt>
                <c:pt idx="544">
                  <c:v>4995</c:v>
                </c:pt>
              </c:numCache>
            </c:numRef>
          </c:xVal>
          <c:yVal>
            <c:numRef>
              <c:f>'5 km skyshine detector'!$AC$7:$AC$551</c:f>
              <c:numCache>
                <c:formatCode>0.00E+00</c:formatCode>
                <c:ptCount val="545"/>
                <c:pt idx="0">
                  <c:v>7213.8600000000015</c:v>
                </c:pt>
                <c:pt idx="1">
                  <c:v>450.14486400000015</c:v>
                </c:pt>
                <c:pt idx="2">
                  <c:v>394.64544600000005</c:v>
                </c:pt>
                <c:pt idx="3">
                  <c:v>405.09963000000005</c:v>
                </c:pt>
                <c:pt idx="4">
                  <c:v>425.39304599999986</c:v>
                </c:pt>
                <c:pt idx="5">
                  <c:v>377.27305199999995</c:v>
                </c:pt>
                <c:pt idx="6">
                  <c:v>323.61849000000007</c:v>
                </c:pt>
                <c:pt idx="7">
                  <c:v>281.03306399999991</c:v>
                </c:pt>
                <c:pt idx="8">
                  <c:v>234.45045000000007</c:v>
                </c:pt>
                <c:pt idx="9">
                  <c:v>202.78042200000002</c:v>
                </c:pt>
                <c:pt idx="10">
                  <c:v>178.02860399999997</c:v>
                </c:pt>
                <c:pt idx="11">
                  <c:v>135.67378499999992</c:v>
                </c:pt>
                <c:pt idx="12">
                  <c:v>116.22592800000001</c:v>
                </c:pt>
                <c:pt idx="13">
                  <c:v>96.916435200000024</c:v>
                </c:pt>
                <c:pt idx="14">
                  <c:v>81.61950419999998</c:v>
                </c:pt>
                <c:pt idx="15">
                  <c:v>80.912309399999998</c:v>
                </c:pt>
                <c:pt idx="16">
                  <c:v>81.189037799999937</c:v>
                </c:pt>
                <c:pt idx="17">
                  <c:v>70.150649399999978</c:v>
                </c:pt>
                <c:pt idx="18">
                  <c:v>62.648235000000007</c:v>
                </c:pt>
                <c:pt idx="19">
                  <c:v>55.929884399999999</c:v>
                </c:pt>
                <c:pt idx="20">
                  <c:v>50.810408999999993</c:v>
                </c:pt>
                <c:pt idx="21">
                  <c:v>46.720978200000026</c:v>
                </c:pt>
                <c:pt idx="22">
                  <c:v>41.032672200000015</c:v>
                </c:pt>
                <c:pt idx="23">
                  <c:v>38.680480799999998</c:v>
                </c:pt>
                <c:pt idx="24">
                  <c:v>34.944647399999994</c:v>
                </c:pt>
                <c:pt idx="25">
                  <c:v>32.377222799999998</c:v>
                </c:pt>
                <c:pt idx="26">
                  <c:v>30.3940026</c:v>
                </c:pt>
                <c:pt idx="27">
                  <c:v>28.18017540000001</c:v>
                </c:pt>
                <c:pt idx="28">
                  <c:v>26.42756219999999</c:v>
                </c:pt>
                <c:pt idx="29">
                  <c:v>25.059294000000005</c:v>
                </c:pt>
                <c:pt idx="30">
                  <c:v>23.152942799999991</c:v>
                </c:pt>
                <c:pt idx="31">
                  <c:v>22.338131400000005</c:v>
                </c:pt>
                <c:pt idx="32">
                  <c:v>20.585518199999992</c:v>
                </c:pt>
                <c:pt idx="33">
                  <c:v>20.016687600000001</c:v>
                </c:pt>
                <c:pt idx="34">
                  <c:v>18.909773999999988</c:v>
                </c:pt>
                <c:pt idx="35">
                  <c:v>18.202579199999988</c:v>
                </c:pt>
                <c:pt idx="36">
                  <c:v>17.41851539999999</c:v>
                </c:pt>
                <c:pt idx="37">
                  <c:v>16.865058600000001</c:v>
                </c:pt>
                <c:pt idx="38">
                  <c:v>16.050247199999994</c:v>
                </c:pt>
                <c:pt idx="39">
                  <c:v>14.686591140000001</c:v>
                </c:pt>
                <c:pt idx="40">
                  <c:v>14.658918299999998</c:v>
                </c:pt>
                <c:pt idx="41">
                  <c:v>13.899452580000004</c:v>
                </c:pt>
                <c:pt idx="42">
                  <c:v>13.289112719999999</c:v>
                </c:pt>
                <c:pt idx="43">
                  <c:v>12.850959420000002</c:v>
                </c:pt>
                <c:pt idx="44">
                  <c:v>12.406656600000003</c:v>
                </c:pt>
                <c:pt idx="45">
                  <c:v>12.186811260000001</c:v>
                </c:pt>
                <c:pt idx="46">
                  <c:v>11.647190879999998</c:v>
                </c:pt>
                <c:pt idx="47">
                  <c:v>11.24900946</c:v>
                </c:pt>
                <c:pt idx="48">
                  <c:v>10.543352039999998</c:v>
                </c:pt>
                <c:pt idx="49">
                  <c:v>10.408062600000001</c:v>
                </c:pt>
                <c:pt idx="50">
                  <c:v>8.8860564000000046</c:v>
                </c:pt>
                <c:pt idx="51">
                  <c:v>6.856714799999998</c:v>
                </c:pt>
                <c:pt idx="52">
                  <c:v>5.5437922800000026</c:v>
                </c:pt>
                <c:pt idx="53">
                  <c:v>4.5706307400000012</c:v>
                </c:pt>
                <c:pt idx="54">
                  <c:v>3.8618985599999998</c:v>
                </c:pt>
                <c:pt idx="55">
                  <c:v>3.3022922400000003</c:v>
                </c:pt>
                <c:pt idx="56">
                  <c:v>2.86875108</c:v>
                </c:pt>
                <c:pt idx="57">
                  <c:v>2.5028546399999989</c:v>
                </c:pt>
                <c:pt idx="58">
                  <c:v>2.2122898199999996</c:v>
                </c:pt>
                <c:pt idx="59">
                  <c:v>1.9724585400000005</c:v>
                </c:pt>
                <c:pt idx="60">
                  <c:v>1.7633748599999999</c:v>
                </c:pt>
                <c:pt idx="61">
                  <c:v>1.5942630599999996</c:v>
                </c:pt>
                <c:pt idx="62">
                  <c:v>1.4368353479999996</c:v>
                </c:pt>
                <c:pt idx="63">
                  <c:v>1.295088912</c:v>
                </c:pt>
                <c:pt idx="64">
                  <c:v>1.1823989579999998</c:v>
                </c:pt>
                <c:pt idx="65">
                  <c:v>1.0841603759999998</c:v>
                </c:pt>
                <c:pt idx="66">
                  <c:v>0.99514607399999988</c:v>
                </c:pt>
                <c:pt idx="67">
                  <c:v>0.91304998199999987</c:v>
                </c:pt>
                <c:pt idx="68">
                  <c:v>0.84571273800000013</c:v>
                </c:pt>
                <c:pt idx="69">
                  <c:v>0.77806801800000014</c:v>
                </c:pt>
                <c:pt idx="70">
                  <c:v>0.71903262599999973</c:v>
                </c:pt>
                <c:pt idx="71">
                  <c:v>0.67060515600000026</c:v>
                </c:pt>
                <c:pt idx="72">
                  <c:v>0.62064030600000053</c:v>
                </c:pt>
                <c:pt idx="73">
                  <c:v>0.5772861899999997</c:v>
                </c:pt>
                <c:pt idx="74">
                  <c:v>0.540081594</c:v>
                </c:pt>
                <c:pt idx="75">
                  <c:v>0.50333821199999973</c:v>
                </c:pt>
                <c:pt idx="76">
                  <c:v>0.47151444600000014</c:v>
                </c:pt>
                <c:pt idx="77">
                  <c:v>0.44107432200000002</c:v>
                </c:pt>
                <c:pt idx="78">
                  <c:v>0.41616876600000025</c:v>
                </c:pt>
                <c:pt idx="79">
                  <c:v>0.38911087800000027</c:v>
                </c:pt>
                <c:pt idx="80">
                  <c:v>0.36651139200000016</c:v>
                </c:pt>
                <c:pt idx="81">
                  <c:v>0.34452685800000016</c:v>
                </c:pt>
                <c:pt idx="82">
                  <c:v>0.32269606200000012</c:v>
                </c:pt>
                <c:pt idx="83">
                  <c:v>0.30532366800000027</c:v>
                </c:pt>
                <c:pt idx="84">
                  <c:v>0.28733632200000014</c:v>
                </c:pt>
                <c:pt idx="85">
                  <c:v>0.27134757000000015</c:v>
                </c:pt>
                <c:pt idx="86">
                  <c:v>0.25489760400000006</c:v>
                </c:pt>
                <c:pt idx="87">
                  <c:v>0.24229108800000013</c:v>
                </c:pt>
                <c:pt idx="88">
                  <c:v>0.23014578600000007</c:v>
                </c:pt>
                <c:pt idx="89">
                  <c:v>0.21738553199999999</c:v>
                </c:pt>
                <c:pt idx="90">
                  <c:v>0.20616265800000003</c:v>
                </c:pt>
                <c:pt idx="91">
                  <c:v>0.19463230799999995</c:v>
                </c:pt>
                <c:pt idx="92">
                  <c:v>0.18602298000000006</c:v>
                </c:pt>
                <c:pt idx="93">
                  <c:v>0.17603001000000004</c:v>
                </c:pt>
                <c:pt idx="94">
                  <c:v>0.16880432399999998</c:v>
                </c:pt>
                <c:pt idx="95">
                  <c:v>0.15958004400000003</c:v>
                </c:pt>
                <c:pt idx="96">
                  <c:v>0.15303080520000004</c:v>
                </c:pt>
                <c:pt idx="97">
                  <c:v>0.14257662119999998</c:v>
                </c:pt>
                <c:pt idx="98">
                  <c:v>0.1383488262</c:v>
                </c:pt>
                <c:pt idx="99">
                  <c:v>0.13080029039999999</c:v>
                </c:pt>
                <c:pt idx="100">
                  <c:v>0.12511198440000001</c:v>
                </c:pt>
                <c:pt idx="101">
                  <c:v>0.11828601719999998</c:v>
                </c:pt>
                <c:pt idx="102">
                  <c:v>0.11312042040000003</c:v>
                </c:pt>
                <c:pt idx="103">
                  <c:v>0.10855440179999999</c:v>
                </c:pt>
                <c:pt idx="104">
                  <c:v>0.10269698400000005</c:v>
                </c:pt>
                <c:pt idx="105">
                  <c:v>9.9514607400000024E-2</c:v>
                </c:pt>
                <c:pt idx="106">
                  <c:v>9.4917841200000047E-2</c:v>
                </c:pt>
                <c:pt idx="107">
                  <c:v>9.1720090800000029E-2</c:v>
                </c:pt>
                <c:pt idx="108">
                  <c:v>8.5954915800000059E-2</c:v>
                </c:pt>
                <c:pt idx="109">
                  <c:v>8.4125433600000049E-2</c:v>
                </c:pt>
                <c:pt idx="110">
                  <c:v>7.9482546000000029E-2</c:v>
                </c:pt>
                <c:pt idx="111">
                  <c:v>7.6884373799999975E-2</c:v>
                </c:pt>
                <c:pt idx="112">
                  <c:v>7.3133166600000007E-2</c:v>
                </c:pt>
                <c:pt idx="113">
                  <c:v>7.0258266000000014E-2</c:v>
                </c:pt>
                <c:pt idx="114">
                  <c:v>6.7706215200000044E-2</c:v>
                </c:pt>
                <c:pt idx="115">
                  <c:v>6.4908183600000002E-2</c:v>
                </c:pt>
                <c:pt idx="116">
                  <c:v>6.1864171200000012E-2</c:v>
                </c:pt>
                <c:pt idx="117">
                  <c:v>5.89277754E-2</c:v>
                </c:pt>
                <c:pt idx="118">
                  <c:v>5.7897730800000033E-2</c:v>
                </c:pt>
                <c:pt idx="119">
                  <c:v>5.4945961200000004E-2</c:v>
                </c:pt>
                <c:pt idx="120">
                  <c:v>5.3362459799999991E-2</c:v>
                </c:pt>
                <c:pt idx="121">
                  <c:v>5.09180256E-2</c:v>
                </c:pt>
                <c:pt idx="122">
                  <c:v>4.9980223799999987E-2</c:v>
                </c:pt>
                <c:pt idx="123">
                  <c:v>4.6936211400000018E-2</c:v>
                </c:pt>
                <c:pt idx="124">
                  <c:v>4.5168224400000026E-2</c:v>
                </c:pt>
                <c:pt idx="125">
                  <c:v>4.4614767600000015E-2</c:v>
                </c:pt>
                <c:pt idx="126">
                  <c:v>4.2677668799999978E-2</c:v>
                </c:pt>
                <c:pt idx="127">
                  <c:v>4.040234639999999E-2</c:v>
                </c:pt>
                <c:pt idx="128">
                  <c:v>3.9080199600000004E-2</c:v>
                </c:pt>
                <c:pt idx="129">
                  <c:v>3.7419829200000004E-2</c:v>
                </c:pt>
                <c:pt idx="130">
                  <c:v>3.6343663200000001E-2</c:v>
                </c:pt>
                <c:pt idx="131">
                  <c:v>3.5574973200000005E-2</c:v>
                </c:pt>
                <c:pt idx="132">
                  <c:v>3.382236000000001E-2</c:v>
                </c:pt>
                <c:pt idx="133">
                  <c:v>3.2884558200000004E-2</c:v>
                </c:pt>
                <c:pt idx="134">
                  <c:v>3.1700775600000008E-2</c:v>
                </c:pt>
                <c:pt idx="135">
                  <c:v>3.0286386000000002E-2</c:v>
                </c:pt>
                <c:pt idx="136">
                  <c:v>2.9702181599999999E-2</c:v>
                </c:pt>
                <c:pt idx="137">
                  <c:v>2.8672137000000014E-2</c:v>
                </c:pt>
                <c:pt idx="138">
                  <c:v>2.8103306400000007E-2</c:v>
                </c:pt>
                <c:pt idx="139">
                  <c:v>2.6442936000000007E-2</c:v>
                </c:pt>
                <c:pt idx="140">
                  <c:v>2.5720367399999996E-2</c:v>
                </c:pt>
                <c:pt idx="141">
                  <c:v>2.4967051199999996E-2</c:v>
                </c:pt>
                <c:pt idx="142">
                  <c:v>2.4167613599999999E-2</c:v>
                </c:pt>
                <c:pt idx="143">
                  <c:v>2.3521914000000001E-2</c:v>
                </c:pt>
                <c:pt idx="144">
                  <c:v>2.2537990800000011E-2</c:v>
                </c:pt>
                <c:pt idx="145">
                  <c:v>2.2261262400000016E-2</c:v>
                </c:pt>
                <c:pt idx="146">
                  <c:v>2.126196540000002E-2</c:v>
                </c:pt>
                <c:pt idx="147">
                  <c:v>2.0693134800000002E-2</c:v>
                </c:pt>
                <c:pt idx="148">
                  <c:v>1.9678464000000003E-2</c:v>
                </c:pt>
                <c:pt idx="149">
                  <c:v>1.9739959200000008E-2</c:v>
                </c:pt>
                <c:pt idx="150">
                  <c:v>1.8556176600000005E-2</c:v>
                </c:pt>
                <c:pt idx="151">
                  <c:v>1.8294822000000002E-2</c:v>
                </c:pt>
                <c:pt idx="152">
                  <c:v>1.7464636800000002E-2</c:v>
                </c:pt>
                <c:pt idx="153">
                  <c:v>1.7003422800000001E-2</c:v>
                </c:pt>
                <c:pt idx="154">
                  <c:v>1.6296227999999999E-2</c:v>
                </c:pt>
                <c:pt idx="155">
                  <c:v>1.6496087400000001E-2</c:v>
                </c:pt>
                <c:pt idx="156">
                  <c:v>1.5850387799999997E-2</c:v>
                </c:pt>
                <c:pt idx="157">
                  <c:v>1.5527538000000002E-2</c:v>
                </c:pt>
                <c:pt idx="158">
                  <c:v>1.5103221120000001E-2</c:v>
                </c:pt>
                <c:pt idx="159">
                  <c:v>1.4666605200000004E-2</c:v>
                </c:pt>
                <c:pt idx="160">
                  <c:v>1.3993232759999998E-2</c:v>
                </c:pt>
                <c:pt idx="161">
                  <c:v>1.3894840440000004E-2</c:v>
                </c:pt>
                <c:pt idx="162">
                  <c:v>1.3438238579999996E-2</c:v>
                </c:pt>
                <c:pt idx="163">
                  <c:v>1.2952426499999999E-2</c:v>
                </c:pt>
                <c:pt idx="164">
                  <c:v>1.2674160719999999E-2</c:v>
                </c:pt>
                <c:pt idx="165">
                  <c:v>1.208226942E-2</c:v>
                </c:pt>
                <c:pt idx="166">
                  <c:v>1.1685625380000007E-2</c:v>
                </c:pt>
                <c:pt idx="167">
                  <c:v>1.1673326340000007E-2</c:v>
                </c:pt>
                <c:pt idx="168">
                  <c:v>1.1189051640000005E-2</c:v>
                </c:pt>
                <c:pt idx="169">
                  <c:v>1.1049150060000009E-2</c:v>
                </c:pt>
                <c:pt idx="170">
                  <c:v>1.1124481680000003E-2</c:v>
                </c:pt>
                <c:pt idx="171">
                  <c:v>1.0295833859999997E-2</c:v>
                </c:pt>
                <c:pt idx="172">
                  <c:v>1.0251249839999995E-2</c:v>
                </c:pt>
                <c:pt idx="173">
                  <c:v>9.8684422200000076E-3</c:v>
                </c:pt>
                <c:pt idx="174">
                  <c:v>9.4840972200000064E-3</c:v>
                </c:pt>
                <c:pt idx="175">
                  <c:v>9.5625036000000063E-3</c:v>
                </c:pt>
                <c:pt idx="176">
                  <c:v>9.1750838400000093E-3</c:v>
                </c:pt>
                <c:pt idx="177">
                  <c:v>9.0582429600000007E-3</c:v>
                </c:pt>
                <c:pt idx="178">
                  <c:v>8.8015005000000087E-3</c:v>
                </c:pt>
                <c:pt idx="179">
                  <c:v>8.573968260000002E-3</c:v>
                </c:pt>
                <c:pt idx="180">
                  <c:v>8.4448283399999984E-3</c:v>
                </c:pt>
                <c:pt idx="181">
                  <c:v>8.1619504200000012E-3</c:v>
                </c:pt>
                <c:pt idx="182">
                  <c:v>8.1035299800000047E-3</c:v>
                </c:pt>
                <c:pt idx="183">
                  <c:v>7.799128740000002E-3</c:v>
                </c:pt>
                <c:pt idx="184">
                  <c:v>7.3548259199999987E-3</c:v>
                </c:pt>
                <c:pt idx="185">
                  <c:v>7.4117089800000034E-3</c:v>
                </c:pt>
                <c:pt idx="186">
                  <c:v>7.3717371000000037E-3</c:v>
                </c:pt>
                <c:pt idx="187">
                  <c:v>6.9935416200000025E-3</c:v>
                </c:pt>
                <c:pt idx="188">
                  <c:v>6.7598598600000018E-3</c:v>
                </c:pt>
                <c:pt idx="189">
                  <c:v>6.6384068399999996E-3</c:v>
                </c:pt>
                <c:pt idx="190">
                  <c:v>6.5246407199999997E-3</c:v>
                </c:pt>
                <c:pt idx="191">
                  <c:v>6.2217768600000001E-3</c:v>
                </c:pt>
                <c:pt idx="192">
                  <c:v>6.2140899600000004E-3</c:v>
                </c:pt>
                <c:pt idx="193">
                  <c:v>5.9511979799999996E-3</c:v>
                </c:pt>
                <c:pt idx="194">
                  <c:v>5.8235954400000008E-3</c:v>
                </c:pt>
                <c:pt idx="195">
                  <c:v>5.6606331599999985E-3</c:v>
                </c:pt>
                <c:pt idx="196">
                  <c:v>5.5745398799999972E-3</c:v>
                </c:pt>
                <c:pt idx="197">
                  <c:v>5.7328900200000017E-3</c:v>
                </c:pt>
                <c:pt idx="198">
                  <c:v>5.3869795199999997E-3</c:v>
                </c:pt>
                <c:pt idx="199">
                  <c:v>5.2194051000000003E-3</c:v>
                </c:pt>
                <c:pt idx="200">
                  <c:v>5.044143780000003E-3</c:v>
                </c:pt>
                <c:pt idx="201">
                  <c:v>4.9565131200000031E-3</c:v>
                </c:pt>
                <c:pt idx="202">
                  <c:v>4.7443546800000026E-3</c:v>
                </c:pt>
                <c:pt idx="203">
                  <c:v>4.6905463799999979E-3</c:v>
                </c:pt>
                <c:pt idx="204">
                  <c:v>4.6597987800000035E-3</c:v>
                </c:pt>
                <c:pt idx="205">
                  <c:v>4.5721681200000018E-3</c:v>
                </c:pt>
                <c:pt idx="206">
                  <c:v>4.4199675000000018E-3</c:v>
                </c:pt>
                <c:pt idx="207">
                  <c:v>4.4461029599999992E-3</c:v>
                </c:pt>
                <c:pt idx="208">
                  <c:v>4.2523930800000033E-3</c:v>
                </c:pt>
                <c:pt idx="209">
                  <c:v>4.2262576199999999E-3</c:v>
                </c:pt>
                <c:pt idx="210">
                  <c:v>4.3307994600000023E-3</c:v>
                </c:pt>
                <c:pt idx="211">
                  <c:v>4.1186410199999992E-3</c:v>
                </c:pt>
                <c:pt idx="212">
                  <c:v>3.9971880000000022E-3</c:v>
                </c:pt>
                <c:pt idx="213">
                  <c:v>3.8188519200000001E-3</c:v>
                </c:pt>
                <c:pt idx="214">
                  <c:v>3.5759458800000005E-3</c:v>
                </c:pt>
                <c:pt idx="215">
                  <c:v>3.7020110400000014E-3</c:v>
                </c:pt>
                <c:pt idx="216">
                  <c:v>3.5943944400000003E-3</c:v>
                </c:pt>
                <c:pt idx="217">
                  <c:v>3.5836327800000019E-3</c:v>
                </c:pt>
                <c:pt idx="218">
                  <c:v>3.4790909399999995E-3</c:v>
                </c:pt>
                <c:pt idx="219">
                  <c:v>3.3699369600000014E-3</c:v>
                </c:pt>
                <c:pt idx="220">
                  <c:v>3.3468762600000002E-3</c:v>
                </c:pt>
                <c:pt idx="221">
                  <c:v>3.2454091800000009E-3</c:v>
                </c:pt>
                <c:pt idx="222">
                  <c:v>3.1685401800000015E-3</c:v>
                </c:pt>
                <c:pt idx="223">
                  <c:v>3.1900635000000005E-3</c:v>
                </c:pt>
                <c:pt idx="224">
                  <c:v>3.039400260000001E-3</c:v>
                </c:pt>
                <c:pt idx="225">
                  <c:v>3.0009657600000013E-3</c:v>
                </c:pt>
                <c:pt idx="226">
                  <c:v>2.8749006000000012E-3</c:v>
                </c:pt>
                <c:pt idx="227">
                  <c:v>2.808793260000002E-3</c:v>
                </c:pt>
                <c:pt idx="228">
                  <c:v>2.811868019999999E-3</c:v>
                </c:pt>
                <c:pt idx="229">
                  <c:v>2.7780456600000002E-3</c:v>
                </c:pt>
                <c:pt idx="230">
                  <c:v>2.6150833800000005E-3</c:v>
                </c:pt>
                <c:pt idx="231">
                  <c:v>2.5751114999999999E-3</c:v>
                </c:pt>
                <c:pt idx="232">
                  <c:v>2.5320648600000001E-3</c:v>
                </c:pt>
                <c:pt idx="233">
                  <c:v>2.4982424999999983E-3</c:v>
                </c:pt>
                <c:pt idx="234">
                  <c:v>2.5182284399999991E-3</c:v>
                </c:pt>
                <c:pt idx="235">
                  <c:v>2.3568035399999993E-3</c:v>
                </c:pt>
                <c:pt idx="236">
                  <c:v>2.3583409199999998E-3</c:v>
                </c:pt>
                <c:pt idx="237">
                  <c:v>2.3460418800000005E-3</c:v>
                </c:pt>
                <c:pt idx="238">
                  <c:v>2.110822740000001E-3</c:v>
                </c:pt>
                <c:pt idx="239">
                  <c:v>2.3091447600000013E-3</c:v>
                </c:pt>
                <c:pt idx="240">
                  <c:v>2.1677058000000014E-3</c:v>
                </c:pt>
                <c:pt idx="241">
                  <c:v>2.0554770600000002E-3</c:v>
                </c:pt>
                <c:pt idx="242">
                  <c:v>2.0831499000000002E-3</c:v>
                </c:pt>
                <c:pt idx="243">
                  <c:v>2.13080868E-3</c:v>
                </c:pt>
                <c:pt idx="244">
                  <c:v>1.9816828200000009E-3</c:v>
                </c:pt>
                <c:pt idx="245">
                  <c:v>2.0462527800000001E-3</c:v>
                </c:pt>
                <c:pt idx="246">
                  <c:v>2.0139678000000005E-3</c:v>
                </c:pt>
                <c:pt idx="247">
                  <c:v>1.9555473600000009E-3</c:v>
                </c:pt>
                <c:pt idx="248">
                  <c:v>1.9017390599999999E-3</c:v>
                </c:pt>
                <c:pt idx="249">
                  <c:v>1.8110336400000001E-3</c:v>
                </c:pt>
                <c:pt idx="250">
                  <c:v>1.7741365200000009E-3</c:v>
                </c:pt>
                <c:pt idx="251">
                  <c:v>1.7403141600000006E-3</c:v>
                </c:pt>
                <c:pt idx="252">
                  <c:v>1.6818937200000007E-3</c:v>
                </c:pt>
                <c:pt idx="253">
                  <c:v>1.8110336400000001E-3</c:v>
                </c:pt>
                <c:pt idx="254">
                  <c:v>1.694192760000001E-3</c:v>
                </c:pt>
                <c:pt idx="255">
                  <c:v>1.7418515400000004E-3</c:v>
                </c:pt>
                <c:pt idx="256">
                  <c:v>1.6388470800000009E-3</c:v>
                </c:pt>
                <c:pt idx="257">
                  <c:v>1.6050247200000004E-3</c:v>
                </c:pt>
                <c:pt idx="258">
                  <c:v>1.5527538000000007E-3</c:v>
                </c:pt>
                <c:pt idx="259">
                  <c:v>1.6511461200000006E-3</c:v>
                </c:pt>
                <c:pt idx="260">
                  <c:v>1.5419921400000001E-3</c:v>
                </c:pt>
                <c:pt idx="261">
                  <c:v>1.5057099720000001E-3</c:v>
                </c:pt>
                <c:pt idx="262">
                  <c:v>1.4709651840000006E-3</c:v>
                </c:pt>
                <c:pt idx="263">
                  <c:v>1.3595051340000003E-3</c:v>
                </c:pt>
                <c:pt idx="264">
                  <c:v>1.3934812320000004E-3</c:v>
                </c:pt>
                <c:pt idx="265">
                  <c:v>1.3030832880000006E-3</c:v>
                </c:pt>
                <c:pt idx="266">
                  <c:v>1.3742639820000005E-3</c:v>
                </c:pt>
                <c:pt idx="267">
                  <c:v>1.3327547220000006E-3</c:v>
                </c:pt>
                <c:pt idx="268">
                  <c:v>1.3635023220000004E-3</c:v>
                </c:pt>
                <c:pt idx="269">
                  <c:v>1.306619262E-3</c:v>
                </c:pt>
                <c:pt idx="270">
                  <c:v>1.1714835600000004E-3</c:v>
                </c:pt>
                <c:pt idx="271">
                  <c:v>1.2120703919999999E-3</c:v>
                </c:pt>
                <c:pt idx="272">
                  <c:v>1.2526572240000007E-3</c:v>
                </c:pt>
                <c:pt idx="273">
                  <c:v>1.2094568459999999E-3</c:v>
                </c:pt>
                <c:pt idx="274">
                  <c:v>1.1029164120000001E-3</c:v>
                </c:pt>
                <c:pt idx="275">
                  <c:v>1.217451222E-3</c:v>
                </c:pt>
                <c:pt idx="276">
                  <c:v>1.1308967280000003E-3</c:v>
                </c:pt>
                <c:pt idx="277">
                  <c:v>1.0667879820000004E-3</c:v>
                </c:pt>
                <c:pt idx="278">
                  <c:v>1.1484228600000005E-3</c:v>
                </c:pt>
                <c:pt idx="279">
                  <c:v>1.0721688120000001E-3</c:v>
                </c:pt>
                <c:pt idx="280">
                  <c:v>1.1232098280000004E-3</c:v>
                </c:pt>
                <c:pt idx="281">
                  <c:v>9.9253252800000024E-4</c:v>
                </c:pt>
                <c:pt idx="282">
                  <c:v>9.7900358400000048E-4</c:v>
                </c:pt>
                <c:pt idx="283">
                  <c:v>1.0277385300000001E-3</c:v>
                </c:pt>
                <c:pt idx="284">
                  <c:v>9.5994007200000064E-4</c:v>
                </c:pt>
                <c:pt idx="285">
                  <c:v>9.6009381000000042E-4</c:v>
                </c:pt>
                <c:pt idx="286">
                  <c:v>9.9991195200000078E-4</c:v>
                </c:pt>
                <c:pt idx="287">
                  <c:v>1.0398838320000001E-3</c:v>
                </c:pt>
                <c:pt idx="288">
                  <c:v>9.5271438600000042E-4</c:v>
                </c:pt>
                <c:pt idx="289">
                  <c:v>8.5524449400000129E-4</c:v>
                </c:pt>
                <c:pt idx="290">
                  <c:v>8.7907388400000033E-4</c:v>
                </c:pt>
                <c:pt idx="291">
                  <c:v>8.6416129800000001E-4</c:v>
                </c:pt>
                <c:pt idx="292">
                  <c:v>8.1558009000000083E-4</c:v>
                </c:pt>
                <c:pt idx="293">
                  <c:v>7.8406380000000059E-4</c:v>
                </c:pt>
                <c:pt idx="294">
                  <c:v>8.2757165400000068E-4</c:v>
                </c:pt>
                <c:pt idx="295">
                  <c:v>8.0927683200000052E-4</c:v>
                </c:pt>
                <c:pt idx="296">
                  <c:v>7.8406380000000059E-4</c:v>
                </c:pt>
                <c:pt idx="297">
                  <c:v>7.9298060400000039E-4</c:v>
                </c:pt>
                <c:pt idx="298">
                  <c:v>7.7576194800000058E-4</c:v>
                </c:pt>
                <c:pt idx="299">
                  <c:v>7.8467875200000027E-4</c:v>
                </c:pt>
                <c:pt idx="300">
                  <c:v>7.2764195400000032E-4</c:v>
                </c:pt>
                <c:pt idx="301">
                  <c:v>6.7490982000000053E-4</c:v>
                </c:pt>
                <c:pt idx="302">
                  <c:v>7.233372900000008E-4</c:v>
                </c:pt>
                <c:pt idx="303">
                  <c:v>7.5039517799999999E-4</c:v>
                </c:pt>
                <c:pt idx="304">
                  <c:v>6.5553883200000014E-4</c:v>
                </c:pt>
                <c:pt idx="305">
                  <c:v>7.7591568600000004E-4</c:v>
                </c:pt>
                <c:pt idx="306">
                  <c:v>6.7583224800000054E-4</c:v>
                </c:pt>
                <c:pt idx="307">
                  <c:v>6.5630752200000026E-4</c:v>
                </c:pt>
                <c:pt idx="308">
                  <c:v>6.0634267200000008E-4</c:v>
                </c:pt>
                <c:pt idx="309">
                  <c:v>6.4308605400000029E-4</c:v>
                </c:pt>
                <c:pt idx="310">
                  <c:v>6.0957117000000024E-4</c:v>
                </c:pt>
                <c:pt idx="311">
                  <c:v>6.0542024400000018E-4</c:v>
                </c:pt>
                <c:pt idx="312">
                  <c:v>5.8574177999999978E-4</c:v>
                </c:pt>
                <c:pt idx="313">
                  <c:v>5.6944555199999977E-4</c:v>
                </c:pt>
                <c:pt idx="314">
                  <c:v>5.9219877600000031E-4</c:v>
                </c:pt>
                <c:pt idx="315">
                  <c:v>5.0195456999999998E-4</c:v>
                </c:pt>
                <c:pt idx="316">
                  <c:v>5.6391098400000023E-4</c:v>
                </c:pt>
                <c:pt idx="317">
                  <c:v>5.6175865199999976E-4</c:v>
                </c:pt>
                <c:pt idx="318">
                  <c:v>5.5407175199999998E-4</c:v>
                </c:pt>
                <c:pt idx="319">
                  <c:v>5.3208721799999999E-4</c:v>
                </c:pt>
                <c:pt idx="320">
                  <c:v>5.1840453600000001E-4</c:v>
                </c:pt>
                <c:pt idx="321">
                  <c:v>5.2578396000000022E-4</c:v>
                </c:pt>
                <c:pt idx="322">
                  <c:v>4.7335930200000028E-4</c:v>
                </c:pt>
                <c:pt idx="323">
                  <c:v>5.263989119999999E-4</c:v>
                </c:pt>
                <c:pt idx="324">
                  <c:v>4.8857936400000023E-4</c:v>
                </c:pt>
                <c:pt idx="325">
                  <c:v>4.941139320000002E-4</c:v>
                </c:pt>
                <c:pt idx="326">
                  <c:v>4.8104620200000028E-4</c:v>
                </c:pt>
                <c:pt idx="327">
                  <c:v>3.9187816200000018E-4</c:v>
                </c:pt>
                <c:pt idx="328">
                  <c:v>5.0549054400000004E-4</c:v>
                </c:pt>
                <c:pt idx="329">
                  <c:v>4.6213642800000017E-4</c:v>
                </c:pt>
                <c:pt idx="330">
                  <c:v>4.6213642800000017E-4</c:v>
                </c:pt>
                <c:pt idx="331">
                  <c:v>5.0564428199999993E-4</c:v>
                </c:pt>
                <c:pt idx="332">
                  <c:v>4.1878231200000008E-4</c:v>
                </c:pt>
                <c:pt idx="333">
                  <c:v>4.1109541199999981E-4</c:v>
                </c:pt>
                <c:pt idx="334">
                  <c:v>3.8388378600000007E-4</c:v>
                </c:pt>
                <c:pt idx="335">
                  <c:v>4.3292620800000002E-4</c:v>
                </c:pt>
                <c:pt idx="336">
                  <c:v>3.8741976000000017E-4</c:v>
                </c:pt>
                <c:pt idx="337">
                  <c:v>4.1386269600000023E-4</c:v>
                </c:pt>
                <c:pt idx="338">
                  <c:v>3.9126320999999996E-4</c:v>
                </c:pt>
                <c:pt idx="339">
                  <c:v>3.7465950600000026E-4</c:v>
                </c:pt>
                <c:pt idx="340">
                  <c:v>3.6635765400000041E-4</c:v>
                </c:pt>
                <c:pt idx="341">
                  <c:v>3.5759458800000001E-4</c:v>
                </c:pt>
                <c:pt idx="342">
                  <c:v>4.0433094000000009E-4</c:v>
                </c:pt>
                <c:pt idx="343">
                  <c:v>3.5083011600000019E-4</c:v>
                </c:pt>
                <c:pt idx="344">
                  <c:v>3.3960724200000008E-4</c:v>
                </c:pt>
                <c:pt idx="345">
                  <c:v>3.6743382000000016E-4</c:v>
                </c:pt>
                <c:pt idx="346">
                  <c:v>3.4560302400000017E-4</c:v>
                </c:pt>
                <c:pt idx="347">
                  <c:v>3.5759458800000001E-4</c:v>
                </c:pt>
                <c:pt idx="348">
                  <c:v>3.5252123400000005E-4</c:v>
                </c:pt>
                <c:pt idx="349">
                  <c:v>3.4483433400000015E-4</c:v>
                </c:pt>
                <c:pt idx="350">
                  <c:v>3.4790909400000009E-4</c:v>
                </c:pt>
                <c:pt idx="351">
                  <c:v>3.3176660400000013E-4</c:v>
                </c:pt>
                <c:pt idx="352">
                  <c:v>3.0301759800000009E-4</c:v>
                </c:pt>
                <c:pt idx="353">
                  <c:v>2.9994283799999999E-4</c:v>
                </c:pt>
                <c:pt idx="354">
                  <c:v>3.0148021800000002E-4</c:v>
                </c:pt>
                <c:pt idx="355">
                  <c:v>3.0993580800000008E-4</c:v>
                </c:pt>
                <c:pt idx="356">
                  <c:v>3.1116571199999999E-4</c:v>
                </c:pt>
                <c:pt idx="357">
                  <c:v>2.8503025200000005E-4</c:v>
                </c:pt>
                <c:pt idx="358">
                  <c:v>2.4044623199999995E-4</c:v>
                </c:pt>
                <c:pt idx="359">
                  <c:v>2.5259153399999996E-4</c:v>
                </c:pt>
                <c:pt idx="360">
                  <c:v>2.5674246000000018E-4</c:v>
                </c:pt>
                <c:pt idx="361">
                  <c:v>2.3767894799999999E-4</c:v>
                </c:pt>
                <c:pt idx="362">
                  <c:v>2.7027140400000022E-4</c:v>
                </c:pt>
                <c:pt idx="363">
                  <c:v>2.3737147200000015E-4</c:v>
                </c:pt>
                <c:pt idx="364">
                  <c:v>2.7841951800000012E-4</c:v>
                </c:pt>
                <c:pt idx="365">
                  <c:v>2.0831499000000008E-4</c:v>
                </c:pt>
                <c:pt idx="366">
                  <c:v>2.4044623199999995E-4</c:v>
                </c:pt>
                <c:pt idx="367">
                  <c:v>3.027101220000002E-4</c:v>
                </c:pt>
                <c:pt idx="368">
                  <c:v>1.9924444800000014E-4</c:v>
                </c:pt>
                <c:pt idx="369">
                  <c:v>2.1446451000000001E-4</c:v>
                </c:pt>
                <c:pt idx="370">
                  <c:v>2.2245888600000018E-4</c:v>
                </c:pt>
                <c:pt idx="371">
                  <c:v>2.2983831000000007E-4</c:v>
                </c:pt>
                <c:pt idx="372">
                  <c:v>2.2768597800000001E-4</c:v>
                </c:pt>
                <c:pt idx="373">
                  <c:v>2.0293416000000008E-4</c:v>
                </c:pt>
                <c:pt idx="374">
                  <c:v>2.3137569000000001E-4</c:v>
                </c:pt>
                <c:pt idx="375">
                  <c:v>2.2599486000000001E-4</c:v>
                </c:pt>
                <c:pt idx="376">
                  <c:v>1.960159500000002E-4</c:v>
                </c:pt>
                <c:pt idx="377">
                  <c:v>1.9985940000000009E-4</c:v>
                </c:pt>
                <c:pt idx="378">
                  <c:v>2.018579940000001E-4</c:v>
                </c:pt>
                <c:pt idx="379">
                  <c:v>1.9125007200000011E-4</c:v>
                </c:pt>
                <c:pt idx="380">
                  <c:v>2.2215141000000012E-4</c:v>
                </c:pt>
                <c:pt idx="381">
                  <c:v>2.0570144400000015E-4</c:v>
                </c:pt>
                <c:pt idx="382">
                  <c:v>2.1861543600000015E-4</c:v>
                </c:pt>
                <c:pt idx="383">
                  <c:v>2.0139678000000009E-4</c:v>
                </c:pt>
                <c:pt idx="384">
                  <c:v>1.7725991400000001E-4</c:v>
                </c:pt>
                <c:pt idx="385">
                  <c:v>1.831019580000001E-4</c:v>
                </c:pt>
                <c:pt idx="386">
                  <c:v>1.8802157400000011E-4</c:v>
                </c:pt>
                <c:pt idx="387">
                  <c:v>1.8709914600000005E-4</c:v>
                </c:pt>
                <c:pt idx="388">
                  <c:v>1.8556176600000016E-4</c:v>
                </c:pt>
                <c:pt idx="389">
                  <c:v>1.5106295880000005E-4</c:v>
                </c:pt>
                <c:pt idx="390">
                  <c:v>1.6004125800000012E-4</c:v>
                </c:pt>
                <c:pt idx="391">
                  <c:v>1.6342349400000006E-4</c:v>
                </c:pt>
                <c:pt idx="392">
                  <c:v>1.7772112800000005E-4</c:v>
                </c:pt>
                <c:pt idx="393">
                  <c:v>1.5911883000000008E-4</c:v>
                </c:pt>
                <c:pt idx="394">
                  <c:v>1.9509352200000011E-4</c:v>
                </c:pt>
                <c:pt idx="395">
                  <c:v>1.6603704000000004E-4</c:v>
                </c:pt>
                <c:pt idx="396">
                  <c:v>1.6695946799999997E-4</c:v>
                </c:pt>
                <c:pt idx="397">
                  <c:v>1.4817268440000004E-4</c:v>
                </c:pt>
                <c:pt idx="398">
                  <c:v>1.8094962600000009E-4</c:v>
                </c:pt>
                <c:pt idx="399">
                  <c:v>1.5419921400000003E-4</c:v>
                </c:pt>
                <c:pt idx="400">
                  <c:v>1.5290781480000005E-4</c:v>
                </c:pt>
                <c:pt idx="401">
                  <c:v>1.349973378E-4</c:v>
                </c:pt>
                <c:pt idx="402">
                  <c:v>1.4958707400000002E-4</c:v>
                </c:pt>
                <c:pt idx="403">
                  <c:v>1.3441313340000006E-4</c:v>
                </c:pt>
                <c:pt idx="404">
                  <c:v>1.5865761600000004E-4</c:v>
                </c:pt>
                <c:pt idx="405">
                  <c:v>1.2475838700000001E-4</c:v>
                </c:pt>
                <c:pt idx="406">
                  <c:v>1.0903098960000001E-4</c:v>
                </c:pt>
                <c:pt idx="407">
                  <c:v>1.2927828420000007E-4</c:v>
                </c:pt>
                <c:pt idx="408">
                  <c:v>1.287863226E-4</c:v>
                </c:pt>
                <c:pt idx="409">
                  <c:v>1.2426642540000002E-4</c:v>
                </c:pt>
                <c:pt idx="410">
                  <c:v>1.3284500580000008E-4</c:v>
                </c:pt>
                <c:pt idx="411">
                  <c:v>1.1882410020000006E-4</c:v>
                </c:pt>
                <c:pt idx="412">
                  <c:v>1.3787223840000006E-4</c:v>
                </c:pt>
                <c:pt idx="413">
                  <c:v>1.2271367159999997E-4</c:v>
                </c:pt>
                <c:pt idx="414">
                  <c:v>1.0886187780000003E-4</c:v>
                </c:pt>
                <c:pt idx="415">
                  <c:v>1.3745714580000001E-4</c:v>
                </c:pt>
                <c:pt idx="416">
                  <c:v>1.4683516380000001E-4</c:v>
                </c:pt>
                <c:pt idx="417">
                  <c:v>1.0537202519999996E-4</c:v>
                </c:pt>
                <c:pt idx="418">
                  <c:v>1.14150465E-4</c:v>
                </c:pt>
                <c:pt idx="419">
                  <c:v>1.2469689179999999E-4</c:v>
                </c:pt>
                <c:pt idx="420">
                  <c:v>1.1468854800000008E-4</c:v>
                </c:pt>
                <c:pt idx="421">
                  <c:v>1.12920561E-4</c:v>
                </c:pt>
                <c:pt idx="422">
                  <c:v>1.1106033120000001E-4</c:v>
                </c:pt>
                <c:pt idx="423">
                  <c:v>1.1631817080000005E-4</c:v>
                </c:pt>
                <c:pt idx="424">
                  <c:v>9.7439144400000014E-5</c:v>
                </c:pt>
                <c:pt idx="425">
                  <c:v>9.244265940000001E-5</c:v>
                </c:pt>
                <c:pt idx="426">
                  <c:v>9.4179898800000078E-5</c:v>
                </c:pt>
                <c:pt idx="427">
                  <c:v>1.01236473E-4</c:v>
                </c:pt>
                <c:pt idx="428">
                  <c:v>9.3488077800000027E-5</c:v>
                </c:pt>
                <c:pt idx="429">
                  <c:v>9.3918544200000063E-5</c:v>
                </c:pt>
                <c:pt idx="430">
                  <c:v>9.6424473600000062E-5</c:v>
                </c:pt>
                <c:pt idx="431">
                  <c:v>8.5124730600000061E-5</c:v>
                </c:pt>
                <c:pt idx="432">
                  <c:v>7.9359555599999991E-5</c:v>
                </c:pt>
                <c:pt idx="433">
                  <c:v>7.8852220200000049E-5</c:v>
                </c:pt>
                <c:pt idx="434">
                  <c:v>1.1498065020000004E-4</c:v>
                </c:pt>
                <c:pt idx="435">
                  <c:v>7.616180520000001E-5</c:v>
                </c:pt>
                <c:pt idx="436">
                  <c:v>9.5609662200000074E-5</c:v>
                </c:pt>
                <c:pt idx="437">
                  <c:v>8.7630660000000059E-5</c:v>
                </c:pt>
                <c:pt idx="438">
                  <c:v>9.368793720000006E-5</c:v>
                </c:pt>
                <c:pt idx="439">
                  <c:v>8.3418238800000004E-5</c:v>
                </c:pt>
                <c:pt idx="440">
                  <c:v>7.5639096000000022E-5</c:v>
                </c:pt>
                <c:pt idx="441">
                  <c:v>7.9574788799999989E-5</c:v>
                </c:pt>
                <c:pt idx="442">
                  <c:v>7.1288310599999997E-5</c:v>
                </c:pt>
                <c:pt idx="443">
                  <c:v>7.1472796200000024E-5</c:v>
                </c:pt>
                <c:pt idx="444">
                  <c:v>7.0950087000000035E-5</c:v>
                </c:pt>
                <c:pt idx="445">
                  <c:v>8.569356120000008E-5</c:v>
                </c:pt>
                <c:pt idx="446">
                  <c:v>6.7045141800000038E-5</c:v>
                </c:pt>
                <c:pt idx="447">
                  <c:v>8.0374226400000025E-5</c:v>
                </c:pt>
                <c:pt idx="448">
                  <c:v>7.3179288000000013E-5</c:v>
                </c:pt>
                <c:pt idx="449">
                  <c:v>6.1525947600000018E-5</c:v>
                </c:pt>
                <c:pt idx="450">
                  <c:v>8.0389600200000004E-5</c:v>
                </c:pt>
                <c:pt idx="451">
                  <c:v>6.8644016999999988E-5</c:v>
                </c:pt>
                <c:pt idx="452">
                  <c:v>7.4824284600000034E-5</c:v>
                </c:pt>
                <c:pt idx="453">
                  <c:v>7.7822175599999983E-5</c:v>
                </c:pt>
                <c:pt idx="454">
                  <c:v>6.6676170600000011E-5</c:v>
                </c:pt>
                <c:pt idx="455">
                  <c:v>5.8082216400000015E-5</c:v>
                </c:pt>
                <c:pt idx="456">
                  <c:v>6.6214956600000032E-5</c:v>
                </c:pt>
                <c:pt idx="457">
                  <c:v>5.9896324800000071E-5</c:v>
                </c:pt>
                <c:pt idx="458">
                  <c:v>6.9858547200000014E-5</c:v>
                </c:pt>
                <c:pt idx="459">
                  <c:v>6.3832017600000025E-5</c:v>
                </c:pt>
                <c:pt idx="460">
                  <c:v>5.8727916000000035E-5</c:v>
                </c:pt>
                <c:pt idx="461">
                  <c:v>5.9973193800000004E-5</c:v>
                </c:pt>
                <c:pt idx="462">
                  <c:v>6.5292528599999991E-5</c:v>
                </c:pt>
                <c:pt idx="463">
                  <c:v>6.5569257000000025E-5</c:v>
                </c:pt>
                <c:pt idx="464">
                  <c:v>5.5976005799999987E-5</c:v>
                </c:pt>
                <c:pt idx="465">
                  <c:v>5.36853096E-5</c:v>
                </c:pt>
                <c:pt idx="466">
                  <c:v>4.0986550799999987E-5</c:v>
                </c:pt>
                <c:pt idx="467">
                  <c:v>4.8089246399999986E-5</c:v>
                </c:pt>
                <c:pt idx="468">
                  <c:v>4.3031266200000026E-5</c:v>
                </c:pt>
                <c:pt idx="469">
                  <c:v>5.2516900800000039E-5</c:v>
                </c:pt>
                <c:pt idx="470">
                  <c:v>4.2324071400000018E-5</c:v>
                </c:pt>
                <c:pt idx="471">
                  <c:v>5.4853718400000022E-5</c:v>
                </c:pt>
                <c:pt idx="472">
                  <c:v>4.1109541200000005E-5</c:v>
                </c:pt>
                <c:pt idx="473">
                  <c:v>5.4992082600000032E-5</c:v>
                </c:pt>
                <c:pt idx="474">
                  <c:v>6.5354023800000055E-5</c:v>
                </c:pt>
                <c:pt idx="475">
                  <c:v>5.9435110800000023E-5</c:v>
                </c:pt>
                <c:pt idx="476">
                  <c:v>5.7697871400000036E-5</c:v>
                </c:pt>
                <c:pt idx="477">
                  <c:v>4.2185707200000021E-5</c:v>
                </c:pt>
                <c:pt idx="478">
                  <c:v>4.4322665400000046E-5</c:v>
                </c:pt>
                <c:pt idx="479">
                  <c:v>5.4515494800000074E-5</c:v>
                </c:pt>
                <c:pt idx="480">
                  <c:v>6.5323276200000043E-5</c:v>
                </c:pt>
                <c:pt idx="481">
                  <c:v>4.7443546799999986E-5</c:v>
                </c:pt>
                <c:pt idx="482">
                  <c:v>4.3446358799999976E-5</c:v>
                </c:pt>
                <c:pt idx="483">
                  <c:v>5.8082216400000015E-5</c:v>
                </c:pt>
                <c:pt idx="484">
                  <c:v>3.8665107000000016E-5</c:v>
                </c:pt>
                <c:pt idx="485">
                  <c:v>3.5328992400000018E-5</c:v>
                </c:pt>
                <c:pt idx="486">
                  <c:v>4.0156365600000001E-5</c:v>
                </c:pt>
                <c:pt idx="487">
                  <c:v>4.6382754600000003E-5</c:v>
                </c:pt>
                <c:pt idx="488">
                  <c:v>3.1839139800000018E-5</c:v>
                </c:pt>
                <c:pt idx="489">
                  <c:v>2.9471574600000013E-5</c:v>
                </c:pt>
                <c:pt idx="490">
                  <c:v>5.543792280000004E-5</c:v>
                </c:pt>
                <c:pt idx="491">
                  <c:v>3.6128430000000014E-5</c:v>
                </c:pt>
                <c:pt idx="492">
                  <c:v>2.5812610200000012E-5</c:v>
                </c:pt>
                <c:pt idx="493">
                  <c:v>4.527584099999999E-5</c:v>
                </c:pt>
                <c:pt idx="494">
                  <c:v>2.8610641800000009E-5</c:v>
                </c:pt>
                <c:pt idx="495">
                  <c:v>3.2561708400000019E-5</c:v>
                </c:pt>
                <c:pt idx="496">
                  <c:v>4.1001924600000027E-5</c:v>
                </c:pt>
                <c:pt idx="497">
                  <c:v>3.5021516400000027E-5</c:v>
                </c:pt>
                <c:pt idx="498">
                  <c:v>2.8764379800000007E-5</c:v>
                </c:pt>
                <c:pt idx="499">
                  <c:v>4.1386269599999999E-5</c:v>
                </c:pt>
                <c:pt idx="500">
                  <c:v>2.5797236400000013E-5</c:v>
                </c:pt>
                <c:pt idx="501">
                  <c:v>3.3714743400000015E-5</c:v>
                </c:pt>
                <c:pt idx="502">
                  <c:v>3.3714743400000015E-5</c:v>
                </c:pt>
                <c:pt idx="503">
                  <c:v>3.8419126200000014E-5</c:v>
                </c:pt>
                <c:pt idx="504">
                  <c:v>4.361547059999999E-5</c:v>
                </c:pt>
                <c:pt idx="505">
                  <c:v>3.9018704400000017E-5</c:v>
                </c:pt>
                <c:pt idx="506">
                  <c:v>4.6521118799999959E-5</c:v>
                </c:pt>
                <c:pt idx="507">
                  <c:v>4.5952288200000021E-5</c:v>
                </c:pt>
                <c:pt idx="508">
                  <c:v>2.8303165800000014E-5</c:v>
                </c:pt>
                <c:pt idx="509">
                  <c:v>2.2507243200000018E-5</c:v>
                </c:pt>
                <c:pt idx="510">
                  <c:v>3.2208111000000018E-5</c:v>
                </c:pt>
                <c:pt idx="511">
                  <c:v>3.5974692000000011E-5</c:v>
                </c:pt>
                <c:pt idx="512">
                  <c:v>4.2124212000000026E-5</c:v>
                </c:pt>
                <c:pt idx="513">
                  <c:v>2.5674246000000018E-5</c:v>
                </c:pt>
                <c:pt idx="514">
                  <c:v>2.6427562200000014E-5</c:v>
                </c:pt>
                <c:pt idx="515">
                  <c:v>2.8718258400000014E-5</c:v>
                </c:pt>
                <c:pt idx="516">
                  <c:v>3.0547740600000018E-5</c:v>
                </c:pt>
                <c:pt idx="517">
                  <c:v>3.1239561600000022E-5</c:v>
                </c:pt>
                <c:pt idx="518">
                  <c:v>2.39985018E-5</c:v>
                </c:pt>
                <c:pt idx="519">
                  <c:v>2.6104712400000021E-5</c:v>
                </c:pt>
                <c:pt idx="520">
                  <c:v>2.2630233600000016E-5</c:v>
                </c:pt>
                <c:pt idx="521">
                  <c:v>3.0271012200000022E-5</c:v>
                </c:pt>
                <c:pt idx="522">
                  <c:v>3.1085823600000026E-5</c:v>
                </c:pt>
                <c:pt idx="523">
                  <c:v>2.316831660000001E-5</c:v>
                </c:pt>
                <c:pt idx="524">
                  <c:v>2.8503025200000003E-5</c:v>
                </c:pt>
                <c:pt idx="525">
                  <c:v>2.596634820000001E-5</c:v>
                </c:pt>
                <c:pt idx="526">
                  <c:v>2.8472277600000022E-5</c:v>
                </c:pt>
                <c:pt idx="527">
                  <c:v>2.0462527800000006E-5</c:v>
                </c:pt>
                <c:pt idx="528">
                  <c:v>2.2860840600000012E-5</c:v>
                </c:pt>
                <c:pt idx="529">
                  <c:v>2.5443639000000015E-5</c:v>
                </c:pt>
                <c:pt idx="530">
                  <c:v>1.5273870300000013E-5</c:v>
                </c:pt>
                <c:pt idx="531">
                  <c:v>3.4944647400000006E-5</c:v>
                </c:pt>
                <c:pt idx="532">
                  <c:v>1.8586924200000019E-5</c:v>
                </c:pt>
                <c:pt idx="533">
                  <c:v>2.0078182800000011E-5</c:v>
                </c:pt>
                <c:pt idx="534">
                  <c:v>2.6981019000000017E-5</c:v>
                </c:pt>
                <c:pt idx="535">
                  <c:v>1.6111742400000005E-5</c:v>
                </c:pt>
                <c:pt idx="536">
                  <c:v>1.4992529760000011E-5</c:v>
                </c:pt>
                <c:pt idx="537">
                  <c:v>1.9924444800000012E-5</c:v>
                </c:pt>
                <c:pt idx="538">
                  <c:v>1.8094962600000001E-5</c:v>
                </c:pt>
                <c:pt idx="539">
                  <c:v>1.3967097300000011E-5</c:v>
                </c:pt>
                <c:pt idx="540">
                  <c:v>1.8602298000000008E-5</c:v>
                </c:pt>
                <c:pt idx="541">
                  <c:v>2.2046029200000011E-5</c:v>
                </c:pt>
                <c:pt idx="542">
                  <c:v>1.5118594920000001E-5</c:v>
                </c:pt>
                <c:pt idx="543">
                  <c:v>1.2774090420000001E-5</c:v>
                </c:pt>
                <c:pt idx="544">
                  <c:v>1.7541505800000011E-5</c:v>
                </c:pt>
              </c:numCache>
            </c:numRef>
          </c:yVal>
          <c:smooth val="0"/>
        </c:ser>
        <c:dLbls>
          <c:showLegendKey val="0"/>
          <c:showVal val="0"/>
          <c:showCatName val="0"/>
          <c:showSerName val="0"/>
          <c:showPercent val="0"/>
          <c:showBubbleSize val="0"/>
        </c:dLbls>
        <c:axId val="117754880"/>
        <c:axId val="119166080"/>
      </c:scatterChart>
      <c:scatterChart>
        <c:scatterStyle val="lineMarker"/>
        <c:varyColors val="0"/>
        <c:ser>
          <c:idx val="1"/>
          <c:order val="1"/>
          <c:tx>
            <c:v>statistical error</c:v>
          </c:tx>
          <c:spPr>
            <a:ln w="28575">
              <a:noFill/>
            </a:ln>
          </c:spPr>
          <c:xVal>
            <c:numRef>
              <c:f>'5 km skyshine detector'!$AB$7:$AB$551</c:f>
              <c:numCache>
                <c:formatCode>0.00E+00</c:formatCode>
                <c:ptCount val="545"/>
                <c:pt idx="0">
                  <c:v>0.5</c:v>
                </c:pt>
                <c:pt idx="1">
                  <c:v>1.5</c:v>
                </c:pt>
                <c:pt idx="2">
                  <c:v>2.5</c:v>
                </c:pt>
                <c:pt idx="3">
                  <c:v>3.5</c:v>
                </c:pt>
                <c:pt idx="4">
                  <c:v>4.5</c:v>
                </c:pt>
                <c:pt idx="5">
                  <c:v>5.5</c:v>
                </c:pt>
                <c:pt idx="6">
                  <c:v>6.5</c:v>
                </c:pt>
                <c:pt idx="7">
                  <c:v>7.5</c:v>
                </c:pt>
                <c:pt idx="8">
                  <c:v>8.5</c:v>
                </c:pt>
                <c:pt idx="9">
                  <c:v>9.5</c:v>
                </c:pt>
                <c:pt idx="10">
                  <c:v>10.5</c:v>
                </c:pt>
                <c:pt idx="11">
                  <c:v>11.5</c:v>
                </c:pt>
                <c:pt idx="12">
                  <c:v>12.5</c:v>
                </c:pt>
                <c:pt idx="13">
                  <c:v>13.5</c:v>
                </c:pt>
                <c:pt idx="14">
                  <c:v>14.5</c:v>
                </c:pt>
                <c:pt idx="15">
                  <c:v>15.5</c:v>
                </c:pt>
                <c:pt idx="16">
                  <c:v>16.5</c:v>
                </c:pt>
                <c:pt idx="17">
                  <c:v>17.5</c:v>
                </c:pt>
                <c:pt idx="18">
                  <c:v>18.5</c:v>
                </c:pt>
                <c:pt idx="19">
                  <c:v>19.5</c:v>
                </c:pt>
                <c:pt idx="20">
                  <c:v>20.5</c:v>
                </c:pt>
                <c:pt idx="21">
                  <c:v>21.5</c:v>
                </c:pt>
                <c:pt idx="22">
                  <c:v>22.5</c:v>
                </c:pt>
                <c:pt idx="23">
                  <c:v>23.5</c:v>
                </c:pt>
                <c:pt idx="24">
                  <c:v>24.5</c:v>
                </c:pt>
                <c:pt idx="25">
                  <c:v>25.5</c:v>
                </c:pt>
                <c:pt idx="26">
                  <c:v>26.5</c:v>
                </c:pt>
                <c:pt idx="27">
                  <c:v>27.5</c:v>
                </c:pt>
                <c:pt idx="28">
                  <c:v>28.5</c:v>
                </c:pt>
                <c:pt idx="29">
                  <c:v>29.5</c:v>
                </c:pt>
                <c:pt idx="30">
                  <c:v>30.5</c:v>
                </c:pt>
                <c:pt idx="31">
                  <c:v>31.5</c:v>
                </c:pt>
                <c:pt idx="32">
                  <c:v>32.5</c:v>
                </c:pt>
                <c:pt idx="33">
                  <c:v>33.5</c:v>
                </c:pt>
                <c:pt idx="34">
                  <c:v>34.5</c:v>
                </c:pt>
                <c:pt idx="35">
                  <c:v>35.5</c:v>
                </c:pt>
                <c:pt idx="36">
                  <c:v>36.5</c:v>
                </c:pt>
                <c:pt idx="37">
                  <c:v>37.5</c:v>
                </c:pt>
                <c:pt idx="38">
                  <c:v>38.5</c:v>
                </c:pt>
                <c:pt idx="39">
                  <c:v>39.5</c:v>
                </c:pt>
                <c:pt idx="40">
                  <c:v>40.5</c:v>
                </c:pt>
                <c:pt idx="41">
                  <c:v>41.5</c:v>
                </c:pt>
                <c:pt idx="42">
                  <c:v>42.5</c:v>
                </c:pt>
                <c:pt idx="43">
                  <c:v>43.5</c:v>
                </c:pt>
                <c:pt idx="44">
                  <c:v>44.5</c:v>
                </c:pt>
                <c:pt idx="45">
                  <c:v>45.5</c:v>
                </c:pt>
                <c:pt idx="46">
                  <c:v>46.5</c:v>
                </c:pt>
                <c:pt idx="47">
                  <c:v>47.5</c:v>
                </c:pt>
                <c:pt idx="48">
                  <c:v>48.5</c:v>
                </c:pt>
                <c:pt idx="49">
                  <c:v>49.5</c:v>
                </c:pt>
                <c:pt idx="50">
                  <c:v>55</c:v>
                </c:pt>
                <c:pt idx="51">
                  <c:v>65</c:v>
                </c:pt>
                <c:pt idx="52">
                  <c:v>75</c:v>
                </c:pt>
                <c:pt idx="53">
                  <c:v>85</c:v>
                </c:pt>
                <c:pt idx="54">
                  <c:v>95</c:v>
                </c:pt>
                <c:pt idx="55">
                  <c:v>105</c:v>
                </c:pt>
                <c:pt idx="56">
                  <c:v>115</c:v>
                </c:pt>
                <c:pt idx="57">
                  <c:v>125</c:v>
                </c:pt>
                <c:pt idx="58">
                  <c:v>135</c:v>
                </c:pt>
                <c:pt idx="59">
                  <c:v>145</c:v>
                </c:pt>
                <c:pt idx="60">
                  <c:v>155</c:v>
                </c:pt>
                <c:pt idx="61">
                  <c:v>165</c:v>
                </c:pt>
                <c:pt idx="62">
                  <c:v>175</c:v>
                </c:pt>
                <c:pt idx="63">
                  <c:v>185</c:v>
                </c:pt>
                <c:pt idx="64">
                  <c:v>195</c:v>
                </c:pt>
                <c:pt idx="65">
                  <c:v>205</c:v>
                </c:pt>
                <c:pt idx="66">
                  <c:v>215</c:v>
                </c:pt>
                <c:pt idx="67">
                  <c:v>225</c:v>
                </c:pt>
                <c:pt idx="68">
                  <c:v>235</c:v>
                </c:pt>
                <c:pt idx="69">
                  <c:v>245</c:v>
                </c:pt>
                <c:pt idx="70">
                  <c:v>255</c:v>
                </c:pt>
                <c:pt idx="71">
                  <c:v>265</c:v>
                </c:pt>
                <c:pt idx="72">
                  <c:v>275</c:v>
                </c:pt>
                <c:pt idx="73">
                  <c:v>285</c:v>
                </c:pt>
                <c:pt idx="74">
                  <c:v>295</c:v>
                </c:pt>
                <c:pt idx="75">
                  <c:v>305</c:v>
                </c:pt>
                <c:pt idx="76">
                  <c:v>315</c:v>
                </c:pt>
                <c:pt idx="77">
                  <c:v>325</c:v>
                </c:pt>
                <c:pt idx="78">
                  <c:v>335</c:v>
                </c:pt>
                <c:pt idx="79">
                  <c:v>345</c:v>
                </c:pt>
                <c:pt idx="80">
                  <c:v>355</c:v>
                </c:pt>
                <c:pt idx="81">
                  <c:v>365</c:v>
                </c:pt>
                <c:pt idx="82">
                  <c:v>375</c:v>
                </c:pt>
                <c:pt idx="83">
                  <c:v>385</c:v>
                </c:pt>
                <c:pt idx="84">
                  <c:v>395</c:v>
                </c:pt>
                <c:pt idx="85">
                  <c:v>405</c:v>
                </c:pt>
                <c:pt idx="86">
                  <c:v>415</c:v>
                </c:pt>
                <c:pt idx="87">
                  <c:v>425</c:v>
                </c:pt>
                <c:pt idx="88">
                  <c:v>435</c:v>
                </c:pt>
                <c:pt idx="89">
                  <c:v>445</c:v>
                </c:pt>
                <c:pt idx="90">
                  <c:v>455</c:v>
                </c:pt>
                <c:pt idx="91">
                  <c:v>465</c:v>
                </c:pt>
                <c:pt idx="92">
                  <c:v>475</c:v>
                </c:pt>
                <c:pt idx="93">
                  <c:v>485</c:v>
                </c:pt>
                <c:pt idx="94">
                  <c:v>495</c:v>
                </c:pt>
                <c:pt idx="95">
                  <c:v>505</c:v>
                </c:pt>
                <c:pt idx="96">
                  <c:v>515</c:v>
                </c:pt>
                <c:pt idx="97">
                  <c:v>525</c:v>
                </c:pt>
                <c:pt idx="98">
                  <c:v>535</c:v>
                </c:pt>
                <c:pt idx="99">
                  <c:v>545</c:v>
                </c:pt>
                <c:pt idx="100">
                  <c:v>555</c:v>
                </c:pt>
                <c:pt idx="101">
                  <c:v>565</c:v>
                </c:pt>
                <c:pt idx="102">
                  <c:v>575</c:v>
                </c:pt>
                <c:pt idx="103">
                  <c:v>585</c:v>
                </c:pt>
                <c:pt idx="104">
                  <c:v>595</c:v>
                </c:pt>
                <c:pt idx="105">
                  <c:v>605</c:v>
                </c:pt>
                <c:pt idx="106">
                  <c:v>615</c:v>
                </c:pt>
                <c:pt idx="107">
                  <c:v>625</c:v>
                </c:pt>
                <c:pt idx="108">
                  <c:v>635</c:v>
                </c:pt>
                <c:pt idx="109">
                  <c:v>645</c:v>
                </c:pt>
                <c:pt idx="110">
                  <c:v>655</c:v>
                </c:pt>
                <c:pt idx="111">
                  <c:v>665</c:v>
                </c:pt>
                <c:pt idx="112">
                  <c:v>675</c:v>
                </c:pt>
                <c:pt idx="113">
                  <c:v>685</c:v>
                </c:pt>
                <c:pt idx="114">
                  <c:v>695</c:v>
                </c:pt>
                <c:pt idx="115">
                  <c:v>705</c:v>
                </c:pt>
                <c:pt idx="116">
                  <c:v>715</c:v>
                </c:pt>
                <c:pt idx="117">
                  <c:v>725</c:v>
                </c:pt>
                <c:pt idx="118">
                  <c:v>735</c:v>
                </c:pt>
                <c:pt idx="119">
                  <c:v>745</c:v>
                </c:pt>
                <c:pt idx="120">
                  <c:v>755</c:v>
                </c:pt>
                <c:pt idx="121">
                  <c:v>765</c:v>
                </c:pt>
                <c:pt idx="122">
                  <c:v>775</c:v>
                </c:pt>
                <c:pt idx="123">
                  <c:v>785</c:v>
                </c:pt>
                <c:pt idx="124">
                  <c:v>795</c:v>
                </c:pt>
                <c:pt idx="125">
                  <c:v>805</c:v>
                </c:pt>
                <c:pt idx="126">
                  <c:v>815</c:v>
                </c:pt>
                <c:pt idx="127">
                  <c:v>825</c:v>
                </c:pt>
                <c:pt idx="128">
                  <c:v>835</c:v>
                </c:pt>
                <c:pt idx="129">
                  <c:v>845</c:v>
                </c:pt>
                <c:pt idx="130">
                  <c:v>855</c:v>
                </c:pt>
                <c:pt idx="131">
                  <c:v>865</c:v>
                </c:pt>
                <c:pt idx="132">
                  <c:v>875</c:v>
                </c:pt>
                <c:pt idx="133">
                  <c:v>885</c:v>
                </c:pt>
                <c:pt idx="134">
                  <c:v>895</c:v>
                </c:pt>
                <c:pt idx="135">
                  <c:v>905</c:v>
                </c:pt>
                <c:pt idx="136">
                  <c:v>915</c:v>
                </c:pt>
                <c:pt idx="137">
                  <c:v>925</c:v>
                </c:pt>
                <c:pt idx="138">
                  <c:v>935</c:v>
                </c:pt>
                <c:pt idx="139">
                  <c:v>945</c:v>
                </c:pt>
                <c:pt idx="140">
                  <c:v>955</c:v>
                </c:pt>
                <c:pt idx="141">
                  <c:v>965</c:v>
                </c:pt>
                <c:pt idx="142">
                  <c:v>975</c:v>
                </c:pt>
                <c:pt idx="143">
                  <c:v>985</c:v>
                </c:pt>
                <c:pt idx="144">
                  <c:v>995</c:v>
                </c:pt>
                <c:pt idx="145">
                  <c:v>1005</c:v>
                </c:pt>
                <c:pt idx="146">
                  <c:v>1015</c:v>
                </c:pt>
                <c:pt idx="147">
                  <c:v>1025</c:v>
                </c:pt>
                <c:pt idx="148">
                  <c:v>1035</c:v>
                </c:pt>
                <c:pt idx="149">
                  <c:v>1045</c:v>
                </c:pt>
                <c:pt idx="150">
                  <c:v>1055</c:v>
                </c:pt>
                <c:pt idx="151">
                  <c:v>1065</c:v>
                </c:pt>
                <c:pt idx="152">
                  <c:v>1075</c:v>
                </c:pt>
                <c:pt idx="153">
                  <c:v>1085</c:v>
                </c:pt>
                <c:pt idx="154">
                  <c:v>1095</c:v>
                </c:pt>
                <c:pt idx="155">
                  <c:v>1105</c:v>
                </c:pt>
                <c:pt idx="156">
                  <c:v>1115</c:v>
                </c:pt>
                <c:pt idx="157">
                  <c:v>1125</c:v>
                </c:pt>
                <c:pt idx="158">
                  <c:v>1135</c:v>
                </c:pt>
                <c:pt idx="159">
                  <c:v>1145</c:v>
                </c:pt>
                <c:pt idx="160">
                  <c:v>1155</c:v>
                </c:pt>
                <c:pt idx="161">
                  <c:v>1165</c:v>
                </c:pt>
                <c:pt idx="162">
                  <c:v>1175</c:v>
                </c:pt>
                <c:pt idx="163">
                  <c:v>1185</c:v>
                </c:pt>
                <c:pt idx="164">
                  <c:v>1195</c:v>
                </c:pt>
                <c:pt idx="165">
                  <c:v>1205</c:v>
                </c:pt>
                <c:pt idx="166">
                  <c:v>1215</c:v>
                </c:pt>
                <c:pt idx="167">
                  <c:v>1225</c:v>
                </c:pt>
                <c:pt idx="168">
                  <c:v>1235</c:v>
                </c:pt>
                <c:pt idx="169">
                  <c:v>1245</c:v>
                </c:pt>
                <c:pt idx="170">
                  <c:v>1255</c:v>
                </c:pt>
                <c:pt idx="171">
                  <c:v>1265</c:v>
                </c:pt>
                <c:pt idx="172">
                  <c:v>1275</c:v>
                </c:pt>
                <c:pt idx="173">
                  <c:v>1285</c:v>
                </c:pt>
                <c:pt idx="174">
                  <c:v>1295</c:v>
                </c:pt>
                <c:pt idx="175">
                  <c:v>1305</c:v>
                </c:pt>
                <c:pt idx="176">
                  <c:v>1315</c:v>
                </c:pt>
                <c:pt idx="177">
                  <c:v>1325</c:v>
                </c:pt>
                <c:pt idx="178">
                  <c:v>1335</c:v>
                </c:pt>
                <c:pt idx="179">
                  <c:v>1345</c:v>
                </c:pt>
                <c:pt idx="180">
                  <c:v>1355</c:v>
                </c:pt>
                <c:pt idx="181">
                  <c:v>1365</c:v>
                </c:pt>
                <c:pt idx="182">
                  <c:v>1375</c:v>
                </c:pt>
                <c:pt idx="183">
                  <c:v>1385</c:v>
                </c:pt>
                <c:pt idx="184">
                  <c:v>1395</c:v>
                </c:pt>
                <c:pt idx="185">
                  <c:v>1405</c:v>
                </c:pt>
                <c:pt idx="186">
                  <c:v>1415</c:v>
                </c:pt>
                <c:pt idx="187">
                  <c:v>1425</c:v>
                </c:pt>
                <c:pt idx="188">
                  <c:v>1435</c:v>
                </c:pt>
                <c:pt idx="189">
                  <c:v>1445</c:v>
                </c:pt>
                <c:pt idx="190">
                  <c:v>1455</c:v>
                </c:pt>
                <c:pt idx="191">
                  <c:v>1465</c:v>
                </c:pt>
                <c:pt idx="192">
                  <c:v>1475</c:v>
                </c:pt>
                <c:pt idx="193">
                  <c:v>1485</c:v>
                </c:pt>
                <c:pt idx="194">
                  <c:v>1495</c:v>
                </c:pt>
                <c:pt idx="195">
                  <c:v>1505</c:v>
                </c:pt>
                <c:pt idx="196">
                  <c:v>1515</c:v>
                </c:pt>
                <c:pt idx="197">
                  <c:v>1525</c:v>
                </c:pt>
                <c:pt idx="198">
                  <c:v>1535</c:v>
                </c:pt>
                <c:pt idx="199">
                  <c:v>1545</c:v>
                </c:pt>
                <c:pt idx="200">
                  <c:v>1555</c:v>
                </c:pt>
                <c:pt idx="201">
                  <c:v>1565</c:v>
                </c:pt>
                <c:pt idx="202">
                  <c:v>1575</c:v>
                </c:pt>
                <c:pt idx="203">
                  <c:v>1585</c:v>
                </c:pt>
                <c:pt idx="204">
                  <c:v>1595</c:v>
                </c:pt>
                <c:pt idx="205">
                  <c:v>1605</c:v>
                </c:pt>
                <c:pt idx="206">
                  <c:v>1615</c:v>
                </c:pt>
                <c:pt idx="207">
                  <c:v>1625</c:v>
                </c:pt>
                <c:pt idx="208">
                  <c:v>1635</c:v>
                </c:pt>
                <c:pt idx="209">
                  <c:v>1645</c:v>
                </c:pt>
                <c:pt idx="210">
                  <c:v>1655</c:v>
                </c:pt>
                <c:pt idx="211">
                  <c:v>1665</c:v>
                </c:pt>
                <c:pt idx="212">
                  <c:v>1675</c:v>
                </c:pt>
                <c:pt idx="213">
                  <c:v>1685</c:v>
                </c:pt>
                <c:pt idx="214">
                  <c:v>1695</c:v>
                </c:pt>
                <c:pt idx="215">
                  <c:v>1705</c:v>
                </c:pt>
                <c:pt idx="216">
                  <c:v>1715</c:v>
                </c:pt>
                <c:pt idx="217">
                  <c:v>1725</c:v>
                </c:pt>
                <c:pt idx="218">
                  <c:v>1735</c:v>
                </c:pt>
                <c:pt idx="219">
                  <c:v>1745</c:v>
                </c:pt>
                <c:pt idx="220">
                  <c:v>1755</c:v>
                </c:pt>
                <c:pt idx="221">
                  <c:v>1765</c:v>
                </c:pt>
                <c:pt idx="222">
                  <c:v>1775</c:v>
                </c:pt>
                <c:pt idx="223">
                  <c:v>1785</c:v>
                </c:pt>
                <c:pt idx="224">
                  <c:v>1795</c:v>
                </c:pt>
                <c:pt idx="225">
                  <c:v>1805</c:v>
                </c:pt>
                <c:pt idx="226">
                  <c:v>1815</c:v>
                </c:pt>
                <c:pt idx="227">
                  <c:v>1825</c:v>
                </c:pt>
                <c:pt idx="228">
                  <c:v>1835</c:v>
                </c:pt>
                <c:pt idx="229">
                  <c:v>1845</c:v>
                </c:pt>
                <c:pt idx="230">
                  <c:v>1855</c:v>
                </c:pt>
                <c:pt idx="231">
                  <c:v>1865</c:v>
                </c:pt>
                <c:pt idx="232">
                  <c:v>1875</c:v>
                </c:pt>
                <c:pt idx="233">
                  <c:v>1885</c:v>
                </c:pt>
                <c:pt idx="234">
                  <c:v>1895</c:v>
                </c:pt>
                <c:pt idx="235">
                  <c:v>1905</c:v>
                </c:pt>
                <c:pt idx="236">
                  <c:v>1915</c:v>
                </c:pt>
                <c:pt idx="237">
                  <c:v>1925</c:v>
                </c:pt>
                <c:pt idx="238">
                  <c:v>1935</c:v>
                </c:pt>
                <c:pt idx="239">
                  <c:v>1945</c:v>
                </c:pt>
                <c:pt idx="240">
                  <c:v>1955</c:v>
                </c:pt>
                <c:pt idx="241">
                  <c:v>1965</c:v>
                </c:pt>
                <c:pt idx="242">
                  <c:v>1975</c:v>
                </c:pt>
                <c:pt idx="243">
                  <c:v>1985</c:v>
                </c:pt>
                <c:pt idx="244">
                  <c:v>1995</c:v>
                </c:pt>
                <c:pt idx="245">
                  <c:v>2005</c:v>
                </c:pt>
                <c:pt idx="246">
                  <c:v>2015</c:v>
                </c:pt>
                <c:pt idx="247">
                  <c:v>2025</c:v>
                </c:pt>
                <c:pt idx="248">
                  <c:v>2035</c:v>
                </c:pt>
                <c:pt idx="249">
                  <c:v>2045</c:v>
                </c:pt>
                <c:pt idx="250">
                  <c:v>2055</c:v>
                </c:pt>
                <c:pt idx="251">
                  <c:v>2065</c:v>
                </c:pt>
                <c:pt idx="252">
                  <c:v>2075</c:v>
                </c:pt>
                <c:pt idx="253">
                  <c:v>2085</c:v>
                </c:pt>
                <c:pt idx="254">
                  <c:v>2095</c:v>
                </c:pt>
                <c:pt idx="255">
                  <c:v>2105</c:v>
                </c:pt>
                <c:pt idx="256">
                  <c:v>2115</c:v>
                </c:pt>
                <c:pt idx="257">
                  <c:v>2125</c:v>
                </c:pt>
                <c:pt idx="258">
                  <c:v>2135</c:v>
                </c:pt>
                <c:pt idx="259">
                  <c:v>2145</c:v>
                </c:pt>
                <c:pt idx="260">
                  <c:v>2155</c:v>
                </c:pt>
                <c:pt idx="261">
                  <c:v>2165</c:v>
                </c:pt>
                <c:pt idx="262">
                  <c:v>2175</c:v>
                </c:pt>
                <c:pt idx="263">
                  <c:v>2185</c:v>
                </c:pt>
                <c:pt idx="264">
                  <c:v>2195</c:v>
                </c:pt>
                <c:pt idx="265">
                  <c:v>2205</c:v>
                </c:pt>
                <c:pt idx="266">
                  <c:v>2215</c:v>
                </c:pt>
                <c:pt idx="267">
                  <c:v>2225</c:v>
                </c:pt>
                <c:pt idx="268">
                  <c:v>2235</c:v>
                </c:pt>
                <c:pt idx="269">
                  <c:v>2245</c:v>
                </c:pt>
                <c:pt idx="270">
                  <c:v>2255</c:v>
                </c:pt>
                <c:pt idx="271">
                  <c:v>2265</c:v>
                </c:pt>
                <c:pt idx="272">
                  <c:v>2275</c:v>
                </c:pt>
                <c:pt idx="273">
                  <c:v>2285</c:v>
                </c:pt>
                <c:pt idx="274">
                  <c:v>2295</c:v>
                </c:pt>
                <c:pt idx="275">
                  <c:v>2305</c:v>
                </c:pt>
                <c:pt idx="276">
                  <c:v>2315</c:v>
                </c:pt>
                <c:pt idx="277">
                  <c:v>2325</c:v>
                </c:pt>
                <c:pt idx="278">
                  <c:v>2335</c:v>
                </c:pt>
                <c:pt idx="279">
                  <c:v>2345</c:v>
                </c:pt>
                <c:pt idx="280">
                  <c:v>2355</c:v>
                </c:pt>
                <c:pt idx="281">
                  <c:v>2365</c:v>
                </c:pt>
                <c:pt idx="282">
                  <c:v>2375</c:v>
                </c:pt>
                <c:pt idx="283">
                  <c:v>2385</c:v>
                </c:pt>
                <c:pt idx="284">
                  <c:v>2395</c:v>
                </c:pt>
                <c:pt idx="285">
                  <c:v>2405</c:v>
                </c:pt>
                <c:pt idx="286">
                  <c:v>2415</c:v>
                </c:pt>
                <c:pt idx="287">
                  <c:v>2425</c:v>
                </c:pt>
                <c:pt idx="288">
                  <c:v>2435</c:v>
                </c:pt>
                <c:pt idx="289">
                  <c:v>2445</c:v>
                </c:pt>
                <c:pt idx="290">
                  <c:v>2455</c:v>
                </c:pt>
                <c:pt idx="291">
                  <c:v>2465</c:v>
                </c:pt>
                <c:pt idx="292">
                  <c:v>2475</c:v>
                </c:pt>
                <c:pt idx="293">
                  <c:v>2485</c:v>
                </c:pt>
                <c:pt idx="294">
                  <c:v>2495</c:v>
                </c:pt>
                <c:pt idx="295">
                  <c:v>2505</c:v>
                </c:pt>
                <c:pt idx="296">
                  <c:v>2515</c:v>
                </c:pt>
                <c:pt idx="297">
                  <c:v>2525</c:v>
                </c:pt>
                <c:pt idx="298">
                  <c:v>2535</c:v>
                </c:pt>
                <c:pt idx="299">
                  <c:v>2545</c:v>
                </c:pt>
                <c:pt idx="300">
                  <c:v>2555</c:v>
                </c:pt>
                <c:pt idx="301">
                  <c:v>2565</c:v>
                </c:pt>
                <c:pt idx="302">
                  <c:v>2575</c:v>
                </c:pt>
                <c:pt idx="303">
                  <c:v>2585</c:v>
                </c:pt>
                <c:pt idx="304">
                  <c:v>2595</c:v>
                </c:pt>
                <c:pt idx="305">
                  <c:v>2605</c:v>
                </c:pt>
                <c:pt idx="306">
                  <c:v>2615</c:v>
                </c:pt>
                <c:pt idx="307">
                  <c:v>2625</c:v>
                </c:pt>
                <c:pt idx="308">
                  <c:v>2635</c:v>
                </c:pt>
                <c:pt idx="309">
                  <c:v>2645</c:v>
                </c:pt>
                <c:pt idx="310">
                  <c:v>2655</c:v>
                </c:pt>
                <c:pt idx="311">
                  <c:v>2665</c:v>
                </c:pt>
                <c:pt idx="312">
                  <c:v>2675</c:v>
                </c:pt>
                <c:pt idx="313">
                  <c:v>2685</c:v>
                </c:pt>
                <c:pt idx="314">
                  <c:v>2695</c:v>
                </c:pt>
                <c:pt idx="315">
                  <c:v>2705</c:v>
                </c:pt>
                <c:pt idx="316">
                  <c:v>2715</c:v>
                </c:pt>
                <c:pt idx="317">
                  <c:v>2725</c:v>
                </c:pt>
                <c:pt idx="318">
                  <c:v>2735</c:v>
                </c:pt>
                <c:pt idx="319">
                  <c:v>2745</c:v>
                </c:pt>
                <c:pt idx="320">
                  <c:v>2755</c:v>
                </c:pt>
                <c:pt idx="321">
                  <c:v>2765</c:v>
                </c:pt>
                <c:pt idx="322">
                  <c:v>2775</c:v>
                </c:pt>
                <c:pt idx="323">
                  <c:v>2785</c:v>
                </c:pt>
                <c:pt idx="324">
                  <c:v>2795</c:v>
                </c:pt>
                <c:pt idx="325">
                  <c:v>2805</c:v>
                </c:pt>
                <c:pt idx="326">
                  <c:v>2815</c:v>
                </c:pt>
                <c:pt idx="327">
                  <c:v>2825</c:v>
                </c:pt>
                <c:pt idx="328">
                  <c:v>2835</c:v>
                </c:pt>
                <c:pt idx="329">
                  <c:v>2845</c:v>
                </c:pt>
                <c:pt idx="330">
                  <c:v>2855</c:v>
                </c:pt>
                <c:pt idx="331">
                  <c:v>2865</c:v>
                </c:pt>
                <c:pt idx="332">
                  <c:v>2875</c:v>
                </c:pt>
                <c:pt idx="333">
                  <c:v>2885</c:v>
                </c:pt>
                <c:pt idx="334">
                  <c:v>2895</c:v>
                </c:pt>
                <c:pt idx="335">
                  <c:v>2905</c:v>
                </c:pt>
                <c:pt idx="336">
                  <c:v>2915</c:v>
                </c:pt>
                <c:pt idx="337">
                  <c:v>2925</c:v>
                </c:pt>
                <c:pt idx="338">
                  <c:v>2935</c:v>
                </c:pt>
                <c:pt idx="339">
                  <c:v>2945</c:v>
                </c:pt>
                <c:pt idx="340">
                  <c:v>2955</c:v>
                </c:pt>
                <c:pt idx="341">
                  <c:v>2965</c:v>
                </c:pt>
                <c:pt idx="342">
                  <c:v>2975</c:v>
                </c:pt>
                <c:pt idx="343">
                  <c:v>2985</c:v>
                </c:pt>
                <c:pt idx="344">
                  <c:v>2995</c:v>
                </c:pt>
                <c:pt idx="345">
                  <c:v>3005</c:v>
                </c:pt>
                <c:pt idx="346">
                  <c:v>3015</c:v>
                </c:pt>
                <c:pt idx="347">
                  <c:v>3025</c:v>
                </c:pt>
                <c:pt idx="348">
                  <c:v>3035</c:v>
                </c:pt>
                <c:pt idx="349">
                  <c:v>3045</c:v>
                </c:pt>
                <c:pt idx="350">
                  <c:v>3055</c:v>
                </c:pt>
                <c:pt idx="351">
                  <c:v>3065</c:v>
                </c:pt>
                <c:pt idx="352">
                  <c:v>3075</c:v>
                </c:pt>
                <c:pt idx="353">
                  <c:v>3085</c:v>
                </c:pt>
                <c:pt idx="354">
                  <c:v>3095</c:v>
                </c:pt>
                <c:pt idx="355">
                  <c:v>3105</c:v>
                </c:pt>
                <c:pt idx="356">
                  <c:v>3115</c:v>
                </c:pt>
                <c:pt idx="357">
                  <c:v>3125</c:v>
                </c:pt>
                <c:pt idx="358">
                  <c:v>3135</c:v>
                </c:pt>
                <c:pt idx="359">
                  <c:v>3145</c:v>
                </c:pt>
                <c:pt idx="360">
                  <c:v>3155</c:v>
                </c:pt>
                <c:pt idx="361">
                  <c:v>3165</c:v>
                </c:pt>
                <c:pt idx="362">
                  <c:v>3175</c:v>
                </c:pt>
                <c:pt idx="363">
                  <c:v>3185</c:v>
                </c:pt>
                <c:pt idx="364">
                  <c:v>3195</c:v>
                </c:pt>
                <c:pt idx="365">
                  <c:v>3205</c:v>
                </c:pt>
                <c:pt idx="366">
                  <c:v>3215</c:v>
                </c:pt>
                <c:pt idx="367">
                  <c:v>3225</c:v>
                </c:pt>
                <c:pt idx="368">
                  <c:v>3235</c:v>
                </c:pt>
                <c:pt idx="369">
                  <c:v>3245</c:v>
                </c:pt>
                <c:pt idx="370">
                  <c:v>3255</c:v>
                </c:pt>
                <c:pt idx="371">
                  <c:v>3265</c:v>
                </c:pt>
                <c:pt idx="372">
                  <c:v>3275</c:v>
                </c:pt>
                <c:pt idx="373">
                  <c:v>3285</c:v>
                </c:pt>
                <c:pt idx="374">
                  <c:v>3295</c:v>
                </c:pt>
                <c:pt idx="375">
                  <c:v>3305</c:v>
                </c:pt>
                <c:pt idx="376">
                  <c:v>3315</c:v>
                </c:pt>
                <c:pt idx="377">
                  <c:v>3325</c:v>
                </c:pt>
                <c:pt idx="378">
                  <c:v>3335</c:v>
                </c:pt>
                <c:pt idx="379">
                  <c:v>3345</c:v>
                </c:pt>
                <c:pt idx="380">
                  <c:v>3355</c:v>
                </c:pt>
                <c:pt idx="381">
                  <c:v>3365</c:v>
                </c:pt>
                <c:pt idx="382">
                  <c:v>3375</c:v>
                </c:pt>
                <c:pt idx="383">
                  <c:v>3385</c:v>
                </c:pt>
                <c:pt idx="384">
                  <c:v>3395</c:v>
                </c:pt>
                <c:pt idx="385">
                  <c:v>3405</c:v>
                </c:pt>
                <c:pt idx="386">
                  <c:v>3415</c:v>
                </c:pt>
                <c:pt idx="387">
                  <c:v>3425</c:v>
                </c:pt>
                <c:pt idx="388">
                  <c:v>3435</c:v>
                </c:pt>
                <c:pt idx="389">
                  <c:v>3445</c:v>
                </c:pt>
                <c:pt idx="390">
                  <c:v>3455</c:v>
                </c:pt>
                <c:pt idx="391">
                  <c:v>3465</c:v>
                </c:pt>
                <c:pt idx="392">
                  <c:v>3475</c:v>
                </c:pt>
                <c:pt idx="393">
                  <c:v>3485</c:v>
                </c:pt>
                <c:pt idx="394">
                  <c:v>3495</c:v>
                </c:pt>
                <c:pt idx="395">
                  <c:v>3505</c:v>
                </c:pt>
                <c:pt idx="396">
                  <c:v>3515</c:v>
                </c:pt>
                <c:pt idx="397">
                  <c:v>3525</c:v>
                </c:pt>
                <c:pt idx="398">
                  <c:v>3535</c:v>
                </c:pt>
                <c:pt idx="399">
                  <c:v>3545</c:v>
                </c:pt>
                <c:pt idx="400">
                  <c:v>3555</c:v>
                </c:pt>
                <c:pt idx="401">
                  <c:v>3565</c:v>
                </c:pt>
                <c:pt idx="402">
                  <c:v>3575</c:v>
                </c:pt>
                <c:pt idx="403">
                  <c:v>3585</c:v>
                </c:pt>
                <c:pt idx="404">
                  <c:v>3595</c:v>
                </c:pt>
                <c:pt idx="405">
                  <c:v>3605</c:v>
                </c:pt>
                <c:pt idx="406">
                  <c:v>3615</c:v>
                </c:pt>
                <c:pt idx="407">
                  <c:v>3625</c:v>
                </c:pt>
                <c:pt idx="408">
                  <c:v>3635</c:v>
                </c:pt>
                <c:pt idx="409">
                  <c:v>3645</c:v>
                </c:pt>
                <c:pt idx="410">
                  <c:v>3655</c:v>
                </c:pt>
                <c:pt idx="411">
                  <c:v>3665</c:v>
                </c:pt>
                <c:pt idx="412">
                  <c:v>3675</c:v>
                </c:pt>
                <c:pt idx="413">
                  <c:v>3685</c:v>
                </c:pt>
                <c:pt idx="414">
                  <c:v>3695</c:v>
                </c:pt>
                <c:pt idx="415">
                  <c:v>3705</c:v>
                </c:pt>
                <c:pt idx="416">
                  <c:v>3715</c:v>
                </c:pt>
                <c:pt idx="417">
                  <c:v>3725</c:v>
                </c:pt>
                <c:pt idx="418">
                  <c:v>3735</c:v>
                </c:pt>
                <c:pt idx="419">
                  <c:v>3745</c:v>
                </c:pt>
                <c:pt idx="420">
                  <c:v>3755</c:v>
                </c:pt>
                <c:pt idx="421">
                  <c:v>3765</c:v>
                </c:pt>
                <c:pt idx="422">
                  <c:v>3775</c:v>
                </c:pt>
                <c:pt idx="423">
                  <c:v>3785</c:v>
                </c:pt>
                <c:pt idx="424">
                  <c:v>3795</c:v>
                </c:pt>
                <c:pt idx="425">
                  <c:v>3805</c:v>
                </c:pt>
                <c:pt idx="426">
                  <c:v>3815</c:v>
                </c:pt>
                <c:pt idx="427">
                  <c:v>3825</c:v>
                </c:pt>
                <c:pt idx="428">
                  <c:v>3835</c:v>
                </c:pt>
                <c:pt idx="429">
                  <c:v>3845</c:v>
                </c:pt>
                <c:pt idx="430">
                  <c:v>3855</c:v>
                </c:pt>
                <c:pt idx="431">
                  <c:v>3865</c:v>
                </c:pt>
                <c:pt idx="432">
                  <c:v>3875</c:v>
                </c:pt>
                <c:pt idx="433">
                  <c:v>3885</c:v>
                </c:pt>
                <c:pt idx="434">
                  <c:v>3895</c:v>
                </c:pt>
                <c:pt idx="435">
                  <c:v>3905</c:v>
                </c:pt>
                <c:pt idx="436">
                  <c:v>3915</c:v>
                </c:pt>
                <c:pt idx="437">
                  <c:v>3925</c:v>
                </c:pt>
                <c:pt idx="438">
                  <c:v>3935</c:v>
                </c:pt>
                <c:pt idx="439">
                  <c:v>3945</c:v>
                </c:pt>
                <c:pt idx="440">
                  <c:v>3955</c:v>
                </c:pt>
                <c:pt idx="441">
                  <c:v>3965</c:v>
                </c:pt>
                <c:pt idx="442">
                  <c:v>3975</c:v>
                </c:pt>
                <c:pt idx="443">
                  <c:v>3985</c:v>
                </c:pt>
                <c:pt idx="444">
                  <c:v>3995</c:v>
                </c:pt>
                <c:pt idx="445">
                  <c:v>4005</c:v>
                </c:pt>
                <c:pt idx="446">
                  <c:v>4015</c:v>
                </c:pt>
                <c:pt idx="447">
                  <c:v>4025</c:v>
                </c:pt>
                <c:pt idx="448">
                  <c:v>4035</c:v>
                </c:pt>
                <c:pt idx="449">
                  <c:v>4045</c:v>
                </c:pt>
                <c:pt idx="450">
                  <c:v>4055</c:v>
                </c:pt>
                <c:pt idx="451">
                  <c:v>4065</c:v>
                </c:pt>
                <c:pt idx="452">
                  <c:v>4075</c:v>
                </c:pt>
                <c:pt idx="453">
                  <c:v>4085</c:v>
                </c:pt>
                <c:pt idx="454">
                  <c:v>4095</c:v>
                </c:pt>
                <c:pt idx="455">
                  <c:v>4105</c:v>
                </c:pt>
                <c:pt idx="456">
                  <c:v>4115</c:v>
                </c:pt>
                <c:pt idx="457">
                  <c:v>4125</c:v>
                </c:pt>
                <c:pt idx="458">
                  <c:v>4135</c:v>
                </c:pt>
                <c:pt idx="459">
                  <c:v>4145</c:v>
                </c:pt>
                <c:pt idx="460">
                  <c:v>4155</c:v>
                </c:pt>
                <c:pt idx="461">
                  <c:v>4165</c:v>
                </c:pt>
                <c:pt idx="462">
                  <c:v>4175</c:v>
                </c:pt>
                <c:pt idx="463">
                  <c:v>4185</c:v>
                </c:pt>
                <c:pt idx="464">
                  <c:v>4195</c:v>
                </c:pt>
                <c:pt idx="465">
                  <c:v>4205</c:v>
                </c:pt>
                <c:pt idx="466">
                  <c:v>4215</c:v>
                </c:pt>
                <c:pt idx="467">
                  <c:v>4225</c:v>
                </c:pt>
                <c:pt idx="468">
                  <c:v>4235</c:v>
                </c:pt>
                <c:pt idx="469">
                  <c:v>4245</c:v>
                </c:pt>
                <c:pt idx="470">
                  <c:v>4255</c:v>
                </c:pt>
                <c:pt idx="471">
                  <c:v>4265</c:v>
                </c:pt>
                <c:pt idx="472">
                  <c:v>4275</c:v>
                </c:pt>
                <c:pt idx="473">
                  <c:v>4285</c:v>
                </c:pt>
                <c:pt idx="474">
                  <c:v>4295</c:v>
                </c:pt>
                <c:pt idx="475">
                  <c:v>4305</c:v>
                </c:pt>
                <c:pt idx="476">
                  <c:v>4315</c:v>
                </c:pt>
                <c:pt idx="477">
                  <c:v>4325</c:v>
                </c:pt>
                <c:pt idx="478">
                  <c:v>4335</c:v>
                </c:pt>
                <c:pt idx="479">
                  <c:v>4345</c:v>
                </c:pt>
                <c:pt idx="480">
                  <c:v>4355</c:v>
                </c:pt>
                <c:pt idx="481">
                  <c:v>4365</c:v>
                </c:pt>
                <c:pt idx="482">
                  <c:v>4375</c:v>
                </c:pt>
                <c:pt idx="483">
                  <c:v>4385</c:v>
                </c:pt>
                <c:pt idx="484">
                  <c:v>4395</c:v>
                </c:pt>
                <c:pt idx="485">
                  <c:v>4405</c:v>
                </c:pt>
                <c:pt idx="486">
                  <c:v>4415</c:v>
                </c:pt>
                <c:pt idx="487">
                  <c:v>4425</c:v>
                </c:pt>
                <c:pt idx="488">
                  <c:v>4435</c:v>
                </c:pt>
                <c:pt idx="489">
                  <c:v>4445</c:v>
                </c:pt>
                <c:pt idx="490">
                  <c:v>4455</c:v>
                </c:pt>
                <c:pt idx="491">
                  <c:v>4465</c:v>
                </c:pt>
                <c:pt idx="492">
                  <c:v>4475</c:v>
                </c:pt>
                <c:pt idx="493">
                  <c:v>4485</c:v>
                </c:pt>
                <c:pt idx="494">
                  <c:v>4495</c:v>
                </c:pt>
                <c:pt idx="495">
                  <c:v>4505</c:v>
                </c:pt>
                <c:pt idx="496">
                  <c:v>4515</c:v>
                </c:pt>
                <c:pt idx="497">
                  <c:v>4525</c:v>
                </c:pt>
                <c:pt idx="498">
                  <c:v>4535</c:v>
                </c:pt>
                <c:pt idx="499">
                  <c:v>4545</c:v>
                </c:pt>
                <c:pt idx="500">
                  <c:v>4555</c:v>
                </c:pt>
                <c:pt idx="501">
                  <c:v>4565</c:v>
                </c:pt>
                <c:pt idx="502">
                  <c:v>4575</c:v>
                </c:pt>
                <c:pt idx="503">
                  <c:v>4585</c:v>
                </c:pt>
                <c:pt idx="504">
                  <c:v>4595</c:v>
                </c:pt>
                <c:pt idx="505">
                  <c:v>4605</c:v>
                </c:pt>
                <c:pt idx="506">
                  <c:v>4615</c:v>
                </c:pt>
                <c:pt idx="507">
                  <c:v>4625</c:v>
                </c:pt>
                <c:pt idx="508">
                  <c:v>4635</c:v>
                </c:pt>
                <c:pt idx="509">
                  <c:v>4645</c:v>
                </c:pt>
                <c:pt idx="510">
                  <c:v>4655</c:v>
                </c:pt>
                <c:pt idx="511">
                  <c:v>4665</c:v>
                </c:pt>
                <c:pt idx="512">
                  <c:v>4675</c:v>
                </c:pt>
                <c:pt idx="513">
                  <c:v>4685</c:v>
                </c:pt>
                <c:pt idx="514">
                  <c:v>4695</c:v>
                </c:pt>
                <c:pt idx="515">
                  <c:v>4705</c:v>
                </c:pt>
                <c:pt idx="516">
                  <c:v>4715</c:v>
                </c:pt>
                <c:pt idx="517">
                  <c:v>4725</c:v>
                </c:pt>
                <c:pt idx="518">
                  <c:v>4735</c:v>
                </c:pt>
                <c:pt idx="519">
                  <c:v>4745</c:v>
                </c:pt>
                <c:pt idx="520">
                  <c:v>4755</c:v>
                </c:pt>
                <c:pt idx="521">
                  <c:v>4765</c:v>
                </c:pt>
                <c:pt idx="522">
                  <c:v>4775</c:v>
                </c:pt>
                <c:pt idx="523">
                  <c:v>4785</c:v>
                </c:pt>
                <c:pt idx="524">
                  <c:v>4795</c:v>
                </c:pt>
                <c:pt idx="525">
                  <c:v>4805</c:v>
                </c:pt>
                <c:pt idx="526">
                  <c:v>4815</c:v>
                </c:pt>
                <c:pt idx="527">
                  <c:v>4825</c:v>
                </c:pt>
                <c:pt idx="528">
                  <c:v>4835</c:v>
                </c:pt>
                <c:pt idx="529">
                  <c:v>4845</c:v>
                </c:pt>
                <c:pt idx="530">
                  <c:v>4855</c:v>
                </c:pt>
                <c:pt idx="531">
                  <c:v>4865</c:v>
                </c:pt>
                <c:pt idx="532">
                  <c:v>4875</c:v>
                </c:pt>
                <c:pt idx="533">
                  <c:v>4885</c:v>
                </c:pt>
                <c:pt idx="534">
                  <c:v>4895</c:v>
                </c:pt>
                <c:pt idx="535">
                  <c:v>4905</c:v>
                </c:pt>
                <c:pt idx="536">
                  <c:v>4915</c:v>
                </c:pt>
                <c:pt idx="537">
                  <c:v>4925</c:v>
                </c:pt>
                <c:pt idx="538">
                  <c:v>4935</c:v>
                </c:pt>
                <c:pt idx="539">
                  <c:v>4945</c:v>
                </c:pt>
                <c:pt idx="540">
                  <c:v>4955</c:v>
                </c:pt>
                <c:pt idx="541">
                  <c:v>4965</c:v>
                </c:pt>
                <c:pt idx="542">
                  <c:v>4975</c:v>
                </c:pt>
                <c:pt idx="543">
                  <c:v>4985</c:v>
                </c:pt>
                <c:pt idx="544">
                  <c:v>4995</c:v>
                </c:pt>
              </c:numCache>
            </c:numRef>
          </c:xVal>
          <c:yVal>
            <c:numRef>
              <c:f>'5 km skyshine detector'!$AD$7:$AD$551</c:f>
              <c:numCache>
                <c:formatCode>0.0%</c:formatCode>
                <c:ptCount val="545"/>
                <c:pt idx="0">
                  <c:v>6.6393442622950813E-2</c:v>
                </c:pt>
                <c:pt idx="1">
                  <c:v>3.3582650273224046E-2</c:v>
                </c:pt>
                <c:pt idx="2">
                  <c:v>2.580054538371641E-2</c:v>
                </c:pt>
                <c:pt idx="3">
                  <c:v>2.1647058823529425E-2</c:v>
                </c:pt>
                <c:pt idx="4">
                  <c:v>1.8153234550054208E-2</c:v>
                </c:pt>
                <c:pt idx="5">
                  <c:v>1.7330888345558283E-2</c:v>
                </c:pt>
                <c:pt idx="6">
                  <c:v>1.7201900237529689E-2</c:v>
                </c:pt>
                <c:pt idx="7">
                  <c:v>1.727571115973742E-2</c:v>
                </c:pt>
                <c:pt idx="8">
                  <c:v>1.5711475409836074E-2</c:v>
                </c:pt>
                <c:pt idx="9">
                  <c:v>1.501895375284306E-2</c:v>
                </c:pt>
                <c:pt idx="10">
                  <c:v>1.6709844559585497E-2</c:v>
                </c:pt>
                <c:pt idx="11">
                  <c:v>1.6940509915014175E-2</c:v>
                </c:pt>
                <c:pt idx="12">
                  <c:v>1.8187830687830694E-2</c:v>
                </c:pt>
                <c:pt idx="13">
                  <c:v>1.8416878172588837E-2</c:v>
                </c:pt>
                <c:pt idx="14">
                  <c:v>1.7402524015822204E-2</c:v>
                </c:pt>
                <c:pt idx="15">
                  <c:v>1.6636899106973215E-2</c:v>
                </c:pt>
                <c:pt idx="16">
                  <c:v>1.7786404090134447E-2</c:v>
                </c:pt>
                <c:pt idx="17">
                  <c:v>1.700197238658778E-2</c:v>
                </c:pt>
                <c:pt idx="18">
                  <c:v>1.7487116564417184E-2</c:v>
                </c:pt>
                <c:pt idx="19">
                  <c:v>1.7130291368884002E-2</c:v>
                </c:pt>
                <c:pt idx="20">
                  <c:v>1.7037821482602123E-2</c:v>
                </c:pt>
                <c:pt idx="21">
                  <c:v>1.6640342217834822E-2</c:v>
                </c:pt>
                <c:pt idx="22">
                  <c:v>1.4222555264143883E-2</c:v>
                </c:pt>
                <c:pt idx="23">
                  <c:v>1.7134340222575518E-2</c:v>
                </c:pt>
                <c:pt idx="24">
                  <c:v>1.5934887813462393E-2</c:v>
                </c:pt>
                <c:pt idx="25">
                  <c:v>1.3675213675213675E-2</c:v>
                </c:pt>
                <c:pt idx="26">
                  <c:v>1.4415781487101664E-2</c:v>
                </c:pt>
                <c:pt idx="27">
                  <c:v>1.3366066557555919E-2</c:v>
                </c:pt>
                <c:pt idx="28">
                  <c:v>1.3827806864456081E-2</c:v>
                </c:pt>
                <c:pt idx="29">
                  <c:v>1.3595092024539878E-2</c:v>
                </c:pt>
                <c:pt idx="30">
                  <c:v>1.298804780876494E-2</c:v>
                </c:pt>
                <c:pt idx="31">
                  <c:v>1.5216792842395039E-2</c:v>
                </c:pt>
                <c:pt idx="32">
                  <c:v>1.0993278566094099E-2</c:v>
                </c:pt>
                <c:pt idx="33">
                  <c:v>1.3279569892473121E-2</c:v>
                </c:pt>
                <c:pt idx="34">
                  <c:v>1.147154471544716E-2</c:v>
                </c:pt>
                <c:pt idx="35">
                  <c:v>1.0760135135135143E-2</c:v>
                </c:pt>
                <c:pt idx="36">
                  <c:v>1.5251544571932922E-2</c:v>
                </c:pt>
                <c:pt idx="37">
                  <c:v>1.8103919781221511E-2</c:v>
                </c:pt>
                <c:pt idx="38">
                  <c:v>1.766283524904216E-2</c:v>
                </c:pt>
                <c:pt idx="39">
                  <c:v>9.3384277190411424E-3</c:v>
                </c:pt>
                <c:pt idx="40">
                  <c:v>1.1651809124278977E-2</c:v>
                </c:pt>
                <c:pt idx="41">
                  <c:v>9.5254949673708716E-3</c:v>
                </c:pt>
                <c:pt idx="42">
                  <c:v>9.5407218880148061E-3</c:v>
                </c:pt>
                <c:pt idx="43">
                  <c:v>1.0145950472544556E-2</c:v>
                </c:pt>
                <c:pt idx="44">
                  <c:v>1.0220570012391579E-2</c:v>
                </c:pt>
                <c:pt idx="45">
                  <c:v>1.1419200201841803E-2</c:v>
                </c:pt>
                <c:pt idx="46">
                  <c:v>1.2030095036958821E-2</c:v>
                </c:pt>
                <c:pt idx="47">
                  <c:v>8.8642886428864278E-3</c:v>
                </c:pt>
                <c:pt idx="48">
                  <c:v>6.7862350539515913E-3</c:v>
                </c:pt>
                <c:pt idx="49">
                  <c:v>7.9039881831610079E-3</c:v>
                </c:pt>
                <c:pt idx="50">
                  <c:v>2.411764705882355E-3</c:v>
                </c:pt>
                <c:pt idx="51">
                  <c:v>2.1174887892376681E-3</c:v>
                </c:pt>
                <c:pt idx="52">
                  <c:v>2.2681641708264021E-3</c:v>
                </c:pt>
                <c:pt idx="53">
                  <c:v>2.1910528086108317E-3</c:v>
                </c:pt>
                <c:pt idx="54">
                  <c:v>2.1484872611464991E-3</c:v>
                </c:pt>
                <c:pt idx="55">
                  <c:v>2.1201117318435771E-3</c:v>
                </c:pt>
                <c:pt idx="56">
                  <c:v>2.1752411575562702E-3</c:v>
                </c:pt>
                <c:pt idx="57">
                  <c:v>2.2168304668304679E-3</c:v>
                </c:pt>
                <c:pt idx="58">
                  <c:v>2.239749826268241E-3</c:v>
                </c:pt>
                <c:pt idx="59">
                  <c:v>2.307092751363992E-3</c:v>
                </c:pt>
                <c:pt idx="60">
                  <c:v>2.3591979075850054E-3</c:v>
                </c:pt>
                <c:pt idx="61">
                  <c:v>2.4300867888138859E-3</c:v>
                </c:pt>
                <c:pt idx="62">
                  <c:v>2.4288465653755616E-3</c:v>
                </c:pt>
                <c:pt idx="63">
                  <c:v>2.437084520417855E-3</c:v>
                </c:pt>
                <c:pt idx="64">
                  <c:v>2.5133272656351598E-3</c:v>
                </c:pt>
                <c:pt idx="65">
                  <c:v>2.6134429948950644E-3</c:v>
                </c:pt>
                <c:pt idx="66">
                  <c:v>2.6401977444770624E-3</c:v>
                </c:pt>
                <c:pt idx="67">
                  <c:v>2.7142616602121587E-3</c:v>
                </c:pt>
                <c:pt idx="68">
                  <c:v>2.7976731503363043E-3</c:v>
                </c:pt>
                <c:pt idx="69">
                  <c:v>2.7958901402884819E-3</c:v>
                </c:pt>
                <c:pt idx="70">
                  <c:v>2.8672225785760126E-3</c:v>
                </c:pt>
                <c:pt idx="71">
                  <c:v>2.9756992205410382E-3</c:v>
                </c:pt>
                <c:pt idx="72">
                  <c:v>3.0022293782511786E-3</c:v>
                </c:pt>
                <c:pt idx="73">
                  <c:v>3.1451398135818914E-3</c:v>
                </c:pt>
                <c:pt idx="74">
                  <c:v>3.1483062909194439E-3</c:v>
                </c:pt>
                <c:pt idx="75">
                  <c:v>3.2620647525962152E-3</c:v>
                </c:pt>
                <c:pt idx="76">
                  <c:v>3.273557222041085E-3</c:v>
                </c:pt>
                <c:pt idx="77">
                  <c:v>3.42384105960265E-3</c:v>
                </c:pt>
                <c:pt idx="78">
                  <c:v>3.5253047654229806E-3</c:v>
                </c:pt>
                <c:pt idx="79">
                  <c:v>3.5898854207823006E-3</c:v>
                </c:pt>
                <c:pt idx="80">
                  <c:v>3.6635906040268476E-3</c:v>
                </c:pt>
                <c:pt idx="81">
                  <c:v>3.756804997768854E-3</c:v>
                </c:pt>
                <c:pt idx="82">
                  <c:v>3.8442115292996676E-3</c:v>
                </c:pt>
                <c:pt idx="83">
                  <c:v>3.8539778449144021E-3</c:v>
                </c:pt>
                <c:pt idx="84">
                  <c:v>3.9481005885500294E-3</c:v>
                </c:pt>
                <c:pt idx="85">
                  <c:v>4.0521246458923516E-3</c:v>
                </c:pt>
                <c:pt idx="86">
                  <c:v>4.1121833534378763E-3</c:v>
                </c:pt>
                <c:pt idx="87">
                  <c:v>4.1656091370558387E-3</c:v>
                </c:pt>
                <c:pt idx="88">
                  <c:v>4.5390781563126297E-3</c:v>
                </c:pt>
                <c:pt idx="89">
                  <c:v>4.425035360678925E-3</c:v>
                </c:pt>
                <c:pt idx="90">
                  <c:v>4.4712900820283426E-3</c:v>
                </c:pt>
                <c:pt idx="91">
                  <c:v>4.7361769352290712E-3</c:v>
                </c:pt>
                <c:pt idx="92">
                  <c:v>4.6280991735537192E-3</c:v>
                </c:pt>
                <c:pt idx="93">
                  <c:v>4.8296943231441077E-3</c:v>
                </c:pt>
                <c:pt idx="94">
                  <c:v>4.8442622950819721E-3</c:v>
                </c:pt>
                <c:pt idx="95">
                  <c:v>5.0154142581888246E-3</c:v>
                </c:pt>
                <c:pt idx="96">
                  <c:v>5.2360859955796714E-3</c:v>
                </c:pt>
                <c:pt idx="97">
                  <c:v>4.9719646323053718E-3</c:v>
                </c:pt>
                <c:pt idx="98">
                  <c:v>5.2916990776752998E-3</c:v>
                </c:pt>
                <c:pt idx="99">
                  <c:v>5.370239774330046E-3</c:v>
                </c:pt>
                <c:pt idx="100">
                  <c:v>5.4374539198820387E-3</c:v>
                </c:pt>
                <c:pt idx="101">
                  <c:v>5.4613984923316938E-3</c:v>
                </c:pt>
                <c:pt idx="102">
                  <c:v>5.8738787714052746E-3</c:v>
                </c:pt>
                <c:pt idx="103">
                  <c:v>5.8759382523721881E-3</c:v>
                </c:pt>
                <c:pt idx="104">
                  <c:v>5.751497005988029E-3</c:v>
                </c:pt>
                <c:pt idx="105">
                  <c:v>6.2443998146145541E-3</c:v>
                </c:pt>
                <c:pt idx="106">
                  <c:v>6.0770975056689382E-3</c:v>
                </c:pt>
                <c:pt idx="107">
                  <c:v>6.3845122360040229E-3</c:v>
                </c:pt>
                <c:pt idx="108">
                  <c:v>6.6177785727061364E-3</c:v>
                </c:pt>
                <c:pt idx="109">
                  <c:v>6.7288011695906475E-3</c:v>
                </c:pt>
                <c:pt idx="110">
                  <c:v>6.5396518375241816E-3</c:v>
                </c:pt>
                <c:pt idx="111">
                  <c:v>6.5166966606678691E-3</c:v>
                </c:pt>
                <c:pt idx="112">
                  <c:v>6.8152196762665549E-3</c:v>
                </c:pt>
                <c:pt idx="113">
                  <c:v>6.8118161925601788E-3</c:v>
                </c:pt>
                <c:pt idx="114">
                  <c:v>7.3387829246139898E-3</c:v>
                </c:pt>
                <c:pt idx="115">
                  <c:v>7.1956418758882066E-3</c:v>
                </c:pt>
                <c:pt idx="116">
                  <c:v>7.2191848906560663E-3</c:v>
                </c:pt>
                <c:pt idx="117">
                  <c:v>7.2684581267936392E-3</c:v>
                </c:pt>
                <c:pt idx="118">
                  <c:v>7.6526818906001081E-3</c:v>
                </c:pt>
                <c:pt idx="119">
                  <c:v>8.491885842193625E-3</c:v>
                </c:pt>
                <c:pt idx="120">
                  <c:v>8.150388936905794E-3</c:v>
                </c:pt>
                <c:pt idx="121">
                  <c:v>8.1642512077294716E-3</c:v>
                </c:pt>
                <c:pt idx="122">
                  <c:v>8.7142417717625299E-3</c:v>
                </c:pt>
                <c:pt idx="123">
                  <c:v>8.0805764821487089E-3</c:v>
                </c:pt>
                <c:pt idx="124">
                  <c:v>8.1858407079646086E-3</c:v>
                </c:pt>
                <c:pt idx="125">
                  <c:v>8.4665747760165437E-3</c:v>
                </c:pt>
                <c:pt idx="126">
                  <c:v>9.0417867435158492E-3</c:v>
                </c:pt>
                <c:pt idx="127">
                  <c:v>8.618721461187211E-3</c:v>
                </c:pt>
                <c:pt idx="128">
                  <c:v>8.7844217151848945E-3</c:v>
                </c:pt>
                <c:pt idx="129">
                  <c:v>9.1536565324568699E-3</c:v>
                </c:pt>
                <c:pt idx="130">
                  <c:v>9.1074450084602417E-3</c:v>
                </c:pt>
                <c:pt idx="131">
                  <c:v>9.6888504753673294E-3</c:v>
                </c:pt>
                <c:pt idx="132">
                  <c:v>9.3227272727272811E-3</c:v>
                </c:pt>
                <c:pt idx="133">
                  <c:v>9.4763908368396561E-3</c:v>
                </c:pt>
                <c:pt idx="134">
                  <c:v>9.8739088263821561E-3</c:v>
                </c:pt>
                <c:pt idx="135">
                  <c:v>1.0553299492385787E-2</c:v>
                </c:pt>
                <c:pt idx="136">
                  <c:v>1.0703933747412018E-2</c:v>
                </c:pt>
                <c:pt idx="137">
                  <c:v>1.0273458445040221E-2</c:v>
                </c:pt>
                <c:pt idx="138">
                  <c:v>9.9781181619256008E-3</c:v>
                </c:pt>
                <c:pt idx="139">
                  <c:v>1.0494186046511627E-2</c:v>
                </c:pt>
                <c:pt idx="140">
                  <c:v>1.0370591751344888E-2</c:v>
                </c:pt>
                <c:pt idx="141">
                  <c:v>1.0695812807881769E-2</c:v>
                </c:pt>
                <c:pt idx="142">
                  <c:v>1.0896946564885494E-2</c:v>
                </c:pt>
                <c:pt idx="143">
                  <c:v>1.1026143790849678E-2</c:v>
                </c:pt>
                <c:pt idx="144">
                  <c:v>1.1384720327421561E-2</c:v>
                </c:pt>
                <c:pt idx="145">
                  <c:v>1.2645027624309397E-2</c:v>
                </c:pt>
                <c:pt idx="146">
                  <c:v>1.1742588575560384E-2</c:v>
                </c:pt>
                <c:pt idx="147">
                  <c:v>1.182763744427935E-2</c:v>
                </c:pt>
                <c:pt idx="148">
                  <c:v>1.24609375E-2</c:v>
                </c:pt>
                <c:pt idx="149">
                  <c:v>1.204828660436137E-2</c:v>
                </c:pt>
                <c:pt idx="150">
                  <c:v>1.1632145816072911E-2</c:v>
                </c:pt>
                <c:pt idx="151">
                  <c:v>1.2487394957983192E-2</c:v>
                </c:pt>
                <c:pt idx="152">
                  <c:v>1.2350352112676056E-2</c:v>
                </c:pt>
                <c:pt idx="153">
                  <c:v>1.2468354430379747E-2</c:v>
                </c:pt>
                <c:pt idx="154">
                  <c:v>1.2009433962264152E-2</c:v>
                </c:pt>
                <c:pt idx="155">
                  <c:v>1.2907735321528425E-2</c:v>
                </c:pt>
                <c:pt idx="156">
                  <c:v>1.3491755577109603E-2</c:v>
                </c:pt>
                <c:pt idx="157">
                  <c:v>1.4425742574257423E-2</c:v>
                </c:pt>
                <c:pt idx="158">
                  <c:v>1.4037052117263844E-2</c:v>
                </c:pt>
                <c:pt idx="159">
                  <c:v>1.4025157232704408E-2</c:v>
                </c:pt>
                <c:pt idx="160">
                  <c:v>1.3821138211382129E-2</c:v>
                </c:pt>
                <c:pt idx="161">
                  <c:v>1.5058641292321311E-2</c:v>
                </c:pt>
                <c:pt idx="162">
                  <c:v>1.4586431758380057E-2</c:v>
                </c:pt>
                <c:pt idx="163">
                  <c:v>1.4480712166172107E-2</c:v>
                </c:pt>
                <c:pt idx="164">
                  <c:v>1.4640950994662791E-2</c:v>
                </c:pt>
                <c:pt idx="165">
                  <c:v>1.4149382873139073E-2</c:v>
                </c:pt>
                <c:pt idx="166">
                  <c:v>1.5379555321668207E-2</c:v>
                </c:pt>
                <c:pt idx="167">
                  <c:v>1.4882128276043729E-2</c:v>
                </c:pt>
                <c:pt idx="168">
                  <c:v>1.5265182742511684E-2</c:v>
                </c:pt>
                <c:pt idx="169">
                  <c:v>1.558369277862808E-2</c:v>
                </c:pt>
                <c:pt idx="170">
                  <c:v>1.5132669983416258E-2</c:v>
                </c:pt>
                <c:pt idx="171">
                  <c:v>1.5559205614454239E-2</c:v>
                </c:pt>
                <c:pt idx="172">
                  <c:v>1.5896820635872833E-2</c:v>
                </c:pt>
                <c:pt idx="173">
                  <c:v>1.595264059822402E-2</c:v>
                </c:pt>
                <c:pt idx="174">
                  <c:v>1.587615496839034E-2</c:v>
                </c:pt>
                <c:pt idx="175">
                  <c:v>1.6511254019292605E-2</c:v>
                </c:pt>
                <c:pt idx="176">
                  <c:v>1.6494638069705102E-2</c:v>
                </c:pt>
                <c:pt idx="177">
                  <c:v>1.7158859470468437E-2</c:v>
                </c:pt>
                <c:pt idx="178">
                  <c:v>1.799126637554585E-2</c:v>
                </c:pt>
                <c:pt idx="179">
                  <c:v>1.770127308588848E-2</c:v>
                </c:pt>
                <c:pt idx="180">
                  <c:v>1.697433096668487E-2</c:v>
                </c:pt>
                <c:pt idx="181">
                  <c:v>1.7313995102655869E-2</c:v>
                </c:pt>
                <c:pt idx="182">
                  <c:v>1.8328590400303549E-2</c:v>
                </c:pt>
                <c:pt idx="183">
                  <c:v>1.8259412576384776E-2</c:v>
                </c:pt>
                <c:pt idx="184">
                  <c:v>1.891513377926422E-2</c:v>
                </c:pt>
                <c:pt idx="185">
                  <c:v>1.806264260526862E-2</c:v>
                </c:pt>
                <c:pt idx="186">
                  <c:v>1.8759124087591242E-2</c:v>
                </c:pt>
                <c:pt idx="187">
                  <c:v>1.9001978456803702E-2</c:v>
                </c:pt>
                <c:pt idx="188">
                  <c:v>1.9420059131225843E-2</c:v>
                </c:pt>
                <c:pt idx="189">
                  <c:v>1.9925891616489132E-2</c:v>
                </c:pt>
                <c:pt idx="190">
                  <c:v>1.9813854853911413E-2</c:v>
                </c:pt>
                <c:pt idx="191">
                  <c:v>1.9206819866567842E-2</c:v>
                </c:pt>
                <c:pt idx="192">
                  <c:v>1.952746165264721E-2</c:v>
                </c:pt>
                <c:pt idx="193">
                  <c:v>1.9816584861792826E-2</c:v>
                </c:pt>
                <c:pt idx="194">
                  <c:v>2.0633579725448794E-2</c:v>
                </c:pt>
                <c:pt idx="195">
                  <c:v>2.0654535578489959E-2</c:v>
                </c:pt>
                <c:pt idx="196">
                  <c:v>2.0915609487038068E-2</c:v>
                </c:pt>
                <c:pt idx="197">
                  <c:v>2.1692142665594012E-2</c:v>
                </c:pt>
                <c:pt idx="198">
                  <c:v>2.1635273972602759E-2</c:v>
                </c:pt>
                <c:pt idx="199">
                  <c:v>2.0992636229749635E-2</c:v>
                </c:pt>
                <c:pt idx="200">
                  <c:v>2.0539469673879925E-2</c:v>
                </c:pt>
                <c:pt idx="201">
                  <c:v>2.0809553349875932E-2</c:v>
                </c:pt>
                <c:pt idx="202">
                  <c:v>2.2498379779650045E-2</c:v>
                </c:pt>
                <c:pt idx="203">
                  <c:v>2.0917731891183212E-2</c:v>
                </c:pt>
                <c:pt idx="204">
                  <c:v>2.1454965357967672E-2</c:v>
                </c:pt>
                <c:pt idx="205">
                  <c:v>2.3291862811028931E-2</c:v>
                </c:pt>
                <c:pt idx="206">
                  <c:v>2.1015652173913057E-2</c:v>
                </c:pt>
                <c:pt idx="207">
                  <c:v>2.3291839557399736E-2</c:v>
                </c:pt>
                <c:pt idx="208">
                  <c:v>2.2422270426608829E-2</c:v>
                </c:pt>
                <c:pt idx="209">
                  <c:v>2.2619134230629331E-2</c:v>
                </c:pt>
                <c:pt idx="210">
                  <c:v>2.5115370962016343E-2</c:v>
                </c:pt>
                <c:pt idx="211">
                  <c:v>2.3407988055244494E-2</c:v>
                </c:pt>
                <c:pt idx="212">
                  <c:v>2.5153846153846155E-2</c:v>
                </c:pt>
                <c:pt idx="213">
                  <c:v>2.4480676328502426E-2</c:v>
                </c:pt>
                <c:pt idx="214">
                  <c:v>2.2106620808254516E-2</c:v>
                </c:pt>
                <c:pt idx="215">
                  <c:v>2.4381229235880385E-2</c:v>
                </c:pt>
                <c:pt idx="216">
                  <c:v>2.4123182207014551E-2</c:v>
                </c:pt>
                <c:pt idx="217">
                  <c:v>2.6563706563706577E-2</c:v>
                </c:pt>
                <c:pt idx="218">
                  <c:v>2.7079098541758748E-2</c:v>
                </c:pt>
                <c:pt idx="219">
                  <c:v>2.5145985401459865E-2</c:v>
                </c:pt>
                <c:pt idx="220">
                  <c:v>2.4786403307303629E-2</c:v>
                </c:pt>
                <c:pt idx="221">
                  <c:v>2.8735196589294194E-2</c:v>
                </c:pt>
                <c:pt idx="222">
                  <c:v>2.7442988840368766E-2</c:v>
                </c:pt>
                <c:pt idx="223">
                  <c:v>2.4727710843373496E-2</c:v>
                </c:pt>
                <c:pt idx="224">
                  <c:v>2.5518462316641368E-2</c:v>
                </c:pt>
                <c:pt idx="225">
                  <c:v>2.5486680327868848E-2</c:v>
                </c:pt>
                <c:pt idx="226">
                  <c:v>2.6759358288770067E-2</c:v>
                </c:pt>
                <c:pt idx="227">
                  <c:v>2.6743295019157096E-2</c:v>
                </c:pt>
                <c:pt idx="228">
                  <c:v>2.7550574084199021E-2</c:v>
                </c:pt>
                <c:pt idx="229">
                  <c:v>2.9922523519645819E-2</c:v>
                </c:pt>
                <c:pt idx="230">
                  <c:v>2.6613756613756621E-2</c:v>
                </c:pt>
                <c:pt idx="231">
                  <c:v>2.8746268656716433E-2</c:v>
                </c:pt>
                <c:pt idx="232">
                  <c:v>2.633879781420765E-2</c:v>
                </c:pt>
                <c:pt idx="233">
                  <c:v>2.8264615384615395E-2</c:v>
                </c:pt>
                <c:pt idx="234">
                  <c:v>2.9096459096459085E-2</c:v>
                </c:pt>
                <c:pt idx="235">
                  <c:v>2.6953685583822586E-2</c:v>
                </c:pt>
                <c:pt idx="236">
                  <c:v>2.9087353324641456E-2</c:v>
                </c:pt>
                <c:pt idx="237">
                  <c:v>3.0648754914809964E-2</c:v>
                </c:pt>
                <c:pt idx="238">
                  <c:v>2.7851420247632926E-2</c:v>
                </c:pt>
                <c:pt idx="239">
                  <c:v>3.1837549933422117E-2</c:v>
                </c:pt>
                <c:pt idx="240">
                  <c:v>2.9595744680851074E-2</c:v>
                </c:pt>
                <c:pt idx="241">
                  <c:v>2.8593866866118176E-2</c:v>
                </c:pt>
                <c:pt idx="242">
                  <c:v>2.9874538745387449E-2</c:v>
                </c:pt>
                <c:pt idx="243">
                  <c:v>3.6984126984127001E-2</c:v>
                </c:pt>
                <c:pt idx="244">
                  <c:v>3.1373157486423622E-2</c:v>
                </c:pt>
                <c:pt idx="245">
                  <c:v>3.0826446280991741E-2</c:v>
                </c:pt>
                <c:pt idx="246">
                  <c:v>3.1618320610687041E-2</c:v>
                </c:pt>
                <c:pt idx="247">
                  <c:v>3.3553459119496844E-2</c:v>
                </c:pt>
                <c:pt idx="248">
                  <c:v>3.2118027485852872E-2</c:v>
                </c:pt>
                <c:pt idx="249">
                  <c:v>3.093378607809848E-2</c:v>
                </c:pt>
                <c:pt idx="250">
                  <c:v>3.1473136915077998E-2</c:v>
                </c:pt>
                <c:pt idx="251">
                  <c:v>3.2049469964664325E-2</c:v>
                </c:pt>
                <c:pt idx="252">
                  <c:v>3.2687385740402211E-2</c:v>
                </c:pt>
                <c:pt idx="253">
                  <c:v>3.38370118845501E-2</c:v>
                </c:pt>
                <c:pt idx="254">
                  <c:v>3.3738656987295827E-2</c:v>
                </c:pt>
                <c:pt idx="255">
                  <c:v>3.5807590467784658E-2</c:v>
                </c:pt>
                <c:pt idx="256">
                  <c:v>3.2101313320825546E-2</c:v>
                </c:pt>
                <c:pt idx="257">
                  <c:v>3.3486590038314175E-2</c:v>
                </c:pt>
                <c:pt idx="258">
                  <c:v>3.3029702970297031E-2</c:v>
                </c:pt>
                <c:pt idx="259">
                  <c:v>3.7430167597765386E-2</c:v>
                </c:pt>
                <c:pt idx="260">
                  <c:v>3.5603190428713891E-2</c:v>
                </c:pt>
                <c:pt idx="261">
                  <c:v>3.3418419440473759E-2</c:v>
                </c:pt>
                <c:pt idx="262">
                  <c:v>3.8147993311036785E-2</c:v>
                </c:pt>
                <c:pt idx="263">
                  <c:v>3.6322514983602845E-2</c:v>
                </c:pt>
                <c:pt idx="264">
                  <c:v>3.5922330097087375E-2</c:v>
                </c:pt>
                <c:pt idx="265">
                  <c:v>3.7647475224162362E-2</c:v>
                </c:pt>
                <c:pt idx="266">
                  <c:v>3.7017563485848545E-2</c:v>
                </c:pt>
                <c:pt idx="267">
                  <c:v>3.7962856154112351E-2</c:v>
                </c:pt>
                <c:pt idx="268">
                  <c:v>4.3443454729958302E-2</c:v>
                </c:pt>
                <c:pt idx="269">
                  <c:v>3.6145428873985176E-2</c:v>
                </c:pt>
                <c:pt idx="270">
                  <c:v>3.5616797900262474E-2</c:v>
                </c:pt>
                <c:pt idx="271">
                  <c:v>3.5781329274479981E-2</c:v>
                </c:pt>
                <c:pt idx="272">
                  <c:v>3.9113892979872375E-2</c:v>
                </c:pt>
                <c:pt idx="273">
                  <c:v>4.2023643065971783E-2</c:v>
                </c:pt>
                <c:pt idx="274">
                  <c:v>3.7371062168943418E-2</c:v>
                </c:pt>
                <c:pt idx="275">
                  <c:v>4.2328576840510189E-2</c:v>
                </c:pt>
                <c:pt idx="276">
                  <c:v>4.0307232191408401E-2</c:v>
                </c:pt>
                <c:pt idx="277">
                  <c:v>4.1201902291396447E-2</c:v>
                </c:pt>
                <c:pt idx="278">
                  <c:v>3.8875502008032144E-2</c:v>
                </c:pt>
                <c:pt idx="279">
                  <c:v>3.9604244336105536E-2</c:v>
                </c:pt>
                <c:pt idx="280">
                  <c:v>4.0911579523679166E-2</c:v>
                </c:pt>
                <c:pt idx="281">
                  <c:v>3.7592936802973993E-2</c:v>
                </c:pt>
                <c:pt idx="282">
                  <c:v>4.0923366834170853E-2</c:v>
                </c:pt>
                <c:pt idx="283">
                  <c:v>4.3605086013462954E-2</c:v>
                </c:pt>
                <c:pt idx="284">
                  <c:v>4.1511851377322218E-2</c:v>
                </c:pt>
                <c:pt idx="285">
                  <c:v>4.1008807045636524E-2</c:v>
                </c:pt>
                <c:pt idx="286">
                  <c:v>4.664821648216478E-2</c:v>
                </c:pt>
                <c:pt idx="287">
                  <c:v>5.2956830277942069E-2</c:v>
                </c:pt>
                <c:pt idx="288">
                  <c:v>4.7442310795546255E-2</c:v>
                </c:pt>
                <c:pt idx="289">
                  <c:v>4.5281323027143654E-2</c:v>
                </c:pt>
                <c:pt idx="290">
                  <c:v>4.4840853445260564E-2</c:v>
                </c:pt>
                <c:pt idx="291">
                  <c:v>4.5507916740793478E-2</c:v>
                </c:pt>
                <c:pt idx="292">
                  <c:v>4.4844486333647515E-2</c:v>
                </c:pt>
                <c:pt idx="293">
                  <c:v>4.0960784313725511E-2</c:v>
                </c:pt>
                <c:pt idx="294">
                  <c:v>4.6758313208248192E-2</c:v>
                </c:pt>
                <c:pt idx="295">
                  <c:v>4.7454407294832843E-2</c:v>
                </c:pt>
                <c:pt idx="296">
                  <c:v>4.5117647058823561E-2</c:v>
                </c:pt>
                <c:pt idx="297">
                  <c:v>5.2539744086855363E-2</c:v>
                </c:pt>
                <c:pt idx="298">
                  <c:v>4.7621878715814463E-2</c:v>
                </c:pt>
                <c:pt idx="299">
                  <c:v>4.5963949843260202E-2</c:v>
                </c:pt>
                <c:pt idx="300">
                  <c:v>4.9820409888020313E-2</c:v>
                </c:pt>
                <c:pt idx="301">
                  <c:v>4.4487471526195921E-2</c:v>
                </c:pt>
                <c:pt idx="302">
                  <c:v>4.6248671625929862E-2</c:v>
                </c:pt>
                <c:pt idx="303">
                  <c:v>4.7019053472649064E-2</c:v>
                </c:pt>
                <c:pt idx="304">
                  <c:v>5.1524390243902436E-2</c:v>
                </c:pt>
                <c:pt idx="305">
                  <c:v>5.6132355854963366E-2</c:v>
                </c:pt>
                <c:pt idx="306">
                  <c:v>4.6269335759781607E-2</c:v>
                </c:pt>
                <c:pt idx="307">
                  <c:v>4.7317873038182287E-2</c:v>
                </c:pt>
                <c:pt idx="308">
                  <c:v>4.8174442190669346E-2</c:v>
                </c:pt>
                <c:pt idx="309">
                  <c:v>5.1518049246951948E-2</c:v>
                </c:pt>
                <c:pt idx="310">
                  <c:v>5.0718789407314016E-2</c:v>
                </c:pt>
                <c:pt idx="311">
                  <c:v>5.5840528186896901E-2</c:v>
                </c:pt>
                <c:pt idx="312">
                  <c:v>5.1076115485564288E-2</c:v>
                </c:pt>
                <c:pt idx="313">
                  <c:v>5.183585313174946E-2</c:v>
                </c:pt>
                <c:pt idx="314">
                  <c:v>4.5171339563862892E-2</c:v>
                </c:pt>
                <c:pt idx="315">
                  <c:v>4.3705972434915787E-2</c:v>
                </c:pt>
                <c:pt idx="316">
                  <c:v>5.2562704471101437E-2</c:v>
                </c:pt>
                <c:pt idx="317">
                  <c:v>5.103995621236998E-2</c:v>
                </c:pt>
                <c:pt idx="318">
                  <c:v>5.0388457269700343E-2</c:v>
                </c:pt>
                <c:pt idx="319">
                  <c:v>5.0245593759029185E-2</c:v>
                </c:pt>
                <c:pt idx="320">
                  <c:v>5.3677342823250283E-2</c:v>
                </c:pt>
                <c:pt idx="321">
                  <c:v>6.1988304093567252E-2</c:v>
                </c:pt>
                <c:pt idx="322">
                  <c:v>5.8330626826891906E-2</c:v>
                </c:pt>
                <c:pt idx="323">
                  <c:v>5.8060747663551397E-2</c:v>
                </c:pt>
                <c:pt idx="324">
                  <c:v>5.3524229074889865E-2</c:v>
                </c:pt>
                <c:pt idx="325">
                  <c:v>5.6533914125700094E-2</c:v>
                </c:pt>
                <c:pt idx="326">
                  <c:v>5.3978906999041246E-2</c:v>
                </c:pt>
                <c:pt idx="327">
                  <c:v>5.1392703020792484E-2</c:v>
                </c:pt>
                <c:pt idx="328">
                  <c:v>5.2828467153284694E-2</c:v>
                </c:pt>
                <c:pt idx="329">
                  <c:v>5.9115103127079169E-2</c:v>
                </c:pt>
                <c:pt idx="330">
                  <c:v>5.5522288755821721E-2</c:v>
                </c:pt>
                <c:pt idx="331">
                  <c:v>6.6494375190027363E-2</c:v>
                </c:pt>
                <c:pt idx="332">
                  <c:v>5.8663729809104281E-2</c:v>
                </c:pt>
                <c:pt idx="333">
                  <c:v>5.7778608825729279E-2</c:v>
                </c:pt>
                <c:pt idx="334">
                  <c:v>5.4305166199439349E-2</c:v>
                </c:pt>
                <c:pt idx="335">
                  <c:v>6.1292613636363666E-2</c:v>
                </c:pt>
                <c:pt idx="336">
                  <c:v>5.6071428571428557E-2</c:v>
                </c:pt>
                <c:pt idx="337">
                  <c:v>6.2407132243684993E-2</c:v>
                </c:pt>
                <c:pt idx="338">
                  <c:v>6.1728880157170915E-2</c:v>
                </c:pt>
                <c:pt idx="339">
                  <c:v>6.0525235945835081E-2</c:v>
                </c:pt>
                <c:pt idx="340">
                  <c:v>6.8191355434326473E-2</c:v>
                </c:pt>
                <c:pt idx="341">
                  <c:v>5.6061908856405863E-2</c:v>
                </c:pt>
                <c:pt idx="342">
                  <c:v>6.1482889733840328E-2</c:v>
                </c:pt>
                <c:pt idx="343">
                  <c:v>5.8326029798422462E-2</c:v>
                </c:pt>
                <c:pt idx="344">
                  <c:v>6.1883205070167487E-2</c:v>
                </c:pt>
                <c:pt idx="345">
                  <c:v>6.2761506276150639E-2</c:v>
                </c:pt>
                <c:pt idx="346">
                  <c:v>5.711743772241995E-2</c:v>
                </c:pt>
                <c:pt idx="347">
                  <c:v>9.6388650042992241E-2</c:v>
                </c:pt>
                <c:pt idx="348">
                  <c:v>6.8033144352376812E-2</c:v>
                </c:pt>
                <c:pt idx="349">
                  <c:v>6.4021399910833734E-2</c:v>
                </c:pt>
                <c:pt idx="350">
                  <c:v>7.1586389748121981E-2</c:v>
                </c:pt>
                <c:pt idx="351">
                  <c:v>6.3716404077849897E-2</c:v>
                </c:pt>
                <c:pt idx="352">
                  <c:v>5.8548959918822925E-2</c:v>
                </c:pt>
                <c:pt idx="353">
                  <c:v>6.7965146078933877E-2</c:v>
                </c:pt>
                <c:pt idx="354">
                  <c:v>6.1601223865374796E-2</c:v>
                </c:pt>
                <c:pt idx="355">
                  <c:v>7.3363095238095297E-2</c:v>
                </c:pt>
                <c:pt idx="356">
                  <c:v>7.5049407114624517E-2</c:v>
                </c:pt>
                <c:pt idx="357">
                  <c:v>6.5533980582524284E-2</c:v>
                </c:pt>
                <c:pt idx="358">
                  <c:v>6.1202046035805632E-2</c:v>
                </c:pt>
                <c:pt idx="359">
                  <c:v>6.9446135118685332E-2</c:v>
                </c:pt>
                <c:pt idx="360">
                  <c:v>7.0299401197604791E-2</c:v>
                </c:pt>
                <c:pt idx="361">
                  <c:v>8.1047865459249732E-2</c:v>
                </c:pt>
                <c:pt idx="362">
                  <c:v>7.1274175199089837E-2</c:v>
                </c:pt>
                <c:pt idx="363">
                  <c:v>6.415803108808292E-2</c:v>
                </c:pt>
                <c:pt idx="364">
                  <c:v>6.7531750414135838E-2</c:v>
                </c:pt>
                <c:pt idx="365">
                  <c:v>7.4464944649446543E-2</c:v>
                </c:pt>
                <c:pt idx="366">
                  <c:v>7.3721227621483407E-2</c:v>
                </c:pt>
                <c:pt idx="367">
                  <c:v>7.5571356018283395E-2</c:v>
                </c:pt>
                <c:pt idx="368">
                  <c:v>6.8688271604938303E-2</c:v>
                </c:pt>
                <c:pt idx="369">
                  <c:v>8.1648745519713253E-2</c:v>
                </c:pt>
                <c:pt idx="370">
                  <c:v>7.8507256392536306E-2</c:v>
                </c:pt>
                <c:pt idx="371">
                  <c:v>7.0100334448160537E-2</c:v>
                </c:pt>
                <c:pt idx="372">
                  <c:v>7.3058744091829844E-2</c:v>
                </c:pt>
                <c:pt idx="373">
                  <c:v>6.8431818181818177E-2</c:v>
                </c:pt>
                <c:pt idx="374">
                  <c:v>7.6810631229235926E-2</c:v>
                </c:pt>
                <c:pt idx="375">
                  <c:v>7.9455782312925174E-2</c:v>
                </c:pt>
                <c:pt idx="376">
                  <c:v>7.6549019607843119E-2</c:v>
                </c:pt>
                <c:pt idx="377">
                  <c:v>6.9400000000000031E-2</c:v>
                </c:pt>
                <c:pt idx="378">
                  <c:v>7.9741051028179771E-2</c:v>
                </c:pt>
                <c:pt idx="379">
                  <c:v>8.5048231511254013E-2</c:v>
                </c:pt>
                <c:pt idx="380">
                  <c:v>8.9826989619377184E-2</c:v>
                </c:pt>
                <c:pt idx="381">
                  <c:v>7.8550074738415562E-2</c:v>
                </c:pt>
                <c:pt idx="382">
                  <c:v>8.9592123769338991E-2</c:v>
                </c:pt>
                <c:pt idx="383">
                  <c:v>7.8015267175572528E-2</c:v>
                </c:pt>
                <c:pt idx="384">
                  <c:v>7.5411968777103211E-2</c:v>
                </c:pt>
                <c:pt idx="385">
                  <c:v>7.2947103274559166E-2</c:v>
                </c:pt>
                <c:pt idx="386">
                  <c:v>9.7628781684382673E-2</c:v>
                </c:pt>
                <c:pt idx="387">
                  <c:v>8.2826622843056738E-2</c:v>
                </c:pt>
                <c:pt idx="388">
                  <c:v>9.4697597348798734E-2</c:v>
                </c:pt>
                <c:pt idx="389">
                  <c:v>8.213922247099531E-2</c:v>
                </c:pt>
                <c:pt idx="390">
                  <c:v>8.1133525456292058E-2</c:v>
                </c:pt>
                <c:pt idx="391">
                  <c:v>8.5475070555032978E-2</c:v>
                </c:pt>
                <c:pt idx="392">
                  <c:v>8.7889273356401384E-2</c:v>
                </c:pt>
                <c:pt idx="393">
                  <c:v>8.7584541062801946E-2</c:v>
                </c:pt>
                <c:pt idx="394">
                  <c:v>7.7037037037037084E-2</c:v>
                </c:pt>
                <c:pt idx="395">
                  <c:v>8.7074074074074095E-2</c:v>
                </c:pt>
                <c:pt idx="396">
                  <c:v>8.5405156537753227E-2</c:v>
                </c:pt>
                <c:pt idx="397">
                  <c:v>7.9570450300892312E-2</c:v>
                </c:pt>
                <c:pt idx="398">
                  <c:v>8.785046728971968E-2</c:v>
                </c:pt>
                <c:pt idx="399">
                  <c:v>7.925224327018944E-2</c:v>
                </c:pt>
                <c:pt idx="400">
                  <c:v>9.6259802935853664E-2</c:v>
                </c:pt>
                <c:pt idx="401">
                  <c:v>7.9968112971187819E-2</c:v>
                </c:pt>
                <c:pt idx="402">
                  <c:v>8.7307297019527177E-2</c:v>
                </c:pt>
                <c:pt idx="403">
                  <c:v>9.0426627015898445E-2</c:v>
                </c:pt>
                <c:pt idx="404">
                  <c:v>8.3643410852713193E-2</c:v>
                </c:pt>
                <c:pt idx="405">
                  <c:v>7.9617991373998803E-2</c:v>
                </c:pt>
                <c:pt idx="406">
                  <c:v>9.1737168640721928E-2</c:v>
                </c:pt>
                <c:pt idx="407">
                  <c:v>9.8097276727315968E-2</c:v>
                </c:pt>
                <c:pt idx="408">
                  <c:v>8.8540050137280724E-2</c:v>
                </c:pt>
                <c:pt idx="409">
                  <c:v>0.10107633304466164</c:v>
                </c:pt>
                <c:pt idx="410">
                  <c:v>9.0348339312579573E-2</c:v>
                </c:pt>
                <c:pt idx="411">
                  <c:v>8.2714452063656421E-2</c:v>
                </c:pt>
                <c:pt idx="412">
                  <c:v>9.1514272970562041E-2</c:v>
                </c:pt>
                <c:pt idx="413">
                  <c:v>0.10648960160360811</c:v>
                </c:pt>
                <c:pt idx="414">
                  <c:v>0.10850162406439769</c:v>
                </c:pt>
                <c:pt idx="415">
                  <c:v>9.9619729336763246E-2</c:v>
                </c:pt>
                <c:pt idx="416">
                  <c:v>9.4084389069207477E-2</c:v>
                </c:pt>
                <c:pt idx="417">
                  <c:v>8.9495185293259491E-2</c:v>
                </c:pt>
                <c:pt idx="418">
                  <c:v>0.10511784511784508</c:v>
                </c:pt>
                <c:pt idx="419">
                  <c:v>0.11258784366909133</c:v>
                </c:pt>
                <c:pt idx="420">
                  <c:v>0.11197050938337801</c:v>
                </c:pt>
                <c:pt idx="421">
                  <c:v>9.0224642614023201E-2</c:v>
                </c:pt>
                <c:pt idx="422">
                  <c:v>0.11024363233665563</c:v>
                </c:pt>
                <c:pt idx="423">
                  <c:v>0.11876817340734867</c:v>
                </c:pt>
                <c:pt idx="424">
                  <c:v>0.10509624487219953</c:v>
                </c:pt>
                <c:pt idx="425">
                  <c:v>0.11365375020788293</c:v>
                </c:pt>
                <c:pt idx="426">
                  <c:v>0.12466536075742739</c:v>
                </c:pt>
                <c:pt idx="427">
                  <c:v>0.10583143507972662</c:v>
                </c:pt>
                <c:pt idx="428">
                  <c:v>0.10129912843282357</c:v>
                </c:pt>
                <c:pt idx="429">
                  <c:v>0.11469962350630221</c:v>
                </c:pt>
                <c:pt idx="430">
                  <c:v>0.11607142857142859</c:v>
                </c:pt>
                <c:pt idx="431">
                  <c:v>0.1011378002528445</c:v>
                </c:pt>
                <c:pt idx="432">
                  <c:v>0.14062378922898094</c:v>
                </c:pt>
                <c:pt idx="433">
                  <c:v>0.1299083642035484</c:v>
                </c:pt>
                <c:pt idx="434">
                  <c:v>0.11957480946650624</c:v>
                </c:pt>
                <c:pt idx="435">
                  <c:v>9.7961243439644713E-2</c:v>
                </c:pt>
                <c:pt idx="436">
                  <c:v>0.1381251004984724</c:v>
                </c:pt>
                <c:pt idx="437">
                  <c:v>0.10885964912280699</c:v>
                </c:pt>
                <c:pt idx="438">
                  <c:v>0.11481785362651788</c:v>
                </c:pt>
                <c:pt idx="439">
                  <c:v>0.11371175820125327</c:v>
                </c:pt>
                <c:pt idx="440">
                  <c:v>0.11247967479674795</c:v>
                </c:pt>
                <c:pt idx="441">
                  <c:v>0.12355100463678517</c:v>
                </c:pt>
                <c:pt idx="442">
                  <c:v>0.12027172740996338</c:v>
                </c:pt>
                <c:pt idx="443">
                  <c:v>0.11081953108195311</c:v>
                </c:pt>
                <c:pt idx="444">
                  <c:v>0.11791982665222099</c:v>
                </c:pt>
                <c:pt idx="445">
                  <c:v>0.11951919626838894</c:v>
                </c:pt>
                <c:pt idx="446">
                  <c:v>0.10254528777803261</c:v>
                </c:pt>
                <c:pt idx="447">
                  <c:v>0.11239479724560063</c:v>
                </c:pt>
                <c:pt idx="448">
                  <c:v>0.11453781512605044</c:v>
                </c:pt>
                <c:pt idx="449">
                  <c:v>0.10252373813093457</c:v>
                </c:pt>
                <c:pt idx="450">
                  <c:v>0.13777012813157388</c:v>
                </c:pt>
                <c:pt idx="451">
                  <c:v>0.2063157894736842</c:v>
                </c:pt>
                <c:pt idx="452">
                  <c:v>0.11510170536264643</c:v>
                </c:pt>
                <c:pt idx="453">
                  <c:v>0.10922560252864488</c:v>
                </c:pt>
                <c:pt idx="454">
                  <c:v>0.1450080700945354</c:v>
                </c:pt>
                <c:pt idx="455">
                  <c:v>0.12064584436209637</c:v>
                </c:pt>
                <c:pt idx="456">
                  <c:v>0.15368005572324125</c:v>
                </c:pt>
                <c:pt idx="457">
                  <c:v>0.11686344969199178</c:v>
                </c:pt>
                <c:pt idx="458">
                  <c:v>0.13518926056338029</c:v>
                </c:pt>
                <c:pt idx="459">
                  <c:v>0.13116570327552987</c:v>
                </c:pt>
                <c:pt idx="460">
                  <c:v>0.11607329842931942</c:v>
                </c:pt>
                <c:pt idx="461">
                  <c:v>0.1263778518328634</c:v>
                </c:pt>
                <c:pt idx="462">
                  <c:v>0.14483164586767136</c:v>
                </c:pt>
                <c:pt idx="463">
                  <c:v>0.13209847596717475</c:v>
                </c:pt>
                <c:pt idx="464">
                  <c:v>0.11746772864597639</c:v>
                </c:pt>
                <c:pt idx="465">
                  <c:v>0.11277205040091644</c:v>
                </c:pt>
                <c:pt idx="466">
                  <c:v>0.1186046511627907</c:v>
                </c:pt>
                <c:pt idx="467">
                  <c:v>0.15607416879795399</c:v>
                </c:pt>
                <c:pt idx="468">
                  <c:v>0.14219364058592363</c:v>
                </c:pt>
                <c:pt idx="469">
                  <c:v>0.13782201405152225</c:v>
                </c:pt>
                <c:pt idx="470">
                  <c:v>0.13287322920450412</c:v>
                </c:pt>
                <c:pt idx="471">
                  <c:v>0.14044282511210773</c:v>
                </c:pt>
                <c:pt idx="472">
                  <c:v>0.13642483171278988</c:v>
                </c:pt>
                <c:pt idx="473">
                  <c:v>0.12264467430807945</c:v>
                </c:pt>
                <c:pt idx="474">
                  <c:v>0.13458009880028229</c:v>
                </c:pt>
                <c:pt idx="475">
                  <c:v>0.1553285049146404</c:v>
                </c:pt>
                <c:pt idx="476">
                  <c:v>0.15552891020516921</c:v>
                </c:pt>
                <c:pt idx="477">
                  <c:v>0.12120991253644314</c:v>
                </c:pt>
                <c:pt idx="478">
                  <c:v>0.12618799861255631</c:v>
                </c:pt>
                <c:pt idx="479">
                  <c:v>0.14571347997743944</c:v>
                </c:pt>
                <c:pt idx="480">
                  <c:v>0.16090844904683463</c:v>
                </c:pt>
                <c:pt idx="481">
                  <c:v>0.12670123136746608</c:v>
                </c:pt>
                <c:pt idx="482">
                  <c:v>0.17430997876857746</c:v>
                </c:pt>
                <c:pt idx="483">
                  <c:v>0.12924827951296994</c:v>
                </c:pt>
                <c:pt idx="484">
                  <c:v>0.12755467196819079</c:v>
                </c:pt>
                <c:pt idx="485">
                  <c:v>0.12610966057441253</c:v>
                </c:pt>
                <c:pt idx="486">
                  <c:v>0.14471669218989294</c:v>
                </c:pt>
                <c:pt idx="487">
                  <c:v>0.13639376864434868</c:v>
                </c:pt>
                <c:pt idx="488">
                  <c:v>0.15823273780782243</c:v>
                </c:pt>
                <c:pt idx="489">
                  <c:v>0.14673969744392287</c:v>
                </c:pt>
                <c:pt idx="490">
                  <c:v>0.14902939545202451</c:v>
                </c:pt>
                <c:pt idx="491">
                  <c:v>0.2055744680851064</c:v>
                </c:pt>
                <c:pt idx="492">
                  <c:v>0.14991066110780238</c:v>
                </c:pt>
                <c:pt idx="493">
                  <c:v>0.21181663837011888</c:v>
                </c:pt>
                <c:pt idx="494">
                  <c:v>0.13148844707146706</c:v>
                </c:pt>
                <c:pt idx="495">
                  <c:v>0.1722851746931067</c:v>
                </c:pt>
                <c:pt idx="496">
                  <c:v>0.21672290963629551</c:v>
                </c:pt>
                <c:pt idx="497">
                  <c:v>0.13779631255487276</c:v>
                </c:pt>
                <c:pt idx="498">
                  <c:v>0.17172634954569757</c:v>
                </c:pt>
                <c:pt idx="499">
                  <c:v>0.1594725111441308</c:v>
                </c:pt>
                <c:pt idx="500">
                  <c:v>0.16060786650774733</c:v>
                </c:pt>
                <c:pt idx="501">
                  <c:v>0.13634290925672593</c:v>
                </c:pt>
                <c:pt idx="502">
                  <c:v>0.15002279981760144</c:v>
                </c:pt>
                <c:pt idx="503">
                  <c:v>0.14749899959984003</c:v>
                </c:pt>
                <c:pt idx="504">
                  <c:v>0.18886147338738116</c:v>
                </c:pt>
                <c:pt idx="505">
                  <c:v>0.16966115051221439</c:v>
                </c:pt>
                <c:pt idx="506">
                  <c:v>0.25099140779907481</c:v>
                </c:pt>
                <c:pt idx="507">
                  <c:v>0.14961525593844094</c:v>
                </c:pt>
                <c:pt idx="508">
                  <c:v>0.13460076045627375</c:v>
                </c:pt>
                <c:pt idx="509">
                  <c:v>0.13852459016393442</c:v>
                </c:pt>
                <c:pt idx="510">
                  <c:v>0.15527446300715991</c:v>
                </c:pt>
                <c:pt idx="511">
                  <c:v>0.16162393162393163</c:v>
                </c:pt>
                <c:pt idx="512">
                  <c:v>0.17423357664233582</c:v>
                </c:pt>
                <c:pt idx="513">
                  <c:v>0.15257485029940121</c:v>
                </c:pt>
                <c:pt idx="514">
                  <c:v>0.17760325770796978</c:v>
                </c:pt>
                <c:pt idx="515">
                  <c:v>0.22724839400428273</c:v>
                </c:pt>
                <c:pt idx="516">
                  <c:v>0.14499245093105192</c:v>
                </c:pt>
                <c:pt idx="517">
                  <c:v>0.16904527559055121</c:v>
                </c:pt>
                <c:pt idx="518">
                  <c:v>0.19801409352978866</c:v>
                </c:pt>
                <c:pt idx="519">
                  <c:v>0.16272084805653711</c:v>
                </c:pt>
                <c:pt idx="520">
                  <c:v>0.15509510869565221</c:v>
                </c:pt>
                <c:pt idx="521">
                  <c:v>0.1586084306754699</c:v>
                </c:pt>
                <c:pt idx="522">
                  <c:v>0.19727992087042537</c:v>
                </c:pt>
                <c:pt idx="523">
                  <c:v>0.17073656270736573</c:v>
                </c:pt>
                <c:pt idx="524">
                  <c:v>0.16871628910463873</c:v>
                </c:pt>
                <c:pt idx="525">
                  <c:v>0.16725873297809354</c:v>
                </c:pt>
                <c:pt idx="526">
                  <c:v>0.15863930885529173</c:v>
                </c:pt>
                <c:pt idx="527">
                  <c:v>0.29857250187828721</c:v>
                </c:pt>
                <c:pt idx="528">
                  <c:v>0.19293880295897783</c:v>
                </c:pt>
                <c:pt idx="529">
                  <c:v>0.20126888217522673</c:v>
                </c:pt>
                <c:pt idx="530">
                  <c:v>0.16950176144942131</c:v>
                </c:pt>
                <c:pt idx="531">
                  <c:v>0.32019357677078752</c:v>
                </c:pt>
                <c:pt idx="532">
                  <c:v>0.20198511166253108</c:v>
                </c:pt>
                <c:pt idx="533">
                  <c:v>0.22343032159264939</c:v>
                </c:pt>
                <c:pt idx="534">
                  <c:v>0.25111111111111101</c:v>
                </c:pt>
                <c:pt idx="535">
                  <c:v>0.21288167938931293</c:v>
                </c:pt>
                <c:pt idx="536">
                  <c:v>0.1753486464315013</c:v>
                </c:pt>
                <c:pt idx="537">
                  <c:v>0.21543209876543226</c:v>
                </c:pt>
                <c:pt idx="538">
                  <c:v>0.18326253186066277</c:v>
                </c:pt>
                <c:pt idx="539">
                  <c:v>0.19900935608145301</c:v>
                </c:pt>
                <c:pt idx="540">
                  <c:v>0.19793388429752073</c:v>
                </c:pt>
                <c:pt idx="541">
                  <c:v>0.24386331938633196</c:v>
                </c:pt>
                <c:pt idx="542">
                  <c:v>0.21639210900955869</c:v>
                </c:pt>
                <c:pt idx="543">
                  <c:v>0.19966301600673969</c:v>
                </c:pt>
                <c:pt idx="544">
                  <c:v>0.19807186678352318</c:v>
                </c:pt>
              </c:numCache>
            </c:numRef>
          </c:yVal>
          <c:smooth val="0"/>
        </c:ser>
        <c:dLbls>
          <c:showLegendKey val="0"/>
          <c:showVal val="0"/>
          <c:showCatName val="0"/>
          <c:showSerName val="0"/>
          <c:showPercent val="0"/>
          <c:showBubbleSize val="0"/>
        </c:dLbls>
        <c:axId val="119514240"/>
        <c:axId val="119168000"/>
      </c:scatterChart>
      <c:valAx>
        <c:axId val="117754880"/>
        <c:scaling>
          <c:orientation val="minMax"/>
          <c:max val="5000"/>
        </c:scaling>
        <c:delete val="0"/>
        <c:axPos val="b"/>
        <c:minorGridlines/>
        <c:title>
          <c:tx>
            <c:rich>
              <a:bodyPr/>
              <a:lstStyle/>
              <a:p>
                <a:pPr>
                  <a:defRPr/>
                </a:pPr>
                <a:r>
                  <a:rPr lang="en-US" dirty="0"/>
                  <a:t>distance - meters</a:t>
                </a:r>
              </a:p>
            </c:rich>
          </c:tx>
          <c:layout/>
          <c:overlay val="0"/>
        </c:title>
        <c:numFmt formatCode="#,##0" sourceLinked="0"/>
        <c:majorTickMark val="out"/>
        <c:minorTickMark val="none"/>
        <c:tickLblPos val="nextTo"/>
        <c:crossAx val="119166080"/>
        <c:crossesAt val="1.0000000000000025E-5"/>
        <c:crossBetween val="midCat"/>
      </c:valAx>
      <c:valAx>
        <c:axId val="119166080"/>
        <c:scaling>
          <c:logBase val="10"/>
          <c:orientation val="minMax"/>
        </c:scaling>
        <c:delete val="0"/>
        <c:axPos val="l"/>
        <c:majorGridlines/>
        <c:minorGridlines/>
        <c:title>
          <c:tx>
            <c:rich>
              <a:bodyPr rot="-5400000" vert="horz"/>
              <a:lstStyle/>
              <a:p>
                <a:pPr>
                  <a:defRPr/>
                </a:pPr>
                <a:r>
                  <a:rPr lang="en-US" dirty="0"/>
                  <a:t>mrem per year</a:t>
                </a:r>
              </a:p>
            </c:rich>
          </c:tx>
          <c:layout/>
          <c:overlay val="0"/>
        </c:title>
        <c:numFmt formatCode="0.00E+00" sourceLinked="1"/>
        <c:majorTickMark val="out"/>
        <c:minorTickMark val="none"/>
        <c:tickLblPos val="nextTo"/>
        <c:crossAx val="117754880"/>
        <c:crosses val="autoZero"/>
        <c:crossBetween val="midCat"/>
      </c:valAx>
      <c:valAx>
        <c:axId val="119168000"/>
        <c:scaling>
          <c:orientation val="minMax"/>
        </c:scaling>
        <c:delete val="0"/>
        <c:axPos val="r"/>
        <c:title>
          <c:tx>
            <c:rich>
              <a:bodyPr rot="-5400000" vert="horz"/>
              <a:lstStyle/>
              <a:p>
                <a:pPr>
                  <a:defRPr/>
                </a:pPr>
                <a:r>
                  <a:rPr lang="en-US" dirty="0"/>
                  <a:t>statistical error - percent</a:t>
                </a:r>
              </a:p>
            </c:rich>
          </c:tx>
          <c:layout/>
          <c:overlay val="0"/>
        </c:title>
        <c:numFmt formatCode="0.0%" sourceLinked="1"/>
        <c:majorTickMark val="out"/>
        <c:minorTickMark val="none"/>
        <c:tickLblPos val="nextTo"/>
        <c:crossAx val="119514240"/>
        <c:crosses val="max"/>
        <c:crossBetween val="midCat"/>
      </c:valAx>
      <c:valAx>
        <c:axId val="119514240"/>
        <c:scaling>
          <c:orientation val="minMax"/>
        </c:scaling>
        <c:delete val="1"/>
        <c:axPos val="b"/>
        <c:numFmt formatCode="0.00E+00" sourceLinked="1"/>
        <c:majorTickMark val="out"/>
        <c:minorTickMark val="none"/>
        <c:tickLblPos val="none"/>
        <c:crossAx val="119168000"/>
        <c:crosses val="autoZero"/>
        <c:crossBetween val="midCat"/>
      </c:valAx>
    </c:plotArea>
    <c:plotVisOnly val="1"/>
    <c:dispBlanksAs val="gap"/>
    <c:showDLblsOverMax val="0"/>
  </c:chart>
  <c:spPr>
    <a:noFill/>
  </c:sp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stacked"/>
        <c:varyColors val="0"/>
        <c:ser>
          <c:idx val="0"/>
          <c:order val="0"/>
          <c:tx>
            <c:strRef>
              <c:f>'Labor and Material 4750204'!$B$24</c:f>
              <c:strCache>
                <c:ptCount val="1"/>
                <c:pt idx="0">
                  <c:v>L Labor</c:v>
                </c:pt>
              </c:strCache>
            </c:strRef>
          </c:tx>
          <c:invertIfNegative val="0"/>
          <c:cat>
            <c:numRef>
              <c:f>'Labor and Material 4750204'!$A$25:$A$30</c:f>
              <c:numCache>
                <c:formatCode>"FY"yy</c:formatCode>
                <c:ptCount val="6"/>
                <c:pt idx="0">
                  <c:v>42277</c:v>
                </c:pt>
                <c:pt idx="1">
                  <c:v>42643</c:v>
                </c:pt>
                <c:pt idx="2">
                  <c:v>43008</c:v>
                </c:pt>
                <c:pt idx="3">
                  <c:v>43373</c:v>
                </c:pt>
                <c:pt idx="4">
                  <c:v>43738</c:v>
                </c:pt>
                <c:pt idx="5">
                  <c:v>44104</c:v>
                </c:pt>
              </c:numCache>
            </c:numRef>
          </c:cat>
          <c:val>
            <c:numRef>
              <c:f>'Labor and Material 4750204'!$B$25:$B$30</c:f>
              <c:numCache>
                <c:formatCode>###,###,</c:formatCode>
                <c:ptCount val="6"/>
                <c:pt idx="0">
                  <c:v>48612.648300000001</c:v>
                </c:pt>
                <c:pt idx="1">
                  <c:v>70149.420800000007</c:v>
                </c:pt>
                <c:pt idx="2">
                  <c:v>161381.5184</c:v>
                </c:pt>
                <c:pt idx="3">
                  <c:v>118140.7864</c:v>
                </c:pt>
                <c:pt idx="4">
                  <c:v>149677.00719999999</c:v>
                </c:pt>
                <c:pt idx="5">
                  <c:v>144201.45600000001</c:v>
                </c:pt>
              </c:numCache>
            </c:numRef>
          </c:val>
        </c:ser>
        <c:ser>
          <c:idx val="3"/>
          <c:order val="1"/>
          <c:tx>
            <c:strRef>
              <c:f>'Labor and Material 4750204'!$C$24</c:f>
              <c:strCache>
                <c:ptCount val="1"/>
                <c:pt idx="0">
                  <c:v>M Material</c:v>
                </c:pt>
              </c:strCache>
            </c:strRef>
          </c:tx>
          <c:spPr>
            <a:solidFill>
              <a:srgbClr val="C0504D"/>
            </a:solidFill>
          </c:spPr>
          <c:invertIfNegative val="0"/>
          <c:cat>
            <c:numRef>
              <c:f>'Labor and Material 4750204'!$A$25:$A$30</c:f>
              <c:numCache>
                <c:formatCode>"FY"yy</c:formatCode>
                <c:ptCount val="6"/>
                <c:pt idx="0">
                  <c:v>42277</c:v>
                </c:pt>
                <c:pt idx="1">
                  <c:v>42643</c:v>
                </c:pt>
                <c:pt idx="2">
                  <c:v>43008</c:v>
                </c:pt>
                <c:pt idx="3">
                  <c:v>43373</c:v>
                </c:pt>
                <c:pt idx="4">
                  <c:v>43738</c:v>
                </c:pt>
                <c:pt idx="5">
                  <c:v>44104</c:v>
                </c:pt>
              </c:numCache>
            </c:numRef>
          </c:cat>
          <c:val>
            <c:numRef>
              <c:f>'Labor and Material 4750204'!$C$25:$C$30</c:f>
              <c:numCache>
                <c:formatCode>###,###,</c:formatCode>
                <c:ptCount val="6"/>
                <c:pt idx="0">
                  <c:v>0</c:v>
                </c:pt>
                <c:pt idx="1">
                  <c:v>109257.86610000001</c:v>
                </c:pt>
                <c:pt idx="2">
                  <c:v>118641.63959999999</c:v>
                </c:pt>
                <c:pt idx="3">
                  <c:v>266913.25260000001</c:v>
                </c:pt>
                <c:pt idx="4">
                  <c:v>53508.743999999999</c:v>
                </c:pt>
                <c:pt idx="5">
                  <c:v>182434.2605</c:v>
                </c:pt>
              </c:numCache>
            </c:numRef>
          </c:val>
        </c:ser>
        <c:ser>
          <c:idx val="2"/>
          <c:order val="2"/>
          <c:tx>
            <c:strRef>
              <c:f>'Labor and Material 4750204'!$D$24</c:f>
              <c:strCache>
                <c:ptCount val="1"/>
                <c:pt idx="0">
                  <c:v>Non-Fermi Labor</c:v>
                </c:pt>
              </c:strCache>
            </c:strRef>
          </c:tx>
          <c:invertIfNegative val="0"/>
          <c:cat>
            <c:numRef>
              <c:f>'Labor and Material 4750204'!$A$25:$A$30</c:f>
              <c:numCache>
                <c:formatCode>"FY"yy</c:formatCode>
                <c:ptCount val="6"/>
                <c:pt idx="0">
                  <c:v>42277</c:v>
                </c:pt>
                <c:pt idx="1">
                  <c:v>42643</c:v>
                </c:pt>
                <c:pt idx="2">
                  <c:v>43008</c:v>
                </c:pt>
                <c:pt idx="3">
                  <c:v>43373</c:v>
                </c:pt>
                <c:pt idx="4">
                  <c:v>43738</c:v>
                </c:pt>
                <c:pt idx="5">
                  <c:v>44104</c:v>
                </c:pt>
              </c:numCache>
            </c:numRef>
          </c:cat>
          <c:val>
            <c:numRef>
              <c:f>'Labor and Material 4750204'!$D$25:$D$30</c:f>
              <c:numCache>
                <c:formatCode>###,###,</c:formatCode>
                <c:ptCount val="6"/>
                <c:pt idx="0">
                  <c:v>0</c:v>
                </c:pt>
                <c:pt idx="1">
                  <c:v>15223.598699999999</c:v>
                </c:pt>
                <c:pt idx="2">
                  <c:v>60799.194199999998</c:v>
                </c:pt>
                <c:pt idx="3">
                  <c:v>20751.723299999998</c:v>
                </c:pt>
                <c:pt idx="4">
                  <c:v>52027.46439999999</c:v>
                </c:pt>
                <c:pt idx="5">
                  <c:v>106745.81809999999</c:v>
                </c:pt>
              </c:numCache>
            </c:numRef>
          </c:val>
        </c:ser>
        <c:dLbls>
          <c:showLegendKey val="0"/>
          <c:showVal val="0"/>
          <c:showCatName val="0"/>
          <c:showSerName val="0"/>
          <c:showPercent val="0"/>
          <c:showBubbleSize val="0"/>
        </c:dLbls>
        <c:gapWidth val="150"/>
        <c:overlap val="100"/>
        <c:axId val="210776064"/>
        <c:axId val="210777600"/>
      </c:barChart>
      <c:lineChart>
        <c:grouping val="standard"/>
        <c:varyColors val="0"/>
        <c:ser>
          <c:idx val="1"/>
          <c:order val="3"/>
          <c:tx>
            <c:strRef>
              <c:f>'Labor and Material 4750204'!$E$24</c:f>
              <c:strCache>
                <c:ptCount val="1"/>
                <c:pt idx="0">
                  <c:v>Cumulative Total</c:v>
                </c:pt>
              </c:strCache>
            </c:strRef>
          </c:tx>
          <c:spPr>
            <a:ln>
              <a:solidFill>
                <a:srgbClr val="7030A0"/>
              </a:solidFill>
            </a:ln>
          </c:spPr>
          <c:marker>
            <c:symbol val="none"/>
          </c:marker>
          <c:cat>
            <c:numRef>
              <c:f>'Labor and Material 4750204'!$A$25:$A$30</c:f>
              <c:numCache>
                <c:formatCode>"FY"yy</c:formatCode>
                <c:ptCount val="6"/>
                <c:pt idx="0">
                  <c:v>42277</c:v>
                </c:pt>
                <c:pt idx="1">
                  <c:v>42643</c:v>
                </c:pt>
                <c:pt idx="2">
                  <c:v>43008</c:v>
                </c:pt>
                <c:pt idx="3">
                  <c:v>43373</c:v>
                </c:pt>
                <c:pt idx="4">
                  <c:v>43738</c:v>
                </c:pt>
                <c:pt idx="5">
                  <c:v>44104</c:v>
                </c:pt>
              </c:numCache>
            </c:numRef>
          </c:cat>
          <c:val>
            <c:numRef>
              <c:f>'Labor and Material 4750204'!$E$25:$E$30</c:f>
              <c:numCache>
                <c:formatCode>###,###,</c:formatCode>
                <c:ptCount val="6"/>
                <c:pt idx="0">
                  <c:v>390710.03150000004</c:v>
                </c:pt>
                <c:pt idx="1">
                  <c:v>585340.91710000008</c:v>
                </c:pt>
                <c:pt idx="2">
                  <c:v>926163.26930000004</c:v>
                </c:pt>
                <c:pt idx="3">
                  <c:v>1331969.0316000001</c:v>
                </c:pt>
                <c:pt idx="4">
                  <c:v>1587182.2472000001</c:v>
                </c:pt>
                <c:pt idx="5">
                  <c:v>2020563.7818</c:v>
                </c:pt>
              </c:numCache>
            </c:numRef>
          </c:val>
          <c:smooth val="0"/>
        </c:ser>
        <c:dLbls>
          <c:showLegendKey val="0"/>
          <c:showVal val="0"/>
          <c:showCatName val="0"/>
          <c:showSerName val="0"/>
          <c:showPercent val="0"/>
          <c:showBubbleSize val="0"/>
        </c:dLbls>
        <c:marker val="1"/>
        <c:smooth val="0"/>
        <c:axId val="210798080"/>
        <c:axId val="210779520"/>
      </c:lineChart>
      <c:dateAx>
        <c:axId val="210776064"/>
        <c:scaling>
          <c:orientation val="minMax"/>
        </c:scaling>
        <c:delete val="0"/>
        <c:axPos val="b"/>
        <c:numFmt formatCode="&quot;FY&quot;yy" sourceLinked="1"/>
        <c:majorTickMark val="out"/>
        <c:minorTickMark val="none"/>
        <c:tickLblPos val="nextTo"/>
        <c:crossAx val="210777600"/>
        <c:crosses val="autoZero"/>
        <c:auto val="1"/>
        <c:lblOffset val="100"/>
        <c:baseTimeUnit val="years"/>
      </c:dateAx>
      <c:valAx>
        <c:axId val="210777600"/>
        <c:scaling>
          <c:orientation val="minMax"/>
        </c:scaling>
        <c:delete val="0"/>
        <c:axPos val="l"/>
        <c:majorGridlines/>
        <c:title>
          <c:tx>
            <c:rich>
              <a:bodyPr rot="-5400000" vert="horz"/>
              <a:lstStyle/>
              <a:p>
                <a:pPr>
                  <a:defRPr/>
                </a:pPr>
                <a:r>
                  <a:rPr lang="en-US"/>
                  <a:t>Annual Cost $K</a:t>
                </a:r>
              </a:p>
            </c:rich>
          </c:tx>
          <c:overlay val="0"/>
        </c:title>
        <c:numFmt formatCode="###,###," sourceLinked="1"/>
        <c:majorTickMark val="out"/>
        <c:minorTickMark val="none"/>
        <c:tickLblPos val="nextTo"/>
        <c:crossAx val="210776064"/>
        <c:crosses val="autoZero"/>
        <c:crossBetween val="between"/>
      </c:valAx>
      <c:valAx>
        <c:axId val="210779520"/>
        <c:scaling>
          <c:orientation val="minMax"/>
        </c:scaling>
        <c:delete val="0"/>
        <c:axPos val="r"/>
        <c:title>
          <c:tx>
            <c:rich>
              <a:bodyPr rot="-5400000" vert="horz"/>
              <a:lstStyle/>
              <a:p>
                <a:pPr>
                  <a:defRPr/>
                </a:pPr>
                <a:r>
                  <a:rPr lang="en-US"/>
                  <a:t>Cumulative Cost $K</a:t>
                </a:r>
              </a:p>
              <a:p>
                <a:pPr>
                  <a:defRPr/>
                </a:pPr>
                <a:endParaRPr lang="en-US"/>
              </a:p>
            </c:rich>
          </c:tx>
          <c:overlay val="0"/>
        </c:title>
        <c:numFmt formatCode="###,###," sourceLinked="1"/>
        <c:majorTickMark val="out"/>
        <c:minorTickMark val="none"/>
        <c:tickLblPos val="nextTo"/>
        <c:crossAx val="210798080"/>
        <c:crosses val="max"/>
        <c:crossBetween val="between"/>
      </c:valAx>
      <c:dateAx>
        <c:axId val="210798080"/>
        <c:scaling>
          <c:orientation val="minMax"/>
        </c:scaling>
        <c:delete val="1"/>
        <c:axPos val="b"/>
        <c:numFmt formatCode="&quot;FY&quot;yy" sourceLinked="1"/>
        <c:majorTickMark val="out"/>
        <c:minorTickMark val="none"/>
        <c:tickLblPos val="none"/>
        <c:crossAx val="210779520"/>
        <c:crosses val="autoZero"/>
        <c:auto val="1"/>
        <c:lblOffset val="100"/>
        <c:baseTimeUnit val="years"/>
        <c:majorUnit val="1"/>
        <c:minorUnit val="1"/>
      </c:dateAx>
      <c:spPr>
        <a:noFill/>
        <a:ln w="25400">
          <a:noFill/>
        </a:ln>
      </c:spPr>
    </c:plotArea>
    <c:legend>
      <c:legendPos val="b"/>
      <c:overlay val="0"/>
    </c:legend>
    <c:plotVisOnly val="1"/>
    <c:dispBlanksAs val="gap"/>
    <c:showDLblsOverMax val="0"/>
  </c:chart>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Annual effective dose rate due to skyshine from continuous operation of resonant extraction at AP30</a:t>
            </a:r>
          </a:p>
        </c:rich>
      </c:tx>
      <c:layout>
        <c:manualLayout>
          <c:xMode val="edge"/>
          <c:yMode val="edge"/>
          <c:x val="0.10025137203199079"/>
          <c:y val="0"/>
        </c:manualLayout>
      </c:layout>
      <c:overlay val="0"/>
    </c:title>
    <c:autoTitleDeleted val="0"/>
    <c:plotArea>
      <c:layout/>
      <c:scatterChart>
        <c:scatterStyle val="lineMarker"/>
        <c:varyColors val="0"/>
        <c:ser>
          <c:idx val="0"/>
          <c:order val="0"/>
          <c:spPr>
            <a:ln w="28575">
              <a:noFill/>
            </a:ln>
          </c:spPr>
          <c:xVal>
            <c:numRef>
              <c:f>'5 km skyshine detector'!$AB$7:$AB$551</c:f>
              <c:numCache>
                <c:formatCode>0.00E+00</c:formatCode>
                <c:ptCount val="545"/>
                <c:pt idx="0">
                  <c:v>0.5</c:v>
                </c:pt>
                <c:pt idx="1">
                  <c:v>1.5</c:v>
                </c:pt>
                <c:pt idx="2">
                  <c:v>2.5</c:v>
                </c:pt>
                <c:pt idx="3">
                  <c:v>3.5</c:v>
                </c:pt>
                <c:pt idx="4">
                  <c:v>4.5</c:v>
                </c:pt>
                <c:pt idx="5">
                  <c:v>5.5</c:v>
                </c:pt>
                <c:pt idx="6">
                  <c:v>6.5</c:v>
                </c:pt>
                <c:pt idx="7">
                  <c:v>7.5</c:v>
                </c:pt>
                <c:pt idx="8">
                  <c:v>8.5</c:v>
                </c:pt>
                <c:pt idx="9">
                  <c:v>9.5</c:v>
                </c:pt>
                <c:pt idx="10">
                  <c:v>10.5</c:v>
                </c:pt>
                <c:pt idx="11">
                  <c:v>11.5</c:v>
                </c:pt>
                <c:pt idx="12">
                  <c:v>12.5</c:v>
                </c:pt>
                <c:pt idx="13">
                  <c:v>13.5</c:v>
                </c:pt>
                <c:pt idx="14">
                  <c:v>14.5</c:v>
                </c:pt>
                <c:pt idx="15">
                  <c:v>15.5</c:v>
                </c:pt>
                <c:pt idx="16">
                  <c:v>16.5</c:v>
                </c:pt>
                <c:pt idx="17">
                  <c:v>17.5</c:v>
                </c:pt>
                <c:pt idx="18">
                  <c:v>18.5</c:v>
                </c:pt>
                <c:pt idx="19">
                  <c:v>19.5</c:v>
                </c:pt>
                <c:pt idx="20">
                  <c:v>20.5</c:v>
                </c:pt>
                <c:pt idx="21">
                  <c:v>21.5</c:v>
                </c:pt>
                <c:pt idx="22">
                  <c:v>22.5</c:v>
                </c:pt>
                <c:pt idx="23">
                  <c:v>23.5</c:v>
                </c:pt>
                <c:pt idx="24">
                  <c:v>24.5</c:v>
                </c:pt>
                <c:pt idx="25">
                  <c:v>25.5</c:v>
                </c:pt>
                <c:pt idx="26">
                  <c:v>26.5</c:v>
                </c:pt>
                <c:pt idx="27">
                  <c:v>27.5</c:v>
                </c:pt>
                <c:pt idx="28">
                  <c:v>28.5</c:v>
                </c:pt>
                <c:pt idx="29">
                  <c:v>29.5</c:v>
                </c:pt>
                <c:pt idx="30">
                  <c:v>30.5</c:v>
                </c:pt>
                <c:pt idx="31">
                  <c:v>31.5</c:v>
                </c:pt>
                <c:pt idx="32">
                  <c:v>32.5</c:v>
                </c:pt>
                <c:pt idx="33">
                  <c:v>33.5</c:v>
                </c:pt>
                <c:pt idx="34">
                  <c:v>34.5</c:v>
                </c:pt>
                <c:pt idx="35">
                  <c:v>35.5</c:v>
                </c:pt>
                <c:pt idx="36">
                  <c:v>36.5</c:v>
                </c:pt>
                <c:pt idx="37">
                  <c:v>37.5</c:v>
                </c:pt>
                <c:pt idx="38">
                  <c:v>38.5</c:v>
                </c:pt>
                <c:pt idx="39">
                  <c:v>39.5</c:v>
                </c:pt>
                <c:pt idx="40">
                  <c:v>40.5</c:v>
                </c:pt>
                <c:pt idx="41">
                  <c:v>41.5</c:v>
                </c:pt>
                <c:pt idx="42">
                  <c:v>42.5</c:v>
                </c:pt>
                <c:pt idx="43">
                  <c:v>43.5</c:v>
                </c:pt>
                <c:pt idx="44">
                  <c:v>44.5</c:v>
                </c:pt>
                <c:pt idx="45">
                  <c:v>45.5</c:v>
                </c:pt>
                <c:pt idx="46">
                  <c:v>46.5</c:v>
                </c:pt>
                <c:pt idx="47">
                  <c:v>47.5</c:v>
                </c:pt>
                <c:pt idx="48">
                  <c:v>48.5</c:v>
                </c:pt>
                <c:pt idx="49">
                  <c:v>49.5</c:v>
                </c:pt>
                <c:pt idx="50">
                  <c:v>55</c:v>
                </c:pt>
                <c:pt idx="51">
                  <c:v>65</c:v>
                </c:pt>
                <c:pt idx="52">
                  <c:v>75</c:v>
                </c:pt>
                <c:pt idx="53">
                  <c:v>85</c:v>
                </c:pt>
                <c:pt idx="54">
                  <c:v>95</c:v>
                </c:pt>
                <c:pt idx="55">
                  <c:v>105</c:v>
                </c:pt>
                <c:pt idx="56">
                  <c:v>115</c:v>
                </c:pt>
                <c:pt idx="57">
                  <c:v>125</c:v>
                </c:pt>
                <c:pt idx="58">
                  <c:v>135</c:v>
                </c:pt>
                <c:pt idx="59">
                  <c:v>145</c:v>
                </c:pt>
                <c:pt idx="60">
                  <c:v>155</c:v>
                </c:pt>
                <c:pt idx="61">
                  <c:v>165</c:v>
                </c:pt>
                <c:pt idx="62">
                  <c:v>175</c:v>
                </c:pt>
                <c:pt idx="63">
                  <c:v>185</c:v>
                </c:pt>
                <c:pt idx="64">
                  <c:v>195</c:v>
                </c:pt>
                <c:pt idx="65">
                  <c:v>205</c:v>
                </c:pt>
                <c:pt idx="66">
                  <c:v>215</c:v>
                </c:pt>
                <c:pt idx="67">
                  <c:v>225</c:v>
                </c:pt>
                <c:pt idx="68">
                  <c:v>235</c:v>
                </c:pt>
                <c:pt idx="69">
                  <c:v>245</c:v>
                </c:pt>
                <c:pt idx="70">
                  <c:v>255</c:v>
                </c:pt>
                <c:pt idx="71">
                  <c:v>265</c:v>
                </c:pt>
                <c:pt idx="72">
                  <c:v>275</c:v>
                </c:pt>
                <c:pt idx="73">
                  <c:v>285</c:v>
                </c:pt>
                <c:pt idx="74">
                  <c:v>295</c:v>
                </c:pt>
                <c:pt idx="75">
                  <c:v>305</c:v>
                </c:pt>
                <c:pt idx="76">
                  <c:v>315</c:v>
                </c:pt>
                <c:pt idx="77">
                  <c:v>325</c:v>
                </c:pt>
                <c:pt idx="78">
                  <c:v>335</c:v>
                </c:pt>
                <c:pt idx="79">
                  <c:v>345</c:v>
                </c:pt>
                <c:pt idx="80">
                  <c:v>355</c:v>
                </c:pt>
                <c:pt idx="81">
                  <c:v>365</c:v>
                </c:pt>
                <c:pt idx="82">
                  <c:v>375</c:v>
                </c:pt>
                <c:pt idx="83">
                  <c:v>385</c:v>
                </c:pt>
                <c:pt idx="84">
                  <c:v>395</c:v>
                </c:pt>
                <c:pt idx="85">
                  <c:v>405</c:v>
                </c:pt>
                <c:pt idx="86">
                  <c:v>415</c:v>
                </c:pt>
                <c:pt idx="87">
                  <c:v>425</c:v>
                </c:pt>
                <c:pt idx="88">
                  <c:v>435</c:v>
                </c:pt>
                <c:pt idx="89">
                  <c:v>445</c:v>
                </c:pt>
                <c:pt idx="90">
                  <c:v>455</c:v>
                </c:pt>
                <c:pt idx="91">
                  <c:v>465</c:v>
                </c:pt>
                <c:pt idx="92">
                  <c:v>475</c:v>
                </c:pt>
                <c:pt idx="93">
                  <c:v>485</c:v>
                </c:pt>
                <c:pt idx="94">
                  <c:v>495</c:v>
                </c:pt>
                <c:pt idx="95">
                  <c:v>505</c:v>
                </c:pt>
                <c:pt idx="96">
                  <c:v>515</c:v>
                </c:pt>
                <c:pt idx="97">
                  <c:v>525</c:v>
                </c:pt>
                <c:pt idx="98">
                  <c:v>535</c:v>
                </c:pt>
                <c:pt idx="99">
                  <c:v>545</c:v>
                </c:pt>
                <c:pt idx="100">
                  <c:v>555</c:v>
                </c:pt>
                <c:pt idx="101">
                  <c:v>565</c:v>
                </c:pt>
                <c:pt idx="102">
                  <c:v>575</c:v>
                </c:pt>
                <c:pt idx="103">
                  <c:v>585</c:v>
                </c:pt>
                <c:pt idx="104">
                  <c:v>595</c:v>
                </c:pt>
                <c:pt idx="105">
                  <c:v>605</c:v>
                </c:pt>
                <c:pt idx="106">
                  <c:v>615</c:v>
                </c:pt>
                <c:pt idx="107">
                  <c:v>625</c:v>
                </c:pt>
                <c:pt idx="108">
                  <c:v>635</c:v>
                </c:pt>
                <c:pt idx="109">
                  <c:v>645</c:v>
                </c:pt>
                <c:pt idx="110">
                  <c:v>655</c:v>
                </c:pt>
                <c:pt idx="111">
                  <c:v>665</c:v>
                </c:pt>
                <c:pt idx="112">
                  <c:v>675</c:v>
                </c:pt>
                <c:pt idx="113">
                  <c:v>685</c:v>
                </c:pt>
                <c:pt idx="114">
                  <c:v>695</c:v>
                </c:pt>
                <c:pt idx="115">
                  <c:v>705</c:v>
                </c:pt>
                <c:pt idx="116">
                  <c:v>715</c:v>
                </c:pt>
                <c:pt idx="117">
                  <c:v>725</c:v>
                </c:pt>
                <c:pt idx="118">
                  <c:v>735</c:v>
                </c:pt>
                <c:pt idx="119">
                  <c:v>745</c:v>
                </c:pt>
                <c:pt idx="120">
                  <c:v>755</c:v>
                </c:pt>
                <c:pt idx="121">
                  <c:v>765</c:v>
                </c:pt>
                <c:pt idx="122">
                  <c:v>775</c:v>
                </c:pt>
                <c:pt idx="123">
                  <c:v>785</c:v>
                </c:pt>
                <c:pt idx="124">
                  <c:v>795</c:v>
                </c:pt>
                <c:pt idx="125">
                  <c:v>805</c:v>
                </c:pt>
                <c:pt idx="126">
                  <c:v>815</c:v>
                </c:pt>
                <c:pt idx="127">
                  <c:v>825</c:v>
                </c:pt>
                <c:pt idx="128">
                  <c:v>835</c:v>
                </c:pt>
                <c:pt idx="129">
                  <c:v>845</c:v>
                </c:pt>
                <c:pt idx="130">
                  <c:v>855</c:v>
                </c:pt>
                <c:pt idx="131">
                  <c:v>865</c:v>
                </c:pt>
                <c:pt idx="132">
                  <c:v>875</c:v>
                </c:pt>
                <c:pt idx="133">
                  <c:v>885</c:v>
                </c:pt>
                <c:pt idx="134">
                  <c:v>895</c:v>
                </c:pt>
                <c:pt idx="135">
                  <c:v>905</c:v>
                </c:pt>
                <c:pt idx="136">
                  <c:v>915</c:v>
                </c:pt>
                <c:pt idx="137">
                  <c:v>925</c:v>
                </c:pt>
                <c:pt idx="138">
                  <c:v>935</c:v>
                </c:pt>
                <c:pt idx="139">
                  <c:v>945</c:v>
                </c:pt>
                <c:pt idx="140">
                  <c:v>955</c:v>
                </c:pt>
                <c:pt idx="141">
                  <c:v>965</c:v>
                </c:pt>
                <c:pt idx="142">
                  <c:v>975</c:v>
                </c:pt>
                <c:pt idx="143">
                  <c:v>985</c:v>
                </c:pt>
                <c:pt idx="144">
                  <c:v>995</c:v>
                </c:pt>
                <c:pt idx="145">
                  <c:v>1005</c:v>
                </c:pt>
                <c:pt idx="146">
                  <c:v>1015</c:v>
                </c:pt>
                <c:pt idx="147">
                  <c:v>1025</c:v>
                </c:pt>
                <c:pt idx="148">
                  <c:v>1035</c:v>
                </c:pt>
                <c:pt idx="149">
                  <c:v>1045</c:v>
                </c:pt>
                <c:pt idx="150">
                  <c:v>1055</c:v>
                </c:pt>
                <c:pt idx="151">
                  <c:v>1065</c:v>
                </c:pt>
                <c:pt idx="152">
                  <c:v>1075</c:v>
                </c:pt>
                <c:pt idx="153">
                  <c:v>1085</c:v>
                </c:pt>
                <c:pt idx="154">
                  <c:v>1095</c:v>
                </c:pt>
                <c:pt idx="155">
                  <c:v>1105</c:v>
                </c:pt>
                <c:pt idx="156">
                  <c:v>1115</c:v>
                </c:pt>
                <c:pt idx="157">
                  <c:v>1125</c:v>
                </c:pt>
                <c:pt idx="158">
                  <c:v>1135</c:v>
                </c:pt>
                <c:pt idx="159">
                  <c:v>1145</c:v>
                </c:pt>
                <c:pt idx="160">
                  <c:v>1155</c:v>
                </c:pt>
                <c:pt idx="161">
                  <c:v>1165</c:v>
                </c:pt>
                <c:pt idx="162">
                  <c:v>1175</c:v>
                </c:pt>
                <c:pt idx="163">
                  <c:v>1185</c:v>
                </c:pt>
                <c:pt idx="164">
                  <c:v>1195</c:v>
                </c:pt>
                <c:pt idx="165">
                  <c:v>1205</c:v>
                </c:pt>
                <c:pt idx="166">
                  <c:v>1215</c:v>
                </c:pt>
                <c:pt idx="167">
                  <c:v>1225</c:v>
                </c:pt>
                <c:pt idx="168">
                  <c:v>1235</c:v>
                </c:pt>
                <c:pt idx="169">
                  <c:v>1245</c:v>
                </c:pt>
                <c:pt idx="170">
                  <c:v>1255</c:v>
                </c:pt>
                <c:pt idx="171">
                  <c:v>1265</c:v>
                </c:pt>
                <c:pt idx="172">
                  <c:v>1275</c:v>
                </c:pt>
                <c:pt idx="173">
                  <c:v>1285</c:v>
                </c:pt>
                <c:pt idx="174">
                  <c:v>1295</c:v>
                </c:pt>
                <c:pt idx="175">
                  <c:v>1305</c:v>
                </c:pt>
                <c:pt idx="176">
                  <c:v>1315</c:v>
                </c:pt>
                <c:pt idx="177">
                  <c:v>1325</c:v>
                </c:pt>
                <c:pt idx="178">
                  <c:v>1335</c:v>
                </c:pt>
                <c:pt idx="179">
                  <c:v>1345</c:v>
                </c:pt>
                <c:pt idx="180">
                  <c:v>1355</c:v>
                </c:pt>
                <c:pt idx="181">
                  <c:v>1365</c:v>
                </c:pt>
                <c:pt idx="182">
                  <c:v>1375</c:v>
                </c:pt>
                <c:pt idx="183">
                  <c:v>1385</c:v>
                </c:pt>
                <c:pt idx="184">
                  <c:v>1395</c:v>
                </c:pt>
                <c:pt idx="185">
                  <c:v>1405</c:v>
                </c:pt>
                <c:pt idx="186">
                  <c:v>1415</c:v>
                </c:pt>
                <c:pt idx="187">
                  <c:v>1425</c:v>
                </c:pt>
                <c:pt idx="188">
                  <c:v>1435</c:v>
                </c:pt>
                <c:pt idx="189">
                  <c:v>1445</c:v>
                </c:pt>
                <c:pt idx="190">
                  <c:v>1455</c:v>
                </c:pt>
                <c:pt idx="191">
                  <c:v>1465</c:v>
                </c:pt>
                <c:pt idx="192">
                  <c:v>1475</c:v>
                </c:pt>
                <c:pt idx="193">
                  <c:v>1485</c:v>
                </c:pt>
                <c:pt idx="194">
                  <c:v>1495</c:v>
                </c:pt>
                <c:pt idx="195">
                  <c:v>1505</c:v>
                </c:pt>
                <c:pt idx="196">
                  <c:v>1515</c:v>
                </c:pt>
                <c:pt idx="197">
                  <c:v>1525</c:v>
                </c:pt>
                <c:pt idx="198">
                  <c:v>1535</c:v>
                </c:pt>
                <c:pt idx="199">
                  <c:v>1545</c:v>
                </c:pt>
                <c:pt idx="200">
                  <c:v>1555</c:v>
                </c:pt>
                <c:pt idx="201">
                  <c:v>1565</c:v>
                </c:pt>
                <c:pt idx="202">
                  <c:v>1575</c:v>
                </c:pt>
                <c:pt idx="203">
                  <c:v>1585</c:v>
                </c:pt>
                <c:pt idx="204">
                  <c:v>1595</c:v>
                </c:pt>
                <c:pt idx="205">
                  <c:v>1605</c:v>
                </c:pt>
                <c:pt idx="206">
                  <c:v>1615</c:v>
                </c:pt>
                <c:pt idx="207">
                  <c:v>1625</c:v>
                </c:pt>
                <c:pt idx="208">
                  <c:v>1635</c:v>
                </c:pt>
                <c:pt idx="209">
                  <c:v>1645</c:v>
                </c:pt>
                <c:pt idx="210">
                  <c:v>1655</c:v>
                </c:pt>
                <c:pt idx="211">
                  <c:v>1665</c:v>
                </c:pt>
                <c:pt idx="212">
                  <c:v>1675</c:v>
                </c:pt>
                <c:pt idx="213">
                  <c:v>1685</c:v>
                </c:pt>
                <c:pt idx="214">
                  <c:v>1695</c:v>
                </c:pt>
                <c:pt idx="215">
                  <c:v>1705</c:v>
                </c:pt>
                <c:pt idx="216">
                  <c:v>1715</c:v>
                </c:pt>
                <c:pt idx="217">
                  <c:v>1725</c:v>
                </c:pt>
                <c:pt idx="218">
                  <c:v>1735</c:v>
                </c:pt>
                <c:pt idx="219">
                  <c:v>1745</c:v>
                </c:pt>
                <c:pt idx="220">
                  <c:v>1755</c:v>
                </c:pt>
                <c:pt idx="221">
                  <c:v>1765</c:v>
                </c:pt>
                <c:pt idx="222">
                  <c:v>1775</c:v>
                </c:pt>
                <c:pt idx="223">
                  <c:v>1785</c:v>
                </c:pt>
                <c:pt idx="224">
                  <c:v>1795</c:v>
                </c:pt>
                <c:pt idx="225">
                  <c:v>1805</c:v>
                </c:pt>
                <c:pt idx="226">
                  <c:v>1815</c:v>
                </c:pt>
                <c:pt idx="227">
                  <c:v>1825</c:v>
                </c:pt>
                <c:pt idx="228">
                  <c:v>1835</c:v>
                </c:pt>
                <c:pt idx="229">
                  <c:v>1845</c:v>
                </c:pt>
                <c:pt idx="230">
                  <c:v>1855</c:v>
                </c:pt>
                <c:pt idx="231">
                  <c:v>1865</c:v>
                </c:pt>
                <c:pt idx="232">
                  <c:v>1875</c:v>
                </c:pt>
                <c:pt idx="233">
                  <c:v>1885</c:v>
                </c:pt>
                <c:pt idx="234">
                  <c:v>1895</c:v>
                </c:pt>
                <c:pt idx="235">
                  <c:v>1905</c:v>
                </c:pt>
                <c:pt idx="236">
                  <c:v>1915</c:v>
                </c:pt>
                <c:pt idx="237">
                  <c:v>1925</c:v>
                </c:pt>
                <c:pt idx="238">
                  <c:v>1935</c:v>
                </c:pt>
                <c:pt idx="239">
                  <c:v>1945</c:v>
                </c:pt>
                <c:pt idx="240">
                  <c:v>1955</c:v>
                </c:pt>
                <c:pt idx="241">
                  <c:v>1965</c:v>
                </c:pt>
                <c:pt idx="242">
                  <c:v>1975</c:v>
                </c:pt>
                <c:pt idx="243">
                  <c:v>1985</c:v>
                </c:pt>
                <c:pt idx="244">
                  <c:v>1995</c:v>
                </c:pt>
                <c:pt idx="245">
                  <c:v>2005</c:v>
                </c:pt>
                <c:pt idx="246">
                  <c:v>2015</c:v>
                </c:pt>
                <c:pt idx="247">
                  <c:v>2025</c:v>
                </c:pt>
                <c:pt idx="248">
                  <c:v>2035</c:v>
                </c:pt>
                <c:pt idx="249">
                  <c:v>2045</c:v>
                </c:pt>
                <c:pt idx="250">
                  <c:v>2055</c:v>
                </c:pt>
                <c:pt idx="251">
                  <c:v>2065</c:v>
                </c:pt>
                <c:pt idx="252">
                  <c:v>2075</c:v>
                </c:pt>
                <c:pt idx="253">
                  <c:v>2085</c:v>
                </c:pt>
                <c:pt idx="254">
                  <c:v>2095</c:v>
                </c:pt>
                <c:pt idx="255">
                  <c:v>2105</c:v>
                </c:pt>
                <c:pt idx="256">
                  <c:v>2115</c:v>
                </c:pt>
                <c:pt idx="257">
                  <c:v>2125</c:v>
                </c:pt>
                <c:pt idx="258">
                  <c:v>2135</c:v>
                </c:pt>
                <c:pt idx="259">
                  <c:v>2145</c:v>
                </c:pt>
                <c:pt idx="260">
                  <c:v>2155</c:v>
                </c:pt>
                <c:pt idx="261">
                  <c:v>2165</c:v>
                </c:pt>
                <c:pt idx="262">
                  <c:v>2175</c:v>
                </c:pt>
                <c:pt idx="263">
                  <c:v>2185</c:v>
                </c:pt>
                <c:pt idx="264">
                  <c:v>2195</c:v>
                </c:pt>
                <c:pt idx="265">
                  <c:v>2205</c:v>
                </c:pt>
                <c:pt idx="266">
                  <c:v>2215</c:v>
                </c:pt>
                <c:pt idx="267">
                  <c:v>2225</c:v>
                </c:pt>
                <c:pt idx="268">
                  <c:v>2235</c:v>
                </c:pt>
                <c:pt idx="269">
                  <c:v>2245</c:v>
                </c:pt>
                <c:pt idx="270">
                  <c:v>2255</c:v>
                </c:pt>
                <c:pt idx="271">
                  <c:v>2265</c:v>
                </c:pt>
                <c:pt idx="272">
                  <c:v>2275</c:v>
                </c:pt>
                <c:pt idx="273">
                  <c:v>2285</c:v>
                </c:pt>
                <c:pt idx="274">
                  <c:v>2295</c:v>
                </c:pt>
                <c:pt idx="275">
                  <c:v>2305</c:v>
                </c:pt>
                <c:pt idx="276">
                  <c:v>2315</c:v>
                </c:pt>
                <c:pt idx="277">
                  <c:v>2325</c:v>
                </c:pt>
                <c:pt idx="278">
                  <c:v>2335</c:v>
                </c:pt>
                <c:pt idx="279">
                  <c:v>2345</c:v>
                </c:pt>
                <c:pt idx="280">
                  <c:v>2355</c:v>
                </c:pt>
                <c:pt idx="281">
                  <c:v>2365</c:v>
                </c:pt>
                <c:pt idx="282">
                  <c:v>2375</c:v>
                </c:pt>
                <c:pt idx="283">
                  <c:v>2385</c:v>
                </c:pt>
                <c:pt idx="284">
                  <c:v>2395</c:v>
                </c:pt>
                <c:pt idx="285">
                  <c:v>2405</c:v>
                </c:pt>
                <c:pt idx="286">
                  <c:v>2415</c:v>
                </c:pt>
                <c:pt idx="287">
                  <c:v>2425</c:v>
                </c:pt>
                <c:pt idx="288">
                  <c:v>2435</c:v>
                </c:pt>
                <c:pt idx="289">
                  <c:v>2445</c:v>
                </c:pt>
                <c:pt idx="290">
                  <c:v>2455</c:v>
                </c:pt>
                <c:pt idx="291">
                  <c:v>2465</c:v>
                </c:pt>
                <c:pt idx="292">
                  <c:v>2475</c:v>
                </c:pt>
                <c:pt idx="293">
                  <c:v>2485</c:v>
                </c:pt>
                <c:pt idx="294">
                  <c:v>2495</c:v>
                </c:pt>
                <c:pt idx="295">
                  <c:v>2505</c:v>
                </c:pt>
                <c:pt idx="296">
                  <c:v>2515</c:v>
                </c:pt>
                <c:pt idx="297">
                  <c:v>2525</c:v>
                </c:pt>
                <c:pt idx="298">
                  <c:v>2535</c:v>
                </c:pt>
                <c:pt idx="299">
                  <c:v>2545</c:v>
                </c:pt>
                <c:pt idx="300">
                  <c:v>2555</c:v>
                </c:pt>
                <c:pt idx="301">
                  <c:v>2565</c:v>
                </c:pt>
                <c:pt idx="302">
                  <c:v>2575</c:v>
                </c:pt>
                <c:pt idx="303">
                  <c:v>2585</c:v>
                </c:pt>
                <c:pt idx="304">
                  <c:v>2595</c:v>
                </c:pt>
                <c:pt idx="305">
                  <c:v>2605</c:v>
                </c:pt>
                <c:pt idx="306">
                  <c:v>2615</c:v>
                </c:pt>
                <c:pt idx="307">
                  <c:v>2625</c:v>
                </c:pt>
                <c:pt idx="308">
                  <c:v>2635</c:v>
                </c:pt>
                <c:pt idx="309">
                  <c:v>2645</c:v>
                </c:pt>
                <c:pt idx="310">
                  <c:v>2655</c:v>
                </c:pt>
                <c:pt idx="311">
                  <c:v>2665</c:v>
                </c:pt>
                <c:pt idx="312">
                  <c:v>2675</c:v>
                </c:pt>
                <c:pt idx="313">
                  <c:v>2685</c:v>
                </c:pt>
                <c:pt idx="314">
                  <c:v>2695</c:v>
                </c:pt>
                <c:pt idx="315">
                  <c:v>2705</c:v>
                </c:pt>
                <c:pt idx="316">
                  <c:v>2715</c:v>
                </c:pt>
                <c:pt idx="317">
                  <c:v>2725</c:v>
                </c:pt>
                <c:pt idx="318">
                  <c:v>2735</c:v>
                </c:pt>
                <c:pt idx="319">
                  <c:v>2745</c:v>
                </c:pt>
                <c:pt idx="320">
                  <c:v>2755</c:v>
                </c:pt>
                <c:pt idx="321">
                  <c:v>2765</c:v>
                </c:pt>
                <c:pt idx="322">
                  <c:v>2775</c:v>
                </c:pt>
                <c:pt idx="323">
                  <c:v>2785</c:v>
                </c:pt>
                <c:pt idx="324">
                  <c:v>2795</c:v>
                </c:pt>
                <c:pt idx="325">
                  <c:v>2805</c:v>
                </c:pt>
                <c:pt idx="326">
                  <c:v>2815</c:v>
                </c:pt>
                <c:pt idx="327">
                  <c:v>2825</c:v>
                </c:pt>
                <c:pt idx="328">
                  <c:v>2835</c:v>
                </c:pt>
                <c:pt idx="329">
                  <c:v>2845</c:v>
                </c:pt>
                <c:pt idx="330">
                  <c:v>2855</c:v>
                </c:pt>
                <c:pt idx="331">
                  <c:v>2865</c:v>
                </c:pt>
                <c:pt idx="332">
                  <c:v>2875</c:v>
                </c:pt>
                <c:pt idx="333">
                  <c:v>2885</c:v>
                </c:pt>
                <c:pt idx="334">
                  <c:v>2895</c:v>
                </c:pt>
                <c:pt idx="335">
                  <c:v>2905</c:v>
                </c:pt>
                <c:pt idx="336">
                  <c:v>2915</c:v>
                </c:pt>
                <c:pt idx="337">
                  <c:v>2925</c:v>
                </c:pt>
                <c:pt idx="338">
                  <c:v>2935</c:v>
                </c:pt>
                <c:pt idx="339">
                  <c:v>2945</c:v>
                </c:pt>
                <c:pt idx="340">
                  <c:v>2955</c:v>
                </c:pt>
                <c:pt idx="341">
                  <c:v>2965</c:v>
                </c:pt>
                <c:pt idx="342">
                  <c:v>2975</c:v>
                </c:pt>
                <c:pt idx="343">
                  <c:v>2985</c:v>
                </c:pt>
                <c:pt idx="344">
                  <c:v>2995</c:v>
                </c:pt>
                <c:pt idx="345">
                  <c:v>3005</c:v>
                </c:pt>
                <c:pt idx="346">
                  <c:v>3015</c:v>
                </c:pt>
                <c:pt idx="347">
                  <c:v>3025</c:v>
                </c:pt>
                <c:pt idx="348">
                  <c:v>3035</c:v>
                </c:pt>
                <c:pt idx="349">
                  <c:v>3045</c:v>
                </c:pt>
                <c:pt idx="350">
                  <c:v>3055</c:v>
                </c:pt>
                <c:pt idx="351">
                  <c:v>3065</c:v>
                </c:pt>
                <c:pt idx="352">
                  <c:v>3075</c:v>
                </c:pt>
                <c:pt idx="353">
                  <c:v>3085</c:v>
                </c:pt>
                <c:pt idx="354">
                  <c:v>3095</c:v>
                </c:pt>
                <c:pt idx="355">
                  <c:v>3105</c:v>
                </c:pt>
                <c:pt idx="356">
                  <c:v>3115</c:v>
                </c:pt>
                <c:pt idx="357">
                  <c:v>3125</c:v>
                </c:pt>
                <c:pt idx="358">
                  <c:v>3135</c:v>
                </c:pt>
                <c:pt idx="359">
                  <c:v>3145</c:v>
                </c:pt>
                <c:pt idx="360">
                  <c:v>3155</c:v>
                </c:pt>
                <c:pt idx="361">
                  <c:v>3165</c:v>
                </c:pt>
                <c:pt idx="362">
                  <c:v>3175</c:v>
                </c:pt>
                <c:pt idx="363">
                  <c:v>3185</c:v>
                </c:pt>
                <c:pt idx="364">
                  <c:v>3195</c:v>
                </c:pt>
                <c:pt idx="365">
                  <c:v>3205</c:v>
                </c:pt>
                <c:pt idx="366">
                  <c:v>3215</c:v>
                </c:pt>
                <c:pt idx="367">
                  <c:v>3225</c:v>
                </c:pt>
                <c:pt idx="368">
                  <c:v>3235</c:v>
                </c:pt>
                <c:pt idx="369">
                  <c:v>3245</c:v>
                </c:pt>
                <c:pt idx="370">
                  <c:v>3255</c:v>
                </c:pt>
                <c:pt idx="371">
                  <c:v>3265</c:v>
                </c:pt>
                <c:pt idx="372">
                  <c:v>3275</c:v>
                </c:pt>
                <c:pt idx="373">
                  <c:v>3285</c:v>
                </c:pt>
                <c:pt idx="374">
                  <c:v>3295</c:v>
                </c:pt>
                <c:pt idx="375">
                  <c:v>3305</c:v>
                </c:pt>
                <c:pt idx="376">
                  <c:v>3315</c:v>
                </c:pt>
                <c:pt idx="377">
                  <c:v>3325</c:v>
                </c:pt>
                <c:pt idx="378">
                  <c:v>3335</c:v>
                </c:pt>
                <c:pt idx="379">
                  <c:v>3345</c:v>
                </c:pt>
                <c:pt idx="380">
                  <c:v>3355</c:v>
                </c:pt>
                <c:pt idx="381">
                  <c:v>3365</c:v>
                </c:pt>
                <c:pt idx="382">
                  <c:v>3375</c:v>
                </c:pt>
                <c:pt idx="383">
                  <c:v>3385</c:v>
                </c:pt>
                <c:pt idx="384">
                  <c:v>3395</c:v>
                </c:pt>
                <c:pt idx="385">
                  <c:v>3405</c:v>
                </c:pt>
                <c:pt idx="386">
                  <c:v>3415</c:v>
                </c:pt>
                <c:pt idx="387">
                  <c:v>3425</c:v>
                </c:pt>
                <c:pt idx="388">
                  <c:v>3435</c:v>
                </c:pt>
                <c:pt idx="389">
                  <c:v>3445</c:v>
                </c:pt>
                <c:pt idx="390">
                  <c:v>3455</c:v>
                </c:pt>
                <c:pt idx="391">
                  <c:v>3465</c:v>
                </c:pt>
                <c:pt idx="392">
                  <c:v>3475</c:v>
                </c:pt>
                <c:pt idx="393">
                  <c:v>3485</c:v>
                </c:pt>
                <c:pt idx="394">
                  <c:v>3495</c:v>
                </c:pt>
                <c:pt idx="395">
                  <c:v>3505</c:v>
                </c:pt>
                <c:pt idx="396">
                  <c:v>3515</c:v>
                </c:pt>
                <c:pt idx="397">
                  <c:v>3525</c:v>
                </c:pt>
                <c:pt idx="398">
                  <c:v>3535</c:v>
                </c:pt>
                <c:pt idx="399">
                  <c:v>3545</c:v>
                </c:pt>
                <c:pt idx="400">
                  <c:v>3555</c:v>
                </c:pt>
                <c:pt idx="401">
                  <c:v>3565</c:v>
                </c:pt>
                <c:pt idx="402">
                  <c:v>3575</c:v>
                </c:pt>
                <c:pt idx="403">
                  <c:v>3585</c:v>
                </c:pt>
                <c:pt idx="404">
                  <c:v>3595</c:v>
                </c:pt>
                <c:pt idx="405">
                  <c:v>3605</c:v>
                </c:pt>
                <c:pt idx="406">
                  <c:v>3615</c:v>
                </c:pt>
                <c:pt idx="407">
                  <c:v>3625</c:v>
                </c:pt>
                <c:pt idx="408">
                  <c:v>3635</c:v>
                </c:pt>
                <c:pt idx="409">
                  <c:v>3645</c:v>
                </c:pt>
                <c:pt idx="410">
                  <c:v>3655</c:v>
                </c:pt>
                <c:pt idx="411">
                  <c:v>3665</c:v>
                </c:pt>
                <c:pt idx="412">
                  <c:v>3675</c:v>
                </c:pt>
                <c:pt idx="413">
                  <c:v>3685</c:v>
                </c:pt>
                <c:pt idx="414">
                  <c:v>3695</c:v>
                </c:pt>
                <c:pt idx="415">
                  <c:v>3705</c:v>
                </c:pt>
                <c:pt idx="416">
                  <c:v>3715</c:v>
                </c:pt>
                <c:pt idx="417">
                  <c:v>3725</c:v>
                </c:pt>
                <c:pt idx="418">
                  <c:v>3735</c:v>
                </c:pt>
                <c:pt idx="419">
                  <c:v>3745</c:v>
                </c:pt>
                <c:pt idx="420">
                  <c:v>3755</c:v>
                </c:pt>
                <c:pt idx="421">
                  <c:v>3765</c:v>
                </c:pt>
                <c:pt idx="422">
                  <c:v>3775</c:v>
                </c:pt>
                <c:pt idx="423">
                  <c:v>3785</c:v>
                </c:pt>
                <c:pt idx="424">
                  <c:v>3795</c:v>
                </c:pt>
                <c:pt idx="425">
                  <c:v>3805</c:v>
                </c:pt>
                <c:pt idx="426">
                  <c:v>3815</c:v>
                </c:pt>
                <c:pt idx="427">
                  <c:v>3825</c:v>
                </c:pt>
                <c:pt idx="428">
                  <c:v>3835</c:v>
                </c:pt>
                <c:pt idx="429">
                  <c:v>3845</c:v>
                </c:pt>
                <c:pt idx="430">
                  <c:v>3855</c:v>
                </c:pt>
                <c:pt idx="431">
                  <c:v>3865</c:v>
                </c:pt>
                <c:pt idx="432">
                  <c:v>3875</c:v>
                </c:pt>
                <c:pt idx="433">
                  <c:v>3885</c:v>
                </c:pt>
                <c:pt idx="434">
                  <c:v>3895</c:v>
                </c:pt>
                <c:pt idx="435">
                  <c:v>3905</c:v>
                </c:pt>
                <c:pt idx="436">
                  <c:v>3915</c:v>
                </c:pt>
                <c:pt idx="437">
                  <c:v>3925</c:v>
                </c:pt>
                <c:pt idx="438">
                  <c:v>3935</c:v>
                </c:pt>
                <c:pt idx="439">
                  <c:v>3945</c:v>
                </c:pt>
                <c:pt idx="440">
                  <c:v>3955</c:v>
                </c:pt>
                <c:pt idx="441">
                  <c:v>3965</c:v>
                </c:pt>
                <c:pt idx="442">
                  <c:v>3975</c:v>
                </c:pt>
                <c:pt idx="443">
                  <c:v>3985</c:v>
                </c:pt>
                <c:pt idx="444">
                  <c:v>3995</c:v>
                </c:pt>
                <c:pt idx="445">
                  <c:v>4005</c:v>
                </c:pt>
                <c:pt idx="446">
                  <c:v>4015</c:v>
                </c:pt>
                <c:pt idx="447">
                  <c:v>4025</c:v>
                </c:pt>
                <c:pt idx="448">
                  <c:v>4035</c:v>
                </c:pt>
                <c:pt idx="449">
                  <c:v>4045</c:v>
                </c:pt>
                <c:pt idx="450">
                  <c:v>4055</c:v>
                </c:pt>
                <c:pt idx="451">
                  <c:v>4065</c:v>
                </c:pt>
                <c:pt idx="452">
                  <c:v>4075</c:v>
                </c:pt>
                <c:pt idx="453">
                  <c:v>4085</c:v>
                </c:pt>
                <c:pt idx="454">
                  <c:v>4095</c:v>
                </c:pt>
                <c:pt idx="455">
                  <c:v>4105</c:v>
                </c:pt>
                <c:pt idx="456">
                  <c:v>4115</c:v>
                </c:pt>
                <c:pt idx="457">
                  <c:v>4125</c:v>
                </c:pt>
                <c:pt idx="458">
                  <c:v>4135</c:v>
                </c:pt>
                <c:pt idx="459">
                  <c:v>4145</c:v>
                </c:pt>
                <c:pt idx="460">
                  <c:v>4155</c:v>
                </c:pt>
                <c:pt idx="461">
                  <c:v>4165</c:v>
                </c:pt>
                <c:pt idx="462">
                  <c:v>4175</c:v>
                </c:pt>
                <c:pt idx="463">
                  <c:v>4185</c:v>
                </c:pt>
                <c:pt idx="464">
                  <c:v>4195</c:v>
                </c:pt>
                <c:pt idx="465">
                  <c:v>4205</c:v>
                </c:pt>
                <c:pt idx="466">
                  <c:v>4215</c:v>
                </c:pt>
                <c:pt idx="467">
                  <c:v>4225</c:v>
                </c:pt>
                <c:pt idx="468">
                  <c:v>4235</c:v>
                </c:pt>
                <c:pt idx="469">
                  <c:v>4245</c:v>
                </c:pt>
                <c:pt idx="470">
                  <c:v>4255</c:v>
                </c:pt>
                <c:pt idx="471">
                  <c:v>4265</c:v>
                </c:pt>
                <c:pt idx="472">
                  <c:v>4275</c:v>
                </c:pt>
                <c:pt idx="473">
                  <c:v>4285</c:v>
                </c:pt>
                <c:pt idx="474">
                  <c:v>4295</c:v>
                </c:pt>
                <c:pt idx="475">
                  <c:v>4305</c:v>
                </c:pt>
                <c:pt idx="476">
                  <c:v>4315</c:v>
                </c:pt>
                <c:pt idx="477">
                  <c:v>4325</c:v>
                </c:pt>
                <c:pt idx="478">
                  <c:v>4335</c:v>
                </c:pt>
                <c:pt idx="479">
                  <c:v>4345</c:v>
                </c:pt>
                <c:pt idx="480">
                  <c:v>4355</c:v>
                </c:pt>
                <c:pt idx="481">
                  <c:v>4365</c:v>
                </c:pt>
                <c:pt idx="482">
                  <c:v>4375</c:v>
                </c:pt>
                <c:pt idx="483">
                  <c:v>4385</c:v>
                </c:pt>
                <c:pt idx="484">
                  <c:v>4395</c:v>
                </c:pt>
                <c:pt idx="485">
                  <c:v>4405</c:v>
                </c:pt>
                <c:pt idx="486">
                  <c:v>4415</c:v>
                </c:pt>
                <c:pt idx="487">
                  <c:v>4425</c:v>
                </c:pt>
                <c:pt idx="488">
                  <c:v>4435</c:v>
                </c:pt>
                <c:pt idx="489">
                  <c:v>4445</c:v>
                </c:pt>
                <c:pt idx="490">
                  <c:v>4455</c:v>
                </c:pt>
                <c:pt idx="491">
                  <c:v>4465</c:v>
                </c:pt>
                <c:pt idx="492">
                  <c:v>4475</c:v>
                </c:pt>
                <c:pt idx="493">
                  <c:v>4485</c:v>
                </c:pt>
                <c:pt idx="494">
                  <c:v>4495</c:v>
                </c:pt>
                <c:pt idx="495">
                  <c:v>4505</c:v>
                </c:pt>
                <c:pt idx="496">
                  <c:v>4515</c:v>
                </c:pt>
                <c:pt idx="497">
                  <c:v>4525</c:v>
                </c:pt>
                <c:pt idx="498">
                  <c:v>4535</c:v>
                </c:pt>
                <c:pt idx="499">
                  <c:v>4545</c:v>
                </c:pt>
                <c:pt idx="500">
                  <c:v>4555</c:v>
                </c:pt>
                <c:pt idx="501">
                  <c:v>4565</c:v>
                </c:pt>
                <c:pt idx="502">
                  <c:v>4575</c:v>
                </c:pt>
                <c:pt idx="503">
                  <c:v>4585</c:v>
                </c:pt>
                <c:pt idx="504">
                  <c:v>4595</c:v>
                </c:pt>
                <c:pt idx="505">
                  <c:v>4605</c:v>
                </c:pt>
                <c:pt idx="506">
                  <c:v>4615</c:v>
                </c:pt>
                <c:pt idx="507">
                  <c:v>4625</c:v>
                </c:pt>
                <c:pt idx="508">
                  <c:v>4635</c:v>
                </c:pt>
                <c:pt idx="509">
                  <c:v>4645</c:v>
                </c:pt>
                <c:pt idx="510">
                  <c:v>4655</c:v>
                </c:pt>
                <c:pt idx="511">
                  <c:v>4665</c:v>
                </c:pt>
                <c:pt idx="512">
                  <c:v>4675</c:v>
                </c:pt>
                <c:pt idx="513">
                  <c:v>4685</c:v>
                </c:pt>
                <c:pt idx="514">
                  <c:v>4695</c:v>
                </c:pt>
                <c:pt idx="515">
                  <c:v>4705</c:v>
                </c:pt>
                <c:pt idx="516">
                  <c:v>4715</c:v>
                </c:pt>
                <c:pt idx="517">
                  <c:v>4725</c:v>
                </c:pt>
                <c:pt idx="518">
                  <c:v>4735</c:v>
                </c:pt>
                <c:pt idx="519">
                  <c:v>4745</c:v>
                </c:pt>
                <c:pt idx="520">
                  <c:v>4755</c:v>
                </c:pt>
                <c:pt idx="521">
                  <c:v>4765</c:v>
                </c:pt>
                <c:pt idx="522">
                  <c:v>4775</c:v>
                </c:pt>
                <c:pt idx="523">
                  <c:v>4785</c:v>
                </c:pt>
                <c:pt idx="524">
                  <c:v>4795</c:v>
                </c:pt>
                <c:pt idx="525">
                  <c:v>4805</c:v>
                </c:pt>
                <c:pt idx="526">
                  <c:v>4815</c:v>
                </c:pt>
                <c:pt idx="527">
                  <c:v>4825</c:v>
                </c:pt>
                <c:pt idx="528">
                  <c:v>4835</c:v>
                </c:pt>
                <c:pt idx="529">
                  <c:v>4845</c:v>
                </c:pt>
                <c:pt idx="530">
                  <c:v>4855</c:v>
                </c:pt>
                <c:pt idx="531">
                  <c:v>4865</c:v>
                </c:pt>
                <c:pt idx="532">
                  <c:v>4875</c:v>
                </c:pt>
                <c:pt idx="533">
                  <c:v>4885</c:v>
                </c:pt>
                <c:pt idx="534">
                  <c:v>4895</c:v>
                </c:pt>
                <c:pt idx="535">
                  <c:v>4905</c:v>
                </c:pt>
                <c:pt idx="536">
                  <c:v>4915</c:v>
                </c:pt>
                <c:pt idx="537">
                  <c:v>4925</c:v>
                </c:pt>
                <c:pt idx="538">
                  <c:v>4935</c:v>
                </c:pt>
                <c:pt idx="539">
                  <c:v>4945</c:v>
                </c:pt>
                <c:pt idx="540">
                  <c:v>4955</c:v>
                </c:pt>
                <c:pt idx="541">
                  <c:v>4965</c:v>
                </c:pt>
                <c:pt idx="542">
                  <c:v>4975</c:v>
                </c:pt>
                <c:pt idx="543">
                  <c:v>4985</c:v>
                </c:pt>
                <c:pt idx="544">
                  <c:v>4995</c:v>
                </c:pt>
              </c:numCache>
            </c:numRef>
          </c:xVal>
          <c:yVal>
            <c:numRef>
              <c:f>'5 km skyshine detector'!$AC$7:$AC$551</c:f>
              <c:numCache>
                <c:formatCode>0.00E+00</c:formatCode>
                <c:ptCount val="545"/>
                <c:pt idx="0">
                  <c:v>7213.8600000000015</c:v>
                </c:pt>
                <c:pt idx="1">
                  <c:v>450.14486400000015</c:v>
                </c:pt>
                <c:pt idx="2">
                  <c:v>394.64544600000005</c:v>
                </c:pt>
                <c:pt idx="3">
                  <c:v>405.09963000000005</c:v>
                </c:pt>
                <c:pt idx="4">
                  <c:v>425.39304599999986</c:v>
                </c:pt>
                <c:pt idx="5">
                  <c:v>377.27305199999995</c:v>
                </c:pt>
                <c:pt idx="6">
                  <c:v>323.61849000000007</c:v>
                </c:pt>
                <c:pt idx="7">
                  <c:v>281.03306399999991</c:v>
                </c:pt>
                <c:pt idx="8">
                  <c:v>234.45045000000007</c:v>
                </c:pt>
                <c:pt idx="9">
                  <c:v>202.78042200000002</c:v>
                </c:pt>
                <c:pt idx="10">
                  <c:v>178.02860399999997</c:v>
                </c:pt>
                <c:pt idx="11">
                  <c:v>135.67378499999992</c:v>
                </c:pt>
                <c:pt idx="12">
                  <c:v>116.22592800000001</c:v>
                </c:pt>
                <c:pt idx="13">
                  <c:v>96.916435200000024</c:v>
                </c:pt>
                <c:pt idx="14">
                  <c:v>81.61950419999998</c:v>
                </c:pt>
                <c:pt idx="15">
                  <c:v>80.912309399999998</c:v>
                </c:pt>
                <c:pt idx="16">
                  <c:v>81.189037799999937</c:v>
                </c:pt>
                <c:pt idx="17">
                  <c:v>70.150649399999978</c:v>
                </c:pt>
                <c:pt idx="18">
                  <c:v>62.648235000000007</c:v>
                </c:pt>
                <c:pt idx="19">
                  <c:v>55.929884399999999</c:v>
                </c:pt>
                <c:pt idx="20">
                  <c:v>50.810408999999993</c:v>
                </c:pt>
                <c:pt idx="21">
                  <c:v>46.720978200000026</c:v>
                </c:pt>
                <c:pt idx="22">
                  <c:v>41.032672200000015</c:v>
                </c:pt>
                <c:pt idx="23">
                  <c:v>38.680480799999998</c:v>
                </c:pt>
                <c:pt idx="24">
                  <c:v>34.944647399999994</c:v>
                </c:pt>
                <c:pt idx="25">
                  <c:v>32.377222799999998</c:v>
                </c:pt>
                <c:pt idx="26">
                  <c:v>30.3940026</c:v>
                </c:pt>
                <c:pt idx="27">
                  <c:v>28.18017540000001</c:v>
                </c:pt>
                <c:pt idx="28">
                  <c:v>26.42756219999999</c:v>
                </c:pt>
                <c:pt idx="29">
                  <c:v>25.059294000000005</c:v>
                </c:pt>
                <c:pt idx="30">
                  <c:v>23.152942799999991</c:v>
                </c:pt>
                <c:pt idx="31">
                  <c:v>22.338131400000005</c:v>
                </c:pt>
                <c:pt idx="32">
                  <c:v>20.585518199999992</c:v>
                </c:pt>
                <c:pt idx="33">
                  <c:v>20.016687600000001</c:v>
                </c:pt>
                <c:pt idx="34">
                  <c:v>18.909773999999988</c:v>
                </c:pt>
                <c:pt idx="35">
                  <c:v>18.202579199999988</c:v>
                </c:pt>
                <c:pt idx="36">
                  <c:v>17.41851539999999</c:v>
                </c:pt>
                <c:pt idx="37">
                  <c:v>16.865058600000001</c:v>
                </c:pt>
                <c:pt idx="38">
                  <c:v>16.050247199999994</c:v>
                </c:pt>
                <c:pt idx="39">
                  <c:v>14.686591140000001</c:v>
                </c:pt>
                <c:pt idx="40">
                  <c:v>14.658918299999998</c:v>
                </c:pt>
                <c:pt idx="41">
                  <c:v>13.899452580000004</c:v>
                </c:pt>
                <c:pt idx="42">
                  <c:v>13.289112719999999</c:v>
                </c:pt>
                <c:pt idx="43">
                  <c:v>12.850959420000002</c:v>
                </c:pt>
                <c:pt idx="44">
                  <c:v>12.406656600000003</c:v>
                </c:pt>
                <c:pt idx="45">
                  <c:v>12.186811260000001</c:v>
                </c:pt>
                <c:pt idx="46">
                  <c:v>11.647190879999998</c:v>
                </c:pt>
                <c:pt idx="47">
                  <c:v>11.24900946</c:v>
                </c:pt>
                <c:pt idx="48">
                  <c:v>10.543352039999998</c:v>
                </c:pt>
                <c:pt idx="49">
                  <c:v>10.408062600000001</c:v>
                </c:pt>
                <c:pt idx="50">
                  <c:v>8.8860564000000046</c:v>
                </c:pt>
                <c:pt idx="51">
                  <c:v>6.856714799999998</c:v>
                </c:pt>
                <c:pt idx="52">
                  <c:v>5.5437922800000026</c:v>
                </c:pt>
                <c:pt idx="53">
                  <c:v>4.5706307400000012</c:v>
                </c:pt>
                <c:pt idx="54">
                  <c:v>3.8618985599999998</c:v>
                </c:pt>
                <c:pt idx="55">
                  <c:v>3.3022922400000003</c:v>
                </c:pt>
                <c:pt idx="56">
                  <c:v>2.86875108</c:v>
                </c:pt>
                <c:pt idx="57">
                  <c:v>2.5028546399999989</c:v>
                </c:pt>
                <c:pt idx="58">
                  <c:v>2.2122898199999996</c:v>
                </c:pt>
                <c:pt idx="59">
                  <c:v>1.9724585400000005</c:v>
                </c:pt>
                <c:pt idx="60">
                  <c:v>1.7633748599999999</c:v>
                </c:pt>
                <c:pt idx="61">
                  <c:v>1.5942630599999996</c:v>
                </c:pt>
                <c:pt idx="62">
                  <c:v>1.4368353479999996</c:v>
                </c:pt>
                <c:pt idx="63">
                  <c:v>1.295088912</c:v>
                </c:pt>
                <c:pt idx="64">
                  <c:v>1.1823989579999998</c:v>
                </c:pt>
                <c:pt idx="65">
                  <c:v>1.0841603759999998</c:v>
                </c:pt>
                <c:pt idx="66">
                  <c:v>0.99514607399999988</c:v>
                </c:pt>
                <c:pt idx="67">
                  <c:v>0.91304998199999987</c:v>
                </c:pt>
                <c:pt idx="68">
                  <c:v>0.84571273800000013</c:v>
                </c:pt>
                <c:pt idx="69">
                  <c:v>0.77806801800000014</c:v>
                </c:pt>
                <c:pt idx="70">
                  <c:v>0.71903262599999973</c:v>
                </c:pt>
                <c:pt idx="71">
                  <c:v>0.67060515600000026</c:v>
                </c:pt>
                <c:pt idx="72">
                  <c:v>0.62064030600000053</c:v>
                </c:pt>
                <c:pt idx="73">
                  <c:v>0.5772861899999997</c:v>
                </c:pt>
                <c:pt idx="74">
                  <c:v>0.540081594</c:v>
                </c:pt>
                <c:pt idx="75">
                  <c:v>0.50333821199999973</c:v>
                </c:pt>
                <c:pt idx="76">
                  <c:v>0.47151444600000014</c:v>
                </c:pt>
                <c:pt idx="77">
                  <c:v>0.44107432200000002</c:v>
                </c:pt>
                <c:pt idx="78">
                  <c:v>0.41616876600000025</c:v>
                </c:pt>
                <c:pt idx="79">
                  <c:v>0.38911087800000027</c:v>
                </c:pt>
                <c:pt idx="80">
                  <c:v>0.36651139200000016</c:v>
                </c:pt>
                <c:pt idx="81">
                  <c:v>0.34452685800000016</c:v>
                </c:pt>
                <c:pt idx="82">
                  <c:v>0.32269606200000012</c:v>
                </c:pt>
                <c:pt idx="83">
                  <c:v>0.30532366800000027</c:v>
                </c:pt>
                <c:pt idx="84">
                  <c:v>0.28733632200000014</c:v>
                </c:pt>
                <c:pt idx="85">
                  <c:v>0.27134757000000015</c:v>
                </c:pt>
                <c:pt idx="86">
                  <c:v>0.25489760400000006</c:v>
                </c:pt>
                <c:pt idx="87">
                  <c:v>0.24229108800000013</c:v>
                </c:pt>
                <c:pt idx="88">
                  <c:v>0.23014578600000007</c:v>
                </c:pt>
                <c:pt idx="89">
                  <c:v>0.21738553199999999</c:v>
                </c:pt>
                <c:pt idx="90">
                  <c:v>0.20616265800000003</c:v>
                </c:pt>
                <c:pt idx="91">
                  <c:v>0.19463230799999995</c:v>
                </c:pt>
                <c:pt idx="92">
                  <c:v>0.18602298000000006</c:v>
                </c:pt>
                <c:pt idx="93">
                  <c:v>0.17603001000000004</c:v>
                </c:pt>
                <c:pt idx="94">
                  <c:v>0.16880432399999998</c:v>
                </c:pt>
                <c:pt idx="95">
                  <c:v>0.15958004400000003</c:v>
                </c:pt>
                <c:pt idx="96">
                  <c:v>0.15303080520000004</c:v>
                </c:pt>
                <c:pt idx="97">
                  <c:v>0.14257662119999998</c:v>
                </c:pt>
                <c:pt idx="98">
                  <c:v>0.1383488262</c:v>
                </c:pt>
                <c:pt idx="99">
                  <c:v>0.13080029039999999</c:v>
                </c:pt>
                <c:pt idx="100">
                  <c:v>0.12511198440000001</c:v>
                </c:pt>
                <c:pt idx="101">
                  <c:v>0.11828601719999998</c:v>
                </c:pt>
                <c:pt idx="102">
                  <c:v>0.11312042040000003</c:v>
                </c:pt>
                <c:pt idx="103">
                  <c:v>0.10855440179999999</c:v>
                </c:pt>
                <c:pt idx="104">
                  <c:v>0.10269698400000005</c:v>
                </c:pt>
                <c:pt idx="105">
                  <c:v>9.9514607400000024E-2</c:v>
                </c:pt>
                <c:pt idx="106">
                  <c:v>9.4917841200000047E-2</c:v>
                </c:pt>
                <c:pt idx="107">
                  <c:v>9.1720090800000029E-2</c:v>
                </c:pt>
                <c:pt idx="108">
                  <c:v>8.5954915800000059E-2</c:v>
                </c:pt>
                <c:pt idx="109">
                  <c:v>8.4125433600000049E-2</c:v>
                </c:pt>
                <c:pt idx="110">
                  <c:v>7.9482546000000029E-2</c:v>
                </c:pt>
                <c:pt idx="111">
                  <c:v>7.6884373799999975E-2</c:v>
                </c:pt>
                <c:pt idx="112">
                  <c:v>7.3133166600000007E-2</c:v>
                </c:pt>
                <c:pt idx="113">
                  <c:v>7.0258266000000014E-2</c:v>
                </c:pt>
                <c:pt idx="114">
                  <c:v>6.7706215200000044E-2</c:v>
                </c:pt>
                <c:pt idx="115">
                  <c:v>6.4908183600000002E-2</c:v>
                </c:pt>
                <c:pt idx="116">
                  <c:v>6.1864171200000012E-2</c:v>
                </c:pt>
                <c:pt idx="117">
                  <c:v>5.89277754E-2</c:v>
                </c:pt>
                <c:pt idx="118">
                  <c:v>5.7897730800000033E-2</c:v>
                </c:pt>
                <c:pt idx="119">
                  <c:v>5.4945961200000004E-2</c:v>
                </c:pt>
                <c:pt idx="120">
                  <c:v>5.3362459799999991E-2</c:v>
                </c:pt>
                <c:pt idx="121">
                  <c:v>5.09180256E-2</c:v>
                </c:pt>
                <c:pt idx="122">
                  <c:v>4.9980223799999987E-2</c:v>
                </c:pt>
                <c:pt idx="123">
                  <c:v>4.6936211400000018E-2</c:v>
                </c:pt>
                <c:pt idx="124">
                  <c:v>4.5168224400000026E-2</c:v>
                </c:pt>
                <c:pt idx="125">
                  <c:v>4.4614767600000015E-2</c:v>
                </c:pt>
                <c:pt idx="126">
                  <c:v>4.2677668799999978E-2</c:v>
                </c:pt>
                <c:pt idx="127">
                  <c:v>4.040234639999999E-2</c:v>
                </c:pt>
                <c:pt idx="128">
                  <c:v>3.9080199600000004E-2</c:v>
                </c:pt>
                <c:pt idx="129">
                  <c:v>3.7419829200000004E-2</c:v>
                </c:pt>
                <c:pt idx="130">
                  <c:v>3.6343663200000001E-2</c:v>
                </c:pt>
                <c:pt idx="131">
                  <c:v>3.5574973200000005E-2</c:v>
                </c:pt>
                <c:pt idx="132">
                  <c:v>3.382236000000001E-2</c:v>
                </c:pt>
                <c:pt idx="133">
                  <c:v>3.2884558200000004E-2</c:v>
                </c:pt>
                <c:pt idx="134">
                  <c:v>3.1700775600000008E-2</c:v>
                </c:pt>
                <c:pt idx="135">
                  <c:v>3.0286386000000002E-2</c:v>
                </c:pt>
                <c:pt idx="136">
                  <c:v>2.9702181599999999E-2</c:v>
                </c:pt>
                <c:pt idx="137">
                  <c:v>2.8672137000000014E-2</c:v>
                </c:pt>
                <c:pt idx="138">
                  <c:v>2.8103306400000007E-2</c:v>
                </c:pt>
                <c:pt idx="139">
                  <c:v>2.6442936000000007E-2</c:v>
                </c:pt>
                <c:pt idx="140">
                  <c:v>2.5720367399999996E-2</c:v>
                </c:pt>
                <c:pt idx="141">
                  <c:v>2.4967051199999996E-2</c:v>
                </c:pt>
                <c:pt idx="142">
                  <c:v>2.4167613599999999E-2</c:v>
                </c:pt>
                <c:pt idx="143">
                  <c:v>2.3521914000000001E-2</c:v>
                </c:pt>
                <c:pt idx="144">
                  <c:v>2.2537990800000011E-2</c:v>
                </c:pt>
                <c:pt idx="145">
                  <c:v>2.2261262400000016E-2</c:v>
                </c:pt>
                <c:pt idx="146">
                  <c:v>2.126196540000002E-2</c:v>
                </c:pt>
                <c:pt idx="147">
                  <c:v>2.0693134800000002E-2</c:v>
                </c:pt>
                <c:pt idx="148">
                  <c:v>1.9678464000000003E-2</c:v>
                </c:pt>
                <c:pt idx="149">
                  <c:v>1.9739959200000008E-2</c:v>
                </c:pt>
                <c:pt idx="150">
                  <c:v>1.8556176600000005E-2</c:v>
                </c:pt>
                <c:pt idx="151">
                  <c:v>1.8294822000000002E-2</c:v>
                </c:pt>
                <c:pt idx="152">
                  <c:v>1.7464636800000002E-2</c:v>
                </c:pt>
                <c:pt idx="153">
                  <c:v>1.7003422800000001E-2</c:v>
                </c:pt>
                <c:pt idx="154">
                  <c:v>1.6296227999999999E-2</c:v>
                </c:pt>
                <c:pt idx="155">
                  <c:v>1.6496087400000001E-2</c:v>
                </c:pt>
                <c:pt idx="156">
                  <c:v>1.5850387799999997E-2</c:v>
                </c:pt>
                <c:pt idx="157">
                  <c:v>1.5527538000000002E-2</c:v>
                </c:pt>
                <c:pt idx="158">
                  <c:v>1.5103221120000001E-2</c:v>
                </c:pt>
                <c:pt idx="159">
                  <c:v>1.4666605200000004E-2</c:v>
                </c:pt>
                <c:pt idx="160">
                  <c:v>1.3993232759999998E-2</c:v>
                </c:pt>
                <c:pt idx="161">
                  <c:v>1.3894840440000004E-2</c:v>
                </c:pt>
                <c:pt idx="162">
                  <c:v>1.3438238579999996E-2</c:v>
                </c:pt>
                <c:pt idx="163">
                  <c:v>1.2952426499999999E-2</c:v>
                </c:pt>
                <c:pt idx="164">
                  <c:v>1.2674160719999999E-2</c:v>
                </c:pt>
                <c:pt idx="165">
                  <c:v>1.208226942E-2</c:v>
                </c:pt>
                <c:pt idx="166">
                  <c:v>1.1685625380000007E-2</c:v>
                </c:pt>
                <c:pt idx="167">
                  <c:v>1.1673326340000007E-2</c:v>
                </c:pt>
                <c:pt idx="168">
                  <c:v>1.1189051640000005E-2</c:v>
                </c:pt>
                <c:pt idx="169">
                  <c:v>1.1049150060000009E-2</c:v>
                </c:pt>
                <c:pt idx="170">
                  <c:v>1.1124481680000003E-2</c:v>
                </c:pt>
                <c:pt idx="171">
                  <c:v>1.0295833859999997E-2</c:v>
                </c:pt>
                <c:pt idx="172">
                  <c:v>1.0251249839999995E-2</c:v>
                </c:pt>
                <c:pt idx="173">
                  <c:v>9.8684422200000076E-3</c:v>
                </c:pt>
                <c:pt idx="174">
                  <c:v>9.4840972200000064E-3</c:v>
                </c:pt>
                <c:pt idx="175">
                  <c:v>9.5625036000000063E-3</c:v>
                </c:pt>
                <c:pt idx="176">
                  <c:v>9.1750838400000093E-3</c:v>
                </c:pt>
                <c:pt idx="177">
                  <c:v>9.0582429600000007E-3</c:v>
                </c:pt>
                <c:pt idx="178">
                  <c:v>8.8015005000000087E-3</c:v>
                </c:pt>
                <c:pt idx="179">
                  <c:v>8.573968260000002E-3</c:v>
                </c:pt>
                <c:pt idx="180">
                  <c:v>8.4448283399999984E-3</c:v>
                </c:pt>
                <c:pt idx="181">
                  <c:v>8.1619504200000012E-3</c:v>
                </c:pt>
                <c:pt idx="182">
                  <c:v>8.1035299800000047E-3</c:v>
                </c:pt>
                <c:pt idx="183">
                  <c:v>7.799128740000002E-3</c:v>
                </c:pt>
                <c:pt idx="184">
                  <c:v>7.3548259199999987E-3</c:v>
                </c:pt>
                <c:pt idx="185">
                  <c:v>7.4117089800000034E-3</c:v>
                </c:pt>
                <c:pt idx="186">
                  <c:v>7.3717371000000037E-3</c:v>
                </c:pt>
                <c:pt idx="187">
                  <c:v>6.9935416200000025E-3</c:v>
                </c:pt>
                <c:pt idx="188">
                  <c:v>6.7598598600000018E-3</c:v>
                </c:pt>
                <c:pt idx="189">
                  <c:v>6.6384068399999996E-3</c:v>
                </c:pt>
                <c:pt idx="190">
                  <c:v>6.5246407199999997E-3</c:v>
                </c:pt>
                <c:pt idx="191">
                  <c:v>6.2217768600000001E-3</c:v>
                </c:pt>
                <c:pt idx="192">
                  <c:v>6.2140899600000004E-3</c:v>
                </c:pt>
                <c:pt idx="193">
                  <c:v>5.9511979799999996E-3</c:v>
                </c:pt>
                <c:pt idx="194">
                  <c:v>5.8235954400000008E-3</c:v>
                </c:pt>
                <c:pt idx="195">
                  <c:v>5.6606331599999985E-3</c:v>
                </c:pt>
                <c:pt idx="196">
                  <c:v>5.5745398799999972E-3</c:v>
                </c:pt>
                <c:pt idx="197">
                  <c:v>5.7328900200000017E-3</c:v>
                </c:pt>
                <c:pt idx="198">
                  <c:v>5.3869795199999997E-3</c:v>
                </c:pt>
                <c:pt idx="199">
                  <c:v>5.2194051000000003E-3</c:v>
                </c:pt>
                <c:pt idx="200">
                  <c:v>5.044143780000003E-3</c:v>
                </c:pt>
                <c:pt idx="201">
                  <c:v>4.9565131200000031E-3</c:v>
                </c:pt>
                <c:pt idx="202">
                  <c:v>4.7443546800000026E-3</c:v>
                </c:pt>
                <c:pt idx="203">
                  <c:v>4.6905463799999979E-3</c:v>
                </c:pt>
                <c:pt idx="204">
                  <c:v>4.6597987800000035E-3</c:v>
                </c:pt>
                <c:pt idx="205">
                  <c:v>4.5721681200000018E-3</c:v>
                </c:pt>
                <c:pt idx="206">
                  <c:v>4.4199675000000018E-3</c:v>
                </c:pt>
                <c:pt idx="207">
                  <c:v>4.4461029599999992E-3</c:v>
                </c:pt>
                <c:pt idx="208">
                  <c:v>4.2523930800000033E-3</c:v>
                </c:pt>
                <c:pt idx="209">
                  <c:v>4.2262576199999999E-3</c:v>
                </c:pt>
                <c:pt idx="210">
                  <c:v>4.3307994600000023E-3</c:v>
                </c:pt>
                <c:pt idx="211">
                  <c:v>4.1186410199999992E-3</c:v>
                </c:pt>
                <c:pt idx="212">
                  <c:v>3.9971880000000022E-3</c:v>
                </c:pt>
                <c:pt idx="213">
                  <c:v>3.8188519200000001E-3</c:v>
                </c:pt>
                <c:pt idx="214">
                  <c:v>3.5759458800000005E-3</c:v>
                </c:pt>
                <c:pt idx="215">
                  <c:v>3.7020110400000014E-3</c:v>
                </c:pt>
                <c:pt idx="216">
                  <c:v>3.5943944400000003E-3</c:v>
                </c:pt>
                <c:pt idx="217">
                  <c:v>3.5836327800000019E-3</c:v>
                </c:pt>
                <c:pt idx="218">
                  <c:v>3.4790909399999995E-3</c:v>
                </c:pt>
                <c:pt idx="219">
                  <c:v>3.3699369600000014E-3</c:v>
                </c:pt>
                <c:pt idx="220">
                  <c:v>3.3468762600000002E-3</c:v>
                </c:pt>
                <c:pt idx="221">
                  <c:v>3.2454091800000009E-3</c:v>
                </c:pt>
                <c:pt idx="222">
                  <c:v>3.1685401800000015E-3</c:v>
                </c:pt>
                <c:pt idx="223">
                  <c:v>3.1900635000000005E-3</c:v>
                </c:pt>
                <c:pt idx="224">
                  <c:v>3.039400260000001E-3</c:v>
                </c:pt>
                <c:pt idx="225">
                  <c:v>3.0009657600000013E-3</c:v>
                </c:pt>
                <c:pt idx="226">
                  <c:v>2.8749006000000012E-3</c:v>
                </c:pt>
                <c:pt idx="227">
                  <c:v>2.808793260000002E-3</c:v>
                </c:pt>
                <c:pt idx="228">
                  <c:v>2.811868019999999E-3</c:v>
                </c:pt>
                <c:pt idx="229">
                  <c:v>2.7780456600000002E-3</c:v>
                </c:pt>
                <c:pt idx="230">
                  <c:v>2.6150833800000005E-3</c:v>
                </c:pt>
                <c:pt idx="231">
                  <c:v>2.5751114999999999E-3</c:v>
                </c:pt>
                <c:pt idx="232">
                  <c:v>2.5320648600000001E-3</c:v>
                </c:pt>
                <c:pt idx="233">
                  <c:v>2.4982424999999983E-3</c:v>
                </c:pt>
                <c:pt idx="234">
                  <c:v>2.5182284399999991E-3</c:v>
                </c:pt>
                <c:pt idx="235">
                  <c:v>2.3568035399999993E-3</c:v>
                </c:pt>
                <c:pt idx="236">
                  <c:v>2.3583409199999998E-3</c:v>
                </c:pt>
                <c:pt idx="237">
                  <c:v>2.3460418800000005E-3</c:v>
                </c:pt>
                <c:pt idx="238">
                  <c:v>2.110822740000001E-3</c:v>
                </c:pt>
                <c:pt idx="239">
                  <c:v>2.3091447600000013E-3</c:v>
                </c:pt>
                <c:pt idx="240">
                  <c:v>2.1677058000000014E-3</c:v>
                </c:pt>
                <c:pt idx="241">
                  <c:v>2.0554770600000002E-3</c:v>
                </c:pt>
                <c:pt idx="242">
                  <c:v>2.0831499000000002E-3</c:v>
                </c:pt>
                <c:pt idx="243">
                  <c:v>2.13080868E-3</c:v>
                </c:pt>
                <c:pt idx="244">
                  <c:v>1.9816828200000009E-3</c:v>
                </c:pt>
                <c:pt idx="245">
                  <c:v>2.0462527800000001E-3</c:v>
                </c:pt>
                <c:pt idx="246">
                  <c:v>2.0139678000000005E-3</c:v>
                </c:pt>
                <c:pt idx="247">
                  <c:v>1.9555473600000009E-3</c:v>
                </c:pt>
                <c:pt idx="248">
                  <c:v>1.9017390599999999E-3</c:v>
                </c:pt>
                <c:pt idx="249">
                  <c:v>1.8110336400000001E-3</c:v>
                </c:pt>
                <c:pt idx="250">
                  <c:v>1.7741365200000009E-3</c:v>
                </c:pt>
                <c:pt idx="251">
                  <c:v>1.7403141600000006E-3</c:v>
                </c:pt>
                <c:pt idx="252">
                  <c:v>1.6818937200000007E-3</c:v>
                </c:pt>
                <c:pt idx="253">
                  <c:v>1.8110336400000001E-3</c:v>
                </c:pt>
                <c:pt idx="254">
                  <c:v>1.694192760000001E-3</c:v>
                </c:pt>
                <c:pt idx="255">
                  <c:v>1.7418515400000004E-3</c:v>
                </c:pt>
                <c:pt idx="256">
                  <c:v>1.6388470800000009E-3</c:v>
                </c:pt>
                <c:pt idx="257">
                  <c:v>1.6050247200000004E-3</c:v>
                </c:pt>
                <c:pt idx="258">
                  <c:v>1.5527538000000007E-3</c:v>
                </c:pt>
                <c:pt idx="259">
                  <c:v>1.6511461200000006E-3</c:v>
                </c:pt>
                <c:pt idx="260">
                  <c:v>1.5419921400000001E-3</c:v>
                </c:pt>
                <c:pt idx="261">
                  <c:v>1.5057099720000001E-3</c:v>
                </c:pt>
                <c:pt idx="262">
                  <c:v>1.4709651840000006E-3</c:v>
                </c:pt>
                <c:pt idx="263">
                  <c:v>1.3595051340000003E-3</c:v>
                </c:pt>
                <c:pt idx="264">
                  <c:v>1.3934812320000004E-3</c:v>
                </c:pt>
                <c:pt idx="265">
                  <c:v>1.3030832880000006E-3</c:v>
                </c:pt>
                <c:pt idx="266">
                  <c:v>1.3742639820000005E-3</c:v>
                </c:pt>
                <c:pt idx="267">
                  <c:v>1.3327547220000006E-3</c:v>
                </c:pt>
                <c:pt idx="268">
                  <c:v>1.3635023220000004E-3</c:v>
                </c:pt>
                <c:pt idx="269">
                  <c:v>1.306619262E-3</c:v>
                </c:pt>
                <c:pt idx="270">
                  <c:v>1.1714835600000004E-3</c:v>
                </c:pt>
                <c:pt idx="271">
                  <c:v>1.2120703919999999E-3</c:v>
                </c:pt>
                <c:pt idx="272">
                  <c:v>1.2526572240000007E-3</c:v>
                </c:pt>
                <c:pt idx="273">
                  <c:v>1.2094568459999999E-3</c:v>
                </c:pt>
                <c:pt idx="274">
                  <c:v>1.1029164120000001E-3</c:v>
                </c:pt>
                <c:pt idx="275">
                  <c:v>1.217451222E-3</c:v>
                </c:pt>
                <c:pt idx="276">
                  <c:v>1.1308967280000003E-3</c:v>
                </c:pt>
                <c:pt idx="277">
                  <c:v>1.0667879820000004E-3</c:v>
                </c:pt>
                <c:pt idx="278">
                  <c:v>1.1484228600000005E-3</c:v>
                </c:pt>
                <c:pt idx="279">
                  <c:v>1.0721688120000001E-3</c:v>
                </c:pt>
                <c:pt idx="280">
                  <c:v>1.1232098280000004E-3</c:v>
                </c:pt>
                <c:pt idx="281">
                  <c:v>9.9253252800000024E-4</c:v>
                </c:pt>
                <c:pt idx="282">
                  <c:v>9.7900358400000048E-4</c:v>
                </c:pt>
                <c:pt idx="283">
                  <c:v>1.0277385300000001E-3</c:v>
                </c:pt>
                <c:pt idx="284">
                  <c:v>9.5994007200000064E-4</c:v>
                </c:pt>
                <c:pt idx="285">
                  <c:v>9.6009381000000042E-4</c:v>
                </c:pt>
                <c:pt idx="286">
                  <c:v>9.9991195200000078E-4</c:v>
                </c:pt>
                <c:pt idx="287">
                  <c:v>1.0398838320000001E-3</c:v>
                </c:pt>
                <c:pt idx="288">
                  <c:v>9.5271438600000042E-4</c:v>
                </c:pt>
                <c:pt idx="289">
                  <c:v>8.5524449400000129E-4</c:v>
                </c:pt>
                <c:pt idx="290">
                  <c:v>8.7907388400000033E-4</c:v>
                </c:pt>
                <c:pt idx="291">
                  <c:v>8.6416129800000001E-4</c:v>
                </c:pt>
                <c:pt idx="292">
                  <c:v>8.1558009000000083E-4</c:v>
                </c:pt>
                <c:pt idx="293">
                  <c:v>7.8406380000000059E-4</c:v>
                </c:pt>
                <c:pt idx="294">
                  <c:v>8.2757165400000068E-4</c:v>
                </c:pt>
                <c:pt idx="295">
                  <c:v>8.0927683200000052E-4</c:v>
                </c:pt>
                <c:pt idx="296">
                  <c:v>7.8406380000000059E-4</c:v>
                </c:pt>
                <c:pt idx="297">
                  <c:v>7.9298060400000039E-4</c:v>
                </c:pt>
                <c:pt idx="298">
                  <c:v>7.7576194800000058E-4</c:v>
                </c:pt>
                <c:pt idx="299">
                  <c:v>7.8467875200000027E-4</c:v>
                </c:pt>
                <c:pt idx="300">
                  <c:v>7.2764195400000032E-4</c:v>
                </c:pt>
                <c:pt idx="301">
                  <c:v>6.7490982000000053E-4</c:v>
                </c:pt>
                <c:pt idx="302">
                  <c:v>7.233372900000008E-4</c:v>
                </c:pt>
                <c:pt idx="303">
                  <c:v>7.5039517799999999E-4</c:v>
                </c:pt>
                <c:pt idx="304">
                  <c:v>6.5553883200000014E-4</c:v>
                </c:pt>
                <c:pt idx="305">
                  <c:v>7.7591568600000004E-4</c:v>
                </c:pt>
                <c:pt idx="306">
                  <c:v>6.7583224800000054E-4</c:v>
                </c:pt>
                <c:pt idx="307">
                  <c:v>6.5630752200000026E-4</c:v>
                </c:pt>
                <c:pt idx="308">
                  <c:v>6.0634267200000008E-4</c:v>
                </c:pt>
                <c:pt idx="309">
                  <c:v>6.4308605400000029E-4</c:v>
                </c:pt>
                <c:pt idx="310">
                  <c:v>6.0957117000000024E-4</c:v>
                </c:pt>
                <c:pt idx="311">
                  <c:v>6.0542024400000018E-4</c:v>
                </c:pt>
                <c:pt idx="312">
                  <c:v>5.8574177999999978E-4</c:v>
                </c:pt>
                <c:pt idx="313">
                  <c:v>5.6944555199999977E-4</c:v>
                </c:pt>
                <c:pt idx="314">
                  <c:v>5.9219877600000031E-4</c:v>
                </c:pt>
                <c:pt idx="315">
                  <c:v>5.0195456999999998E-4</c:v>
                </c:pt>
                <c:pt idx="316">
                  <c:v>5.6391098400000023E-4</c:v>
                </c:pt>
                <c:pt idx="317">
                  <c:v>5.6175865199999976E-4</c:v>
                </c:pt>
                <c:pt idx="318">
                  <c:v>5.5407175199999998E-4</c:v>
                </c:pt>
                <c:pt idx="319">
                  <c:v>5.3208721799999999E-4</c:v>
                </c:pt>
                <c:pt idx="320">
                  <c:v>5.1840453600000001E-4</c:v>
                </c:pt>
                <c:pt idx="321">
                  <c:v>5.2578396000000022E-4</c:v>
                </c:pt>
                <c:pt idx="322">
                  <c:v>4.7335930200000028E-4</c:v>
                </c:pt>
                <c:pt idx="323">
                  <c:v>5.263989119999999E-4</c:v>
                </c:pt>
                <c:pt idx="324">
                  <c:v>4.8857936400000023E-4</c:v>
                </c:pt>
                <c:pt idx="325">
                  <c:v>4.941139320000002E-4</c:v>
                </c:pt>
                <c:pt idx="326">
                  <c:v>4.8104620200000028E-4</c:v>
                </c:pt>
                <c:pt idx="327">
                  <c:v>3.9187816200000018E-4</c:v>
                </c:pt>
                <c:pt idx="328">
                  <c:v>5.0549054400000004E-4</c:v>
                </c:pt>
                <c:pt idx="329">
                  <c:v>4.6213642800000017E-4</c:v>
                </c:pt>
                <c:pt idx="330">
                  <c:v>4.6213642800000017E-4</c:v>
                </c:pt>
                <c:pt idx="331">
                  <c:v>5.0564428199999993E-4</c:v>
                </c:pt>
                <c:pt idx="332">
                  <c:v>4.1878231200000008E-4</c:v>
                </c:pt>
                <c:pt idx="333">
                  <c:v>4.1109541199999981E-4</c:v>
                </c:pt>
                <c:pt idx="334">
                  <c:v>3.8388378600000007E-4</c:v>
                </c:pt>
                <c:pt idx="335">
                  <c:v>4.3292620800000002E-4</c:v>
                </c:pt>
                <c:pt idx="336">
                  <c:v>3.8741976000000017E-4</c:v>
                </c:pt>
                <c:pt idx="337">
                  <c:v>4.1386269600000023E-4</c:v>
                </c:pt>
                <c:pt idx="338">
                  <c:v>3.9126320999999996E-4</c:v>
                </c:pt>
                <c:pt idx="339">
                  <c:v>3.7465950600000026E-4</c:v>
                </c:pt>
                <c:pt idx="340">
                  <c:v>3.6635765400000041E-4</c:v>
                </c:pt>
                <c:pt idx="341">
                  <c:v>3.5759458800000001E-4</c:v>
                </c:pt>
                <c:pt idx="342">
                  <c:v>4.0433094000000009E-4</c:v>
                </c:pt>
                <c:pt idx="343">
                  <c:v>3.5083011600000019E-4</c:v>
                </c:pt>
                <c:pt idx="344">
                  <c:v>3.3960724200000008E-4</c:v>
                </c:pt>
                <c:pt idx="345">
                  <c:v>3.6743382000000016E-4</c:v>
                </c:pt>
                <c:pt idx="346">
                  <c:v>3.4560302400000017E-4</c:v>
                </c:pt>
                <c:pt idx="347">
                  <c:v>3.5759458800000001E-4</c:v>
                </c:pt>
                <c:pt idx="348">
                  <c:v>3.5252123400000005E-4</c:v>
                </c:pt>
                <c:pt idx="349">
                  <c:v>3.4483433400000015E-4</c:v>
                </c:pt>
                <c:pt idx="350">
                  <c:v>3.4790909400000009E-4</c:v>
                </c:pt>
                <c:pt idx="351">
                  <c:v>3.3176660400000013E-4</c:v>
                </c:pt>
                <c:pt idx="352">
                  <c:v>3.0301759800000009E-4</c:v>
                </c:pt>
                <c:pt idx="353">
                  <c:v>2.9994283799999999E-4</c:v>
                </c:pt>
                <c:pt idx="354">
                  <c:v>3.0148021800000002E-4</c:v>
                </c:pt>
                <c:pt idx="355">
                  <c:v>3.0993580800000008E-4</c:v>
                </c:pt>
                <c:pt idx="356">
                  <c:v>3.1116571199999999E-4</c:v>
                </c:pt>
                <c:pt idx="357">
                  <c:v>2.8503025200000005E-4</c:v>
                </c:pt>
                <c:pt idx="358">
                  <c:v>2.4044623199999995E-4</c:v>
                </c:pt>
                <c:pt idx="359">
                  <c:v>2.5259153399999996E-4</c:v>
                </c:pt>
                <c:pt idx="360">
                  <c:v>2.5674246000000018E-4</c:v>
                </c:pt>
                <c:pt idx="361">
                  <c:v>2.3767894799999999E-4</c:v>
                </c:pt>
                <c:pt idx="362">
                  <c:v>2.7027140400000022E-4</c:v>
                </c:pt>
                <c:pt idx="363">
                  <c:v>2.3737147200000015E-4</c:v>
                </c:pt>
                <c:pt idx="364">
                  <c:v>2.7841951800000012E-4</c:v>
                </c:pt>
                <c:pt idx="365">
                  <c:v>2.0831499000000008E-4</c:v>
                </c:pt>
                <c:pt idx="366">
                  <c:v>2.4044623199999995E-4</c:v>
                </c:pt>
                <c:pt idx="367">
                  <c:v>3.027101220000002E-4</c:v>
                </c:pt>
                <c:pt idx="368">
                  <c:v>1.9924444800000014E-4</c:v>
                </c:pt>
                <c:pt idx="369">
                  <c:v>2.1446451000000001E-4</c:v>
                </c:pt>
                <c:pt idx="370">
                  <c:v>2.2245888600000018E-4</c:v>
                </c:pt>
                <c:pt idx="371">
                  <c:v>2.2983831000000007E-4</c:v>
                </c:pt>
                <c:pt idx="372">
                  <c:v>2.2768597800000001E-4</c:v>
                </c:pt>
                <c:pt idx="373">
                  <c:v>2.0293416000000008E-4</c:v>
                </c:pt>
                <c:pt idx="374">
                  <c:v>2.3137569000000001E-4</c:v>
                </c:pt>
                <c:pt idx="375">
                  <c:v>2.2599486000000001E-4</c:v>
                </c:pt>
                <c:pt idx="376">
                  <c:v>1.960159500000002E-4</c:v>
                </c:pt>
                <c:pt idx="377">
                  <c:v>1.9985940000000009E-4</c:v>
                </c:pt>
                <c:pt idx="378">
                  <c:v>2.018579940000001E-4</c:v>
                </c:pt>
                <c:pt idx="379">
                  <c:v>1.9125007200000011E-4</c:v>
                </c:pt>
                <c:pt idx="380">
                  <c:v>2.2215141000000012E-4</c:v>
                </c:pt>
                <c:pt idx="381">
                  <c:v>2.0570144400000015E-4</c:v>
                </c:pt>
                <c:pt idx="382">
                  <c:v>2.1861543600000015E-4</c:v>
                </c:pt>
                <c:pt idx="383">
                  <c:v>2.0139678000000009E-4</c:v>
                </c:pt>
                <c:pt idx="384">
                  <c:v>1.7725991400000001E-4</c:v>
                </c:pt>
                <c:pt idx="385">
                  <c:v>1.831019580000001E-4</c:v>
                </c:pt>
                <c:pt idx="386">
                  <c:v>1.8802157400000011E-4</c:v>
                </c:pt>
                <c:pt idx="387">
                  <c:v>1.8709914600000005E-4</c:v>
                </c:pt>
                <c:pt idx="388">
                  <c:v>1.8556176600000016E-4</c:v>
                </c:pt>
                <c:pt idx="389">
                  <c:v>1.5106295880000005E-4</c:v>
                </c:pt>
                <c:pt idx="390">
                  <c:v>1.6004125800000012E-4</c:v>
                </c:pt>
                <c:pt idx="391">
                  <c:v>1.6342349400000006E-4</c:v>
                </c:pt>
                <c:pt idx="392">
                  <c:v>1.7772112800000005E-4</c:v>
                </c:pt>
                <c:pt idx="393">
                  <c:v>1.5911883000000008E-4</c:v>
                </c:pt>
                <c:pt idx="394">
                  <c:v>1.9509352200000011E-4</c:v>
                </c:pt>
                <c:pt idx="395">
                  <c:v>1.6603704000000004E-4</c:v>
                </c:pt>
                <c:pt idx="396">
                  <c:v>1.6695946799999997E-4</c:v>
                </c:pt>
                <c:pt idx="397">
                  <c:v>1.4817268440000004E-4</c:v>
                </c:pt>
                <c:pt idx="398">
                  <c:v>1.8094962600000009E-4</c:v>
                </c:pt>
                <c:pt idx="399">
                  <c:v>1.5419921400000003E-4</c:v>
                </c:pt>
                <c:pt idx="400">
                  <c:v>1.5290781480000005E-4</c:v>
                </c:pt>
                <c:pt idx="401">
                  <c:v>1.349973378E-4</c:v>
                </c:pt>
                <c:pt idx="402">
                  <c:v>1.4958707400000002E-4</c:v>
                </c:pt>
                <c:pt idx="403">
                  <c:v>1.3441313340000006E-4</c:v>
                </c:pt>
                <c:pt idx="404">
                  <c:v>1.5865761600000004E-4</c:v>
                </c:pt>
                <c:pt idx="405">
                  <c:v>1.2475838700000001E-4</c:v>
                </c:pt>
                <c:pt idx="406">
                  <c:v>1.0903098960000001E-4</c:v>
                </c:pt>
                <c:pt idx="407">
                  <c:v>1.2927828420000007E-4</c:v>
                </c:pt>
                <c:pt idx="408">
                  <c:v>1.287863226E-4</c:v>
                </c:pt>
                <c:pt idx="409">
                  <c:v>1.2426642540000002E-4</c:v>
                </c:pt>
                <c:pt idx="410">
                  <c:v>1.3284500580000008E-4</c:v>
                </c:pt>
                <c:pt idx="411">
                  <c:v>1.1882410020000006E-4</c:v>
                </c:pt>
                <c:pt idx="412">
                  <c:v>1.3787223840000006E-4</c:v>
                </c:pt>
                <c:pt idx="413">
                  <c:v>1.2271367159999997E-4</c:v>
                </c:pt>
                <c:pt idx="414">
                  <c:v>1.0886187780000003E-4</c:v>
                </c:pt>
                <c:pt idx="415">
                  <c:v>1.3745714580000001E-4</c:v>
                </c:pt>
                <c:pt idx="416">
                  <c:v>1.4683516380000001E-4</c:v>
                </c:pt>
                <c:pt idx="417">
                  <c:v>1.0537202519999996E-4</c:v>
                </c:pt>
                <c:pt idx="418">
                  <c:v>1.14150465E-4</c:v>
                </c:pt>
                <c:pt idx="419">
                  <c:v>1.2469689179999999E-4</c:v>
                </c:pt>
                <c:pt idx="420">
                  <c:v>1.1468854800000008E-4</c:v>
                </c:pt>
                <c:pt idx="421">
                  <c:v>1.12920561E-4</c:v>
                </c:pt>
                <c:pt idx="422">
                  <c:v>1.1106033120000001E-4</c:v>
                </c:pt>
                <c:pt idx="423">
                  <c:v>1.1631817080000005E-4</c:v>
                </c:pt>
                <c:pt idx="424">
                  <c:v>9.7439144400000014E-5</c:v>
                </c:pt>
                <c:pt idx="425">
                  <c:v>9.244265940000001E-5</c:v>
                </c:pt>
                <c:pt idx="426">
                  <c:v>9.4179898800000078E-5</c:v>
                </c:pt>
                <c:pt idx="427">
                  <c:v>1.01236473E-4</c:v>
                </c:pt>
                <c:pt idx="428">
                  <c:v>9.3488077800000027E-5</c:v>
                </c:pt>
                <c:pt idx="429">
                  <c:v>9.3918544200000063E-5</c:v>
                </c:pt>
                <c:pt idx="430">
                  <c:v>9.6424473600000062E-5</c:v>
                </c:pt>
                <c:pt idx="431">
                  <c:v>8.5124730600000061E-5</c:v>
                </c:pt>
                <c:pt idx="432">
                  <c:v>7.9359555599999991E-5</c:v>
                </c:pt>
                <c:pt idx="433">
                  <c:v>7.8852220200000049E-5</c:v>
                </c:pt>
                <c:pt idx="434">
                  <c:v>1.1498065020000004E-4</c:v>
                </c:pt>
                <c:pt idx="435">
                  <c:v>7.616180520000001E-5</c:v>
                </c:pt>
                <c:pt idx="436">
                  <c:v>9.5609662200000074E-5</c:v>
                </c:pt>
                <c:pt idx="437">
                  <c:v>8.7630660000000059E-5</c:v>
                </c:pt>
                <c:pt idx="438">
                  <c:v>9.368793720000006E-5</c:v>
                </c:pt>
                <c:pt idx="439">
                  <c:v>8.3418238800000004E-5</c:v>
                </c:pt>
                <c:pt idx="440">
                  <c:v>7.5639096000000022E-5</c:v>
                </c:pt>
                <c:pt idx="441">
                  <c:v>7.9574788799999989E-5</c:v>
                </c:pt>
                <c:pt idx="442">
                  <c:v>7.1288310599999997E-5</c:v>
                </c:pt>
                <c:pt idx="443">
                  <c:v>7.1472796200000024E-5</c:v>
                </c:pt>
                <c:pt idx="444">
                  <c:v>7.0950087000000035E-5</c:v>
                </c:pt>
                <c:pt idx="445">
                  <c:v>8.569356120000008E-5</c:v>
                </c:pt>
                <c:pt idx="446">
                  <c:v>6.7045141800000038E-5</c:v>
                </c:pt>
                <c:pt idx="447">
                  <c:v>8.0374226400000025E-5</c:v>
                </c:pt>
                <c:pt idx="448">
                  <c:v>7.3179288000000013E-5</c:v>
                </c:pt>
                <c:pt idx="449">
                  <c:v>6.1525947600000018E-5</c:v>
                </c:pt>
                <c:pt idx="450">
                  <c:v>8.0389600200000004E-5</c:v>
                </c:pt>
                <c:pt idx="451">
                  <c:v>6.8644016999999988E-5</c:v>
                </c:pt>
                <c:pt idx="452">
                  <c:v>7.4824284600000034E-5</c:v>
                </c:pt>
                <c:pt idx="453">
                  <c:v>7.7822175599999983E-5</c:v>
                </c:pt>
                <c:pt idx="454">
                  <c:v>6.6676170600000011E-5</c:v>
                </c:pt>
                <c:pt idx="455">
                  <c:v>5.8082216400000015E-5</c:v>
                </c:pt>
                <c:pt idx="456">
                  <c:v>6.6214956600000032E-5</c:v>
                </c:pt>
                <c:pt idx="457">
                  <c:v>5.9896324800000071E-5</c:v>
                </c:pt>
                <c:pt idx="458">
                  <c:v>6.9858547200000014E-5</c:v>
                </c:pt>
                <c:pt idx="459">
                  <c:v>6.3832017600000025E-5</c:v>
                </c:pt>
                <c:pt idx="460">
                  <c:v>5.8727916000000035E-5</c:v>
                </c:pt>
                <c:pt idx="461">
                  <c:v>5.9973193800000004E-5</c:v>
                </c:pt>
                <c:pt idx="462">
                  <c:v>6.5292528599999991E-5</c:v>
                </c:pt>
                <c:pt idx="463">
                  <c:v>6.5569257000000025E-5</c:v>
                </c:pt>
                <c:pt idx="464">
                  <c:v>5.5976005799999987E-5</c:v>
                </c:pt>
                <c:pt idx="465">
                  <c:v>5.36853096E-5</c:v>
                </c:pt>
                <c:pt idx="466">
                  <c:v>4.0986550799999987E-5</c:v>
                </c:pt>
                <c:pt idx="467">
                  <c:v>4.8089246399999986E-5</c:v>
                </c:pt>
                <c:pt idx="468">
                  <c:v>4.3031266200000026E-5</c:v>
                </c:pt>
                <c:pt idx="469">
                  <c:v>5.2516900800000039E-5</c:v>
                </c:pt>
                <c:pt idx="470">
                  <c:v>4.2324071400000018E-5</c:v>
                </c:pt>
                <c:pt idx="471">
                  <c:v>5.4853718400000022E-5</c:v>
                </c:pt>
                <c:pt idx="472">
                  <c:v>4.1109541200000005E-5</c:v>
                </c:pt>
                <c:pt idx="473">
                  <c:v>5.4992082600000032E-5</c:v>
                </c:pt>
                <c:pt idx="474">
                  <c:v>6.5354023800000055E-5</c:v>
                </c:pt>
                <c:pt idx="475">
                  <c:v>5.9435110800000023E-5</c:v>
                </c:pt>
                <c:pt idx="476">
                  <c:v>5.7697871400000036E-5</c:v>
                </c:pt>
                <c:pt idx="477">
                  <c:v>4.2185707200000021E-5</c:v>
                </c:pt>
                <c:pt idx="478">
                  <c:v>4.4322665400000046E-5</c:v>
                </c:pt>
                <c:pt idx="479">
                  <c:v>5.4515494800000074E-5</c:v>
                </c:pt>
                <c:pt idx="480">
                  <c:v>6.5323276200000043E-5</c:v>
                </c:pt>
                <c:pt idx="481">
                  <c:v>4.7443546799999986E-5</c:v>
                </c:pt>
                <c:pt idx="482">
                  <c:v>4.3446358799999976E-5</c:v>
                </c:pt>
                <c:pt idx="483">
                  <c:v>5.8082216400000015E-5</c:v>
                </c:pt>
                <c:pt idx="484">
                  <c:v>3.8665107000000016E-5</c:v>
                </c:pt>
                <c:pt idx="485">
                  <c:v>3.5328992400000018E-5</c:v>
                </c:pt>
                <c:pt idx="486">
                  <c:v>4.0156365600000001E-5</c:v>
                </c:pt>
                <c:pt idx="487">
                  <c:v>4.6382754600000003E-5</c:v>
                </c:pt>
                <c:pt idx="488">
                  <c:v>3.1839139800000018E-5</c:v>
                </c:pt>
                <c:pt idx="489">
                  <c:v>2.9471574600000013E-5</c:v>
                </c:pt>
                <c:pt idx="490">
                  <c:v>5.543792280000004E-5</c:v>
                </c:pt>
                <c:pt idx="491">
                  <c:v>3.6128430000000014E-5</c:v>
                </c:pt>
                <c:pt idx="492">
                  <c:v>2.5812610200000012E-5</c:v>
                </c:pt>
                <c:pt idx="493">
                  <c:v>4.527584099999999E-5</c:v>
                </c:pt>
                <c:pt idx="494">
                  <c:v>2.8610641800000009E-5</c:v>
                </c:pt>
                <c:pt idx="495">
                  <c:v>3.2561708400000019E-5</c:v>
                </c:pt>
                <c:pt idx="496">
                  <c:v>4.1001924600000027E-5</c:v>
                </c:pt>
                <c:pt idx="497">
                  <c:v>3.5021516400000027E-5</c:v>
                </c:pt>
                <c:pt idx="498">
                  <c:v>2.8764379800000007E-5</c:v>
                </c:pt>
                <c:pt idx="499">
                  <c:v>4.1386269599999999E-5</c:v>
                </c:pt>
                <c:pt idx="500">
                  <c:v>2.5797236400000013E-5</c:v>
                </c:pt>
                <c:pt idx="501">
                  <c:v>3.3714743400000015E-5</c:v>
                </c:pt>
                <c:pt idx="502">
                  <c:v>3.3714743400000015E-5</c:v>
                </c:pt>
                <c:pt idx="503">
                  <c:v>3.8419126200000014E-5</c:v>
                </c:pt>
                <c:pt idx="504">
                  <c:v>4.361547059999999E-5</c:v>
                </c:pt>
                <c:pt idx="505">
                  <c:v>3.9018704400000017E-5</c:v>
                </c:pt>
                <c:pt idx="506">
                  <c:v>4.6521118799999959E-5</c:v>
                </c:pt>
                <c:pt idx="507">
                  <c:v>4.5952288200000021E-5</c:v>
                </c:pt>
                <c:pt idx="508">
                  <c:v>2.8303165800000014E-5</c:v>
                </c:pt>
                <c:pt idx="509">
                  <c:v>2.2507243200000018E-5</c:v>
                </c:pt>
                <c:pt idx="510">
                  <c:v>3.2208111000000018E-5</c:v>
                </c:pt>
                <c:pt idx="511">
                  <c:v>3.5974692000000011E-5</c:v>
                </c:pt>
                <c:pt idx="512">
                  <c:v>4.2124212000000026E-5</c:v>
                </c:pt>
                <c:pt idx="513">
                  <c:v>2.5674246000000018E-5</c:v>
                </c:pt>
                <c:pt idx="514">
                  <c:v>2.6427562200000014E-5</c:v>
                </c:pt>
                <c:pt idx="515">
                  <c:v>2.8718258400000014E-5</c:v>
                </c:pt>
                <c:pt idx="516">
                  <c:v>3.0547740600000018E-5</c:v>
                </c:pt>
                <c:pt idx="517">
                  <c:v>3.1239561600000022E-5</c:v>
                </c:pt>
                <c:pt idx="518">
                  <c:v>2.39985018E-5</c:v>
                </c:pt>
                <c:pt idx="519">
                  <c:v>2.6104712400000021E-5</c:v>
                </c:pt>
                <c:pt idx="520">
                  <c:v>2.2630233600000016E-5</c:v>
                </c:pt>
                <c:pt idx="521">
                  <c:v>3.0271012200000022E-5</c:v>
                </c:pt>
                <c:pt idx="522">
                  <c:v>3.1085823600000026E-5</c:v>
                </c:pt>
                <c:pt idx="523">
                  <c:v>2.316831660000001E-5</c:v>
                </c:pt>
                <c:pt idx="524">
                  <c:v>2.8503025200000003E-5</c:v>
                </c:pt>
                <c:pt idx="525">
                  <c:v>2.596634820000001E-5</c:v>
                </c:pt>
                <c:pt idx="526">
                  <c:v>2.8472277600000022E-5</c:v>
                </c:pt>
                <c:pt idx="527">
                  <c:v>2.0462527800000006E-5</c:v>
                </c:pt>
                <c:pt idx="528">
                  <c:v>2.2860840600000012E-5</c:v>
                </c:pt>
                <c:pt idx="529">
                  <c:v>2.5443639000000015E-5</c:v>
                </c:pt>
                <c:pt idx="530">
                  <c:v>1.5273870300000013E-5</c:v>
                </c:pt>
                <c:pt idx="531">
                  <c:v>3.4944647400000006E-5</c:v>
                </c:pt>
                <c:pt idx="532">
                  <c:v>1.8586924200000019E-5</c:v>
                </c:pt>
                <c:pt idx="533">
                  <c:v>2.0078182800000011E-5</c:v>
                </c:pt>
                <c:pt idx="534">
                  <c:v>2.6981019000000017E-5</c:v>
                </c:pt>
                <c:pt idx="535">
                  <c:v>1.6111742400000005E-5</c:v>
                </c:pt>
                <c:pt idx="536">
                  <c:v>1.4992529760000011E-5</c:v>
                </c:pt>
                <c:pt idx="537">
                  <c:v>1.9924444800000012E-5</c:v>
                </c:pt>
                <c:pt idx="538">
                  <c:v>1.8094962600000001E-5</c:v>
                </c:pt>
                <c:pt idx="539">
                  <c:v>1.3967097300000011E-5</c:v>
                </c:pt>
                <c:pt idx="540">
                  <c:v>1.8602298000000008E-5</c:v>
                </c:pt>
                <c:pt idx="541">
                  <c:v>2.2046029200000011E-5</c:v>
                </c:pt>
                <c:pt idx="542">
                  <c:v>1.5118594920000001E-5</c:v>
                </c:pt>
                <c:pt idx="543">
                  <c:v>1.2774090420000001E-5</c:v>
                </c:pt>
                <c:pt idx="544">
                  <c:v>1.7541505800000011E-5</c:v>
                </c:pt>
              </c:numCache>
            </c:numRef>
          </c:yVal>
          <c:smooth val="0"/>
        </c:ser>
        <c:dLbls>
          <c:showLegendKey val="0"/>
          <c:showVal val="0"/>
          <c:showCatName val="0"/>
          <c:showSerName val="0"/>
          <c:showPercent val="0"/>
          <c:showBubbleSize val="0"/>
        </c:dLbls>
        <c:axId val="212088320"/>
        <c:axId val="212090240"/>
      </c:scatterChart>
      <c:scatterChart>
        <c:scatterStyle val="lineMarker"/>
        <c:varyColors val="0"/>
        <c:ser>
          <c:idx val="1"/>
          <c:order val="1"/>
          <c:tx>
            <c:v>statistical error</c:v>
          </c:tx>
          <c:spPr>
            <a:ln w="28575">
              <a:noFill/>
            </a:ln>
          </c:spPr>
          <c:xVal>
            <c:numRef>
              <c:f>'5 km skyshine detector'!$AB$7:$AB$551</c:f>
              <c:numCache>
                <c:formatCode>0.00E+00</c:formatCode>
                <c:ptCount val="545"/>
                <c:pt idx="0">
                  <c:v>0.5</c:v>
                </c:pt>
                <c:pt idx="1">
                  <c:v>1.5</c:v>
                </c:pt>
                <c:pt idx="2">
                  <c:v>2.5</c:v>
                </c:pt>
                <c:pt idx="3">
                  <c:v>3.5</c:v>
                </c:pt>
                <c:pt idx="4">
                  <c:v>4.5</c:v>
                </c:pt>
                <c:pt idx="5">
                  <c:v>5.5</c:v>
                </c:pt>
                <c:pt idx="6">
                  <c:v>6.5</c:v>
                </c:pt>
                <c:pt idx="7">
                  <c:v>7.5</c:v>
                </c:pt>
                <c:pt idx="8">
                  <c:v>8.5</c:v>
                </c:pt>
                <c:pt idx="9">
                  <c:v>9.5</c:v>
                </c:pt>
                <c:pt idx="10">
                  <c:v>10.5</c:v>
                </c:pt>
                <c:pt idx="11">
                  <c:v>11.5</c:v>
                </c:pt>
                <c:pt idx="12">
                  <c:v>12.5</c:v>
                </c:pt>
                <c:pt idx="13">
                  <c:v>13.5</c:v>
                </c:pt>
                <c:pt idx="14">
                  <c:v>14.5</c:v>
                </c:pt>
                <c:pt idx="15">
                  <c:v>15.5</c:v>
                </c:pt>
                <c:pt idx="16">
                  <c:v>16.5</c:v>
                </c:pt>
                <c:pt idx="17">
                  <c:v>17.5</c:v>
                </c:pt>
                <c:pt idx="18">
                  <c:v>18.5</c:v>
                </c:pt>
                <c:pt idx="19">
                  <c:v>19.5</c:v>
                </c:pt>
                <c:pt idx="20">
                  <c:v>20.5</c:v>
                </c:pt>
                <c:pt idx="21">
                  <c:v>21.5</c:v>
                </c:pt>
                <c:pt idx="22">
                  <c:v>22.5</c:v>
                </c:pt>
                <c:pt idx="23">
                  <c:v>23.5</c:v>
                </c:pt>
                <c:pt idx="24">
                  <c:v>24.5</c:v>
                </c:pt>
                <c:pt idx="25">
                  <c:v>25.5</c:v>
                </c:pt>
                <c:pt idx="26">
                  <c:v>26.5</c:v>
                </c:pt>
                <c:pt idx="27">
                  <c:v>27.5</c:v>
                </c:pt>
                <c:pt idx="28">
                  <c:v>28.5</c:v>
                </c:pt>
                <c:pt idx="29">
                  <c:v>29.5</c:v>
                </c:pt>
                <c:pt idx="30">
                  <c:v>30.5</c:v>
                </c:pt>
                <c:pt idx="31">
                  <c:v>31.5</c:v>
                </c:pt>
                <c:pt idx="32">
                  <c:v>32.5</c:v>
                </c:pt>
                <c:pt idx="33">
                  <c:v>33.5</c:v>
                </c:pt>
                <c:pt idx="34">
                  <c:v>34.5</c:v>
                </c:pt>
                <c:pt idx="35">
                  <c:v>35.5</c:v>
                </c:pt>
                <c:pt idx="36">
                  <c:v>36.5</c:v>
                </c:pt>
                <c:pt idx="37">
                  <c:v>37.5</c:v>
                </c:pt>
                <c:pt idx="38">
                  <c:v>38.5</c:v>
                </c:pt>
                <c:pt idx="39">
                  <c:v>39.5</c:v>
                </c:pt>
                <c:pt idx="40">
                  <c:v>40.5</c:v>
                </c:pt>
                <c:pt idx="41">
                  <c:v>41.5</c:v>
                </c:pt>
                <c:pt idx="42">
                  <c:v>42.5</c:v>
                </c:pt>
                <c:pt idx="43">
                  <c:v>43.5</c:v>
                </c:pt>
                <c:pt idx="44">
                  <c:v>44.5</c:v>
                </c:pt>
                <c:pt idx="45">
                  <c:v>45.5</c:v>
                </c:pt>
                <c:pt idx="46">
                  <c:v>46.5</c:v>
                </c:pt>
                <c:pt idx="47">
                  <c:v>47.5</c:v>
                </c:pt>
                <c:pt idx="48">
                  <c:v>48.5</c:v>
                </c:pt>
                <c:pt idx="49">
                  <c:v>49.5</c:v>
                </c:pt>
                <c:pt idx="50">
                  <c:v>55</c:v>
                </c:pt>
                <c:pt idx="51">
                  <c:v>65</c:v>
                </c:pt>
                <c:pt idx="52">
                  <c:v>75</c:v>
                </c:pt>
                <c:pt idx="53">
                  <c:v>85</c:v>
                </c:pt>
                <c:pt idx="54">
                  <c:v>95</c:v>
                </c:pt>
                <c:pt idx="55">
                  <c:v>105</c:v>
                </c:pt>
                <c:pt idx="56">
                  <c:v>115</c:v>
                </c:pt>
                <c:pt idx="57">
                  <c:v>125</c:v>
                </c:pt>
                <c:pt idx="58">
                  <c:v>135</c:v>
                </c:pt>
                <c:pt idx="59">
                  <c:v>145</c:v>
                </c:pt>
                <c:pt idx="60">
                  <c:v>155</c:v>
                </c:pt>
                <c:pt idx="61">
                  <c:v>165</c:v>
                </c:pt>
                <c:pt idx="62">
                  <c:v>175</c:v>
                </c:pt>
                <c:pt idx="63">
                  <c:v>185</c:v>
                </c:pt>
                <c:pt idx="64">
                  <c:v>195</c:v>
                </c:pt>
                <c:pt idx="65">
                  <c:v>205</c:v>
                </c:pt>
                <c:pt idx="66">
                  <c:v>215</c:v>
                </c:pt>
                <c:pt idx="67">
                  <c:v>225</c:v>
                </c:pt>
                <c:pt idx="68">
                  <c:v>235</c:v>
                </c:pt>
                <c:pt idx="69">
                  <c:v>245</c:v>
                </c:pt>
                <c:pt idx="70">
                  <c:v>255</c:v>
                </c:pt>
                <c:pt idx="71">
                  <c:v>265</c:v>
                </c:pt>
                <c:pt idx="72">
                  <c:v>275</c:v>
                </c:pt>
                <c:pt idx="73">
                  <c:v>285</c:v>
                </c:pt>
                <c:pt idx="74">
                  <c:v>295</c:v>
                </c:pt>
                <c:pt idx="75">
                  <c:v>305</c:v>
                </c:pt>
                <c:pt idx="76">
                  <c:v>315</c:v>
                </c:pt>
                <c:pt idx="77">
                  <c:v>325</c:v>
                </c:pt>
                <c:pt idx="78">
                  <c:v>335</c:v>
                </c:pt>
                <c:pt idx="79">
                  <c:v>345</c:v>
                </c:pt>
                <c:pt idx="80">
                  <c:v>355</c:v>
                </c:pt>
                <c:pt idx="81">
                  <c:v>365</c:v>
                </c:pt>
                <c:pt idx="82">
                  <c:v>375</c:v>
                </c:pt>
                <c:pt idx="83">
                  <c:v>385</c:v>
                </c:pt>
                <c:pt idx="84">
                  <c:v>395</c:v>
                </c:pt>
                <c:pt idx="85">
                  <c:v>405</c:v>
                </c:pt>
                <c:pt idx="86">
                  <c:v>415</c:v>
                </c:pt>
                <c:pt idx="87">
                  <c:v>425</c:v>
                </c:pt>
                <c:pt idx="88">
                  <c:v>435</c:v>
                </c:pt>
                <c:pt idx="89">
                  <c:v>445</c:v>
                </c:pt>
                <c:pt idx="90">
                  <c:v>455</c:v>
                </c:pt>
                <c:pt idx="91">
                  <c:v>465</c:v>
                </c:pt>
                <c:pt idx="92">
                  <c:v>475</c:v>
                </c:pt>
                <c:pt idx="93">
                  <c:v>485</c:v>
                </c:pt>
                <c:pt idx="94">
                  <c:v>495</c:v>
                </c:pt>
                <c:pt idx="95">
                  <c:v>505</c:v>
                </c:pt>
                <c:pt idx="96">
                  <c:v>515</c:v>
                </c:pt>
                <c:pt idx="97">
                  <c:v>525</c:v>
                </c:pt>
                <c:pt idx="98">
                  <c:v>535</c:v>
                </c:pt>
                <c:pt idx="99">
                  <c:v>545</c:v>
                </c:pt>
                <c:pt idx="100">
                  <c:v>555</c:v>
                </c:pt>
                <c:pt idx="101">
                  <c:v>565</c:v>
                </c:pt>
                <c:pt idx="102">
                  <c:v>575</c:v>
                </c:pt>
                <c:pt idx="103">
                  <c:v>585</c:v>
                </c:pt>
                <c:pt idx="104">
                  <c:v>595</c:v>
                </c:pt>
                <c:pt idx="105">
                  <c:v>605</c:v>
                </c:pt>
                <c:pt idx="106">
                  <c:v>615</c:v>
                </c:pt>
                <c:pt idx="107">
                  <c:v>625</c:v>
                </c:pt>
                <c:pt idx="108">
                  <c:v>635</c:v>
                </c:pt>
                <c:pt idx="109">
                  <c:v>645</c:v>
                </c:pt>
                <c:pt idx="110">
                  <c:v>655</c:v>
                </c:pt>
                <c:pt idx="111">
                  <c:v>665</c:v>
                </c:pt>
                <c:pt idx="112">
                  <c:v>675</c:v>
                </c:pt>
                <c:pt idx="113">
                  <c:v>685</c:v>
                </c:pt>
                <c:pt idx="114">
                  <c:v>695</c:v>
                </c:pt>
                <c:pt idx="115">
                  <c:v>705</c:v>
                </c:pt>
                <c:pt idx="116">
                  <c:v>715</c:v>
                </c:pt>
                <c:pt idx="117">
                  <c:v>725</c:v>
                </c:pt>
                <c:pt idx="118">
                  <c:v>735</c:v>
                </c:pt>
                <c:pt idx="119">
                  <c:v>745</c:v>
                </c:pt>
                <c:pt idx="120">
                  <c:v>755</c:v>
                </c:pt>
                <c:pt idx="121">
                  <c:v>765</c:v>
                </c:pt>
                <c:pt idx="122">
                  <c:v>775</c:v>
                </c:pt>
                <c:pt idx="123">
                  <c:v>785</c:v>
                </c:pt>
                <c:pt idx="124">
                  <c:v>795</c:v>
                </c:pt>
                <c:pt idx="125">
                  <c:v>805</c:v>
                </c:pt>
                <c:pt idx="126">
                  <c:v>815</c:v>
                </c:pt>
                <c:pt idx="127">
                  <c:v>825</c:v>
                </c:pt>
                <c:pt idx="128">
                  <c:v>835</c:v>
                </c:pt>
                <c:pt idx="129">
                  <c:v>845</c:v>
                </c:pt>
                <c:pt idx="130">
                  <c:v>855</c:v>
                </c:pt>
                <c:pt idx="131">
                  <c:v>865</c:v>
                </c:pt>
                <c:pt idx="132">
                  <c:v>875</c:v>
                </c:pt>
                <c:pt idx="133">
                  <c:v>885</c:v>
                </c:pt>
                <c:pt idx="134">
                  <c:v>895</c:v>
                </c:pt>
                <c:pt idx="135">
                  <c:v>905</c:v>
                </c:pt>
                <c:pt idx="136">
                  <c:v>915</c:v>
                </c:pt>
                <c:pt idx="137">
                  <c:v>925</c:v>
                </c:pt>
                <c:pt idx="138">
                  <c:v>935</c:v>
                </c:pt>
                <c:pt idx="139">
                  <c:v>945</c:v>
                </c:pt>
                <c:pt idx="140">
                  <c:v>955</c:v>
                </c:pt>
                <c:pt idx="141">
                  <c:v>965</c:v>
                </c:pt>
                <c:pt idx="142">
                  <c:v>975</c:v>
                </c:pt>
                <c:pt idx="143">
                  <c:v>985</c:v>
                </c:pt>
                <c:pt idx="144">
                  <c:v>995</c:v>
                </c:pt>
                <c:pt idx="145">
                  <c:v>1005</c:v>
                </c:pt>
                <c:pt idx="146">
                  <c:v>1015</c:v>
                </c:pt>
                <c:pt idx="147">
                  <c:v>1025</c:v>
                </c:pt>
                <c:pt idx="148">
                  <c:v>1035</c:v>
                </c:pt>
                <c:pt idx="149">
                  <c:v>1045</c:v>
                </c:pt>
                <c:pt idx="150">
                  <c:v>1055</c:v>
                </c:pt>
                <c:pt idx="151">
                  <c:v>1065</c:v>
                </c:pt>
                <c:pt idx="152">
                  <c:v>1075</c:v>
                </c:pt>
                <c:pt idx="153">
                  <c:v>1085</c:v>
                </c:pt>
                <c:pt idx="154">
                  <c:v>1095</c:v>
                </c:pt>
                <c:pt idx="155">
                  <c:v>1105</c:v>
                </c:pt>
                <c:pt idx="156">
                  <c:v>1115</c:v>
                </c:pt>
                <c:pt idx="157">
                  <c:v>1125</c:v>
                </c:pt>
                <c:pt idx="158">
                  <c:v>1135</c:v>
                </c:pt>
                <c:pt idx="159">
                  <c:v>1145</c:v>
                </c:pt>
                <c:pt idx="160">
                  <c:v>1155</c:v>
                </c:pt>
                <c:pt idx="161">
                  <c:v>1165</c:v>
                </c:pt>
                <c:pt idx="162">
                  <c:v>1175</c:v>
                </c:pt>
                <c:pt idx="163">
                  <c:v>1185</c:v>
                </c:pt>
                <c:pt idx="164">
                  <c:v>1195</c:v>
                </c:pt>
                <c:pt idx="165">
                  <c:v>1205</c:v>
                </c:pt>
                <c:pt idx="166">
                  <c:v>1215</c:v>
                </c:pt>
                <c:pt idx="167">
                  <c:v>1225</c:v>
                </c:pt>
                <c:pt idx="168">
                  <c:v>1235</c:v>
                </c:pt>
                <c:pt idx="169">
                  <c:v>1245</c:v>
                </c:pt>
                <c:pt idx="170">
                  <c:v>1255</c:v>
                </c:pt>
                <c:pt idx="171">
                  <c:v>1265</c:v>
                </c:pt>
                <c:pt idx="172">
                  <c:v>1275</c:v>
                </c:pt>
                <c:pt idx="173">
                  <c:v>1285</c:v>
                </c:pt>
                <c:pt idx="174">
                  <c:v>1295</c:v>
                </c:pt>
                <c:pt idx="175">
                  <c:v>1305</c:v>
                </c:pt>
                <c:pt idx="176">
                  <c:v>1315</c:v>
                </c:pt>
                <c:pt idx="177">
                  <c:v>1325</c:v>
                </c:pt>
                <c:pt idx="178">
                  <c:v>1335</c:v>
                </c:pt>
                <c:pt idx="179">
                  <c:v>1345</c:v>
                </c:pt>
                <c:pt idx="180">
                  <c:v>1355</c:v>
                </c:pt>
                <c:pt idx="181">
                  <c:v>1365</c:v>
                </c:pt>
                <c:pt idx="182">
                  <c:v>1375</c:v>
                </c:pt>
                <c:pt idx="183">
                  <c:v>1385</c:v>
                </c:pt>
                <c:pt idx="184">
                  <c:v>1395</c:v>
                </c:pt>
                <c:pt idx="185">
                  <c:v>1405</c:v>
                </c:pt>
                <c:pt idx="186">
                  <c:v>1415</c:v>
                </c:pt>
                <c:pt idx="187">
                  <c:v>1425</c:v>
                </c:pt>
                <c:pt idx="188">
                  <c:v>1435</c:v>
                </c:pt>
                <c:pt idx="189">
                  <c:v>1445</c:v>
                </c:pt>
                <c:pt idx="190">
                  <c:v>1455</c:v>
                </c:pt>
                <c:pt idx="191">
                  <c:v>1465</c:v>
                </c:pt>
                <c:pt idx="192">
                  <c:v>1475</c:v>
                </c:pt>
                <c:pt idx="193">
                  <c:v>1485</c:v>
                </c:pt>
                <c:pt idx="194">
                  <c:v>1495</c:v>
                </c:pt>
                <c:pt idx="195">
                  <c:v>1505</c:v>
                </c:pt>
                <c:pt idx="196">
                  <c:v>1515</c:v>
                </c:pt>
                <c:pt idx="197">
                  <c:v>1525</c:v>
                </c:pt>
                <c:pt idx="198">
                  <c:v>1535</c:v>
                </c:pt>
                <c:pt idx="199">
                  <c:v>1545</c:v>
                </c:pt>
                <c:pt idx="200">
                  <c:v>1555</c:v>
                </c:pt>
                <c:pt idx="201">
                  <c:v>1565</c:v>
                </c:pt>
                <c:pt idx="202">
                  <c:v>1575</c:v>
                </c:pt>
                <c:pt idx="203">
                  <c:v>1585</c:v>
                </c:pt>
                <c:pt idx="204">
                  <c:v>1595</c:v>
                </c:pt>
                <c:pt idx="205">
                  <c:v>1605</c:v>
                </c:pt>
                <c:pt idx="206">
                  <c:v>1615</c:v>
                </c:pt>
                <c:pt idx="207">
                  <c:v>1625</c:v>
                </c:pt>
                <c:pt idx="208">
                  <c:v>1635</c:v>
                </c:pt>
                <c:pt idx="209">
                  <c:v>1645</c:v>
                </c:pt>
                <c:pt idx="210">
                  <c:v>1655</c:v>
                </c:pt>
                <c:pt idx="211">
                  <c:v>1665</c:v>
                </c:pt>
                <c:pt idx="212">
                  <c:v>1675</c:v>
                </c:pt>
                <c:pt idx="213">
                  <c:v>1685</c:v>
                </c:pt>
                <c:pt idx="214">
                  <c:v>1695</c:v>
                </c:pt>
                <c:pt idx="215">
                  <c:v>1705</c:v>
                </c:pt>
                <c:pt idx="216">
                  <c:v>1715</c:v>
                </c:pt>
                <c:pt idx="217">
                  <c:v>1725</c:v>
                </c:pt>
                <c:pt idx="218">
                  <c:v>1735</c:v>
                </c:pt>
                <c:pt idx="219">
                  <c:v>1745</c:v>
                </c:pt>
                <c:pt idx="220">
                  <c:v>1755</c:v>
                </c:pt>
                <c:pt idx="221">
                  <c:v>1765</c:v>
                </c:pt>
                <c:pt idx="222">
                  <c:v>1775</c:v>
                </c:pt>
                <c:pt idx="223">
                  <c:v>1785</c:v>
                </c:pt>
                <c:pt idx="224">
                  <c:v>1795</c:v>
                </c:pt>
                <c:pt idx="225">
                  <c:v>1805</c:v>
                </c:pt>
                <c:pt idx="226">
                  <c:v>1815</c:v>
                </c:pt>
                <c:pt idx="227">
                  <c:v>1825</c:v>
                </c:pt>
                <c:pt idx="228">
                  <c:v>1835</c:v>
                </c:pt>
                <c:pt idx="229">
                  <c:v>1845</c:v>
                </c:pt>
                <c:pt idx="230">
                  <c:v>1855</c:v>
                </c:pt>
                <c:pt idx="231">
                  <c:v>1865</c:v>
                </c:pt>
                <c:pt idx="232">
                  <c:v>1875</c:v>
                </c:pt>
                <c:pt idx="233">
                  <c:v>1885</c:v>
                </c:pt>
                <c:pt idx="234">
                  <c:v>1895</c:v>
                </c:pt>
                <c:pt idx="235">
                  <c:v>1905</c:v>
                </c:pt>
                <c:pt idx="236">
                  <c:v>1915</c:v>
                </c:pt>
                <c:pt idx="237">
                  <c:v>1925</c:v>
                </c:pt>
                <c:pt idx="238">
                  <c:v>1935</c:v>
                </c:pt>
                <c:pt idx="239">
                  <c:v>1945</c:v>
                </c:pt>
                <c:pt idx="240">
                  <c:v>1955</c:v>
                </c:pt>
                <c:pt idx="241">
                  <c:v>1965</c:v>
                </c:pt>
                <c:pt idx="242">
                  <c:v>1975</c:v>
                </c:pt>
                <c:pt idx="243">
                  <c:v>1985</c:v>
                </c:pt>
                <c:pt idx="244">
                  <c:v>1995</c:v>
                </c:pt>
                <c:pt idx="245">
                  <c:v>2005</c:v>
                </c:pt>
                <c:pt idx="246">
                  <c:v>2015</c:v>
                </c:pt>
                <c:pt idx="247">
                  <c:v>2025</c:v>
                </c:pt>
                <c:pt idx="248">
                  <c:v>2035</c:v>
                </c:pt>
                <c:pt idx="249">
                  <c:v>2045</c:v>
                </c:pt>
                <c:pt idx="250">
                  <c:v>2055</c:v>
                </c:pt>
                <c:pt idx="251">
                  <c:v>2065</c:v>
                </c:pt>
                <c:pt idx="252">
                  <c:v>2075</c:v>
                </c:pt>
                <c:pt idx="253">
                  <c:v>2085</c:v>
                </c:pt>
                <c:pt idx="254">
                  <c:v>2095</c:v>
                </c:pt>
                <c:pt idx="255">
                  <c:v>2105</c:v>
                </c:pt>
                <c:pt idx="256">
                  <c:v>2115</c:v>
                </c:pt>
                <c:pt idx="257">
                  <c:v>2125</c:v>
                </c:pt>
                <c:pt idx="258">
                  <c:v>2135</c:v>
                </c:pt>
                <c:pt idx="259">
                  <c:v>2145</c:v>
                </c:pt>
                <c:pt idx="260">
                  <c:v>2155</c:v>
                </c:pt>
                <c:pt idx="261">
                  <c:v>2165</c:v>
                </c:pt>
                <c:pt idx="262">
                  <c:v>2175</c:v>
                </c:pt>
                <c:pt idx="263">
                  <c:v>2185</c:v>
                </c:pt>
                <c:pt idx="264">
                  <c:v>2195</c:v>
                </c:pt>
                <c:pt idx="265">
                  <c:v>2205</c:v>
                </c:pt>
                <c:pt idx="266">
                  <c:v>2215</c:v>
                </c:pt>
                <c:pt idx="267">
                  <c:v>2225</c:v>
                </c:pt>
                <c:pt idx="268">
                  <c:v>2235</c:v>
                </c:pt>
                <c:pt idx="269">
                  <c:v>2245</c:v>
                </c:pt>
                <c:pt idx="270">
                  <c:v>2255</c:v>
                </c:pt>
                <c:pt idx="271">
                  <c:v>2265</c:v>
                </c:pt>
                <c:pt idx="272">
                  <c:v>2275</c:v>
                </c:pt>
                <c:pt idx="273">
                  <c:v>2285</c:v>
                </c:pt>
                <c:pt idx="274">
                  <c:v>2295</c:v>
                </c:pt>
                <c:pt idx="275">
                  <c:v>2305</c:v>
                </c:pt>
                <c:pt idx="276">
                  <c:v>2315</c:v>
                </c:pt>
                <c:pt idx="277">
                  <c:v>2325</c:v>
                </c:pt>
                <c:pt idx="278">
                  <c:v>2335</c:v>
                </c:pt>
                <c:pt idx="279">
                  <c:v>2345</c:v>
                </c:pt>
                <c:pt idx="280">
                  <c:v>2355</c:v>
                </c:pt>
                <c:pt idx="281">
                  <c:v>2365</c:v>
                </c:pt>
                <c:pt idx="282">
                  <c:v>2375</c:v>
                </c:pt>
                <c:pt idx="283">
                  <c:v>2385</c:v>
                </c:pt>
                <c:pt idx="284">
                  <c:v>2395</c:v>
                </c:pt>
                <c:pt idx="285">
                  <c:v>2405</c:v>
                </c:pt>
                <c:pt idx="286">
                  <c:v>2415</c:v>
                </c:pt>
                <c:pt idx="287">
                  <c:v>2425</c:v>
                </c:pt>
                <c:pt idx="288">
                  <c:v>2435</c:v>
                </c:pt>
                <c:pt idx="289">
                  <c:v>2445</c:v>
                </c:pt>
                <c:pt idx="290">
                  <c:v>2455</c:v>
                </c:pt>
                <c:pt idx="291">
                  <c:v>2465</c:v>
                </c:pt>
                <c:pt idx="292">
                  <c:v>2475</c:v>
                </c:pt>
                <c:pt idx="293">
                  <c:v>2485</c:v>
                </c:pt>
                <c:pt idx="294">
                  <c:v>2495</c:v>
                </c:pt>
                <c:pt idx="295">
                  <c:v>2505</c:v>
                </c:pt>
                <c:pt idx="296">
                  <c:v>2515</c:v>
                </c:pt>
                <c:pt idx="297">
                  <c:v>2525</c:v>
                </c:pt>
                <c:pt idx="298">
                  <c:v>2535</c:v>
                </c:pt>
                <c:pt idx="299">
                  <c:v>2545</c:v>
                </c:pt>
                <c:pt idx="300">
                  <c:v>2555</c:v>
                </c:pt>
                <c:pt idx="301">
                  <c:v>2565</c:v>
                </c:pt>
                <c:pt idx="302">
                  <c:v>2575</c:v>
                </c:pt>
                <c:pt idx="303">
                  <c:v>2585</c:v>
                </c:pt>
                <c:pt idx="304">
                  <c:v>2595</c:v>
                </c:pt>
                <c:pt idx="305">
                  <c:v>2605</c:v>
                </c:pt>
                <c:pt idx="306">
                  <c:v>2615</c:v>
                </c:pt>
                <c:pt idx="307">
                  <c:v>2625</c:v>
                </c:pt>
                <c:pt idx="308">
                  <c:v>2635</c:v>
                </c:pt>
                <c:pt idx="309">
                  <c:v>2645</c:v>
                </c:pt>
                <c:pt idx="310">
                  <c:v>2655</c:v>
                </c:pt>
                <c:pt idx="311">
                  <c:v>2665</c:v>
                </c:pt>
                <c:pt idx="312">
                  <c:v>2675</c:v>
                </c:pt>
                <c:pt idx="313">
                  <c:v>2685</c:v>
                </c:pt>
                <c:pt idx="314">
                  <c:v>2695</c:v>
                </c:pt>
                <c:pt idx="315">
                  <c:v>2705</c:v>
                </c:pt>
                <c:pt idx="316">
                  <c:v>2715</c:v>
                </c:pt>
                <c:pt idx="317">
                  <c:v>2725</c:v>
                </c:pt>
                <c:pt idx="318">
                  <c:v>2735</c:v>
                </c:pt>
                <c:pt idx="319">
                  <c:v>2745</c:v>
                </c:pt>
                <c:pt idx="320">
                  <c:v>2755</c:v>
                </c:pt>
                <c:pt idx="321">
                  <c:v>2765</c:v>
                </c:pt>
                <c:pt idx="322">
                  <c:v>2775</c:v>
                </c:pt>
                <c:pt idx="323">
                  <c:v>2785</c:v>
                </c:pt>
                <c:pt idx="324">
                  <c:v>2795</c:v>
                </c:pt>
                <c:pt idx="325">
                  <c:v>2805</c:v>
                </c:pt>
                <c:pt idx="326">
                  <c:v>2815</c:v>
                </c:pt>
                <c:pt idx="327">
                  <c:v>2825</c:v>
                </c:pt>
                <c:pt idx="328">
                  <c:v>2835</c:v>
                </c:pt>
                <c:pt idx="329">
                  <c:v>2845</c:v>
                </c:pt>
                <c:pt idx="330">
                  <c:v>2855</c:v>
                </c:pt>
                <c:pt idx="331">
                  <c:v>2865</c:v>
                </c:pt>
                <c:pt idx="332">
                  <c:v>2875</c:v>
                </c:pt>
                <c:pt idx="333">
                  <c:v>2885</c:v>
                </c:pt>
                <c:pt idx="334">
                  <c:v>2895</c:v>
                </c:pt>
                <c:pt idx="335">
                  <c:v>2905</c:v>
                </c:pt>
                <c:pt idx="336">
                  <c:v>2915</c:v>
                </c:pt>
                <c:pt idx="337">
                  <c:v>2925</c:v>
                </c:pt>
                <c:pt idx="338">
                  <c:v>2935</c:v>
                </c:pt>
                <c:pt idx="339">
                  <c:v>2945</c:v>
                </c:pt>
                <c:pt idx="340">
                  <c:v>2955</c:v>
                </c:pt>
                <c:pt idx="341">
                  <c:v>2965</c:v>
                </c:pt>
                <c:pt idx="342">
                  <c:v>2975</c:v>
                </c:pt>
                <c:pt idx="343">
                  <c:v>2985</c:v>
                </c:pt>
                <c:pt idx="344">
                  <c:v>2995</c:v>
                </c:pt>
                <c:pt idx="345">
                  <c:v>3005</c:v>
                </c:pt>
                <c:pt idx="346">
                  <c:v>3015</c:v>
                </c:pt>
                <c:pt idx="347">
                  <c:v>3025</c:v>
                </c:pt>
                <c:pt idx="348">
                  <c:v>3035</c:v>
                </c:pt>
                <c:pt idx="349">
                  <c:v>3045</c:v>
                </c:pt>
                <c:pt idx="350">
                  <c:v>3055</c:v>
                </c:pt>
                <c:pt idx="351">
                  <c:v>3065</c:v>
                </c:pt>
                <c:pt idx="352">
                  <c:v>3075</c:v>
                </c:pt>
                <c:pt idx="353">
                  <c:v>3085</c:v>
                </c:pt>
                <c:pt idx="354">
                  <c:v>3095</c:v>
                </c:pt>
                <c:pt idx="355">
                  <c:v>3105</c:v>
                </c:pt>
                <c:pt idx="356">
                  <c:v>3115</c:v>
                </c:pt>
                <c:pt idx="357">
                  <c:v>3125</c:v>
                </c:pt>
                <c:pt idx="358">
                  <c:v>3135</c:v>
                </c:pt>
                <c:pt idx="359">
                  <c:v>3145</c:v>
                </c:pt>
                <c:pt idx="360">
                  <c:v>3155</c:v>
                </c:pt>
                <c:pt idx="361">
                  <c:v>3165</c:v>
                </c:pt>
                <c:pt idx="362">
                  <c:v>3175</c:v>
                </c:pt>
                <c:pt idx="363">
                  <c:v>3185</c:v>
                </c:pt>
                <c:pt idx="364">
                  <c:v>3195</c:v>
                </c:pt>
                <c:pt idx="365">
                  <c:v>3205</c:v>
                </c:pt>
                <c:pt idx="366">
                  <c:v>3215</c:v>
                </c:pt>
                <c:pt idx="367">
                  <c:v>3225</c:v>
                </c:pt>
                <c:pt idx="368">
                  <c:v>3235</c:v>
                </c:pt>
                <c:pt idx="369">
                  <c:v>3245</c:v>
                </c:pt>
                <c:pt idx="370">
                  <c:v>3255</c:v>
                </c:pt>
                <c:pt idx="371">
                  <c:v>3265</c:v>
                </c:pt>
                <c:pt idx="372">
                  <c:v>3275</c:v>
                </c:pt>
                <c:pt idx="373">
                  <c:v>3285</c:v>
                </c:pt>
                <c:pt idx="374">
                  <c:v>3295</c:v>
                </c:pt>
                <c:pt idx="375">
                  <c:v>3305</c:v>
                </c:pt>
                <c:pt idx="376">
                  <c:v>3315</c:v>
                </c:pt>
                <c:pt idx="377">
                  <c:v>3325</c:v>
                </c:pt>
                <c:pt idx="378">
                  <c:v>3335</c:v>
                </c:pt>
                <c:pt idx="379">
                  <c:v>3345</c:v>
                </c:pt>
                <c:pt idx="380">
                  <c:v>3355</c:v>
                </c:pt>
                <c:pt idx="381">
                  <c:v>3365</c:v>
                </c:pt>
                <c:pt idx="382">
                  <c:v>3375</c:v>
                </c:pt>
                <c:pt idx="383">
                  <c:v>3385</c:v>
                </c:pt>
                <c:pt idx="384">
                  <c:v>3395</c:v>
                </c:pt>
                <c:pt idx="385">
                  <c:v>3405</c:v>
                </c:pt>
                <c:pt idx="386">
                  <c:v>3415</c:v>
                </c:pt>
                <c:pt idx="387">
                  <c:v>3425</c:v>
                </c:pt>
                <c:pt idx="388">
                  <c:v>3435</c:v>
                </c:pt>
                <c:pt idx="389">
                  <c:v>3445</c:v>
                </c:pt>
                <c:pt idx="390">
                  <c:v>3455</c:v>
                </c:pt>
                <c:pt idx="391">
                  <c:v>3465</c:v>
                </c:pt>
                <c:pt idx="392">
                  <c:v>3475</c:v>
                </c:pt>
                <c:pt idx="393">
                  <c:v>3485</c:v>
                </c:pt>
                <c:pt idx="394">
                  <c:v>3495</c:v>
                </c:pt>
                <c:pt idx="395">
                  <c:v>3505</c:v>
                </c:pt>
                <c:pt idx="396">
                  <c:v>3515</c:v>
                </c:pt>
                <c:pt idx="397">
                  <c:v>3525</c:v>
                </c:pt>
                <c:pt idx="398">
                  <c:v>3535</c:v>
                </c:pt>
                <c:pt idx="399">
                  <c:v>3545</c:v>
                </c:pt>
                <c:pt idx="400">
                  <c:v>3555</c:v>
                </c:pt>
                <c:pt idx="401">
                  <c:v>3565</c:v>
                </c:pt>
                <c:pt idx="402">
                  <c:v>3575</c:v>
                </c:pt>
                <c:pt idx="403">
                  <c:v>3585</c:v>
                </c:pt>
                <c:pt idx="404">
                  <c:v>3595</c:v>
                </c:pt>
                <c:pt idx="405">
                  <c:v>3605</c:v>
                </c:pt>
                <c:pt idx="406">
                  <c:v>3615</c:v>
                </c:pt>
                <c:pt idx="407">
                  <c:v>3625</c:v>
                </c:pt>
                <c:pt idx="408">
                  <c:v>3635</c:v>
                </c:pt>
                <c:pt idx="409">
                  <c:v>3645</c:v>
                </c:pt>
                <c:pt idx="410">
                  <c:v>3655</c:v>
                </c:pt>
                <c:pt idx="411">
                  <c:v>3665</c:v>
                </c:pt>
                <c:pt idx="412">
                  <c:v>3675</c:v>
                </c:pt>
                <c:pt idx="413">
                  <c:v>3685</c:v>
                </c:pt>
                <c:pt idx="414">
                  <c:v>3695</c:v>
                </c:pt>
                <c:pt idx="415">
                  <c:v>3705</c:v>
                </c:pt>
                <c:pt idx="416">
                  <c:v>3715</c:v>
                </c:pt>
                <c:pt idx="417">
                  <c:v>3725</c:v>
                </c:pt>
                <c:pt idx="418">
                  <c:v>3735</c:v>
                </c:pt>
                <c:pt idx="419">
                  <c:v>3745</c:v>
                </c:pt>
                <c:pt idx="420">
                  <c:v>3755</c:v>
                </c:pt>
                <c:pt idx="421">
                  <c:v>3765</c:v>
                </c:pt>
                <c:pt idx="422">
                  <c:v>3775</c:v>
                </c:pt>
                <c:pt idx="423">
                  <c:v>3785</c:v>
                </c:pt>
                <c:pt idx="424">
                  <c:v>3795</c:v>
                </c:pt>
                <c:pt idx="425">
                  <c:v>3805</c:v>
                </c:pt>
                <c:pt idx="426">
                  <c:v>3815</c:v>
                </c:pt>
                <c:pt idx="427">
                  <c:v>3825</c:v>
                </c:pt>
                <c:pt idx="428">
                  <c:v>3835</c:v>
                </c:pt>
                <c:pt idx="429">
                  <c:v>3845</c:v>
                </c:pt>
                <c:pt idx="430">
                  <c:v>3855</c:v>
                </c:pt>
                <c:pt idx="431">
                  <c:v>3865</c:v>
                </c:pt>
                <c:pt idx="432">
                  <c:v>3875</c:v>
                </c:pt>
                <c:pt idx="433">
                  <c:v>3885</c:v>
                </c:pt>
                <c:pt idx="434">
                  <c:v>3895</c:v>
                </c:pt>
                <c:pt idx="435">
                  <c:v>3905</c:v>
                </c:pt>
                <c:pt idx="436">
                  <c:v>3915</c:v>
                </c:pt>
                <c:pt idx="437">
                  <c:v>3925</c:v>
                </c:pt>
                <c:pt idx="438">
                  <c:v>3935</c:v>
                </c:pt>
                <c:pt idx="439">
                  <c:v>3945</c:v>
                </c:pt>
                <c:pt idx="440">
                  <c:v>3955</c:v>
                </c:pt>
                <c:pt idx="441">
                  <c:v>3965</c:v>
                </c:pt>
                <c:pt idx="442">
                  <c:v>3975</c:v>
                </c:pt>
                <c:pt idx="443">
                  <c:v>3985</c:v>
                </c:pt>
                <c:pt idx="444">
                  <c:v>3995</c:v>
                </c:pt>
                <c:pt idx="445">
                  <c:v>4005</c:v>
                </c:pt>
                <c:pt idx="446">
                  <c:v>4015</c:v>
                </c:pt>
                <c:pt idx="447">
                  <c:v>4025</c:v>
                </c:pt>
                <c:pt idx="448">
                  <c:v>4035</c:v>
                </c:pt>
                <c:pt idx="449">
                  <c:v>4045</c:v>
                </c:pt>
                <c:pt idx="450">
                  <c:v>4055</c:v>
                </c:pt>
                <c:pt idx="451">
                  <c:v>4065</c:v>
                </c:pt>
                <c:pt idx="452">
                  <c:v>4075</c:v>
                </c:pt>
                <c:pt idx="453">
                  <c:v>4085</c:v>
                </c:pt>
                <c:pt idx="454">
                  <c:v>4095</c:v>
                </c:pt>
                <c:pt idx="455">
                  <c:v>4105</c:v>
                </c:pt>
                <c:pt idx="456">
                  <c:v>4115</c:v>
                </c:pt>
                <c:pt idx="457">
                  <c:v>4125</c:v>
                </c:pt>
                <c:pt idx="458">
                  <c:v>4135</c:v>
                </c:pt>
                <c:pt idx="459">
                  <c:v>4145</c:v>
                </c:pt>
                <c:pt idx="460">
                  <c:v>4155</c:v>
                </c:pt>
                <c:pt idx="461">
                  <c:v>4165</c:v>
                </c:pt>
                <c:pt idx="462">
                  <c:v>4175</c:v>
                </c:pt>
                <c:pt idx="463">
                  <c:v>4185</c:v>
                </c:pt>
                <c:pt idx="464">
                  <c:v>4195</c:v>
                </c:pt>
                <c:pt idx="465">
                  <c:v>4205</c:v>
                </c:pt>
                <c:pt idx="466">
                  <c:v>4215</c:v>
                </c:pt>
                <c:pt idx="467">
                  <c:v>4225</c:v>
                </c:pt>
                <c:pt idx="468">
                  <c:v>4235</c:v>
                </c:pt>
                <c:pt idx="469">
                  <c:v>4245</c:v>
                </c:pt>
                <c:pt idx="470">
                  <c:v>4255</c:v>
                </c:pt>
                <c:pt idx="471">
                  <c:v>4265</c:v>
                </c:pt>
                <c:pt idx="472">
                  <c:v>4275</c:v>
                </c:pt>
                <c:pt idx="473">
                  <c:v>4285</c:v>
                </c:pt>
                <c:pt idx="474">
                  <c:v>4295</c:v>
                </c:pt>
                <c:pt idx="475">
                  <c:v>4305</c:v>
                </c:pt>
                <c:pt idx="476">
                  <c:v>4315</c:v>
                </c:pt>
                <c:pt idx="477">
                  <c:v>4325</c:v>
                </c:pt>
                <c:pt idx="478">
                  <c:v>4335</c:v>
                </c:pt>
                <c:pt idx="479">
                  <c:v>4345</c:v>
                </c:pt>
                <c:pt idx="480">
                  <c:v>4355</c:v>
                </c:pt>
                <c:pt idx="481">
                  <c:v>4365</c:v>
                </c:pt>
                <c:pt idx="482">
                  <c:v>4375</c:v>
                </c:pt>
                <c:pt idx="483">
                  <c:v>4385</c:v>
                </c:pt>
                <c:pt idx="484">
                  <c:v>4395</c:v>
                </c:pt>
                <c:pt idx="485">
                  <c:v>4405</c:v>
                </c:pt>
                <c:pt idx="486">
                  <c:v>4415</c:v>
                </c:pt>
                <c:pt idx="487">
                  <c:v>4425</c:v>
                </c:pt>
                <c:pt idx="488">
                  <c:v>4435</c:v>
                </c:pt>
                <c:pt idx="489">
                  <c:v>4445</c:v>
                </c:pt>
                <c:pt idx="490">
                  <c:v>4455</c:v>
                </c:pt>
                <c:pt idx="491">
                  <c:v>4465</c:v>
                </c:pt>
                <c:pt idx="492">
                  <c:v>4475</c:v>
                </c:pt>
                <c:pt idx="493">
                  <c:v>4485</c:v>
                </c:pt>
                <c:pt idx="494">
                  <c:v>4495</c:v>
                </c:pt>
                <c:pt idx="495">
                  <c:v>4505</c:v>
                </c:pt>
                <c:pt idx="496">
                  <c:v>4515</c:v>
                </c:pt>
                <c:pt idx="497">
                  <c:v>4525</c:v>
                </c:pt>
                <c:pt idx="498">
                  <c:v>4535</c:v>
                </c:pt>
                <c:pt idx="499">
                  <c:v>4545</c:v>
                </c:pt>
                <c:pt idx="500">
                  <c:v>4555</c:v>
                </c:pt>
                <c:pt idx="501">
                  <c:v>4565</c:v>
                </c:pt>
                <c:pt idx="502">
                  <c:v>4575</c:v>
                </c:pt>
                <c:pt idx="503">
                  <c:v>4585</c:v>
                </c:pt>
                <c:pt idx="504">
                  <c:v>4595</c:v>
                </c:pt>
                <c:pt idx="505">
                  <c:v>4605</c:v>
                </c:pt>
                <c:pt idx="506">
                  <c:v>4615</c:v>
                </c:pt>
                <c:pt idx="507">
                  <c:v>4625</c:v>
                </c:pt>
                <c:pt idx="508">
                  <c:v>4635</c:v>
                </c:pt>
                <c:pt idx="509">
                  <c:v>4645</c:v>
                </c:pt>
                <c:pt idx="510">
                  <c:v>4655</c:v>
                </c:pt>
                <c:pt idx="511">
                  <c:v>4665</c:v>
                </c:pt>
                <c:pt idx="512">
                  <c:v>4675</c:v>
                </c:pt>
                <c:pt idx="513">
                  <c:v>4685</c:v>
                </c:pt>
                <c:pt idx="514">
                  <c:v>4695</c:v>
                </c:pt>
                <c:pt idx="515">
                  <c:v>4705</c:v>
                </c:pt>
                <c:pt idx="516">
                  <c:v>4715</c:v>
                </c:pt>
                <c:pt idx="517">
                  <c:v>4725</c:v>
                </c:pt>
                <c:pt idx="518">
                  <c:v>4735</c:v>
                </c:pt>
                <c:pt idx="519">
                  <c:v>4745</c:v>
                </c:pt>
                <c:pt idx="520">
                  <c:v>4755</c:v>
                </c:pt>
                <c:pt idx="521">
                  <c:v>4765</c:v>
                </c:pt>
                <c:pt idx="522">
                  <c:v>4775</c:v>
                </c:pt>
                <c:pt idx="523">
                  <c:v>4785</c:v>
                </c:pt>
                <c:pt idx="524">
                  <c:v>4795</c:v>
                </c:pt>
                <c:pt idx="525">
                  <c:v>4805</c:v>
                </c:pt>
                <c:pt idx="526">
                  <c:v>4815</c:v>
                </c:pt>
                <c:pt idx="527">
                  <c:v>4825</c:v>
                </c:pt>
                <c:pt idx="528">
                  <c:v>4835</c:v>
                </c:pt>
                <c:pt idx="529">
                  <c:v>4845</c:v>
                </c:pt>
                <c:pt idx="530">
                  <c:v>4855</c:v>
                </c:pt>
                <c:pt idx="531">
                  <c:v>4865</c:v>
                </c:pt>
                <c:pt idx="532">
                  <c:v>4875</c:v>
                </c:pt>
                <c:pt idx="533">
                  <c:v>4885</c:v>
                </c:pt>
                <c:pt idx="534">
                  <c:v>4895</c:v>
                </c:pt>
                <c:pt idx="535">
                  <c:v>4905</c:v>
                </c:pt>
                <c:pt idx="536">
                  <c:v>4915</c:v>
                </c:pt>
                <c:pt idx="537">
                  <c:v>4925</c:v>
                </c:pt>
                <c:pt idx="538">
                  <c:v>4935</c:v>
                </c:pt>
                <c:pt idx="539">
                  <c:v>4945</c:v>
                </c:pt>
                <c:pt idx="540">
                  <c:v>4955</c:v>
                </c:pt>
                <c:pt idx="541">
                  <c:v>4965</c:v>
                </c:pt>
                <c:pt idx="542">
                  <c:v>4975</c:v>
                </c:pt>
                <c:pt idx="543">
                  <c:v>4985</c:v>
                </c:pt>
                <c:pt idx="544">
                  <c:v>4995</c:v>
                </c:pt>
              </c:numCache>
            </c:numRef>
          </c:xVal>
          <c:yVal>
            <c:numRef>
              <c:f>'5 km skyshine detector'!$AD$7:$AD$551</c:f>
              <c:numCache>
                <c:formatCode>0.0%</c:formatCode>
                <c:ptCount val="545"/>
                <c:pt idx="0">
                  <c:v>6.6393442622950813E-2</c:v>
                </c:pt>
                <c:pt idx="1">
                  <c:v>3.3582650273224046E-2</c:v>
                </c:pt>
                <c:pt idx="2">
                  <c:v>2.580054538371641E-2</c:v>
                </c:pt>
                <c:pt idx="3">
                  <c:v>2.1647058823529425E-2</c:v>
                </c:pt>
                <c:pt idx="4">
                  <c:v>1.8153234550054208E-2</c:v>
                </c:pt>
                <c:pt idx="5">
                  <c:v>1.7330888345558283E-2</c:v>
                </c:pt>
                <c:pt idx="6">
                  <c:v>1.7201900237529689E-2</c:v>
                </c:pt>
                <c:pt idx="7">
                  <c:v>1.727571115973742E-2</c:v>
                </c:pt>
                <c:pt idx="8">
                  <c:v>1.5711475409836074E-2</c:v>
                </c:pt>
                <c:pt idx="9">
                  <c:v>1.501895375284306E-2</c:v>
                </c:pt>
                <c:pt idx="10">
                  <c:v>1.6709844559585497E-2</c:v>
                </c:pt>
                <c:pt idx="11">
                  <c:v>1.6940509915014175E-2</c:v>
                </c:pt>
                <c:pt idx="12">
                  <c:v>1.8187830687830694E-2</c:v>
                </c:pt>
                <c:pt idx="13">
                  <c:v>1.8416878172588837E-2</c:v>
                </c:pt>
                <c:pt idx="14">
                  <c:v>1.7402524015822204E-2</c:v>
                </c:pt>
                <c:pt idx="15">
                  <c:v>1.6636899106973215E-2</c:v>
                </c:pt>
                <c:pt idx="16">
                  <c:v>1.7786404090134447E-2</c:v>
                </c:pt>
                <c:pt idx="17">
                  <c:v>1.700197238658778E-2</c:v>
                </c:pt>
                <c:pt idx="18">
                  <c:v>1.7487116564417184E-2</c:v>
                </c:pt>
                <c:pt idx="19">
                  <c:v>1.7130291368884002E-2</c:v>
                </c:pt>
                <c:pt idx="20">
                  <c:v>1.7037821482602123E-2</c:v>
                </c:pt>
                <c:pt idx="21">
                  <c:v>1.6640342217834822E-2</c:v>
                </c:pt>
                <c:pt idx="22">
                  <c:v>1.4222555264143883E-2</c:v>
                </c:pt>
                <c:pt idx="23">
                  <c:v>1.7134340222575518E-2</c:v>
                </c:pt>
                <c:pt idx="24">
                  <c:v>1.5934887813462393E-2</c:v>
                </c:pt>
                <c:pt idx="25">
                  <c:v>1.3675213675213675E-2</c:v>
                </c:pt>
                <c:pt idx="26">
                  <c:v>1.4415781487101664E-2</c:v>
                </c:pt>
                <c:pt idx="27">
                  <c:v>1.3366066557555919E-2</c:v>
                </c:pt>
                <c:pt idx="28">
                  <c:v>1.3827806864456081E-2</c:v>
                </c:pt>
                <c:pt idx="29">
                  <c:v>1.3595092024539878E-2</c:v>
                </c:pt>
                <c:pt idx="30">
                  <c:v>1.298804780876494E-2</c:v>
                </c:pt>
                <c:pt idx="31">
                  <c:v>1.5216792842395039E-2</c:v>
                </c:pt>
                <c:pt idx="32">
                  <c:v>1.0993278566094099E-2</c:v>
                </c:pt>
                <c:pt idx="33">
                  <c:v>1.3279569892473121E-2</c:v>
                </c:pt>
                <c:pt idx="34">
                  <c:v>1.147154471544716E-2</c:v>
                </c:pt>
                <c:pt idx="35">
                  <c:v>1.0760135135135143E-2</c:v>
                </c:pt>
                <c:pt idx="36">
                  <c:v>1.5251544571932922E-2</c:v>
                </c:pt>
                <c:pt idx="37">
                  <c:v>1.8103919781221511E-2</c:v>
                </c:pt>
                <c:pt idx="38">
                  <c:v>1.766283524904216E-2</c:v>
                </c:pt>
                <c:pt idx="39">
                  <c:v>9.3384277190411424E-3</c:v>
                </c:pt>
                <c:pt idx="40">
                  <c:v>1.1651809124278977E-2</c:v>
                </c:pt>
                <c:pt idx="41">
                  <c:v>9.5254949673708716E-3</c:v>
                </c:pt>
                <c:pt idx="42">
                  <c:v>9.5407218880148061E-3</c:v>
                </c:pt>
                <c:pt idx="43">
                  <c:v>1.0145950472544556E-2</c:v>
                </c:pt>
                <c:pt idx="44">
                  <c:v>1.0220570012391579E-2</c:v>
                </c:pt>
                <c:pt idx="45">
                  <c:v>1.1419200201841803E-2</c:v>
                </c:pt>
                <c:pt idx="46">
                  <c:v>1.2030095036958821E-2</c:v>
                </c:pt>
                <c:pt idx="47">
                  <c:v>8.8642886428864278E-3</c:v>
                </c:pt>
                <c:pt idx="48">
                  <c:v>6.7862350539515913E-3</c:v>
                </c:pt>
                <c:pt idx="49">
                  <c:v>7.9039881831610079E-3</c:v>
                </c:pt>
                <c:pt idx="50">
                  <c:v>2.411764705882355E-3</c:v>
                </c:pt>
                <c:pt idx="51">
                  <c:v>2.1174887892376681E-3</c:v>
                </c:pt>
                <c:pt idx="52">
                  <c:v>2.2681641708264021E-3</c:v>
                </c:pt>
                <c:pt idx="53">
                  <c:v>2.1910528086108317E-3</c:v>
                </c:pt>
                <c:pt idx="54">
                  <c:v>2.1484872611464991E-3</c:v>
                </c:pt>
                <c:pt idx="55">
                  <c:v>2.1201117318435771E-3</c:v>
                </c:pt>
                <c:pt idx="56">
                  <c:v>2.1752411575562702E-3</c:v>
                </c:pt>
                <c:pt idx="57">
                  <c:v>2.2168304668304679E-3</c:v>
                </c:pt>
                <c:pt idx="58">
                  <c:v>2.239749826268241E-3</c:v>
                </c:pt>
                <c:pt idx="59">
                  <c:v>2.307092751363992E-3</c:v>
                </c:pt>
                <c:pt idx="60">
                  <c:v>2.3591979075850054E-3</c:v>
                </c:pt>
                <c:pt idx="61">
                  <c:v>2.4300867888138859E-3</c:v>
                </c:pt>
                <c:pt idx="62">
                  <c:v>2.4288465653755616E-3</c:v>
                </c:pt>
                <c:pt idx="63">
                  <c:v>2.437084520417855E-3</c:v>
                </c:pt>
                <c:pt idx="64">
                  <c:v>2.5133272656351598E-3</c:v>
                </c:pt>
                <c:pt idx="65">
                  <c:v>2.6134429948950644E-3</c:v>
                </c:pt>
                <c:pt idx="66">
                  <c:v>2.6401977444770624E-3</c:v>
                </c:pt>
                <c:pt idx="67">
                  <c:v>2.7142616602121587E-3</c:v>
                </c:pt>
                <c:pt idx="68">
                  <c:v>2.7976731503363043E-3</c:v>
                </c:pt>
                <c:pt idx="69">
                  <c:v>2.7958901402884819E-3</c:v>
                </c:pt>
                <c:pt idx="70">
                  <c:v>2.8672225785760126E-3</c:v>
                </c:pt>
                <c:pt idx="71">
                  <c:v>2.9756992205410382E-3</c:v>
                </c:pt>
                <c:pt idx="72">
                  <c:v>3.0022293782511786E-3</c:v>
                </c:pt>
                <c:pt idx="73">
                  <c:v>3.1451398135818914E-3</c:v>
                </c:pt>
                <c:pt idx="74">
                  <c:v>3.1483062909194439E-3</c:v>
                </c:pt>
                <c:pt idx="75">
                  <c:v>3.2620647525962152E-3</c:v>
                </c:pt>
                <c:pt idx="76">
                  <c:v>3.273557222041085E-3</c:v>
                </c:pt>
                <c:pt idx="77">
                  <c:v>3.42384105960265E-3</c:v>
                </c:pt>
                <c:pt idx="78">
                  <c:v>3.5253047654229806E-3</c:v>
                </c:pt>
                <c:pt idx="79">
                  <c:v>3.5898854207823006E-3</c:v>
                </c:pt>
                <c:pt idx="80">
                  <c:v>3.6635906040268476E-3</c:v>
                </c:pt>
                <c:pt idx="81">
                  <c:v>3.756804997768854E-3</c:v>
                </c:pt>
                <c:pt idx="82">
                  <c:v>3.8442115292996676E-3</c:v>
                </c:pt>
                <c:pt idx="83">
                  <c:v>3.8539778449144021E-3</c:v>
                </c:pt>
                <c:pt idx="84">
                  <c:v>3.9481005885500294E-3</c:v>
                </c:pt>
                <c:pt idx="85">
                  <c:v>4.0521246458923516E-3</c:v>
                </c:pt>
                <c:pt idx="86">
                  <c:v>4.1121833534378763E-3</c:v>
                </c:pt>
                <c:pt idx="87">
                  <c:v>4.1656091370558387E-3</c:v>
                </c:pt>
                <c:pt idx="88">
                  <c:v>4.5390781563126297E-3</c:v>
                </c:pt>
                <c:pt idx="89">
                  <c:v>4.425035360678925E-3</c:v>
                </c:pt>
                <c:pt idx="90">
                  <c:v>4.4712900820283426E-3</c:v>
                </c:pt>
                <c:pt idx="91">
                  <c:v>4.7361769352290712E-3</c:v>
                </c:pt>
                <c:pt idx="92">
                  <c:v>4.6280991735537192E-3</c:v>
                </c:pt>
                <c:pt idx="93">
                  <c:v>4.8296943231441077E-3</c:v>
                </c:pt>
                <c:pt idx="94">
                  <c:v>4.8442622950819721E-3</c:v>
                </c:pt>
                <c:pt idx="95">
                  <c:v>5.0154142581888246E-3</c:v>
                </c:pt>
                <c:pt idx="96">
                  <c:v>5.2360859955796714E-3</c:v>
                </c:pt>
                <c:pt idx="97">
                  <c:v>4.9719646323053718E-3</c:v>
                </c:pt>
                <c:pt idx="98">
                  <c:v>5.2916990776752998E-3</c:v>
                </c:pt>
                <c:pt idx="99">
                  <c:v>5.370239774330046E-3</c:v>
                </c:pt>
                <c:pt idx="100">
                  <c:v>5.4374539198820387E-3</c:v>
                </c:pt>
                <c:pt idx="101">
                  <c:v>5.4613984923316938E-3</c:v>
                </c:pt>
                <c:pt idx="102">
                  <c:v>5.8738787714052746E-3</c:v>
                </c:pt>
                <c:pt idx="103">
                  <c:v>5.8759382523721881E-3</c:v>
                </c:pt>
                <c:pt idx="104">
                  <c:v>5.751497005988029E-3</c:v>
                </c:pt>
                <c:pt idx="105">
                  <c:v>6.2443998146145541E-3</c:v>
                </c:pt>
                <c:pt idx="106">
                  <c:v>6.0770975056689382E-3</c:v>
                </c:pt>
                <c:pt idx="107">
                  <c:v>6.3845122360040229E-3</c:v>
                </c:pt>
                <c:pt idx="108">
                  <c:v>6.6177785727061364E-3</c:v>
                </c:pt>
                <c:pt idx="109">
                  <c:v>6.7288011695906475E-3</c:v>
                </c:pt>
                <c:pt idx="110">
                  <c:v>6.5396518375241816E-3</c:v>
                </c:pt>
                <c:pt idx="111">
                  <c:v>6.5166966606678691E-3</c:v>
                </c:pt>
                <c:pt idx="112">
                  <c:v>6.8152196762665549E-3</c:v>
                </c:pt>
                <c:pt idx="113">
                  <c:v>6.8118161925601788E-3</c:v>
                </c:pt>
                <c:pt idx="114">
                  <c:v>7.3387829246139898E-3</c:v>
                </c:pt>
                <c:pt idx="115">
                  <c:v>7.1956418758882066E-3</c:v>
                </c:pt>
                <c:pt idx="116">
                  <c:v>7.2191848906560663E-3</c:v>
                </c:pt>
                <c:pt idx="117">
                  <c:v>7.2684581267936392E-3</c:v>
                </c:pt>
                <c:pt idx="118">
                  <c:v>7.6526818906001081E-3</c:v>
                </c:pt>
                <c:pt idx="119">
                  <c:v>8.491885842193625E-3</c:v>
                </c:pt>
                <c:pt idx="120">
                  <c:v>8.150388936905794E-3</c:v>
                </c:pt>
                <c:pt idx="121">
                  <c:v>8.1642512077294716E-3</c:v>
                </c:pt>
                <c:pt idx="122">
                  <c:v>8.7142417717625299E-3</c:v>
                </c:pt>
                <c:pt idx="123">
                  <c:v>8.0805764821487089E-3</c:v>
                </c:pt>
                <c:pt idx="124">
                  <c:v>8.1858407079646086E-3</c:v>
                </c:pt>
                <c:pt idx="125">
                  <c:v>8.4665747760165437E-3</c:v>
                </c:pt>
                <c:pt idx="126">
                  <c:v>9.0417867435158492E-3</c:v>
                </c:pt>
                <c:pt idx="127">
                  <c:v>8.618721461187211E-3</c:v>
                </c:pt>
                <c:pt idx="128">
                  <c:v>8.7844217151848945E-3</c:v>
                </c:pt>
                <c:pt idx="129">
                  <c:v>9.1536565324568699E-3</c:v>
                </c:pt>
                <c:pt idx="130">
                  <c:v>9.1074450084602417E-3</c:v>
                </c:pt>
                <c:pt idx="131">
                  <c:v>9.6888504753673294E-3</c:v>
                </c:pt>
                <c:pt idx="132">
                  <c:v>9.3227272727272811E-3</c:v>
                </c:pt>
                <c:pt idx="133">
                  <c:v>9.4763908368396561E-3</c:v>
                </c:pt>
                <c:pt idx="134">
                  <c:v>9.8739088263821561E-3</c:v>
                </c:pt>
                <c:pt idx="135">
                  <c:v>1.0553299492385787E-2</c:v>
                </c:pt>
                <c:pt idx="136">
                  <c:v>1.0703933747412018E-2</c:v>
                </c:pt>
                <c:pt idx="137">
                  <c:v>1.0273458445040221E-2</c:v>
                </c:pt>
                <c:pt idx="138">
                  <c:v>9.9781181619256008E-3</c:v>
                </c:pt>
                <c:pt idx="139">
                  <c:v>1.0494186046511627E-2</c:v>
                </c:pt>
                <c:pt idx="140">
                  <c:v>1.0370591751344888E-2</c:v>
                </c:pt>
                <c:pt idx="141">
                  <c:v>1.0695812807881769E-2</c:v>
                </c:pt>
                <c:pt idx="142">
                  <c:v>1.0896946564885494E-2</c:v>
                </c:pt>
                <c:pt idx="143">
                  <c:v>1.1026143790849678E-2</c:v>
                </c:pt>
                <c:pt idx="144">
                  <c:v>1.1384720327421561E-2</c:v>
                </c:pt>
                <c:pt idx="145">
                  <c:v>1.2645027624309397E-2</c:v>
                </c:pt>
                <c:pt idx="146">
                  <c:v>1.1742588575560384E-2</c:v>
                </c:pt>
                <c:pt idx="147">
                  <c:v>1.182763744427935E-2</c:v>
                </c:pt>
                <c:pt idx="148">
                  <c:v>1.24609375E-2</c:v>
                </c:pt>
                <c:pt idx="149">
                  <c:v>1.204828660436137E-2</c:v>
                </c:pt>
                <c:pt idx="150">
                  <c:v>1.1632145816072911E-2</c:v>
                </c:pt>
                <c:pt idx="151">
                  <c:v>1.2487394957983192E-2</c:v>
                </c:pt>
                <c:pt idx="152">
                  <c:v>1.2350352112676056E-2</c:v>
                </c:pt>
                <c:pt idx="153">
                  <c:v>1.2468354430379747E-2</c:v>
                </c:pt>
                <c:pt idx="154">
                  <c:v>1.2009433962264152E-2</c:v>
                </c:pt>
                <c:pt idx="155">
                  <c:v>1.2907735321528425E-2</c:v>
                </c:pt>
                <c:pt idx="156">
                  <c:v>1.3491755577109603E-2</c:v>
                </c:pt>
                <c:pt idx="157">
                  <c:v>1.4425742574257423E-2</c:v>
                </c:pt>
                <c:pt idx="158">
                  <c:v>1.4037052117263844E-2</c:v>
                </c:pt>
                <c:pt idx="159">
                  <c:v>1.4025157232704408E-2</c:v>
                </c:pt>
                <c:pt idx="160">
                  <c:v>1.3821138211382129E-2</c:v>
                </c:pt>
                <c:pt idx="161">
                  <c:v>1.5058641292321311E-2</c:v>
                </c:pt>
                <c:pt idx="162">
                  <c:v>1.4586431758380057E-2</c:v>
                </c:pt>
                <c:pt idx="163">
                  <c:v>1.4480712166172107E-2</c:v>
                </c:pt>
                <c:pt idx="164">
                  <c:v>1.4640950994662791E-2</c:v>
                </c:pt>
                <c:pt idx="165">
                  <c:v>1.4149382873139073E-2</c:v>
                </c:pt>
                <c:pt idx="166">
                  <c:v>1.5379555321668207E-2</c:v>
                </c:pt>
                <c:pt idx="167">
                  <c:v>1.4882128276043729E-2</c:v>
                </c:pt>
                <c:pt idx="168">
                  <c:v>1.5265182742511684E-2</c:v>
                </c:pt>
                <c:pt idx="169">
                  <c:v>1.558369277862808E-2</c:v>
                </c:pt>
                <c:pt idx="170">
                  <c:v>1.5132669983416258E-2</c:v>
                </c:pt>
                <c:pt idx="171">
                  <c:v>1.5559205614454239E-2</c:v>
                </c:pt>
                <c:pt idx="172">
                  <c:v>1.5896820635872833E-2</c:v>
                </c:pt>
                <c:pt idx="173">
                  <c:v>1.595264059822402E-2</c:v>
                </c:pt>
                <c:pt idx="174">
                  <c:v>1.587615496839034E-2</c:v>
                </c:pt>
                <c:pt idx="175">
                  <c:v>1.6511254019292605E-2</c:v>
                </c:pt>
                <c:pt idx="176">
                  <c:v>1.6494638069705102E-2</c:v>
                </c:pt>
                <c:pt idx="177">
                  <c:v>1.7158859470468437E-2</c:v>
                </c:pt>
                <c:pt idx="178">
                  <c:v>1.799126637554585E-2</c:v>
                </c:pt>
                <c:pt idx="179">
                  <c:v>1.770127308588848E-2</c:v>
                </c:pt>
                <c:pt idx="180">
                  <c:v>1.697433096668487E-2</c:v>
                </c:pt>
                <c:pt idx="181">
                  <c:v>1.7313995102655869E-2</c:v>
                </c:pt>
                <c:pt idx="182">
                  <c:v>1.8328590400303549E-2</c:v>
                </c:pt>
                <c:pt idx="183">
                  <c:v>1.8259412576384776E-2</c:v>
                </c:pt>
                <c:pt idx="184">
                  <c:v>1.891513377926422E-2</c:v>
                </c:pt>
                <c:pt idx="185">
                  <c:v>1.806264260526862E-2</c:v>
                </c:pt>
                <c:pt idx="186">
                  <c:v>1.8759124087591242E-2</c:v>
                </c:pt>
                <c:pt idx="187">
                  <c:v>1.9001978456803702E-2</c:v>
                </c:pt>
                <c:pt idx="188">
                  <c:v>1.9420059131225843E-2</c:v>
                </c:pt>
                <c:pt idx="189">
                  <c:v>1.9925891616489132E-2</c:v>
                </c:pt>
                <c:pt idx="190">
                  <c:v>1.9813854853911413E-2</c:v>
                </c:pt>
                <c:pt idx="191">
                  <c:v>1.9206819866567842E-2</c:v>
                </c:pt>
                <c:pt idx="192">
                  <c:v>1.952746165264721E-2</c:v>
                </c:pt>
                <c:pt idx="193">
                  <c:v>1.9816584861792826E-2</c:v>
                </c:pt>
                <c:pt idx="194">
                  <c:v>2.0633579725448794E-2</c:v>
                </c:pt>
                <c:pt idx="195">
                  <c:v>2.0654535578489959E-2</c:v>
                </c:pt>
                <c:pt idx="196">
                  <c:v>2.0915609487038068E-2</c:v>
                </c:pt>
                <c:pt idx="197">
                  <c:v>2.1692142665594012E-2</c:v>
                </c:pt>
                <c:pt idx="198">
                  <c:v>2.1635273972602759E-2</c:v>
                </c:pt>
                <c:pt idx="199">
                  <c:v>2.0992636229749635E-2</c:v>
                </c:pt>
                <c:pt idx="200">
                  <c:v>2.0539469673879925E-2</c:v>
                </c:pt>
                <c:pt idx="201">
                  <c:v>2.0809553349875932E-2</c:v>
                </c:pt>
                <c:pt idx="202">
                  <c:v>2.2498379779650045E-2</c:v>
                </c:pt>
                <c:pt idx="203">
                  <c:v>2.0917731891183212E-2</c:v>
                </c:pt>
                <c:pt idx="204">
                  <c:v>2.1454965357967672E-2</c:v>
                </c:pt>
                <c:pt idx="205">
                  <c:v>2.3291862811028931E-2</c:v>
                </c:pt>
                <c:pt idx="206">
                  <c:v>2.1015652173913057E-2</c:v>
                </c:pt>
                <c:pt idx="207">
                  <c:v>2.3291839557399736E-2</c:v>
                </c:pt>
                <c:pt idx="208">
                  <c:v>2.2422270426608829E-2</c:v>
                </c:pt>
                <c:pt idx="209">
                  <c:v>2.2619134230629331E-2</c:v>
                </c:pt>
                <c:pt idx="210">
                  <c:v>2.5115370962016343E-2</c:v>
                </c:pt>
                <c:pt idx="211">
                  <c:v>2.3407988055244494E-2</c:v>
                </c:pt>
                <c:pt idx="212">
                  <c:v>2.5153846153846155E-2</c:v>
                </c:pt>
                <c:pt idx="213">
                  <c:v>2.4480676328502426E-2</c:v>
                </c:pt>
                <c:pt idx="214">
                  <c:v>2.2106620808254516E-2</c:v>
                </c:pt>
                <c:pt idx="215">
                  <c:v>2.4381229235880385E-2</c:v>
                </c:pt>
                <c:pt idx="216">
                  <c:v>2.4123182207014551E-2</c:v>
                </c:pt>
                <c:pt idx="217">
                  <c:v>2.6563706563706577E-2</c:v>
                </c:pt>
                <c:pt idx="218">
                  <c:v>2.7079098541758748E-2</c:v>
                </c:pt>
                <c:pt idx="219">
                  <c:v>2.5145985401459865E-2</c:v>
                </c:pt>
                <c:pt idx="220">
                  <c:v>2.4786403307303629E-2</c:v>
                </c:pt>
                <c:pt idx="221">
                  <c:v>2.8735196589294194E-2</c:v>
                </c:pt>
                <c:pt idx="222">
                  <c:v>2.7442988840368766E-2</c:v>
                </c:pt>
                <c:pt idx="223">
                  <c:v>2.4727710843373496E-2</c:v>
                </c:pt>
                <c:pt idx="224">
                  <c:v>2.5518462316641368E-2</c:v>
                </c:pt>
                <c:pt idx="225">
                  <c:v>2.5486680327868848E-2</c:v>
                </c:pt>
                <c:pt idx="226">
                  <c:v>2.6759358288770067E-2</c:v>
                </c:pt>
                <c:pt idx="227">
                  <c:v>2.6743295019157096E-2</c:v>
                </c:pt>
                <c:pt idx="228">
                  <c:v>2.7550574084199021E-2</c:v>
                </c:pt>
                <c:pt idx="229">
                  <c:v>2.9922523519645819E-2</c:v>
                </c:pt>
                <c:pt idx="230">
                  <c:v>2.6613756613756621E-2</c:v>
                </c:pt>
                <c:pt idx="231">
                  <c:v>2.8746268656716433E-2</c:v>
                </c:pt>
                <c:pt idx="232">
                  <c:v>2.633879781420765E-2</c:v>
                </c:pt>
                <c:pt idx="233">
                  <c:v>2.8264615384615395E-2</c:v>
                </c:pt>
                <c:pt idx="234">
                  <c:v>2.9096459096459085E-2</c:v>
                </c:pt>
                <c:pt idx="235">
                  <c:v>2.6953685583822586E-2</c:v>
                </c:pt>
                <c:pt idx="236">
                  <c:v>2.9087353324641456E-2</c:v>
                </c:pt>
                <c:pt idx="237">
                  <c:v>3.0648754914809964E-2</c:v>
                </c:pt>
                <c:pt idx="238">
                  <c:v>2.7851420247632926E-2</c:v>
                </c:pt>
                <c:pt idx="239">
                  <c:v>3.1837549933422117E-2</c:v>
                </c:pt>
                <c:pt idx="240">
                  <c:v>2.9595744680851074E-2</c:v>
                </c:pt>
                <c:pt idx="241">
                  <c:v>2.8593866866118176E-2</c:v>
                </c:pt>
                <c:pt idx="242">
                  <c:v>2.9874538745387449E-2</c:v>
                </c:pt>
                <c:pt idx="243">
                  <c:v>3.6984126984127001E-2</c:v>
                </c:pt>
                <c:pt idx="244">
                  <c:v>3.1373157486423622E-2</c:v>
                </c:pt>
                <c:pt idx="245">
                  <c:v>3.0826446280991741E-2</c:v>
                </c:pt>
                <c:pt idx="246">
                  <c:v>3.1618320610687041E-2</c:v>
                </c:pt>
                <c:pt idx="247">
                  <c:v>3.3553459119496844E-2</c:v>
                </c:pt>
                <c:pt idx="248">
                  <c:v>3.2118027485852872E-2</c:v>
                </c:pt>
                <c:pt idx="249">
                  <c:v>3.093378607809848E-2</c:v>
                </c:pt>
                <c:pt idx="250">
                  <c:v>3.1473136915077998E-2</c:v>
                </c:pt>
                <c:pt idx="251">
                  <c:v>3.2049469964664325E-2</c:v>
                </c:pt>
                <c:pt idx="252">
                  <c:v>3.2687385740402211E-2</c:v>
                </c:pt>
                <c:pt idx="253">
                  <c:v>3.38370118845501E-2</c:v>
                </c:pt>
                <c:pt idx="254">
                  <c:v>3.3738656987295827E-2</c:v>
                </c:pt>
                <c:pt idx="255">
                  <c:v>3.5807590467784658E-2</c:v>
                </c:pt>
                <c:pt idx="256">
                  <c:v>3.2101313320825546E-2</c:v>
                </c:pt>
                <c:pt idx="257">
                  <c:v>3.3486590038314175E-2</c:v>
                </c:pt>
                <c:pt idx="258">
                  <c:v>3.3029702970297031E-2</c:v>
                </c:pt>
                <c:pt idx="259">
                  <c:v>3.7430167597765386E-2</c:v>
                </c:pt>
                <c:pt idx="260">
                  <c:v>3.5603190428713891E-2</c:v>
                </c:pt>
                <c:pt idx="261">
                  <c:v>3.3418419440473759E-2</c:v>
                </c:pt>
                <c:pt idx="262">
                  <c:v>3.8147993311036785E-2</c:v>
                </c:pt>
                <c:pt idx="263">
                  <c:v>3.6322514983602845E-2</c:v>
                </c:pt>
                <c:pt idx="264">
                  <c:v>3.5922330097087375E-2</c:v>
                </c:pt>
                <c:pt idx="265">
                  <c:v>3.7647475224162362E-2</c:v>
                </c:pt>
                <c:pt idx="266">
                  <c:v>3.7017563485848545E-2</c:v>
                </c:pt>
                <c:pt idx="267">
                  <c:v>3.7962856154112351E-2</c:v>
                </c:pt>
                <c:pt idx="268">
                  <c:v>4.3443454729958302E-2</c:v>
                </c:pt>
                <c:pt idx="269">
                  <c:v>3.6145428873985176E-2</c:v>
                </c:pt>
                <c:pt idx="270">
                  <c:v>3.5616797900262474E-2</c:v>
                </c:pt>
                <c:pt idx="271">
                  <c:v>3.5781329274479981E-2</c:v>
                </c:pt>
                <c:pt idx="272">
                  <c:v>3.9113892979872375E-2</c:v>
                </c:pt>
                <c:pt idx="273">
                  <c:v>4.2023643065971783E-2</c:v>
                </c:pt>
                <c:pt idx="274">
                  <c:v>3.7371062168943418E-2</c:v>
                </c:pt>
                <c:pt idx="275">
                  <c:v>4.2328576840510189E-2</c:v>
                </c:pt>
                <c:pt idx="276">
                  <c:v>4.0307232191408401E-2</c:v>
                </c:pt>
                <c:pt idx="277">
                  <c:v>4.1201902291396447E-2</c:v>
                </c:pt>
                <c:pt idx="278">
                  <c:v>3.8875502008032144E-2</c:v>
                </c:pt>
                <c:pt idx="279">
                  <c:v>3.9604244336105536E-2</c:v>
                </c:pt>
                <c:pt idx="280">
                  <c:v>4.0911579523679166E-2</c:v>
                </c:pt>
                <c:pt idx="281">
                  <c:v>3.7592936802973993E-2</c:v>
                </c:pt>
                <c:pt idx="282">
                  <c:v>4.0923366834170853E-2</c:v>
                </c:pt>
                <c:pt idx="283">
                  <c:v>4.3605086013462954E-2</c:v>
                </c:pt>
                <c:pt idx="284">
                  <c:v>4.1511851377322218E-2</c:v>
                </c:pt>
                <c:pt idx="285">
                  <c:v>4.1008807045636524E-2</c:v>
                </c:pt>
                <c:pt idx="286">
                  <c:v>4.664821648216478E-2</c:v>
                </c:pt>
                <c:pt idx="287">
                  <c:v>5.2956830277942069E-2</c:v>
                </c:pt>
                <c:pt idx="288">
                  <c:v>4.7442310795546255E-2</c:v>
                </c:pt>
                <c:pt idx="289">
                  <c:v>4.5281323027143654E-2</c:v>
                </c:pt>
                <c:pt idx="290">
                  <c:v>4.4840853445260564E-2</c:v>
                </c:pt>
                <c:pt idx="291">
                  <c:v>4.5507916740793478E-2</c:v>
                </c:pt>
                <c:pt idx="292">
                  <c:v>4.4844486333647515E-2</c:v>
                </c:pt>
                <c:pt idx="293">
                  <c:v>4.0960784313725511E-2</c:v>
                </c:pt>
                <c:pt idx="294">
                  <c:v>4.6758313208248192E-2</c:v>
                </c:pt>
                <c:pt idx="295">
                  <c:v>4.7454407294832843E-2</c:v>
                </c:pt>
                <c:pt idx="296">
                  <c:v>4.5117647058823561E-2</c:v>
                </c:pt>
                <c:pt idx="297">
                  <c:v>5.2539744086855363E-2</c:v>
                </c:pt>
                <c:pt idx="298">
                  <c:v>4.7621878715814463E-2</c:v>
                </c:pt>
                <c:pt idx="299">
                  <c:v>4.5963949843260202E-2</c:v>
                </c:pt>
                <c:pt idx="300">
                  <c:v>4.9820409888020313E-2</c:v>
                </c:pt>
                <c:pt idx="301">
                  <c:v>4.4487471526195921E-2</c:v>
                </c:pt>
                <c:pt idx="302">
                  <c:v>4.6248671625929862E-2</c:v>
                </c:pt>
                <c:pt idx="303">
                  <c:v>4.7019053472649064E-2</c:v>
                </c:pt>
                <c:pt idx="304">
                  <c:v>5.1524390243902436E-2</c:v>
                </c:pt>
                <c:pt idx="305">
                  <c:v>5.6132355854963366E-2</c:v>
                </c:pt>
                <c:pt idx="306">
                  <c:v>4.6269335759781607E-2</c:v>
                </c:pt>
                <c:pt idx="307">
                  <c:v>4.7317873038182287E-2</c:v>
                </c:pt>
                <c:pt idx="308">
                  <c:v>4.8174442190669346E-2</c:v>
                </c:pt>
                <c:pt idx="309">
                  <c:v>5.1518049246951948E-2</c:v>
                </c:pt>
                <c:pt idx="310">
                  <c:v>5.0718789407314016E-2</c:v>
                </c:pt>
                <c:pt idx="311">
                  <c:v>5.5840528186896901E-2</c:v>
                </c:pt>
                <c:pt idx="312">
                  <c:v>5.1076115485564288E-2</c:v>
                </c:pt>
                <c:pt idx="313">
                  <c:v>5.183585313174946E-2</c:v>
                </c:pt>
                <c:pt idx="314">
                  <c:v>4.5171339563862892E-2</c:v>
                </c:pt>
                <c:pt idx="315">
                  <c:v>4.3705972434915787E-2</c:v>
                </c:pt>
                <c:pt idx="316">
                  <c:v>5.2562704471101437E-2</c:v>
                </c:pt>
                <c:pt idx="317">
                  <c:v>5.103995621236998E-2</c:v>
                </c:pt>
                <c:pt idx="318">
                  <c:v>5.0388457269700343E-2</c:v>
                </c:pt>
                <c:pt idx="319">
                  <c:v>5.0245593759029185E-2</c:v>
                </c:pt>
                <c:pt idx="320">
                  <c:v>5.3677342823250283E-2</c:v>
                </c:pt>
                <c:pt idx="321">
                  <c:v>6.1988304093567252E-2</c:v>
                </c:pt>
                <c:pt idx="322">
                  <c:v>5.8330626826891906E-2</c:v>
                </c:pt>
                <c:pt idx="323">
                  <c:v>5.8060747663551397E-2</c:v>
                </c:pt>
                <c:pt idx="324">
                  <c:v>5.3524229074889865E-2</c:v>
                </c:pt>
                <c:pt idx="325">
                  <c:v>5.6533914125700094E-2</c:v>
                </c:pt>
                <c:pt idx="326">
                  <c:v>5.3978906999041246E-2</c:v>
                </c:pt>
                <c:pt idx="327">
                  <c:v>5.1392703020792484E-2</c:v>
                </c:pt>
                <c:pt idx="328">
                  <c:v>5.2828467153284694E-2</c:v>
                </c:pt>
                <c:pt idx="329">
                  <c:v>5.9115103127079169E-2</c:v>
                </c:pt>
                <c:pt idx="330">
                  <c:v>5.5522288755821721E-2</c:v>
                </c:pt>
                <c:pt idx="331">
                  <c:v>6.6494375190027363E-2</c:v>
                </c:pt>
                <c:pt idx="332">
                  <c:v>5.8663729809104281E-2</c:v>
                </c:pt>
                <c:pt idx="333">
                  <c:v>5.7778608825729279E-2</c:v>
                </c:pt>
                <c:pt idx="334">
                  <c:v>5.4305166199439349E-2</c:v>
                </c:pt>
                <c:pt idx="335">
                  <c:v>6.1292613636363666E-2</c:v>
                </c:pt>
                <c:pt idx="336">
                  <c:v>5.6071428571428557E-2</c:v>
                </c:pt>
                <c:pt idx="337">
                  <c:v>6.2407132243684993E-2</c:v>
                </c:pt>
                <c:pt idx="338">
                  <c:v>6.1728880157170915E-2</c:v>
                </c:pt>
                <c:pt idx="339">
                  <c:v>6.0525235945835081E-2</c:v>
                </c:pt>
                <c:pt idx="340">
                  <c:v>6.8191355434326473E-2</c:v>
                </c:pt>
                <c:pt idx="341">
                  <c:v>5.6061908856405863E-2</c:v>
                </c:pt>
                <c:pt idx="342">
                  <c:v>6.1482889733840328E-2</c:v>
                </c:pt>
                <c:pt idx="343">
                  <c:v>5.8326029798422462E-2</c:v>
                </c:pt>
                <c:pt idx="344">
                  <c:v>6.1883205070167487E-2</c:v>
                </c:pt>
                <c:pt idx="345">
                  <c:v>6.2761506276150639E-2</c:v>
                </c:pt>
                <c:pt idx="346">
                  <c:v>5.711743772241995E-2</c:v>
                </c:pt>
                <c:pt idx="347">
                  <c:v>9.6388650042992241E-2</c:v>
                </c:pt>
                <c:pt idx="348">
                  <c:v>6.8033144352376812E-2</c:v>
                </c:pt>
                <c:pt idx="349">
                  <c:v>6.4021399910833734E-2</c:v>
                </c:pt>
                <c:pt idx="350">
                  <c:v>7.1586389748121981E-2</c:v>
                </c:pt>
                <c:pt idx="351">
                  <c:v>6.3716404077849897E-2</c:v>
                </c:pt>
                <c:pt idx="352">
                  <c:v>5.8548959918822925E-2</c:v>
                </c:pt>
                <c:pt idx="353">
                  <c:v>6.7965146078933877E-2</c:v>
                </c:pt>
                <c:pt idx="354">
                  <c:v>6.1601223865374796E-2</c:v>
                </c:pt>
                <c:pt idx="355">
                  <c:v>7.3363095238095297E-2</c:v>
                </c:pt>
                <c:pt idx="356">
                  <c:v>7.5049407114624517E-2</c:v>
                </c:pt>
                <c:pt idx="357">
                  <c:v>6.5533980582524284E-2</c:v>
                </c:pt>
                <c:pt idx="358">
                  <c:v>6.1202046035805632E-2</c:v>
                </c:pt>
                <c:pt idx="359">
                  <c:v>6.9446135118685332E-2</c:v>
                </c:pt>
                <c:pt idx="360">
                  <c:v>7.0299401197604791E-2</c:v>
                </c:pt>
                <c:pt idx="361">
                  <c:v>8.1047865459249732E-2</c:v>
                </c:pt>
                <c:pt idx="362">
                  <c:v>7.1274175199089837E-2</c:v>
                </c:pt>
                <c:pt idx="363">
                  <c:v>6.415803108808292E-2</c:v>
                </c:pt>
                <c:pt idx="364">
                  <c:v>6.7531750414135838E-2</c:v>
                </c:pt>
                <c:pt idx="365">
                  <c:v>7.4464944649446543E-2</c:v>
                </c:pt>
                <c:pt idx="366">
                  <c:v>7.3721227621483407E-2</c:v>
                </c:pt>
                <c:pt idx="367">
                  <c:v>7.5571356018283395E-2</c:v>
                </c:pt>
                <c:pt idx="368">
                  <c:v>6.8688271604938303E-2</c:v>
                </c:pt>
                <c:pt idx="369">
                  <c:v>8.1648745519713253E-2</c:v>
                </c:pt>
                <c:pt idx="370">
                  <c:v>7.8507256392536306E-2</c:v>
                </c:pt>
                <c:pt idx="371">
                  <c:v>7.0100334448160537E-2</c:v>
                </c:pt>
                <c:pt idx="372">
                  <c:v>7.3058744091829844E-2</c:v>
                </c:pt>
                <c:pt idx="373">
                  <c:v>6.8431818181818177E-2</c:v>
                </c:pt>
                <c:pt idx="374">
                  <c:v>7.6810631229235926E-2</c:v>
                </c:pt>
                <c:pt idx="375">
                  <c:v>7.9455782312925174E-2</c:v>
                </c:pt>
                <c:pt idx="376">
                  <c:v>7.6549019607843119E-2</c:v>
                </c:pt>
                <c:pt idx="377">
                  <c:v>6.9400000000000031E-2</c:v>
                </c:pt>
                <c:pt idx="378">
                  <c:v>7.9741051028179771E-2</c:v>
                </c:pt>
                <c:pt idx="379">
                  <c:v>8.5048231511254013E-2</c:v>
                </c:pt>
                <c:pt idx="380">
                  <c:v>8.9826989619377184E-2</c:v>
                </c:pt>
                <c:pt idx="381">
                  <c:v>7.8550074738415562E-2</c:v>
                </c:pt>
                <c:pt idx="382">
                  <c:v>8.9592123769338991E-2</c:v>
                </c:pt>
                <c:pt idx="383">
                  <c:v>7.8015267175572528E-2</c:v>
                </c:pt>
                <c:pt idx="384">
                  <c:v>7.5411968777103211E-2</c:v>
                </c:pt>
                <c:pt idx="385">
                  <c:v>7.2947103274559166E-2</c:v>
                </c:pt>
                <c:pt idx="386">
                  <c:v>9.7628781684382673E-2</c:v>
                </c:pt>
                <c:pt idx="387">
                  <c:v>8.2826622843056738E-2</c:v>
                </c:pt>
                <c:pt idx="388">
                  <c:v>9.4697597348798734E-2</c:v>
                </c:pt>
                <c:pt idx="389">
                  <c:v>8.213922247099531E-2</c:v>
                </c:pt>
                <c:pt idx="390">
                  <c:v>8.1133525456292058E-2</c:v>
                </c:pt>
                <c:pt idx="391">
                  <c:v>8.5475070555032978E-2</c:v>
                </c:pt>
                <c:pt idx="392">
                  <c:v>8.7889273356401384E-2</c:v>
                </c:pt>
                <c:pt idx="393">
                  <c:v>8.7584541062801946E-2</c:v>
                </c:pt>
                <c:pt idx="394">
                  <c:v>7.7037037037037084E-2</c:v>
                </c:pt>
                <c:pt idx="395">
                  <c:v>8.7074074074074095E-2</c:v>
                </c:pt>
                <c:pt idx="396">
                  <c:v>8.5405156537753227E-2</c:v>
                </c:pt>
                <c:pt idx="397">
                  <c:v>7.9570450300892312E-2</c:v>
                </c:pt>
                <c:pt idx="398">
                  <c:v>8.785046728971968E-2</c:v>
                </c:pt>
                <c:pt idx="399">
                  <c:v>7.925224327018944E-2</c:v>
                </c:pt>
                <c:pt idx="400">
                  <c:v>9.6259802935853664E-2</c:v>
                </c:pt>
                <c:pt idx="401">
                  <c:v>7.9968112971187819E-2</c:v>
                </c:pt>
                <c:pt idx="402">
                  <c:v>8.7307297019527177E-2</c:v>
                </c:pt>
                <c:pt idx="403">
                  <c:v>9.0426627015898445E-2</c:v>
                </c:pt>
                <c:pt idx="404">
                  <c:v>8.3643410852713193E-2</c:v>
                </c:pt>
                <c:pt idx="405">
                  <c:v>7.9617991373998803E-2</c:v>
                </c:pt>
                <c:pt idx="406">
                  <c:v>9.1737168640721928E-2</c:v>
                </c:pt>
                <c:pt idx="407">
                  <c:v>9.8097276727315968E-2</c:v>
                </c:pt>
                <c:pt idx="408">
                  <c:v>8.8540050137280724E-2</c:v>
                </c:pt>
                <c:pt idx="409">
                  <c:v>0.10107633304466164</c:v>
                </c:pt>
                <c:pt idx="410">
                  <c:v>9.0348339312579573E-2</c:v>
                </c:pt>
                <c:pt idx="411">
                  <c:v>8.2714452063656421E-2</c:v>
                </c:pt>
                <c:pt idx="412">
                  <c:v>9.1514272970562041E-2</c:v>
                </c:pt>
                <c:pt idx="413">
                  <c:v>0.10648960160360811</c:v>
                </c:pt>
                <c:pt idx="414">
                  <c:v>0.10850162406439769</c:v>
                </c:pt>
                <c:pt idx="415">
                  <c:v>9.9619729336763246E-2</c:v>
                </c:pt>
                <c:pt idx="416">
                  <c:v>9.4084389069207477E-2</c:v>
                </c:pt>
                <c:pt idx="417">
                  <c:v>8.9495185293259491E-2</c:v>
                </c:pt>
                <c:pt idx="418">
                  <c:v>0.10511784511784508</c:v>
                </c:pt>
                <c:pt idx="419">
                  <c:v>0.11258784366909133</c:v>
                </c:pt>
                <c:pt idx="420">
                  <c:v>0.11197050938337801</c:v>
                </c:pt>
                <c:pt idx="421">
                  <c:v>9.0224642614023201E-2</c:v>
                </c:pt>
                <c:pt idx="422">
                  <c:v>0.11024363233665563</c:v>
                </c:pt>
                <c:pt idx="423">
                  <c:v>0.11876817340734867</c:v>
                </c:pt>
                <c:pt idx="424">
                  <c:v>0.10509624487219953</c:v>
                </c:pt>
                <c:pt idx="425">
                  <c:v>0.11365375020788293</c:v>
                </c:pt>
                <c:pt idx="426">
                  <c:v>0.12466536075742739</c:v>
                </c:pt>
                <c:pt idx="427">
                  <c:v>0.10583143507972662</c:v>
                </c:pt>
                <c:pt idx="428">
                  <c:v>0.10129912843282357</c:v>
                </c:pt>
                <c:pt idx="429">
                  <c:v>0.11469962350630221</c:v>
                </c:pt>
                <c:pt idx="430">
                  <c:v>0.11607142857142859</c:v>
                </c:pt>
                <c:pt idx="431">
                  <c:v>0.1011378002528445</c:v>
                </c:pt>
                <c:pt idx="432">
                  <c:v>0.14062378922898094</c:v>
                </c:pt>
                <c:pt idx="433">
                  <c:v>0.1299083642035484</c:v>
                </c:pt>
                <c:pt idx="434">
                  <c:v>0.11957480946650624</c:v>
                </c:pt>
                <c:pt idx="435">
                  <c:v>9.7961243439644713E-2</c:v>
                </c:pt>
                <c:pt idx="436">
                  <c:v>0.1381251004984724</c:v>
                </c:pt>
                <c:pt idx="437">
                  <c:v>0.10885964912280699</c:v>
                </c:pt>
                <c:pt idx="438">
                  <c:v>0.11481785362651788</c:v>
                </c:pt>
                <c:pt idx="439">
                  <c:v>0.11371175820125327</c:v>
                </c:pt>
                <c:pt idx="440">
                  <c:v>0.11247967479674795</c:v>
                </c:pt>
                <c:pt idx="441">
                  <c:v>0.12355100463678517</c:v>
                </c:pt>
                <c:pt idx="442">
                  <c:v>0.12027172740996338</c:v>
                </c:pt>
                <c:pt idx="443">
                  <c:v>0.11081953108195311</c:v>
                </c:pt>
                <c:pt idx="444">
                  <c:v>0.11791982665222099</c:v>
                </c:pt>
                <c:pt idx="445">
                  <c:v>0.11951919626838894</c:v>
                </c:pt>
                <c:pt idx="446">
                  <c:v>0.10254528777803261</c:v>
                </c:pt>
                <c:pt idx="447">
                  <c:v>0.11239479724560063</c:v>
                </c:pt>
                <c:pt idx="448">
                  <c:v>0.11453781512605044</c:v>
                </c:pt>
                <c:pt idx="449">
                  <c:v>0.10252373813093457</c:v>
                </c:pt>
                <c:pt idx="450">
                  <c:v>0.13777012813157388</c:v>
                </c:pt>
                <c:pt idx="451">
                  <c:v>0.2063157894736842</c:v>
                </c:pt>
                <c:pt idx="452">
                  <c:v>0.11510170536264643</c:v>
                </c:pt>
                <c:pt idx="453">
                  <c:v>0.10922560252864488</c:v>
                </c:pt>
                <c:pt idx="454">
                  <c:v>0.1450080700945354</c:v>
                </c:pt>
                <c:pt idx="455">
                  <c:v>0.12064584436209637</c:v>
                </c:pt>
                <c:pt idx="456">
                  <c:v>0.15368005572324125</c:v>
                </c:pt>
                <c:pt idx="457">
                  <c:v>0.11686344969199178</c:v>
                </c:pt>
                <c:pt idx="458">
                  <c:v>0.13518926056338029</c:v>
                </c:pt>
                <c:pt idx="459">
                  <c:v>0.13116570327552987</c:v>
                </c:pt>
                <c:pt idx="460">
                  <c:v>0.11607329842931942</c:v>
                </c:pt>
                <c:pt idx="461">
                  <c:v>0.1263778518328634</c:v>
                </c:pt>
                <c:pt idx="462">
                  <c:v>0.14483164586767136</c:v>
                </c:pt>
                <c:pt idx="463">
                  <c:v>0.13209847596717475</c:v>
                </c:pt>
                <c:pt idx="464">
                  <c:v>0.11746772864597639</c:v>
                </c:pt>
                <c:pt idx="465">
                  <c:v>0.11277205040091644</c:v>
                </c:pt>
                <c:pt idx="466">
                  <c:v>0.1186046511627907</c:v>
                </c:pt>
                <c:pt idx="467">
                  <c:v>0.15607416879795399</c:v>
                </c:pt>
                <c:pt idx="468">
                  <c:v>0.14219364058592363</c:v>
                </c:pt>
                <c:pt idx="469">
                  <c:v>0.13782201405152225</c:v>
                </c:pt>
                <c:pt idx="470">
                  <c:v>0.13287322920450412</c:v>
                </c:pt>
                <c:pt idx="471">
                  <c:v>0.14044282511210773</c:v>
                </c:pt>
                <c:pt idx="472">
                  <c:v>0.13642483171278988</c:v>
                </c:pt>
                <c:pt idx="473">
                  <c:v>0.12264467430807945</c:v>
                </c:pt>
                <c:pt idx="474">
                  <c:v>0.13458009880028229</c:v>
                </c:pt>
                <c:pt idx="475">
                  <c:v>0.1553285049146404</c:v>
                </c:pt>
                <c:pt idx="476">
                  <c:v>0.15552891020516921</c:v>
                </c:pt>
                <c:pt idx="477">
                  <c:v>0.12120991253644314</c:v>
                </c:pt>
                <c:pt idx="478">
                  <c:v>0.12618799861255631</c:v>
                </c:pt>
                <c:pt idx="479">
                  <c:v>0.14571347997743944</c:v>
                </c:pt>
                <c:pt idx="480">
                  <c:v>0.16090844904683463</c:v>
                </c:pt>
                <c:pt idx="481">
                  <c:v>0.12670123136746608</c:v>
                </c:pt>
                <c:pt idx="482">
                  <c:v>0.17430997876857746</c:v>
                </c:pt>
                <c:pt idx="483">
                  <c:v>0.12924827951296994</c:v>
                </c:pt>
                <c:pt idx="484">
                  <c:v>0.12755467196819079</c:v>
                </c:pt>
                <c:pt idx="485">
                  <c:v>0.12610966057441253</c:v>
                </c:pt>
                <c:pt idx="486">
                  <c:v>0.14471669218989294</c:v>
                </c:pt>
                <c:pt idx="487">
                  <c:v>0.13639376864434868</c:v>
                </c:pt>
                <c:pt idx="488">
                  <c:v>0.15823273780782243</c:v>
                </c:pt>
                <c:pt idx="489">
                  <c:v>0.14673969744392287</c:v>
                </c:pt>
                <c:pt idx="490">
                  <c:v>0.14902939545202451</c:v>
                </c:pt>
                <c:pt idx="491">
                  <c:v>0.2055744680851064</c:v>
                </c:pt>
                <c:pt idx="492">
                  <c:v>0.14991066110780238</c:v>
                </c:pt>
                <c:pt idx="493">
                  <c:v>0.21181663837011888</c:v>
                </c:pt>
                <c:pt idx="494">
                  <c:v>0.13148844707146706</c:v>
                </c:pt>
                <c:pt idx="495">
                  <c:v>0.1722851746931067</c:v>
                </c:pt>
                <c:pt idx="496">
                  <c:v>0.21672290963629551</c:v>
                </c:pt>
                <c:pt idx="497">
                  <c:v>0.13779631255487276</c:v>
                </c:pt>
                <c:pt idx="498">
                  <c:v>0.17172634954569757</c:v>
                </c:pt>
                <c:pt idx="499">
                  <c:v>0.1594725111441308</c:v>
                </c:pt>
                <c:pt idx="500">
                  <c:v>0.16060786650774733</c:v>
                </c:pt>
                <c:pt idx="501">
                  <c:v>0.13634290925672593</c:v>
                </c:pt>
                <c:pt idx="502">
                  <c:v>0.15002279981760144</c:v>
                </c:pt>
                <c:pt idx="503">
                  <c:v>0.14749899959984003</c:v>
                </c:pt>
                <c:pt idx="504">
                  <c:v>0.18886147338738116</c:v>
                </c:pt>
                <c:pt idx="505">
                  <c:v>0.16966115051221439</c:v>
                </c:pt>
                <c:pt idx="506">
                  <c:v>0.25099140779907481</c:v>
                </c:pt>
                <c:pt idx="507">
                  <c:v>0.14961525593844094</c:v>
                </c:pt>
                <c:pt idx="508">
                  <c:v>0.13460076045627375</c:v>
                </c:pt>
                <c:pt idx="509">
                  <c:v>0.13852459016393442</c:v>
                </c:pt>
                <c:pt idx="510">
                  <c:v>0.15527446300715991</c:v>
                </c:pt>
                <c:pt idx="511">
                  <c:v>0.16162393162393163</c:v>
                </c:pt>
                <c:pt idx="512">
                  <c:v>0.17423357664233582</c:v>
                </c:pt>
                <c:pt idx="513">
                  <c:v>0.15257485029940121</c:v>
                </c:pt>
                <c:pt idx="514">
                  <c:v>0.17760325770796978</c:v>
                </c:pt>
                <c:pt idx="515">
                  <c:v>0.22724839400428273</c:v>
                </c:pt>
                <c:pt idx="516">
                  <c:v>0.14499245093105192</c:v>
                </c:pt>
                <c:pt idx="517">
                  <c:v>0.16904527559055121</c:v>
                </c:pt>
                <c:pt idx="518">
                  <c:v>0.19801409352978866</c:v>
                </c:pt>
                <c:pt idx="519">
                  <c:v>0.16272084805653711</c:v>
                </c:pt>
                <c:pt idx="520">
                  <c:v>0.15509510869565221</c:v>
                </c:pt>
                <c:pt idx="521">
                  <c:v>0.1586084306754699</c:v>
                </c:pt>
                <c:pt idx="522">
                  <c:v>0.19727992087042537</c:v>
                </c:pt>
                <c:pt idx="523">
                  <c:v>0.17073656270736573</c:v>
                </c:pt>
                <c:pt idx="524">
                  <c:v>0.16871628910463873</c:v>
                </c:pt>
                <c:pt idx="525">
                  <c:v>0.16725873297809354</c:v>
                </c:pt>
                <c:pt idx="526">
                  <c:v>0.15863930885529173</c:v>
                </c:pt>
                <c:pt idx="527">
                  <c:v>0.29857250187828721</c:v>
                </c:pt>
                <c:pt idx="528">
                  <c:v>0.19293880295897783</c:v>
                </c:pt>
                <c:pt idx="529">
                  <c:v>0.20126888217522673</c:v>
                </c:pt>
                <c:pt idx="530">
                  <c:v>0.16950176144942131</c:v>
                </c:pt>
                <c:pt idx="531">
                  <c:v>0.32019357677078752</c:v>
                </c:pt>
                <c:pt idx="532">
                  <c:v>0.20198511166253108</c:v>
                </c:pt>
                <c:pt idx="533">
                  <c:v>0.22343032159264939</c:v>
                </c:pt>
                <c:pt idx="534">
                  <c:v>0.25111111111111101</c:v>
                </c:pt>
                <c:pt idx="535">
                  <c:v>0.21288167938931293</c:v>
                </c:pt>
                <c:pt idx="536">
                  <c:v>0.1753486464315013</c:v>
                </c:pt>
                <c:pt idx="537">
                  <c:v>0.21543209876543226</c:v>
                </c:pt>
                <c:pt idx="538">
                  <c:v>0.18326253186066277</c:v>
                </c:pt>
                <c:pt idx="539">
                  <c:v>0.19900935608145301</c:v>
                </c:pt>
                <c:pt idx="540">
                  <c:v>0.19793388429752073</c:v>
                </c:pt>
                <c:pt idx="541">
                  <c:v>0.24386331938633196</c:v>
                </c:pt>
                <c:pt idx="542">
                  <c:v>0.21639210900955869</c:v>
                </c:pt>
                <c:pt idx="543">
                  <c:v>0.19966301600673969</c:v>
                </c:pt>
                <c:pt idx="544">
                  <c:v>0.19807186678352318</c:v>
                </c:pt>
              </c:numCache>
            </c:numRef>
          </c:yVal>
          <c:smooth val="0"/>
        </c:ser>
        <c:dLbls>
          <c:showLegendKey val="0"/>
          <c:showVal val="0"/>
          <c:showCatName val="0"/>
          <c:showSerName val="0"/>
          <c:showPercent val="0"/>
          <c:showBubbleSize val="0"/>
        </c:dLbls>
        <c:axId val="212102528"/>
        <c:axId val="212100608"/>
      </c:scatterChart>
      <c:valAx>
        <c:axId val="212088320"/>
        <c:scaling>
          <c:orientation val="minMax"/>
          <c:max val="5000"/>
        </c:scaling>
        <c:delete val="0"/>
        <c:axPos val="b"/>
        <c:minorGridlines/>
        <c:title>
          <c:tx>
            <c:rich>
              <a:bodyPr/>
              <a:lstStyle/>
              <a:p>
                <a:pPr>
                  <a:defRPr/>
                </a:pPr>
                <a:r>
                  <a:rPr lang="en-US"/>
                  <a:t>distance - meters</a:t>
                </a:r>
              </a:p>
            </c:rich>
          </c:tx>
          <c:overlay val="0"/>
        </c:title>
        <c:numFmt formatCode="#,##0" sourceLinked="0"/>
        <c:majorTickMark val="out"/>
        <c:minorTickMark val="none"/>
        <c:tickLblPos val="nextTo"/>
        <c:crossAx val="212090240"/>
        <c:crossesAt val="1.0000000000000025E-5"/>
        <c:crossBetween val="midCat"/>
      </c:valAx>
      <c:valAx>
        <c:axId val="212090240"/>
        <c:scaling>
          <c:logBase val="10"/>
          <c:orientation val="minMax"/>
        </c:scaling>
        <c:delete val="0"/>
        <c:axPos val="l"/>
        <c:majorGridlines/>
        <c:minorGridlines/>
        <c:title>
          <c:tx>
            <c:rich>
              <a:bodyPr rot="-5400000" vert="horz"/>
              <a:lstStyle/>
              <a:p>
                <a:pPr>
                  <a:defRPr/>
                </a:pPr>
                <a:r>
                  <a:rPr lang="en-US"/>
                  <a:t>mrem per year</a:t>
                </a:r>
              </a:p>
            </c:rich>
          </c:tx>
          <c:overlay val="0"/>
        </c:title>
        <c:numFmt formatCode="0.00E+00" sourceLinked="1"/>
        <c:majorTickMark val="out"/>
        <c:minorTickMark val="none"/>
        <c:tickLblPos val="nextTo"/>
        <c:crossAx val="212088320"/>
        <c:crosses val="autoZero"/>
        <c:crossBetween val="midCat"/>
      </c:valAx>
      <c:valAx>
        <c:axId val="212100608"/>
        <c:scaling>
          <c:orientation val="minMax"/>
        </c:scaling>
        <c:delete val="0"/>
        <c:axPos val="r"/>
        <c:title>
          <c:tx>
            <c:rich>
              <a:bodyPr rot="-5400000" vert="horz"/>
              <a:lstStyle/>
              <a:p>
                <a:pPr>
                  <a:defRPr/>
                </a:pPr>
                <a:r>
                  <a:rPr lang="en-US"/>
                  <a:t>statistical error - percent</a:t>
                </a:r>
              </a:p>
            </c:rich>
          </c:tx>
          <c:overlay val="0"/>
        </c:title>
        <c:numFmt formatCode="0.0%" sourceLinked="1"/>
        <c:majorTickMark val="out"/>
        <c:minorTickMark val="none"/>
        <c:tickLblPos val="nextTo"/>
        <c:crossAx val="212102528"/>
        <c:crosses val="max"/>
        <c:crossBetween val="midCat"/>
      </c:valAx>
      <c:valAx>
        <c:axId val="212102528"/>
        <c:scaling>
          <c:orientation val="minMax"/>
        </c:scaling>
        <c:delete val="1"/>
        <c:axPos val="b"/>
        <c:numFmt formatCode="0.00E+00" sourceLinked="1"/>
        <c:majorTickMark val="out"/>
        <c:minorTickMark val="none"/>
        <c:tickLblPos val="none"/>
        <c:crossAx val="212100608"/>
        <c:crosses val="autoZero"/>
        <c:crossBetween val="midCat"/>
      </c:valAx>
    </c:plotArea>
    <c:plotVisOnly val="1"/>
    <c:dispBlanksAs val="gap"/>
    <c:showDLblsOverMax val="0"/>
  </c:chart>
  <c:spPr>
    <a:noFill/>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b="0"/>
            </a:pPr>
            <a:r>
              <a:rPr lang="en-US" sz="1400" b="0" dirty="0"/>
              <a:t>Annual dose at 500 meters from AP30 service building as a function </a:t>
            </a:r>
            <a:r>
              <a:rPr lang="en-US" sz="1400" b="0" dirty="0" smtClean="0"/>
              <a:t>of Wilson </a:t>
            </a:r>
            <a:r>
              <a:rPr lang="en-US" sz="1400" b="0" dirty="0"/>
              <a:t>Hall floor elevation and azimuth angle</a:t>
            </a:r>
          </a:p>
        </c:rich>
      </c:tx>
      <c:layout/>
      <c:overlay val="0"/>
    </c:title>
    <c:autoTitleDeleted val="0"/>
    <c:plotArea>
      <c:layout/>
      <c:scatterChart>
        <c:scatterStyle val="lineMarker"/>
        <c:varyColors val="0"/>
        <c:ser>
          <c:idx val="4"/>
          <c:order val="0"/>
          <c:tx>
            <c:v>1st floor</c:v>
          </c:tx>
          <c:spPr>
            <a:ln w="28575">
              <a:noFill/>
            </a:ln>
          </c:spPr>
          <c:xVal>
            <c:numRef>
              <c:f>mremperyear!$C$4:$AL$4</c:f>
              <c:numCache>
                <c:formatCode>General</c:formatCode>
                <c:ptCount val="36"/>
                <c:pt idx="0">
                  <c:v>5</c:v>
                </c:pt>
                <c:pt idx="1">
                  <c:v>15</c:v>
                </c:pt>
                <c:pt idx="2">
                  <c:v>25</c:v>
                </c:pt>
                <c:pt idx="3">
                  <c:v>35</c:v>
                </c:pt>
                <c:pt idx="4">
                  <c:v>45</c:v>
                </c:pt>
                <c:pt idx="5">
                  <c:v>55</c:v>
                </c:pt>
                <c:pt idx="6">
                  <c:v>65</c:v>
                </c:pt>
                <c:pt idx="7">
                  <c:v>75</c:v>
                </c:pt>
                <c:pt idx="8">
                  <c:v>85</c:v>
                </c:pt>
                <c:pt idx="9">
                  <c:v>95</c:v>
                </c:pt>
                <c:pt idx="10">
                  <c:v>105</c:v>
                </c:pt>
                <c:pt idx="11">
                  <c:v>115</c:v>
                </c:pt>
                <c:pt idx="12">
                  <c:v>125</c:v>
                </c:pt>
                <c:pt idx="13">
                  <c:v>135</c:v>
                </c:pt>
                <c:pt idx="14">
                  <c:v>145</c:v>
                </c:pt>
                <c:pt idx="15">
                  <c:v>155</c:v>
                </c:pt>
                <c:pt idx="16">
                  <c:v>165</c:v>
                </c:pt>
                <c:pt idx="17">
                  <c:v>175</c:v>
                </c:pt>
                <c:pt idx="18">
                  <c:v>185</c:v>
                </c:pt>
                <c:pt idx="19">
                  <c:v>195</c:v>
                </c:pt>
                <c:pt idx="20">
                  <c:v>205</c:v>
                </c:pt>
                <c:pt idx="21">
                  <c:v>215</c:v>
                </c:pt>
                <c:pt idx="22">
                  <c:v>225</c:v>
                </c:pt>
                <c:pt idx="23">
                  <c:v>235</c:v>
                </c:pt>
                <c:pt idx="24">
                  <c:v>245</c:v>
                </c:pt>
                <c:pt idx="25">
                  <c:v>255</c:v>
                </c:pt>
                <c:pt idx="26">
                  <c:v>265</c:v>
                </c:pt>
                <c:pt idx="27">
                  <c:v>275</c:v>
                </c:pt>
                <c:pt idx="28">
                  <c:v>285</c:v>
                </c:pt>
                <c:pt idx="29">
                  <c:v>295</c:v>
                </c:pt>
                <c:pt idx="30">
                  <c:v>305</c:v>
                </c:pt>
                <c:pt idx="31">
                  <c:v>315</c:v>
                </c:pt>
                <c:pt idx="32">
                  <c:v>325</c:v>
                </c:pt>
                <c:pt idx="33">
                  <c:v>335</c:v>
                </c:pt>
                <c:pt idx="34">
                  <c:v>345</c:v>
                </c:pt>
                <c:pt idx="35">
                  <c:v>355</c:v>
                </c:pt>
              </c:numCache>
            </c:numRef>
          </c:xVal>
          <c:yVal>
            <c:numRef>
              <c:f>mremperyear!$C$5:$AL$5</c:f>
              <c:numCache>
                <c:formatCode>0.0000</c:formatCode>
                <c:ptCount val="36"/>
                <c:pt idx="0">
                  <c:v>0.34669890000000003</c:v>
                </c:pt>
                <c:pt idx="1">
                  <c:v>0.33053670000000002</c:v>
                </c:pt>
                <c:pt idx="2">
                  <c:v>0.30176010000000003</c:v>
                </c:pt>
                <c:pt idx="3">
                  <c:v>0.28618919999999998</c:v>
                </c:pt>
                <c:pt idx="4">
                  <c:v>0.28540080000000001</c:v>
                </c:pt>
                <c:pt idx="5">
                  <c:v>0.27022409999999997</c:v>
                </c:pt>
                <c:pt idx="6">
                  <c:v>0.2440098</c:v>
                </c:pt>
                <c:pt idx="7">
                  <c:v>0.2410533</c:v>
                </c:pt>
                <c:pt idx="8">
                  <c:v>0.23198669999999999</c:v>
                </c:pt>
                <c:pt idx="9">
                  <c:v>0.212868</c:v>
                </c:pt>
                <c:pt idx="10">
                  <c:v>0.18856557000000002</c:v>
                </c:pt>
                <c:pt idx="11">
                  <c:v>0.2059695</c:v>
                </c:pt>
                <c:pt idx="12">
                  <c:v>0.19887389999999999</c:v>
                </c:pt>
                <c:pt idx="13">
                  <c:v>0.18807282</c:v>
                </c:pt>
                <c:pt idx="14">
                  <c:v>0.18407169000000001</c:v>
                </c:pt>
                <c:pt idx="15">
                  <c:v>0.18198243000000003</c:v>
                </c:pt>
                <c:pt idx="16">
                  <c:v>0.18326358000000001</c:v>
                </c:pt>
                <c:pt idx="17">
                  <c:v>0.18848672999999999</c:v>
                </c:pt>
                <c:pt idx="18">
                  <c:v>0.1923696</c:v>
                </c:pt>
                <c:pt idx="19">
                  <c:v>0.23001570000000002</c:v>
                </c:pt>
                <c:pt idx="20">
                  <c:v>0.22075200000000003</c:v>
                </c:pt>
                <c:pt idx="21">
                  <c:v>0.22311720000000002</c:v>
                </c:pt>
                <c:pt idx="22">
                  <c:v>0.25603290000000001</c:v>
                </c:pt>
                <c:pt idx="23">
                  <c:v>0.28007910000000003</c:v>
                </c:pt>
                <c:pt idx="24">
                  <c:v>0.28973699999999997</c:v>
                </c:pt>
                <c:pt idx="25">
                  <c:v>0.30747600000000003</c:v>
                </c:pt>
                <c:pt idx="26">
                  <c:v>0.32147009999999998</c:v>
                </c:pt>
                <c:pt idx="27">
                  <c:v>0.32462369999999996</c:v>
                </c:pt>
                <c:pt idx="28">
                  <c:v>0.34315110000000004</c:v>
                </c:pt>
                <c:pt idx="29">
                  <c:v>0.33053670000000002</c:v>
                </c:pt>
                <c:pt idx="30">
                  <c:v>0.33605550000000001</c:v>
                </c:pt>
                <c:pt idx="31">
                  <c:v>0.35241480000000003</c:v>
                </c:pt>
                <c:pt idx="32">
                  <c:v>0.35241480000000003</c:v>
                </c:pt>
                <c:pt idx="33">
                  <c:v>0.3553713</c:v>
                </c:pt>
                <c:pt idx="34">
                  <c:v>0.34965540000000001</c:v>
                </c:pt>
                <c:pt idx="35">
                  <c:v>0.3417714</c:v>
                </c:pt>
              </c:numCache>
            </c:numRef>
          </c:yVal>
          <c:smooth val="0"/>
        </c:ser>
        <c:ser>
          <c:idx val="1"/>
          <c:order val="1"/>
          <c:tx>
            <c:v>4th floor</c:v>
          </c:tx>
          <c:spPr>
            <a:ln w="28575">
              <a:noFill/>
            </a:ln>
          </c:spPr>
          <c:xVal>
            <c:numRef>
              <c:f>mremperyear!$C$4:$AL$4</c:f>
              <c:numCache>
                <c:formatCode>General</c:formatCode>
                <c:ptCount val="36"/>
                <c:pt idx="0">
                  <c:v>5</c:v>
                </c:pt>
                <c:pt idx="1">
                  <c:v>15</c:v>
                </c:pt>
                <c:pt idx="2">
                  <c:v>25</c:v>
                </c:pt>
                <c:pt idx="3">
                  <c:v>35</c:v>
                </c:pt>
                <c:pt idx="4">
                  <c:v>45</c:v>
                </c:pt>
                <c:pt idx="5">
                  <c:v>55</c:v>
                </c:pt>
                <c:pt idx="6">
                  <c:v>65</c:v>
                </c:pt>
                <c:pt idx="7">
                  <c:v>75</c:v>
                </c:pt>
                <c:pt idx="8">
                  <c:v>85</c:v>
                </c:pt>
                <c:pt idx="9">
                  <c:v>95</c:v>
                </c:pt>
                <c:pt idx="10">
                  <c:v>105</c:v>
                </c:pt>
                <c:pt idx="11">
                  <c:v>115</c:v>
                </c:pt>
                <c:pt idx="12">
                  <c:v>125</c:v>
                </c:pt>
                <c:pt idx="13">
                  <c:v>135</c:v>
                </c:pt>
                <c:pt idx="14">
                  <c:v>145</c:v>
                </c:pt>
                <c:pt idx="15">
                  <c:v>155</c:v>
                </c:pt>
                <c:pt idx="16">
                  <c:v>165</c:v>
                </c:pt>
                <c:pt idx="17">
                  <c:v>175</c:v>
                </c:pt>
                <c:pt idx="18">
                  <c:v>185</c:v>
                </c:pt>
                <c:pt idx="19">
                  <c:v>195</c:v>
                </c:pt>
                <c:pt idx="20">
                  <c:v>205</c:v>
                </c:pt>
                <c:pt idx="21">
                  <c:v>215</c:v>
                </c:pt>
                <c:pt idx="22">
                  <c:v>225</c:v>
                </c:pt>
                <c:pt idx="23">
                  <c:v>235</c:v>
                </c:pt>
                <c:pt idx="24">
                  <c:v>245</c:v>
                </c:pt>
                <c:pt idx="25">
                  <c:v>255</c:v>
                </c:pt>
                <c:pt idx="26">
                  <c:v>265</c:v>
                </c:pt>
                <c:pt idx="27">
                  <c:v>275</c:v>
                </c:pt>
                <c:pt idx="28">
                  <c:v>285</c:v>
                </c:pt>
                <c:pt idx="29">
                  <c:v>295</c:v>
                </c:pt>
                <c:pt idx="30">
                  <c:v>305</c:v>
                </c:pt>
                <c:pt idx="31">
                  <c:v>315</c:v>
                </c:pt>
                <c:pt idx="32">
                  <c:v>325</c:v>
                </c:pt>
                <c:pt idx="33">
                  <c:v>335</c:v>
                </c:pt>
                <c:pt idx="34">
                  <c:v>345</c:v>
                </c:pt>
                <c:pt idx="35">
                  <c:v>355</c:v>
                </c:pt>
              </c:numCache>
            </c:numRef>
          </c:xVal>
          <c:yVal>
            <c:numRef>
              <c:f>mremperyear!$C$8:$AL$8</c:f>
              <c:numCache>
                <c:formatCode>0.0000</c:formatCode>
                <c:ptCount val="36"/>
                <c:pt idx="0">
                  <c:v>0.40720860000000003</c:v>
                </c:pt>
                <c:pt idx="1">
                  <c:v>0.33881489999999997</c:v>
                </c:pt>
                <c:pt idx="2">
                  <c:v>0.32679180000000002</c:v>
                </c:pt>
                <c:pt idx="3">
                  <c:v>0.29762100000000002</c:v>
                </c:pt>
                <c:pt idx="4">
                  <c:v>0.31733099999999997</c:v>
                </c:pt>
                <c:pt idx="5">
                  <c:v>0.31654260000000001</c:v>
                </c:pt>
                <c:pt idx="6">
                  <c:v>0.2810646</c:v>
                </c:pt>
                <c:pt idx="7">
                  <c:v>0.25721549999999999</c:v>
                </c:pt>
                <c:pt idx="8">
                  <c:v>0.24085619999999999</c:v>
                </c:pt>
                <c:pt idx="9">
                  <c:v>0.22843890000000003</c:v>
                </c:pt>
                <c:pt idx="10">
                  <c:v>0.21523320000000001</c:v>
                </c:pt>
                <c:pt idx="11">
                  <c:v>0.25721549999999999</c:v>
                </c:pt>
                <c:pt idx="12">
                  <c:v>0.22193460000000001</c:v>
                </c:pt>
                <c:pt idx="13">
                  <c:v>0.20853180000000002</c:v>
                </c:pt>
                <c:pt idx="14">
                  <c:v>0.19087164000000001</c:v>
                </c:pt>
                <c:pt idx="15">
                  <c:v>0.3299454</c:v>
                </c:pt>
                <c:pt idx="16">
                  <c:v>0.21937229999999999</c:v>
                </c:pt>
                <c:pt idx="17">
                  <c:v>0.24085619999999999</c:v>
                </c:pt>
                <c:pt idx="18">
                  <c:v>0.21444480000000002</c:v>
                </c:pt>
                <c:pt idx="19">
                  <c:v>0.25701839999999998</c:v>
                </c:pt>
                <c:pt idx="20">
                  <c:v>0.23573160000000001</c:v>
                </c:pt>
                <c:pt idx="21">
                  <c:v>0.26785890000000001</c:v>
                </c:pt>
                <c:pt idx="22">
                  <c:v>0.2714067</c:v>
                </c:pt>
                <c:pt idx="23">
                  <c:v>0.3455163</c:v>
                </c:pt>
                <c:pt idx="24">
                  <c:v>0.39203189999999999</c:v>
                </c:pt>
                <c:pt idx="25">
                  <c:v>0.34591050000000001</c:v>
                </c:pt>
                <c:pt idx="26">
                  <c:v>0.36542340000000001</c:v>
                </c:pt>
                <c:pt idx="27">
                  <c:v>0.36207270000000003</c:v>
                </c:pt>
                <c:pt idx="28">
                  <c:v>0.38335950000000002</c:v>
                </c:pt>
                <c:pt idx="29">
                  <c:v>0.36956250000000002</c:v>
                </c:pt>
                <c:pt idx="30">
                  <c:v>0.3847392</c:v>
                </c:pt>
                <c:pt idx="31">
                  <c:v>0.51876719999999998</c:v>
                </c:pt>
                <c:pt idx="32">
                  <c:v>0.41095350000000003</c:v>
                </c:pt>
                <c:pt idx="33">
                  <c:v>0.3845421</c:v>
                </c:pt>
                <c:pt idx="34">
                  <c:v>0.39203189999999999</c:v>
                </c:pt>
                <c:pt idx="35">
                  <c:v>0.38119140000000001</c:v>
                </c:pt>
              </c:numCache>
            </c:numRef>
          </c:yVal>
          <c:smooth val="0"/>
        </c:ser>
        <c:ser>
          <c:idx val="2"/>
          <c:order val="2"/>
          <c:tx>
            <c:v>7th floor</c:v>
          </c:tx>
          <c:spPr>
            <a:ln w="28575">
              <a:noFill/>
            </a:ln>
          </c:spPr>
          <c:xVal>
            <c:numRef>
              <c:f>mremperyear!$C$4:$AL$4</c:f>
              <c:numCache>
                <c:formatCode>General</c:formatCode>
                <c:ptCount val="36"/>
                <c:pt idx="0">
                  <c:v>5</c:v>
                </c:pt>
                <c:pt idx="1">
                  <c:v>15</c:v>
                </c:pt>
                <c:pt idx="2">
                  <c:v>25</c:v>
                </c:pt>
                <c:pt idx="3">
                  <c:v>35</c:v>
                </c:pt>
                <c:pt idx="4">
                  <c:v>45</c:v>
                </c:pt>
                <c:pt idx="5">
                  <c:v>55</c:v>
                </c:pt>
                <c:pt idx="6">
                  <c:v>65</c:v>
                </c:pt>
                <c:pt idx="7">
                  <c:v>75</c:v>
                </c:pt>
                <c:pt idx="8">
                  <c:v>85</c:v>
                </c:pt>
                <c:pt idx="9">
                  <c:v>95</c:v>
                </c:pt>
                <c:pt idx="10">
                  <c:v>105</c:v>
                </c:pt>
                <c:pt idx="11">
                  <c:v>115</c:v>
                </c:pt>
                <c:pt idx="12">
                  <c:v>125</c:v>
                </c:pt>
                <c:pt idx="13">
                  <c:v>135</c:v>
                </c:pt>
                <c:pt idx="14">
                  <c:v>145</c:v>
                </c:pt>
                <c:pt idx="15">
                  <c:v>155</c:v>
                </c:pt>
                <c:pt idx="16">
                  <c:v>165</c:v>
                </c:pt>
                <c:pt idx="17">
                  <c:v>175</c:v>
                </c:pt>
                <c:pt idx="18">
                  <c:v>185</c:v>
                </c:pt>
                <c:pt idx="19">
                  <c:v>195</c:v>
                </c:pt>
                <c:pt idx="20">
                  <c:v>205</c:v>
                </c:pt>
                <c:pt idx="21">
                  <c:v>215</c:v>
                </c:pt>
                <c:pt idx="22">
                  <c:v>225</c:v>
                </c:pt>
                <c:pt idx="23">
                  <c:v>235</c:v>
                </c:pt>
                <c:pt idx="24">
                  <c:v>245</c:v>
                </c:pt>
                <c:pt idx="25">
                  <c:v>255</c:v>
                </c:pt>
                <c:pt idx="26">
                  <c:v>265</c:v>
                </c:pt>
                <c:pt idx="27">
                  <c:v>275</c:v>
                </c:pt>
                <c:pt idx="28">
                  <c:v>285</c:v>
                </c:pt>
                <c:pt idx="29">
                  <c:v>295</c:v>
                </c:pt>
                <c:pt idx="30">
                  <c:v>305</c:v>
                </c:pt>
                <c:pt idx="31">
                  <c:v>315</c:v>
                </c:pt>
                <c:pt idx="32">
                  <c:v>325</c:v>
                </c:pt>
                <c:pt idx="33">
                  <c:v>335</c:v>
                </c:pt>
                <c:pt idx="34">
                  <c:v>345</c:v>
                </c:pt>
                <c:pt idx="35">
                  <c:v>355</c:v>
                </c:pt>
              </c:numCache>
            </c:numRef>
          </c:xVal>
          <c:yVal>
            <c:numRef>
              <c:f>mremperyear!$C$11:$AL$11</c:f>
              <c:numCache>
                <c:formatCode>0.0000</c:formatCode>
                <c:ptCount val="36"/>
                <c:pt idx="0">
                  <c:v>0.4921587</c:v>
                </c:pt>
                <c:pt idx="1">
                  <c:v>0.38158560000000002</c:v>
                </c:pt>
                <c:pt idx="2">
                  <c:v>0.36089009999999999</c:v>
                </c:pt>
                <c:pt idx="3">
                  <c:v>0.36719730000000006</c:v>
                </c:pt>
                <c:pt idx="4">
                  <c:v>0.37370159999999997</c:v>
                </c:pt>
                <c:pt idx="5">
                  <c:v>0.34315110000000004</c:v>
                </c:pt>
                <c:pt idx="6">
                  <c:v>0.30195719999999998</c:v>
                </c:pt>
                <c:pt idx="7">
                  <c:v>0.3025485</c:v>
                </c:pt>
                <c:pt idx="8">
                  <c:v>0.36424080000000003</c:v>
                </c:pt>
                <c:pt idx="9">
                  <c:v>0.26707049999999999</c:v>
                </c:pt>
                <c:pt idx="10">
                  <c:v>0.2363229</c:v>
                </c:pt>
                <c:pt idx="11">
                  <c:v>0.2712096</c:v>
                </c:pt>
                <c:pt idx="12">
                  <c:v>0.22292010000000001</c:v>
                </c:pt>
                <c:pt idx="13">
                  <c:v>0.21818970000000001</c:v>
                </c:pt>
                <c:pt idx="14">
                  <c:v>0.23178960000000001</c:v>
                </c:pt>
                <c:pt idx="15">
                  <c:v>0.37449000000000005</c:v>
                </c:pt>
                <c:pt idx="16">
                  <c:v>0.24144750000000001</c:v>
                </c:pt>
                <c:pt idx="17">
                  <c:v>0.24381270000000002</c:v>
                </c:pt>
                <c:pt idx="18">
                  <c:v>0.23021280000000002</c:v>
                </c:pt>
                <c:pt idx="19">
                  <c:v>0.28638630000000004</c:v>
                </c:pt>
                <c:pt idx="20">
                  <c:v>0.29643839999999999</c:v>
                </c:pt>
                <c:pt idx="21">
                  <c:v>0.27456030000000003</c:v>
                </c:pt>
                <c:pt idx="22">
                  <c:v>0.3007746</c:v>
                </c:pt>
                <c:pt idx="23">
                  <c:v>0.33290190000000003</c:v>
                </c:pt>
                <c:pt idx="24">
                  <c:v>0.38355659999999997</c:v>
                </c:pt>
                <c:pt idx="25">
                  <c:v>0.48289500000000002</c:v>
                </c:pt>
                <c:pt idx="26">
                  <c:v>0.41075640000000002</c:v>
                </c:pt>
                <c:pt idx="27">
                  <c:v>0.3924261</c:v>
                </c:pt>
                <c:pt idx="28">
                  <c:v>0.40523760000000003</c:v>
                </c:pt>
                <c:pt idx="29">
                  <c:v>0.44071559999999999</c:v>
                </c:pt>
                <c:pt idx="30">
                  <c:v>0.42159690000000005</c:v>
                </c:pt>
                <c:pt idx="31">
                  <c:v>0.42869250000000003</c:v>
                </c:pt>
                <c:pt idx="32">
                  <c:v>0.52586279999999996</c:v>
                </c:pt>
                <c:pt idx="33">
                  <c:v>0.42041429999999996</c:v>
                </c:pt>
                <c:pt idx="34">
                  <c:v>0.4294809</c:v>
                </c:pt>
                <c:pt idx="35">
                  <c:v>0.44012430000000002</c:v>
                </c:pt>
              </c:numCache>
            </c:numRef>
          </c:yVal>
          <c:smooth val="0"/>
        </c:ser>
        <c:ser>
          <c:idx val="3"/>
          <c:order val="3"/>
          <c:tx>
            <c:v>10th floor</c:v>
          </c:tx>
          <c:spPr>
            <a:ln w="28575">
              <a:noFill/>
            </a:ln>
          </c:spPr>
          <c:xVal>
            <c:numRef>
              <c:f>mremperyear!$C$4:$AL$4</c:f>
              <c:numCache>
                <c:formatCode>General</c:formatCode>
                <c:ptCount val="36"/>
                <c:pt idx="0">
                  <c:v>5</c:v>
                </c:pt>
                <c:pt idx="1">
                  <c:v>15</c:v>
                </c:pt>
                <c:pt idx="2">
                  <c:v>25</c:v>
                </c:pt>
                <c:pt idx="3">
                  <c:v>35</c:v>
                </c:pt>
                <c:pt idx="4">
                  <c:v>45</c:v>
                </c:pt>
                <c:pt idx="5">
                  <c:v>55</c:v>
                </c:pt>
                <c:pt idx="6">
                  <c:v>65</c:v>
                </c:pt>
                <c:pt idx="7">
                  <c:v>75</c:v>
                </c:pt>
                <c:pt idx="8">
                  <c:v>85</c:v>
                </c:pt>
                <c:pt idx="9">
                  <c:v>95</c:v>
                </c:pt>
                <c:pt idx="10">
                  <c:v>105</c:v>
                </c:pt>
                <c:pt idx="11">
                  <c:v>115</c:v>
                </c:pt>
                <c:pt idx="12">
                  <c:v>125</c:v>
                </c:pt>
                <c:pt idx="13">
                  <c:v>135</c:v>
                </c:pt>
                <c:pt idx="14">
                  <c:v>145</c:v>
                </c:pt>
                <c:pt idx="15">
                  <c:v>155</c:v>
                </c:pt>
                <c:pt idx="16">
                  <c:v>165</c:v>
                </c:pt>
                <c:pt idx="17">
                  <c:v>175</c:v>
                </c:pt>
                <c:pt idx="18">
                  <c:v>185</c:v>
                </c:pt>
                <c:pt idx="19">
                  <c:v>195</c:v>
                </c:pt>
                <c:pt idx="20">
                  <c:v>205</c:v>
                </c:pt>
                <c:pt idx="21">
                  <c:v>215</c:v>
                </c:pt>
                <c:pt idx="22">
                  <c:v>225</c:v>
                </c:pt>
                <c:pt idx="23">
                  <c:v>235</c:v>
                </c:pt>
                <c:pt idx="24">
                  <c:v>245</c:v>
                </c:pt>
                <c:pt idx="25">
                  <c:v>255</c:v>
                </c:pt>
                <c:pt idx="26">
                  <c:v>265</c:v>
                </c:pt>
                <c:pt idx="27">
                  <c:v>275</c:v>
                </c:pt>
                <c:pt idx="28">
                  <c:v>285</c:v>
                </c:pt>
                <c:pt idx="29">
                  <c:v>295</c:v>
                </c:pt>
                <c:pt idx="30">
                  <c:v>305</c:v>
                </c:pt>
                <c:pt idx="31">
                  <c:v>315</c:v>
                </c:pt>
                <c:pt idx="32">
                  <c:v>325</c:v>
                </c:pt>
                <c:pt idx="33">
                  <c:v>335</c:v>
                </c:pt>
                <c:pt idx="34">
                  <c:v>345</c:v>
                </c:pt>
                <c:pt idx="35">
                  <c:v>355</c:v>
                </c:pt>
              </c:numCache>
            </c:numRef>
          </c:xVal>
          <c:yVal>
            <c:numRef>
              <c:f>mremperyear!$C$14:$AL$14</c:f>
              <c:numCache>
                <c:formatCode>0.0000</c:formatCode>
                <c:ptCount val="36"/>
                <c:pt idx="0">
                  <c:v>0.4801356</c:v>
                </c:pt>
                <c:pt idx="1">
                  <c:v>0.42593310000000001</c:v>
                </c:pt>
                <c:pt idx="2">
                  <c:v>0.41627520000000001</c:v>
                </c:pt>
                <c:pt idx="3">
                  <c:v>0.37823489999999999</c:v>
                </c:pt>
                <c:pt idx="4">
                  <c:v>0.36364950000000001</c:v>
                </c:pt>
                <c:pt idx="5">
                  <c:v>0.35221769999999997</c:v>
                </c:pt>
                <c:pt idx="6">
                  <c:v>0.3356613</c:v>
                </c:pt>
                <c:pt idx="7">
                  <c:v>0.30885570000000001</c:v>
                </c:pt>
                <c:pt idx="8">
                  <c:v>0.30885570000000001</c:v>
                </c:pt>
                <c:pt idx="9">
                  <c:v>0.26963280000000001</c:v>
                </c:pt>
                <c:pt idx="10">
                  <c:v>0.26884440000000004</c:v>
                </c:pt>
                <c:pt idx="11">
                  <c:v>0.25879230000000003</c:v>
                </c:pt>
                <c:pt idx="12">
                  <c:v>0.24933150000000001</c:v>
                </c:pt>
                <c:pt idx="13">
                  <c:v>0.30570210000000003</c:v>
                </c:pt>
                <c:pt idx="14">
                  <c:v>0.26982990000000001</c:v>
                </c:pt>
                <c:pt idx="15">
                  <c:v>0.26017200000000001</c:v>
                </c:pt>
                <c:pt idx="16">
                  <c:v>0.39794490000000005</c:v>
                </c:pt>
                <c:pt idx="17">
                  <c:v>0.27416610000000002</c:v>
                </c:pt>
                <c:pt idx="18">
                  <c:v>0.2595807</c:v>
                </c:pt>
                <c:pt idx="19">
                  <c:v>0.29427029999999998</c:v>
                </c:pt>
                <c:pt idx="20">
                  <c:v>0.28283849999999999</c:v>
                </c:pt>
                <c:pt idx="21">
                  <c:v>0.30116880000000001</c:v>
                </c:pt>
                <c:pt idx="22">
                  <c:v>0.38828700000000005</c:v>
                </c:pt>
                <c:pt idx="23">
                  <c:v>0.42829830000000002</c:v>
                </c:pt>
                <c:pt idx="24">
                  <c:v>0.39893040000000002</c:v>
                </c:pt>
                <c:pt idx="25">
                  <c:v>0.41154479999999999</c:v>
                </c:pt>
                <c:pt idx="26">
                  <c:v>0.39577679999999998</c:v>
                </c:pt>
                <c:pt idx="27">
                  <c:v>0.55345679999999997</c:v>
                </c:pt>
                <c:pt idx="28">
                  <c:v>0.43066349999999998</c:v>
                </c:pt>
                <c:pt idx="29">
                  <c:v>0.43637940000000003</c:v>
                </c:pt>
                <c:pt idx="30">
                  <c:v>0.45451259999999999</c:v>
                </c:pt>
                <c:pt idx="31">
                  <c:v>0.46397339999999998</c:v>
                </c:pt>
                <c:pt idx="32">
                  <c:v>0.55385099999999998</c:v>
                </c:pt>
                <c:pt idx="33">
                  <c:v>0.48171239999999999</c:v>
                </c:pt>
                <c:pt idx="34">
                  <c:v>0.68649929999999992</c:v>
                </c:pt>
                <c:pt idx="35">
                  <c:v>0.47087190000000001</c:v>
                </c:pt>
              </c:numCache>
            </c:numRef>
          </c:yVal>
          <c:smooth val="0"/>
        </c:ser>
        <c:ser>
          <c:idx val="5"/>
          <c:order val="4"/>
          <c:tx>
            <c:v>13th floor</c:v>
          </c:tx>
          <c:spPr>
            <a:ln w="28575">
              <a:noFill/>
            </a:ln>
          </c:spPr>
          <c:xVal>
            <c:numRef>
              <c:f>mremperyear!$C$4:$AL$4</c:f>
              <c:numCache>
                <c:formatCode>General</c:formatCode>
                <c:ptCount val="36"/>
                <c:pt idx="0">
                  <c:v>5</c:v>
                </c:pt>
                <c:pt idx="1">
                  <c:v>15</c:v>
                </c:pt>
                <c:pt idx="2">
                  <c:v>25</c:v>
                </c:pt>
                <c:pt idx="3">
                  <c:v>35</c:v>
                </c:pt>
                <c:pt idx="4">
                  <c:v>45</c:v>
                </c:pt>
                <c:pt idx="5">
                  <c:v>55</c:v>
                </c:pt>
                <c:pt idx="6">
                  <c:v>65</c:v>
                </c:pt>
                <c:pt idx="7">
                  <c:v>75</c:v>
                </c:pt>
                <c:pt idx="8">
                  <c:v>85</c:v>
                </c:pt>
                <c:pt idx="9">
                  <c:v>95</c:v>
                </c:pt>
                <c:pt idx="10">
                  <c:v>105</c:v>
                </c:pt>
                <c:pt idx="11">
                  <c:v>115</c:v>
                </c:pt>
                <c:pt idx="12">
                  <c:v>125</c:v>
                </c:pt>
                <c:pt idx="13">
                  <c:v>135</c:v>
                </c:pt>
                <c:pt idx="14">
                  <c:v>145</c:v>
                </c:pt>
                <c:pt idx="15">
                  <c:v>155</c:v>
                </c:pt>
                <c:pt idx="16">
                  <c:v>165</c:v>
                </c:pt>
                <c:pt idx="17">
                  <c:v>175</c:v>
                </c:pt>
                <c:pt idx="18">
                  <c:v>185</c:v>
                </c:pt>
                <c:pt idx="19">
                  <c:v>195</c:v>
                </c:pt>
                <c:pt idx="20">
                  <c:v>205</c:v>
                </c:pt>
                <c:pt idx="21">
                  <c:v>215</c:v>
                </c:pt>
                <c:pt idx="22">
                  <c:v>225</c:v>
                </c:pt>
                <c:pt idx="23">
                  <c:v>235</c:v>
                </c:pt>
                <c:pt idx="24">
                  <c:v>245</c:v>
                </c:pt>
                <c:pt idx="25">
                  <c:v>255</c:v>
                </c:pt>
                <c:pt idx="26">
                  <c:v>265</c:v>
                </c:pt>
                <c:pt idx="27">
                  <c:v>275</c:v>
                </c:pt>
                <c:pt idx="28">
                  <c:v>285</c:v>
                </c:pt>
                <c:pt idx="29">
                  <c:v>295</c:v>
                </c:pt>
                <c:pt idx="30">
                  <c:v>305</c:v>
                </c:pt>
                <c:pt idx="31">
                  <c:v>315</c:v>
                </c:pt>
                <c:pt idx="32">
                  <c:v>325</c:v>
                </c:pt>
                <c:pt idx="33">
                  <c:v>335</c:v>
                </c:pt>
                <c:pt idx="34">
                  <c:v>345</c:v>
                </c:pt>
                <c:pt idx="35">
                  <c:v>355</c:v>
                </c:pt>
              </c:numCache>
            </c:numRef>
          </c:xVal>
          <c:yVal>
            <c:numRef>
              <c:f>mremperyear!$C$17:$AL$17</c:f>
              <c:numCache>
                <c:formatCode>0.0000</c:formatCode>
                <c:ptCount val="36"/>
                <c:pt idx="0">
                  <c:v>0.64786770000000005</c:v>
                </c:pt>
                <c:pt idx="1">
                  <c:v>0.44662860000000004</c:v>
                </c:pt>
                <c:pt idx="2">
                  <c:v>0.53433810000000004</c:v>
                </c:pt>
                <c:pt idx="3">
                  <c:v>0.44800829999999997</c:v>
                </c:pt>
                <c:pt idx="4">
                  <c:v>0.69871949999999994</c:v>
                </c:pt>
                <c:pt idx="5">
                  <c:v>0.38040299999999999</c:v>
                </c:pt>
                <c:pt idx="6">
                  <c:v>0.3729132</c:v>
                </c:pt>
                <c:pt idx="7">
                  <c:v>0.3593133</c:v>
                </c:pt>
                <c:pt idx="8">
                  <c:v>0.31949909999999998</c:v>
                </c:pt>
                <c:pt idx="9">
                  <c:v>0.29052539999999999</c:v>
                </c:pt>
                <c:pt idx="10">
                  <c:v>0.32304689999999997</c:v>
                </c:pt>
                <c:pt idx="11">
                  <c:v>0.35123219999999999</c:v>
                </c:pt>
                <c:pt idx="12">
                  <c:v>0.26411399999999996</c:v>
                </c:pt>
                <c:pt idx="13">
                  <c:v>0.25544159999999999</c:v>
                </c:pt>
                <c:pt idx="14">
                  <c:v>0.27751680000000001</c:v>
                </c:pt>
                <c:pt idx="15">
                  <c:v>0.29742389999999996</c:v>
                </c:pt>
                <c:pt idx="16">
                  <c:v>0.39695940000000002</c:v>
                </c:pt>
                <c:pt idx="17">
                  <c:v>0.28875149999999999</c:v>
                </c:pt>
                <c:pt idx="18">
                  <c:v>0.28618919999999998</c:v>
                </c:pt>
                <c:pt idx="19">
                  <c:v>0.30688470000000001</c:v>
                </c:pt>
                <c:pt idx="20">
                  <c:v>0.36857699999999999</c:v>
                </c:pt>
                <c:pt idx="21">
                  <c:v>0.32186429999999999</c:v>
                </c:pt>
                <c:pt idx="22">
                  <c:v>0.47087190000000001</c:v>
                </c:pt>
                <c:pt idx="23">
                  <c:v>0.3591162</c:v>
                </c:pt>
                <c:pt idx="24">
                  <c:v>0.4821066</c:v>
                </c:pt>
                <c:pt idx="25">
                  <c:v>0.44800829999999997</c:v>
                </c:pt>
                <c:pt idx="26">
                  <c:v>0.4998456</c:v>
                </c:pt>
                <c:pt idx="27">
                  <c:v>0.48920220000000003</c:v>
                </c:pt>
                <c:pt idx="28">
                  <c:v>0.45924300000000001</c:v>
                </c:pt>
                <c:pt idx="29">
                  <c:v>0.53197290000000008</c:v>
                </c:pt>
                <c:pt idx="30">
                  <c:v>0.6656067</c:v>
                </c:pt>
                <c:pt idx="31">
                  <c:v>0.5292135</c:v>
                </c:pt>
                <c:pt idx="32">
                  <c:v>0.51305129999999999</c:v>
                </c:pt>
                <c:pt idx="33">
                  <c:v>0.5778972</c:v>
                </c:pt>
                <c:pt idx="34">
                  <c:v>0.67053419999999997</c:v>
                </c:pt>
                <c:pt idx="35">
                  <c:v>0.55424519999999999</c:v>
                </c:pt>
              </c:numCache>
            </c:numRef>
          </c:yVal>
          <c:smooth val="0"/>
        </c:ser>
        <c:ser>
          <c:idx val="0"/>
          <c:order val="5"/>
          <c:tx>
            <c:v>16th floor</c:v>
          </c:tx>
          <c:spPr>
            <a:ln w="28575">
              <a:noFill/>
            </a:ln>
          </c:spPr>
          <c:xVal>
            <c:numRef>
              <c:f>mremperyear!$C$4:$AL$4</c:f>
              <c:numCache>
                <c:formatCode>General</c:formatCode>
                <c:ptCount val="36"/>
                <c:pt idx="0">
                  <c:v>5</c:v>
                </c:pt>
                <c:pt idx="1">
                  <c:v>15</c:v>
                </c:pt>
                <c:pt idx="2">
                  <c:v>25</c:v>
                </c:pt>
                <c:pt idx="3">
                  <c:v>35</c:v>
                </c:pt>
                <c:pt idx="4">
                  <c:v>45</c:v>
                </c:pt>
                <c:pt idx="5">
                  <c:v>55</c:v>
                </c:pt>
                <c:pt idx="6">
                  <c:v>65</c:v>
                </c:pt>
                <c:pt idx="7">
                  <c:v>75</c:v>
                </c:pt>
                <c:pt idx="8">
                  <c:v>85</c:v>
                </c:pt>
                <c:pt idx="9">
                  <c:v>95</c:v>
                </c:pt>
                <c:pt idx="10">
                  <c:v>105</c:v>
                </c:pt>
                <c:pt idx="11">
                  <c:v>115</c:v>
                </c:pt>
                <c:pt idx="12">
                  <c:v>125</c:v>
                </c:pt>
                <c:pt idx="13">
                  <c:v>135</c:v>
                </c:pt>
                <c:pt idx="14">
                  <c:v>145</c:v>
                </c:pt>
                <c:pt idx="15">
                  <c:v>155</c:v>
                </c:pt>
                <c:pt idx="16">
                  <c:v>165</c:v>
                </c:pt>
                <c:pt idx="17">
                  <c:v>175</c:v>
                </c:pt>
                <c:pt idx="18">
                  <c:v>185</c:v>
                </c:pt>
                <c:pt idx="19">
                  <c:v>195</c:v>
                </c:pt>
                <c:pt idx="20">
                  <c:v>205</c:v>
                </c:pt>
                <c:pt idx="21">
                  <c:v>215</c:v>
                </c:pt>
                <c:pt idx="22">
                  <c:v>225</c:v>
                </c:pt>
                <c:pt idx="23">
                  <c:v>235</c:v>
                </c:pt>
                <c:pt idx="24">
                  <c:v>245</c:v>
                </c:pt>
                <c:pt idx="25">
                  <c:v>255</c:v>
                </c:pt>
                <c:pt idx="26">
                  <c:v>265</c:v>
                </c:pt>
                <c:pt idx="27">
                  <c:v>275</c:v>
                </c:pt>
                <c:pt idx="28">
                  <c:v>285</c:v>
                </c:pt>
                <c:pt idx="29">
                  <c:v>295</c:v>
                </c:pt>
                <c:pt idx="30">
                  <c:v>305</c:v>
                </c:pt>
                <c:pt idx="31">
                  <c:v>315</c:v>
                </c:pt>
                <c:pt idx="32">
                  <c:v>325</c:v>
                </c:pt>
                <c:pt idx="33">
                  <c:v>335</c:v>
                </c:pt>
                <c:pt idx="34">
                  <c:v>345</c:v>
                </c:pt>
                <c:pt idx="35">
                  <c:v>355</c:v>
                </c:pt>
              </c:numCache>
            </c:numRef>
          </c:xVal>
          <c:yVal>
            <c:numRef>
              <c:f>mremperyear!$C$20:$AL$20</c:f>
              <c:numCache>
                <c:formatCode>0.0000</c:formatCode>
                <c:ptCount val="36"/>
                <c:pt idx="0">
                  <c:v>0.59662170000000003</c:v>
                </c:pt>
                <c:pt idx="1">
                  <c:v>0.53808299999999998</c:v>
                </c:pt>
                <c:pt idx="2">
                  <c:v>0.50319630000000004</c:v>
                </c:pt>
                <c:pt idx="3">
                  <c:v>0.59681879999999998</c:v>
                </c:pt>
                <c:pt idx="4">
                  <c:v>0.43795620000000002</c:v>
                </c:pt>
                <c:pt idx="5">
                  <c:v>0.40129560000000003</c:v>
                </c:pt>
                <c:pt idx="6">
                  <c:v>0.5660712</c:v>
                </c:pt>
                <c:pt idx="7">
                  <c:v>0.46870380000000006</c:v>
                </c:pt>
                <c:pt idx="8">
                  <c:v>0.35241480000000003</c:v>
                </c:pt>
                <c:pt idx="9">
                  <c:v>0.3181194</c:v>
                </c:pt>
                <c:pt idx="10">
                  <c:v>0.34472790000000003</c:v>
                </c:pt>
                <c:pt idx="11">
                  <c:v>0.36246689999999998</c:v>
                </c:pt>
                <c:pt idx="12">
                  <c:v>0.2773197</c:v>
                </c:pt>
                <c:pt idx="13">
                  <c:v>0.2926935</c:v>
                </c:pt>
                <c:pt idx="14">
                  <c:v>0.28934280000000001</c:v>
                </c:pt>
                <c:pt idx="15">
                  <c:v>0.27909360000000005</c:v>
                </c:pt>
                <c:pt idx="16">
                  <c:v>0.29998619999999998</c:v>
                </c:pt>
                <c:pt idx="17">
                  <c:v>0.29348190000000002</c:v>
                </c:pt>
                <c:pt idx="18">
                  <c:v>0.35241480000000003</c:v>
                </c:pt>
                <c:pt idx="19">
                  <c:v>0.3455163</c:v>
                </c:pt>
                <c:pt idx="20">
                  <c:v>0.34610759999999996</c:v>
                </c:pt>
                <c:pt idx="21">
                  <c:v>0.4801356</c:v>
                </c:pt>
                <c:pt idx="22">
                  <c:v>0.38513340000000001</c:v>
                </c:pt>
                <c:pt idx="23">
                  <c:v>0.41706360000000003</c:v>
                </c:pt>
                <c:pt idx="24">
                  <c:v>0.55247130000000011</c:v>
                </c:pt>
                <c:pt idx="25">
                  <c:v>0.53847719999999999</c:v>
                </c:pt>
                <c:pt idx="26">
                  <c:v>0.74996549999999995</c:v>
                </c:pt>
                <c:pt idx="27">
                  <c:v>0.65141550000000004</c:v>
                </c:pt>
                <c:pt idx="28">
                  <c:v>0.55148580000000003</c:v>
                </c:pt>
                <c:pt idx="29">
                  <c:v>0.56567699999999999</c:v>
                </c:pt>
                <c:pt idx="30">
                  <c:v>0.66895740000000004</c:v>
                </c:pt>
                <c:pt idx="31">
                  <c:v>0.64195469999999999</c:v>
                </c:pt>
                <c:pt idx="32">
                  <c:v>0.55404810000000004</c:v>
                </c:pt>
                <c:pt idx="33">
                  <c:v>0.55700459999999996</c:v>
                </c:pt>
                <c:pt idx="34">
                  <c:v>0.56587410000000005</c:v>
                </c:pt>
                <c:pt idx="35">
                  <c:v>0.68157180000000006</c:v>
                </c:pt>
              </c:numCache>
            </c:numRef>
          </c:yVal>
          <c:smooth val="0"/>
        </c:ser>
        <c:dLbls>
          <c:showLegendKey val="0"/>
          <c:showVal val="0"/>
          <c:showCatName val="0"/>
          <c:showSerName val="0"/>
          <c:showPercent val="0"/>
          <c:showBubbleSize val="0"/>
        </c:dLbls>
        <c:axId val="122987648"/>
        <c:axId val="122989568"/>
      </c:scatterChart>
      <c:valAx>
        <c:axId val="122987648"/>
        <c:scaling>
          <c:orientation val="minMax"/>
          <c:max val="360"/>
          <c:min val="0"/>
        </c:scaling>
        <c:delete val="0"/>
        <c:axPos val="b"/>
        <c:majorGridlines/>
        <c:title>
          <c:tx>
            <c:rich>
              <a:bodyPr/>
              <a:lstStyle/>
              <a:p>
                <a:pPr>
                  <a:defRPr b="0"/>
                </a:pPr>
                <a:r>
                  <a:rPr lang="en-US" b="0" dirty="0"/>
                  <a:t>angle - degrees with respect to beam direction</a:t>
                </a:r>
              </a:p>
            </c:rich>
          </c:tx>
          <c:layout/>
          <c:overlay val="0"/>
        </c:title>
        <c:numFmt formatCode="General" sourceLinked="1"/>
        <c:majorTickMark val="out"/>
        <c:minorTickMark val="none"/>
        <c:tickLblPos val="nextTo"/>
        <c:crossAx val="122989568"/>
        <c:crossesAt val="0.1"/>
        <c:crossBetween val="midCat"/>
        <c:majorUnit val="40"/>
        <c:minorUnit val="10"/>
      </c:valAx>
      <c:valAx>
        <c:axId val="122989568"/>
        <c:scaling>
          <c:logBase val="10"/>
          <c:orientation val="minMax"/>
        </c:scaling>
        <c:delete val="0"/>
        <c:axPos val="l"/>
        <c:majorGridlines/>
        <c:minorGridlines/>
        <c:title>
          <c:tx>
            <c:rich>
              <a:bodyPr rot="-5400000" vert="horz"/>
              <a:lstStyle/>
              <a:p>
                <a:pPr>
                  <a:defRPr b="0"/>
                </a:pPr>
                <a:r>
                  <a:rPr lang="en-US" b="0" dirty="0"/>
                  <a:t>mrem/year</a:t>
                </a:r>
              </a:p>
            </c:rich>
          </c:tx>
          <c:layout/>
          <c:overlay val="0"/>
        </c:title>
        <c:numFmt formatCode="0.0000" sourceLinked="1"/>
        <c:majorTickMark val="out"/>
        <c:minorTickMark val="none"/>
        <c:tickLblPos val="nextTo"/>
        <c:crossAx val="122987648"/>
        <c:crosses val="autoZero"/>
        <c:crossBetween val="midCat"/>
      </c:valAx>
    </c:plotArea>
    <c:legend>
      <c:legendPos val="r"/>
      <c:layout/>
      <c:overlay val="0"/>
    </c:legend>
    <c:plotVisOnly val="1"/>
    <c:dispBlanksAs val="gap"/>
    <c:showDLblsOverMax val="0"/>
  </c:chart>
  <c:txPr>
    <a:bodyPr/>
    <a:lstStyle/>
    <a:p>
      <a:pPr>
        <a:defRPr>
          <a:latin typeface="Times New Roman" pitchFamily="18" charset="0"/>
          <a:cs typeface="Times New Roman" pitchFamily="18"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50" b="0"/>
            </a:pPr>
            <a:r>
              <a:rPr lang="en-US" sz="1050" b="0" dirty="0"/>
              <a:t>Booster 178.5' TLM Plateau for 400 MeV Protons</a:t>
            </a:r>
            <a:endParaRPr lang="en-US" sz="1050" b="0" baseline="0" dirty="0"/>
          </a:p>
          <a:p>
            <a:pPr>
              <a:defRPr sz="1050" b="0"/>
            </a:pPr>
            <a:r>
              <a:rPr lang="en-US" sz="1050" b="0" dirty="0"/>
              <a:t>with 2 detector gases at 2 Intensities</a:t>
            </a:r>
          </a:p>
        </c:rich>
      </c:tx>
      <c:layout>
        <c:manualLayout>
          <c:xMode val="edge"/>
          <c:yMode val="edge"/>
          <c:x val="0.14230870633224615"/>
          <c:y val="1.7530499926562557E-2"/>
        </c:manualLayout>
      </c:layout>
      <c:overlay val="0"/>
    </c:title>
    <c:autoTitleDeleted val="0"/>
    <c:plotArea>
      <c:layout/>
      <c:scatterChart>
        <c:scatterStyle val="lineMarker"/>
        <c:varyColors val="0"/>
        <c:ser>
          <c:idx val="2"/>
          <c:order val="2"/>
          <c:tx>
            <c:v>argon, 3E12ppp</c:v>
          </c:tx>
          <c:spPr>
            <a:ln w="28575">
              <a:noFill/>
            </a:ln>
          </c:spPr>
          <c:xVal>
            <c:numRef>
              <c:f>'TLM data'!$Q$14:$Q$22</c:f>
              <c:numCache>
                <c:formatCode>General</c:formatCode>
                <c:ptCount val="9"/>
                <c:pt idx="0">
                  <c:v>8.2100000000000009</c:v>
                </c:pt>
                <c:pt idx="1">
                  <c:v>20</c:v>
                </c:pt>
                <c:pt idx="2">
                  <c:v>50</c:v>
                </c:pt>
                <c:pt idx="3">
                  <c:v>100</c:v>
                </c:pt>
                <c:pt idx="4">
                  <c:v>200</c:v>
                </c:pt>
                <c:pt idx="5">
                  <c:v>500</c:v>
                </c:pt>
                <c:pt idx="6">
                  <c:v>1000</c:v>
                </c:pt>
                <c:pt idx="7">
                  <c:v>1500</c:v>
                </c:pt>
                <c:pt idx="8">
                  <c:v>2000</c:v>
                </c:pt>
              </c:numCache>
            </c:numRef>
          </c:xVal>
          <c:yVal>
            <c:numRef>
              <c:f>'TLM data'!$R$14:$R$22</c:f>
              <c:numCache>
                <c:formatCode>General</c:formatCode>
                <c:ptCount val="9"/>
                <c:pt idx="0">
                  <c:v>39.760000000000012</c:v>
                </c:pt>
                <c:pt idx="1">
                  <c:v>59.52</c:v>
                </c:pt>
                <c:pt idx="2">
                  <c:v>69.8</c:v>
                </c:pt>
                <c:pt idx="3">
                  <c:v>72.599999999999994</c:v>
                </c:pt>
                <c:pt idx="4">
                  <c:v>73.2</c:v>
                </c:pt>
                <c:pt idx="5">
                  <c:v>74</c:v>
                </c:pt>
                <c:pt idx="6">
                  <c:v>74</c:v>
                </c:pt>
                <c:pt idx="7">
                  <c:v>77</c:v>
                </c:pt>
                <c:pt idx="8">
                  <c:v>82</c:v>
                </c:pt>
              </c:numCache>
            </c:numRef>
          </c:yVal>
          <c:smooth val="0"/>
        </c:ser>
        <c:ser>
          <c:idx val="3"/>
          <c:order val="3"/>
          <c:tx>
            <c:v>argon, 0.5E12ppp</c:v>
          </c:tx>
          <c:spPr>
            <a:ln w="28575">
              <a:noFill/>
            </a:ln>
          </c:spPr>
          <c:xVal>
            <c:numRef>
              <c:f>'TLM data'!$Q$23:$Q$31</c:f>
              <c:numCache>
                <c:formatCode>General</c:formatCode>
                <c:ptCount val="9"/>
                <c:pt idx="0">
                  <c:v>2000</c:v>
                </c:pt>
                <c:pt idx="1">
                  <c:v>8.2100000000000009</c:v>
                </c:pt>
                <c:pt idx="2">
                  <c:v>20</c:v>
                </c:pt>
                <c:pt idx="3">
                  <c:v>50</c:v>
                </c:pt>
                <c:pt idx="4">
                  <c:v>100</c:v>
                </c:pt>
                <c:pt idx="5">
                  <c:v>200</c:v>
                </c:pt>
                <c:pt idx="6">
                  <c:v>500</c:v>
                </c:pt>
                <c:pt idx="7">
                  <c:v>1000</c:v>
                </c:pt>
                <c:pt idx="8">
                  <c:v>1500</c:v>
                </c:pt>
              </c:numCache>
            </c:numRef>
          </c:xVal>
          <c:yVal>
            <c:numRef>
              <c:f>'TLM data'!$R$23:$R$31</c:f>
              <c:numCache>
                <c:formatCode>General</c:formatCode>
                <c:ptCount val="9"/>
                <c:pt idx="0">
                  <c:v>17</c:v>
                </c:pt>
                <c:pt idx="1">
                  <c:v>9.76</c:v>
                </c:pt>
                <c:pt idx="2">
                  <c:v>11.52</c:v>
                </c:pt>
                <c:pt idx="3">
                  <c:v>11.8</c:v>
                </c:pt>
                <c:pt idx="4">
                  <c:v>13.6</c:v>
                </c:pt>
                <c:pt idx="5">
                  <c:v>13.4</c:v>
                </c:pt>
                <c:pt idx="6" formatCode="0.0">
                  <c:v>13</c:v>
                </c:pt>
                <c:pt idx="7" formatCode="0.0">
                  <c:v>13</c:v>
                </c:pt>
                <c:pt idx="8" formatCode="0.0">
                  <c:v>14</c:v>
                </c:pt>
              </c:numCache>
            </c:numRef>
          </c:yVal>
          <c:smooth val="0"/>
        </c:ser>
        <c:ser>
          <c:idx val="0"/>
          <c:order val="0"/>
          <c:tx>
            <c:v>argon-CO2, 3E12 ppp</c:v>
          </c:tx>
          <c:spPr>
            <a:ln w="28575">
              <a:noFill/>
            </a:ln>
          </c:spPr>
          <c:xVal>
            <c:numRef>
              <c:f>'[2]TLM response'!$J$21:$J$116</c:f>
              <c:numCache>
                <c:formatCode>General</c:formatCode>
                <c:ptCount val="96"/>
                <c:pt idx="0">
                  <c:v>8.2100000000000009</c:v>
                </c:pt>
                <c:pt idx="8">
                  <c:v>19.979999999999986</c:v>
                </c:pt>
                <c:pt idx="17">
                  <c:v>49.5</c:v>
                </c:pt>
                <c:pt idx="31">
                  <c:v>99.5</c:v>
                </c:pt>
                <c:pt idx="43">
                  <c:v>199.6</c:v>
                </c:pt>
                <c:pt idx="55">
                  <c:v>500</c:v>
                </c:pt>
                <c:pt idx="68">
                  <c:v>1000</c:v>
                </c:pt>
                <c:pt idx="83">
                  <c:v>1500</c:v>
                </c:pt>
                <c:pt idx="95">
                  <c:v>2000</c:v>
                </c:pt>
              </c:numCache>
            </c:numRef>
          </c:xVal>
          <c:yVal>
            <c:numRef>
              <c:f>'[2]TLM response'!$H$21:$H$116</c:f>
              <c:numCache>
                <c:formatCode>General</c:formatCode>
                <c:ptCount val="96"/>
                <c:pt idx="0">
                  <c:v>13.905995500000008</c:v>
                </c:pt>
                <c:pt idx="8">
                  <c:v>27.771229000000002</c:v>
                </c:pt>
                <c:pt idx="17">
                  <c:v>39.433225</c:v>
                </c:pt>
                <c:pt idx="31">
                  <c:v>44.860725000000002</c:v>
                </c:pt>
                <c:pt idx="43">
                  <c:v>48.714580000000005</c:v>
                </c:pt>
                <c:pt idx="55">
                  <c:v>49.275000000000013</c:v>
                </c:pt>
                <c:pt idx="68">
                  <c:v>49.55</c:v>
                </c:pt>
                <c:pt idx="83">
                  <c:v>49.237500000000011</c:v>
                </c:pt>
                <c:pt idx="95">
                  <c:v>50.1</c:v>
                </c:pt>
              </c:numCache>
            </c:numRef>
          </c:yVal>
          <c:smooth val="0"/>
        </c:ser>
        <c:ser>
          <c:idx val="1"/>
          <c:order val="1"/>
          <c:tx>
            <c:v>argon-CO2, 0.5E12 ppp</c:v>
          </c:tx>
          <c:spPr>
            <a:ln w="28575">
              <a:noFill/>
            </a:ln>
          </c:spPr>
          <c:xVal>
            <c:numRef>
              <c:f>'[2]TLM response'!$J$126:$J$204</c:f>
              <c:numCache>
                <c:formatCode>General</c:formatCode>
                <c:ptCount val="79"/>
                <c:pt idx="0">
                  <c:v>8.2100000000000009</c:v>
                </c:pt>
                <c:pt idx="7">
                  <c:v>19.979999999999986</c:v>
                </c:pt>
                <c:pt idx="14">
                  <c:v>49.5</c:v>
                </c:pt>
                <c:pt idx="22">
                  <c:v>99.5</c:v>
                </c:pt>
                <c:pt idx="31">
                  <c:v>199.6</c:v>
                </c:pt>
                <c:pt idx="41">
                  <c:v>500</c:v>
                </c:pt>
                <c:pt idx="52">
                  <c:v>1000</c:v>
                </c:pt>
                <c:pt idx="64">
                  <c:v>1500</c:v>
                </c:pt>
                <c:pt idx="78">
                  <c:v>2000</c:v>
                </c:pt>
              </c:numCache>
            </c:numRef>
          </c:xVal>
          <c:yVal>
            <c:numRef>
              <c:f>'[2]TLM response'!$H$126:$H$204</c:f>
              <c:numCache>
                <c:formatCode>General</c:formatCode>
                <c:ptCount val="79"/>
                <c:pt idx="0">
                  <c:v>4.8589932499999948</c:v>
                </c:pt>
                <c:pt idx="7">
                  <c:v>5.6568434999999999</c:v>
                </c:pt>
                <c:pt idx="14">
                  <c:v>7.1498374999999985</c:v>
                </c:pt>
                <c:pt idx="22">
                  <c:v>7.2910874999999997</c:v>
                </c:pt>
                <c:pt idx="31">
                  <c:v>8.5718699999999988</c:v>
                </c:pt>
                <c:pt idx="41">
                  <c:v>9.4125000000000068</c:v>
                </c:pt>
                <c:pt idx="52">
                  <c:v>8.8250000000000028</c:v>
                </c:pt>
                <c:pt idx="64">
                  <c:v>9.2375000000000025</c:v>
                </c:pt>
                <c:pt idx="78">
                  <c:v>10.100000000000001</c:v>
                </c:pt>
              </c:numCache>
            </c:numRef>
          </c:yVal>
          <c:smooth val="0"/>
        </c:ser>
        <c:dLbls>
          <c:showLegendKey val="0"/>
          <c:showVal val="0"/>
          <c:showCatName val="0"/>
          <c:showSerName val="0"/>
          <c:showPercent val="0"/>
          <c:showBubbleSize val="0"/>
        </c:dLbls>
        <c:axId val="123625472"/>
        <c:axId val="123627392"/>
      </c:scatterChart>
      <c:valAx>
        <c:axId val="123625472"/>
        <c:scaling>
          <c:orientation val="minMax"/>
          <c:max val="2000"/>
        </c:scaling>
        <c:delete val="0"/>
        <c:axPos val="b"/>
        <c:majorGridlines/>
        <c:minorGridlines/>
        <c:title>
          <c:tx>
            <c:rich>
              <a:bodyPr/>
              <a:lstStyle/>
              <a:p>
                <a:pPr>
                  <a:defRPr b="0"/>
                </a:pPr>
                <a:r>
                  <a:rPr lang="en-US" b="0" dirty="0"/>
                  <a:t>TLM Bias (volts)</a:t>
                </a:r>
              </a:p>
            </c:rich>
          </c:tx>
          <c:overlay val="0"/>
        </c:title>
        <c:numFmt formatCode="General" sourceLinked="1"/>
        <c:majorTickMark val="out"/>
        <c:minorTickMark val="none"/>
        <c:tickLblPos val="nextTo"/>
        <c:crossAx val="123627392"/>
        <c:crosses val="autoZero"/>
        <c:crossBetween val="midCat"/>
      </c:valAx>
      <c:valAx>
        <c:axId val="123627392"/>
        <c:scaling>
          <c:logBase val="10"/>
          <c:orientation val="minMax"/>
          <c:max val="100"/>
        </c:scaling>
        <c:delete val="0"/>
        <c:axPos val="l"/>
        <c:majorGridlines/>
        <c:minorGridlines/>
        <c:title>
          <c:tx>
            <c:rich>
              <a:bodyPr rot="-5400000" vert="horz"/>
              <a:lstStyle/>
              <a:p>
                <a:pPr>
                  <a:defRPr b="0"/>
                </a:pPr>
                <a:r>
                  <a:rPr lang="en-US" b="0" dirty="0"/>
                  <a:t>nC</a:t>
                </a:r>
              </a:p>
            </c:rich>
          </c:tx>
          <c:overlay val="0"/>
        </c:title>
        <c:numFmt formatCode="General" sourceLinked="1"/>
        <c:majorTickMark val="out"/>
        <c:minorTickMark val="none"/>
        <c:tickLblPos val="nextTo"/>
        <c:crossAx val="123625472"/>
        <c:crosses val="autoZero"/>
        <c:crossBetween val="midCat"/>
      </c:valAx>
    </c:plotArea>
    <c:legend>
      <c:legendPos val="r"/>
      <c:layout>
        <c:manualLayout>
          <c:xMode val="edge"/>
          <c:yMode val="edge"/>
          <c:x val="0.36236723550420624"/>
          <c:y val="0.63924160170337452"/>
          <c:w val="0.31041899762529684"/>
          <c:h val="0.2393022233706803"/>
        </c:manualLayout>
      </c:layout>
      <c:overlay val="0"/>
      <c:spPr>
        <a:solidFill>
          <a:schemeClr val="bg1"/>
        </a:solidFill>
      </c:sp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[47502 2014 10 09 Mu2e DoE CD2 Accelerator L3 r3.xlsx]WBS Breakdown 4750204!PivotTable1</c:name>
    <c:fmtId val="13"/>
  </c:pivotSource>
  <c:chart>
    <c:autoTitleDeleted val="1"/>
    <c:pivotFmts>
      <c:pivotFmt>
        <c:idx val="0"/>
        <c:marker>
          <c:symbol val="none"/>
        </c:marker>
        <c:dLbl>
          <c:idx val="0"/>
          <c:spPr/>
          <c:txPr>
            <a:bodyPr/>
            <a:lstStyle/>
            <a:p>
              <a:pPr>
                <a:defRPr/>
              </a:pPr>
              <a:endParaRPr lang="en-US"/>
            </a:p>
          </c:txPr>
          <c:dLblPos val="inEnd"/>
          <c:showLegendKey val="0"/>
          <c:showVal val="1"/>
          <c:showCatName val="0"/>
          <c:showSerName val="0"/>
          <c:showPercent val="0"/>
          <c:showBubbleSize val="0"/>
        </c:dLbl>
      </c:pivotFmt>
      <c:pivotFmt>
        <c:idx val="1"/>
        <c:marker>
          <c:symbol val="none"/>
        </c:marker>
      </c:pivotFmt>
      <c:pivotFmt>
        <c:idx val="2"/>
        <c:marker>
          <c:symbol val="none"/>
        </c:marker>
        <c:dLbl>
          <c:idx val="0"/>
          <c:spPr/>
          <c:txPr>
            <a:bodyPr/>
            <a:lstStyle/>
            <a:p>
              <a:pPr>
                <a:defRPr/>
              </a:pPr>
              <a:endParaRPr lang="en-US"/>
            </a:p>
          </c:txPr>
          <c:showLegendKey val="0"/>
          <c:showVal val="1"/>
          <c:showCatName val="0"/>
          <c:showSerName val="0"/>
          <c:showPercent val="1"/>
          <c:showBubbleSize val="0"/>
        </c:dLbl>
      </c:pivotFmt>
      <c:pivotFmt>
        <c:idx val="3"/>
        <c:marker>
          <c:symbol val="none"/>
        </c:marker>
        <c:dLbl>
          <c:idx val="0"/>
          <c:spPr/>
          <c:txPr>
            <a:bodyPr/>
            <a:lstStyle/>
            <a:p>
              <a:pPr>
                <a:defRPr/>
              </a:pPr>
              <a:endParaRPr lang="en-US"/>
            </a:p>
          </c:txPr>
          <c:showLegendKey val="0"/>
          <c:showVal val="1"/>
          <c:showCatName val="0"/>
          <c:showSerName val="0"/>
          <c:showPercent val="1"/>
          <c:showBubbleSize val="0"/>
        </c:dLbl>
      </c:pivotFmt>
      <c:pivotFmt>
        <c:idx val="4"/>
        <c:marker>
          <c:symbol val="none"/>
        </c:marker>
        <c:dLbl>
          <c:idx val="0"/>
          <c:spPr/>
          <c:txPr>
            <a:bodyPr/>
            <a:lstStyle/>
            <a:p>
              <a:pPr>
                <a:defRPr/>
              </a:pPr>
              <a:endParaRPr lang="en-US"/>
            </a:p>
          </c:txPr>
          <c:showLegendKey val="0"/>
          <c:showVal val="1"/>
          <c:showCatName val="0"/>
          <c:showSerName val="0"/>
          <c:showPercent val="1"/>
          <c:showBubbleSize val="0"/>
        </c:dLbl>
      </c:pivotFmt>
    </c:pivotFmts>
    <c:plotArea>
      <c:layout/>
      <c:pieChart>
        <c:varyColors val="1"/>
        <c:ser>
          <c:idx val="0"/>
          <c:order val="0"/>
          <c:tx>
            <c:strRef>
              <c:f>'WBS Breakdown 4750204'!$B$6:$B$7</c:f>
              <c:strCache>
                <c:ptCount val="1"/>
                <c:pt idx="0">
                  <c:v>Total</c:v>
                </c:pt>
              </c:strCache>
            </c:strRef>
          </c:tx>
          <c:dLbls>
            <c:txPr>
              <a:bodyPr/>
              <a:lstStyle/>
              <a:p>
                <a:pPr>
                  <a:defRPr/>
                </a:pPr>
                <a:endParaRPr lang="en-US"/>
              </a:p>
            </c:txPr>
            <c:showLegendKey val="0"/>
            <c:showVal val="1"/>
            <c:showCatName val="0"/>
            <c:showSerName val="0"/>
            <c:showPercent val="1"/>
            <c:showBubbleSize val="0"/>
            <c:showLeaderLines val="1"/>
          </c:dLbls>
          <c:cat>
            <c:strRef>
              <c:f>'WBS Breakdown 4750204'!$A$8:$A$13</c:f>
              <c:strCache>
                <c:ptCount val="5"/>
                <c:pt idx="0">
                  <c:v>475.02.04.01 AP1 Line to Delivery Ring Total Loss Monitor System</c:v>
                </c:pt>
                <c:pt idx="1">
                  <c:v>475.02.04.02 Delivery Ring Radiation Safety Upgrades</c:v>
                </c:pt>
                <c:pt idx="2">
                  <c:v>475.02.04.03 External Beamline Safety System</c:v>
                </c:pt>
                <c:pt idx="3">
                  <c:v>475.02.04.04 Mu2e Safety Systems</c:v>
                </c:pt>
                <c:pt idx="4">
                  <c:v>475.02.04.05 Technical Documentation</c:v>
                </c:pt>
              </c:strCache>
            </c:strRef>
          </c:cat>
          <c:val>
            <c:numRef>
              <c:f>'WBS Breakdown 4750204'!$B$8:$B$13</c:f>
              <c:numCache>
                <c:formatCode>###,###,</c:formatCode>
                <c:ptCount val="5"/>
                <c:pt idx="0">
                  <c:v>74224.089099999983</c:v>
                </c:pt>
                <c:pt idx="1">
                  <c:v>928538.41999999969</c:v>
                </c:pt>
                <c:pt idx="2">
                  <c:v>315593.93130000005</c:v>
                </c:pt>
                <c:pt idx="3">
                  <c:v>334687.07299999992</c:v>
                </c:pt>
                <c:pt idx="4">
                  <c:v>367520.26839999994</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65623802699978495"/>
          <c:y val="5.1850770309340502E-2"/>
          <c:w val="0.33904484928436945"/>
          <c:h val="0.86877581102362511"/>
        </c:manualLayout>
      </c:layout>
      <c:overlay val="0"/>
    </c:legend>
    <c:plotVisOnly val="1"/>
    <c:dispBlanksAs val="zero"/>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[47502 2014 10 09 Mu2e DoE CD2 Accelerator L3 r3.xlsx]Resource Type 4750204!PivotTable1</c:name>
    <c:fmtId val="9"/>
  </c:pivotSource>
  <c:chart>
    <c:title>
      <c:overlay val="0"/>
    </c:title>
    <c:autoTitleDeleted val="0"/>
    <c:pivotFmts>
      <c:pivotFmt>
        <c:idx val="0"/>
        <c:marker>
          <c:symbol val="none"/>
        </c:marker>
        <c:dLbl>
          <c:idx val="0"/>
          <c:spPr/>
          <c:txPr>
            <a:bodyPr/>
            <a:lstStyle/>
            <a:p>
              <a:pPr>
                <a:defRPr/>
              </a:pPr>
              <a:endParaRPr lang="en-US"/>
            </a:p>
          </c:txPr>
          <c:showLegendKey val="0"/>
          <c:showVal val="1"/>
          <c:showCatName val="0"/>
          <c:showSerName val="0"/>
          <c:showPercent val="1"/>
          <c:showBubbleSize val="0"/>
          <c:separator>
</c:separator>
        </c:dLbl>
      </c:pivotFmt>
      <c:pivotFmt>
        <c:idx val="1"/>
        <c:marker>
          <c:symbol val="none"/>
        </c:marker>
        <c:dLbl>
          <c:idx val="0"/>
          <c:spPr/>
          <c:txPr>
            <a:bodyPr/>
            <a:lstStyle/>
            <a:p>
              <a:pPr>
                <a:defRPr/>
              </a:pPr>
              <a:endParaRPr lang="en-US"/>
            </a:p>
          </c:txPr>
          <c:showLegendKey val="0"/>
          <c:showVal val="1"/>
          <c:showCatName val="0"/>
          <c:showSerName val="0"/>
          <c:showPercent val="1"/>
          <c:showBubbleSize val="0"/>
          <c:separator>
</c:separator>
        </c:dLbl>
      </c:pivotFmt>
      <c:pivotFmt>
        <c:idx val="2"/>
        <c:marker>
          <c:symbol val="none"/>
        </c:marker>
        <c:dLbl>
          <c:idx val="0"/>
          <c:spPr/>
          <c:txPr>
            <a:bodyPr/>
            <a:lstStyle/>
            <a:p>
              <a:pPr>
                <a:defRPr/>
              </a:pPr>
              <a:endParaRPr lang="en-US"/>
            </a:p>
          </c:txPr>
          <c:showLegendKey val="0"/>
          <c:showVal val="1"/>
          <c:showCatName val="0"/>
          <c:showSerName val="0"/>
          <c:showPercent val="1"/>
          <c:showBubbleSize val="0"/>
          <c:separator>
</c:separator>
        </c:dLbl>
      </c:pivotFmt>
    </c:pivotFmts>
    <c:plotArea>
      <c:layout/>
      <c:pieChart>
        <c:varyColors val="1"/>
        <c:ser>
          <c:idx val="0"/>
          <c:order val="0"/>
          <c:tx>
            <c:strRef>
              <c:f>'Resource Type 4750204'!$B$6:$B$7</c:f>
              <c:strCache>
                <c:ptCount val="1"/>
                <c:pt idx="0">
                  <c:v>Total</c:v>
                </c:pt>
              </c:strCache>
            </c:strRef>
          </c:tx>
          <c:dLbls>
            <c:txPr>
              <a:bodyPr/>
              <a:lstStyle/>
              <a:p>
                <a:pPr>
                  <a:defRPr/>
                </a:pPr>
                <a:endParaRPr lang="en-US"/>
              </a:p>
            </c:txPr>
            <c:showLegendKey val="0"/>
            <c:showVal val="1"/>
            <c:showCatName val="0"/>
            <c:showSerName val="0"/>
            <c:showPercent val="1"/>
            <c:showBubbleSize val="0"/>
            <c:separator>
</c:separator>
            <c:showLeaderLines val="1"/>
          </c:dLbls>
          <c:cat>
            <c:strRef>
              <c:f>'Resource Type 4750204'!$A$8:$A$11</c:f>
              <c:strCache>
                <c:ptCount val="3"/>
                <c:pt idx="0">
                  <c:v>L Labor</c:v>
                </c:pt>
                <c:pt idx="1">
                  <c:v>M Material</c:v>
                </c:pt>
                <c:pt idx="2">
                  <c:v>N Non-Fermi Labor</c:v>
                </c:pt>
              </c:strCache>
            </c:strRef>
          </c:cat>
          <c:val>
            <c:numRef>
              <c:f>'Resource Type 4750204'!$B$8:$B$11</c:f>
              <c:numCache>
                <c:formatCode>###,###,</c:formatCode>
                <c:ptCount val="3"/>
                <c:pt idx="0">
                  <c:v>1034113.3416999994</c:v>
                </c:pt>
                <c:pt idx="1">
                  <c:v>730902.6414000002</c:v>
                </c:pt>
                <c:pt idx="2">
                  <c:v>255547.79870000004</c:v>
                </c:pt>
              </c:numCache>
            </c:numRef>
          </c:val>
        </c:ser>
        <c:dLbls>
          <c:showLegendKey val="0"/>
          <c:showVal val="0"/>
          <c:showCatName val="0"/>
          <c:showSerName val="0"/>
          <c:showPercent val="0"/>
          <c:showBubbleSize val="0"/>
          <c:showLeaderLines val="1"/>
        </c:dLbls>
        <c:firstSliceAng val="0"/>
      </c:pieChart>
    </c:plotArea>
    <c:legend>
      <c:legendPos val="r"/>
      <c:overlay val="0"/>
    </c:legend>
    <c:plotVisOnly val="1"/>
    <c:dispBlanksAs val="zero"/>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[47502 2014 10 09 Mu2e DoE CD2 Accelerator L3 r3.xlsx]Estimate Type 4750204!PivotTable2</c:name>
    <c:fmtId val="10"/>
  </c:pivotSource>
  <c:chart>
    <c:autoTitleDeleted val="1"/>
    <c:pivotFmts>
      <c:pivotFmt>
        <c:idx val="0"/>
        <c:marker>
          <c:symbol val="none"/>
        </c:marker>
        <c:dLbl>
          <c:idx val="0"/>
          <c:spPr/>
          <c:txPr>
            <a:bodyPr/>
            <a:lstStyle/>
            <a:p>
              <a:pPr>
                <a:defRPr/>
              </a:pPr>
              <a:endParaRPr lang="en-US"/>
            </a:p>
          </c:txPr>
          <c:showLegendKey val="0"/>
          <c:showVal val="1"/>
          <c:showCatName val="0"/>
          <c:showSerName val="0"/>
          <c:showPercent val="1"/>
          <c:showBubbleSize val="0"/>
          <c:separator>
</c:separator>
        </c:dLbl>
      </c:pivotFmt>
      <c:pivotFmt>
        <c:idx val="1"/>
        <c:marker>
          <c:symbol val="none"/>
        </c:marker>
        <c:dLbl>
          <c:idx val="0"/>
          <c:spPr/>
          <c:txPr>
            <a:bodyPr/>
            <a:lstStyle/>
            <a:p>
              <a:pPr>
                <a:defRPr/>
              </a:pPr>
              <a:endParaRPr lang="en-US"/>
            </a:p>
          </c:txPr>
          <c:showLegendKey val="0"/>
          <c:showVal val="1"/>
          <c:showCatName val="0"/>
          <c:showSerName val="0"/>
          <c:showPercent val="1"/>
          <c:showBubbleSize val="0"/>
          <c:separator>
</c:separator>
        </c:dLbl>
      </c:pivotFmt>
      <c:pivotFmt>
        <c:idx val="2"/>
        <c:marker>
          <c:symbol val="none"/>
        </c:marker>
        <c:dLbl>
          <c:idx val="0"/>
          <c:spPr/>
          <c:txPr>
            <a:bodyPr/>
            <a:lstStyle/>
            <a:p>
              <a:pPr>
                <a:defRPr/>
              </a:pPr>
              <a:endParaRPr lang="en-US"/>
            </a:p>
          </c:txPr>
          <c:showLegendKey val="0"/>
          <c:showVal val="1"/>
          <c:showCatName val="0"/>
          <c:showSerName val="0"/>
          <c:showPercent val="1"/>
          <c:showBubbleSize val="0"/>
          <c:separator>
</c:separator>
        </c:dLbl>
      </c:pivotFmt>
    </c:pivotFmts>
    <c:plotArea>
      <c:layout>
        <c:manualLayout>
          <c:layoutTarget val="inner"/>
          <c:xMode val="edge"/>
          <c:yMode val="edge"/>
          <c:x val="7.0346019247594094E-2"/>
          <c:y val="6.0147209475498849E-2"/>
          <c:w val="0.53926771653543304"/>
          <c:h val="0.89821241473377122"/>
        </c:manualLayout>
      </c:layout>
      <c:pieChart>
        <c:varyColors val="1"/>
        <c:ser>
          <c:idx val="0"/>
          <c:order val="0"/>
          <c:tx>
            <c:strRef>
              <c:f>'Estimate Type 4750204'!$B$6:$B$7</c:f>
              <c:strCache>
                <c:ptCount val="1"/>
                <c:pt idx="0">
                  <c:v>Total</c:v>
                </c:pt>
              </c:strCache>
            </c:strRef>
          </c:tx>
          <c:dLbls>
            <c:txPr>
              <a:bodyPr/>
              <a:lstStyle/>
              <a:p>
                <a:pPr>
                  <a:defRPr/>
                </a:pPr>
                <a:endParaRPr lang="en-US"/>
              </a:p>
            </c:txPr>
            <c:showLegendKey val="0"/>
            <c:showVal val="1"/>
            <c:showCatName val="0"/>
            <c:showSerName val="0"/>
            <c:showPercent val="1"/>
            <c:showBubbleSize val="0"/>
            <c:separator>
</c:separator>
            <c:showLeaderLines val="1"/>
          </c:dLbls>
          <c:cat>
            <c:strRef>
              <c:f>'Estimate Type 4750204'!$A$8:$A$14</c:f>
              <c:strCache>
                <c:ptCount val="6"/>
                <c:pt idx="0">
                  <c:v>L1 Actual / M1 Existing P.O.</c:v>
                </c:pt>
                <c:pt idx="1">
                  <c:v>L2 LOE Task / M2 Procurements for LOE/Oversight Work</c:v>
                </c:pt>
                <c:pt idx="2">
                  <c:v>L3 / M3  Advanced</c:v>
                </c:pt>
                <c:pt idx="3">
                  <c:v>L4 / M4 Preliminary</c:v>
                </c:pt>
                <c:pt idx="4">
                  <c:v>L5 / M5 Conceptual</c:v>
                </c:pt>
                <c:pt idx="5">
                  <c:v>L6 / M6 Pre-Conceptual</c:v>
                </c:pt>
              </c:strCache>
            </c:strRef>
          </c:cat>
          <c:val>
            <c:numRef>
              <c:f>'Estimate Type 4750204'!$B$8:$B$14</c:f>
              <c:numCache>
                <c:formatCode>###,###,</c:formatCode>
                <c:ptCount val="6"/>
                <c:pt idx="0">
                  <c:v>102931.6486</c:v>
                </c:pt>
                <c:pt idx="1">
                  <c:v>32940.06</c:v>
                </c:pt>
                <c:pt idx="2">
                  <c:v>734322.47589999961</c:v>
                </c:pt>
                <c:pt idx="3">
                  <c:v>1068388.8985000001</c:v>
                </c:pt>
                <c:pt idx="4">
                  <c:v>55751.996799999994</c:v>
                </c:pt>
                <c:pt idx="5">
                  <c:v>26228.701999999997</c:v>
                </c:pt>
              </c:numCache>
            </c:numRef>
          </c:val>
        </c:ser>
        <c:dLbls>
          <c:showLegendKey val="0"/>
          <c:showVal val="0"/>
          <c:showCatName val="0"/>
          <c:showSerName val="0"/>
          <c:showPercent val="0"/>
          <c:showBubbleSize val="0"/>
          <c:showLeaderLines val="1"/>
        </c:dLbls>
        <c:firstSliceAng val="0"/>
      </c:pieChart>
    </c:plotArea>
    <c:legend>
      <c:legendPos val="r"/>
      <c:overlay val="0"/>
    </c:legend>
    <c:plotVisOnly val="1"/>
    <c:dispBlanksAs val="zero"/>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stacked"/>
        <c:varyColors val="0"/>
        <c:ser>
          <c:idx val="4"/>
          <c:order val="0"/>
          <c:tx>
            <c:strRef>
              <c:f>'FTE''s 4750204'!$B$26</c:f>
              <c:strCache>
                <c:ptCount val="1"/>
                <c:pt idx="0">
                  <c:v>AD Administrative</c:v>
                </c:pt>
              </c:strCache>
            </c:strRef>
          </c:tx>
          <c:invertIfNegative val="0"/>
          <c:val>
            <c:numRef>
              <c:f>'FTE''s 4750204'!$B$27:$B$32</c:f>
              <c:numCache>
                <c:formatCode>General</c:formatCode>
                <c:ptCount val="6"/>
              </c:numCache>
            </c:numRef>
          </c:val>
        </c:ser>
        <c:ser>
          <c:idx val="1"/>
          <c:order val="1"/>
          <c:tx>
            <c:strRef>
              <c:f>'FTE''s 4750204'!$C$26</c:f>
              <c:strCache>
                <c:ptCount val="1"/>
                <c:pt idx="0">
                  <c:v>EN Engineering</c:v>
                </c:pt>
              </c:strCache>
            </c:strRef>
          </c:tx>
          <c:invertIfNegative val="0"/>
          <c:cat>
            <c:numRef>
              <c:f>'FTE''s 4750204'!$A$27:$A$32</c:f>
              <c:numCache>
                <c:formatCode>"FY"yy</c:formatCode>
                <c:ptCount val="6"/>
                <c:pt idx="0">
                  <c:v>42277</c:v>
                </c:pt>
                <c:pt idx="1">
                  <c:v>42643</c:v>
                </c:pt>
                <c:pt idx="2">
                  <c:v>43008</c:v>
                </c:pt>
                <c:pt idx="3">
                  <c:v>43373</c:v>
                </c:pt>
                <c:pt idx="4">
                  <c:v>43738</c:v>
                </c:pt>
                <c:pt idx="5">
                  <c:v>44104</c:v>
                </c:pt>
              </c:numCache>
            </c:numRef>
          </c:cat>
          <c:val>
            <c:numRef>
              <c:f>'FTE''s 4750204'!$C$27:$C$32</c:f>
              <c:numCache>
                <c:formatCode>#,##0.0</c:formatCode>
                <c:ptCount val="6"/>
                <c:pt idx="0">
                  <c:v>0</c:v>
                </c:pt>
                <c:pt idx="1">
                  <c:v>0</c:v>
                </c:pt>
                <c:pt idx="2">
                  <c:v>6.2899999999999998E-2</c:v>
                </c:pt>
                <c:pt idx="3">
                  <c:v>6.4500000000000002E-2</c:v>
                </c:pt>
                <c:pt idx="4">
                  <c:v>7.8200000000000006E-2</c:v>
                </c:pt>
                <c:pt idx="5">
                  <c:v>0.09</c:v>
                </c:pt>
              </c:numCache>
            </c:numRef>
          </c:val>
        </c:ser>
        <c:ser>
          <c:idx val="2"/>
          <c:order val="2"/>
          <c:tx>
            <c:strRef>
              <c:f>'FTE''s 4750204'!$D$26</c:f>
              <c:strCache>
                <c:ptCount val="1"/>
                <c:pt idx="0">
                  <c:v>ES Environmental, Safety &amp; Health</c:v>
                </c:pt>
              </c:strCache>
            </c:strRef>
          </c:tx>
          <c:invertIfNegative val="0"/>
          <c:cat>
            <c:numRef>
              <c:f>'FTE''s 4750204'!$A$27:$A$32</c:f>
              <c:numCache>
                <c:formatCode>"FY"yy</c:formatCode>
                <c:ptCount val="6"/>
                <c:pt idx="0">
                  <c:v>42277</c:v>
                </c:pt>
                <c:pt idx="1">
                  <c:v>42643</c:v>
                </c:pt>
                <c:pt idx="2">
                  <c:v>43008</c:v>
                </c:pt>
                <c:pt idx="3">
                  <c:v>43373</c:v>
                </c:pt>
                <c:pt idx="4">
                  <c:v>43738</c:v>
                </c:pt>
                <c:pt idx="5">
                  <c:v>44104</c:v>
                </c:pt>
              </c:numCache>
            </c:numRef>
          </c:cat>
          <c:val>
            <c:numRef>
              <c:f>'FTE''s 4750204'!$D$27:$D$32</c:f>
              <c:numCache>
                <c:formatCode>#,##0.0</c:formatCode>
                <c:ptCount val="6"/>
                <c:pt idx="0">
                  <c:v>5.8900000000000001E-2</c:v>
                </c:pt>
                <c:pt idx="1">
                  <c:v>5.8900000000000001E-2</c:v>
                </c:pt>
                <c:pt idx="2">
                  <c:v>5.8900000000000001E-2</c:v>
                </c:pt>
                <c:pt idx="3">
                  <c:v>5.8900000000000001E-2</c:v>
                </c:pt>
                <c:pt idx="4">
                  <c:v>5.8999999999999997E-2</c:v>
                </c:pt>
                <c:pt idx="5">
                  <c:v>5.0900000000000001E-2</c:v>
                </c:pt>
              </c:numCache>
            </c:numRef>
          </c:val>
        </c:ser>
        <c:ser>
          <c:idx val="3"/>
          <c:order val="3"/>
          <c:tx>
            <c:strRef>
              <c:f>'FTE''s 4750204'!$E$26</c:f>
              <c:strCache>
                <c:ptCount val="1"/>
                <c:pt idx="0">
                  <c:v>FM Facilities Management</c:v>
                </c:pt>
              </c:strCache>
            </c:strRef>
          </c:tx>
          <c:invertIfNegative val="0"/>
          <c:cat>
            <c:numRef>
              <c:f>'FTE''s 4750204'!$A$27:$A$32</c:f>
              <c:numCache>
                <c:formatCode>"FY"yy</c:formatCode>
                <c:ptCount val="6"/>
                <c:pt idx="0">
                  <c:v>42277</c:v>
                </c:pt>
                <c:pt idx="1">
                  <c:v>42643</c:v>
                </c:pt>
                <c:pt idx="2">
                  <c:v>43008</c:v>
                </c:pt>
                <c:pt idx="3">
                  <c:v>43373</c:v>
                </c:pt>
                <c:pt idx="4">
                  <c:v>43738</c:v>
                </c:pt>
                <c:pt idx="5">
                  <c:v>44104</c:v>
                </c:pt>
              </c:numCache>
            </c:numRef>
          </c:cat>
          <c:val>
            <c:numRef>
              <c:f>'FTE''s 4750204'!$E$27:$E$32</c:f>
              <c:numCache>
                <c:formatCode>General</c:formatCode>
                <c:ptCount val="6"/>
                <c:pt idx="0">
                  <c:v>0</c:v>
                </c:pt>
                <c:pt idx="1">
                  <c:v>0</c:v>
                </c:pt>
                <c:pt idx="2">
                  <c:v>0</c:v>
                </c:pt>
                <c:pt idx="3">
                  <c:v>0</c:v>
                </c:pt>
                <c:pt idx="4">
                  <c:v>0</c:v>
                </c:pt>
                <c:pt idx="5">
                  <c:v>0</c:v>
                </c:pt>
              </c:numCache>
            </c:numRef>
          </c:val>
        </c:ser>
        <c:ser>
          <c:idx val="7"/>
          <c:order val="4"/>
          <c:tx>
            <c:strRef>
              <c:f>'FTE''s 4750204'!$F$26</c:f>
              <c:strCache>
                <c:ptCount val="1"/>
                <c:pt idx="0">
                  <c:v>IT Information Technology</c:v>
                </c:pt>
              </c:strCache>
            </c:strRef>
          </c:tx>
          <c:invertIfNegative val="0"/>
          <c:val>
            <c:numRef>
              <c:f>'FTE''s 4750204'!$F$27:$F$32</c:f>
              <c:numCache>
                <c:formatCode>General</c:formatCode>
                <c:ptCount val="6"/>
              </c:numCache>
            </c:numRef>
          </c:val>
        </c:ser>
        <c:ser>
          <c:idx val="0"/>
          <c:order val="5"/>
          <c:tx>
            <c:strRef>
              <c:f>'FTE''s 4750204'!$G$26</c:f>
              <c:strCache>
                <c:ptCount val="1"/>
                <c:pt idx="0">
                  <c:v>SC Scientific</c:v>
                </c:pt>
              </c:strCache>
            </c:strRef>
          </c:tx>
          <c:invertIfNegative val="0"/>
          <c:cat>
            <c:numRef>
              <c:f>'FTE''s 4750204'!$A$27:$A$32</c:f>
              <c:numCache>
                <c:formatCode>"FY"yy</c:formatCode>
                <c:ptCount val="6"/>
                <c:pt idx="0">
                  <c:v>42277</c:v>
                </c:pt>
                <c:pt idx="1">
                  <c:v>42643</c:v>
                </c:pt>
                <c:pt idx="2">
                  <c:v>43008</c:v>
                </c:pt>
                <c:pt idx="3">
                  <c:v>43373</c:v>
                </c:pt>
                <c:pt idx="4">
                  <c:v>43738</c:v>
                </c:pt>
                <c:pt idx="5">
                  <c:v>44104</c:v>
                </c:pt>
              </c:numCache>
            </c:numRef>
          </c:cat>
          <c:val>
            <c:numRef>
              <c:f>'FTE''s 4750204'!$G$27:$G$32</c:f>
              <c:numCache>
                <c:formatCode>#,##0.0</c:formatCode>
                <c:ptCount val="6"/>
                <c:pt idx="0">
                  <c:v>0</c:v>
                </c:pt>
                <c:pt idx="1">
                  <c:v>0</c:v>
                </c:pt>
                <c:pt idx="2">
                  <c:v>0</c:v>
                </c:pt>
                <c:pt idx="3">
                  <c:v>0</c:v>
                </c:pt>
                <c:pt idx="4">
                  <c:v>0</c:v>
                </c:pt>
                <c:pt idx="5">
                  <c:v>0</c:v>
                </c:pt>
              </c:numCache>
            </c:numRef>
          </c:val>
        </c:ser>
        <c:ser>
          <c:idx val="6"/>
          <c:order val="6"/>
          <c:tx>
            <c:strRef>
              <c:f>'FTE''s 4750204'!$H$26</c:f>
              <c:strCache>
                <c:ptCount val="1"/>
                <c:pt idx="0">
                  <c:v>TE Technical</c:v>
                </c:pt>
              </c:strCache>
            </c:strRef>
          </c:tx>
          <c:invertIfNegative val="0"/>
          <c:cat>
            <c:numRef>
              <c:f>'FTE''s 4750204'!$A$27:$A$32</c:f>
              <c:numCache>
                <c:formatCode>"FY"yy</c:formatCode>
                <c:ptCount val="6"/>
                <c:pt idx="0">
                  <c:v>42277</c:v>
                </c:pt>
                <c:pt idx="1">
                  <c:v>42643</c:v>
                </c:pt>
                <c:pt idx="2">
                  <c:v>43008</c:v>
                </c:pt>
                <c:pt idx="3">
                  <c:v>43373</c:v>
                </c:pt>
                <c:pt idx="4">
                  <c:v>43738</c:v>
                </c:pt>
                <c:pt idx="5">
                  <c:v>44104</c:v>
                </c:pt>
              </c:numCache>
            </c:numRef>
          </c:cat>
          <c:val>
            <c:numRef>
              <c:f>'FTE''s 4750204'!$H$27:$H$32</c:f>
              <c:numCache>
                <c:formatCode>#,##0.0</c:formatCode>
                <c:ptCount val="6"/>
                <c:pt idx="0">
                  <c:v>0.1273</c:v>
                </c:pt>
                <c:pt idx="1">
                  <c:v>0.23150000000000001</c:v>
                </c:pt>
                <c:pt idx="2">
                  <c:v>0.57730000000000004</c:v>
                </c:pt>
                <c:pt idx="3">
                  <c:v>0.36619999999999997</c:v>
                </c:pt>
                <c:pt idx="4">
                  <c:v>0.47160000000000002</c:v>
                </c:pt>
                <c:pt idx="5">
                  <c:v>0.435</c:v>
                </c:pt>
              </c:numCache>
            </c:numRef>
          </c:val>
        </c:ser>
        <c:dLbls>
          <c:showLegendKey val="0"/>
          <c:showVal val="0"/>
          <c:showCatName val="0"/>
          <c:showSerName val="0"/>
          <c:showPercent val="0"/>
          <c:showBubbleSize val="0"/>
        </c:dLbls>
        <c:gapWidth val="150"/>
        <c:overlap val="100"/>
        <c:axId val="169476480"/>
        <c:axId val="169478016"/>
      </c:barChart>
      <c:lineChart>
        <c:grouping val="standard"/>
        <c:varyColors val="0"/>
        <c:ser>
          <c:idx val="5"/>
          <c:order val="7"/>
          <c:tx>
            <c:strRef>
              <c:f>'FTE''s 4750204'!$I$26</c:f>
              <c:strCache>
                <c:ptCount val="1"/>
                <c:pt idx="0">
                  <c:v>Cumulative</c:v>
                </c:pt>
              </c:strCache>
            </c:strRef>
          </c:tx>
          <c:marker>
            <c:symbol val="none"/>
          </c:marker>
          <c:cat>
            <c:numRef>
              <c:f>'FTE''s 4750204'!$A$27:$A$32</c:f>
              <c:numCache>
                <c:formatCode>"FY"yy</c:formatCode>
                <c:ptCount val="6"/>
                <c:pt idx="0">
                  <c:v>42277</c:v>
                </c:pt>
                <c:pt idx="1">
                  <c:v>42643</c:v>
                </c:pt>
                <c:pt idx="2">
                  <c:v>43008</c:v>
                </c:pt>
                <c:pt idx="3">
                  <c:v>43373</c:v>
                </c:pt>
                <c:pt idx="4">
                  <c:v>43738</c:v>
                </c:pt>
                <c:pt idx="5">
                  <c:v>44104</c:v>
                </c:pt>
              </c:numCache>
            </c:numRef>
          </c:cat>
          <c:val>
            <c:numRef>
              <c:f>'FTE''s 4750204'!$I$27:$I$32</c:f>
              <c:numCache>
                <c:formatCode>#,##0.0</c:formatCode>
                <c:ptCount val="6"/>
                <c:pt idx="0">
                  <c:v>0.1862</c:v>
                </c:pt>
                <c:pt idx="1">
                  <c:v>0.47660000000000002</c:v>
                </c:pt>
                <c:pt idx="2">
                  <c:v>1.1757</c:v>
                </c:pt>
                <c:pt idx="3">
                  <c:v>1.6653</c:v>
                </c:pt>
                <c:pt idx="4">
                  <c:v>2.2740999999999998</c:v>
                </c:pt>
                <c:pt idx="5">
                  <c:v>2.8499999999999996</c:v>
                </c:pt>
              </c:numCache>
            </c:numRef>
          </c:val>
          <c:smooth val="0"/>
        </c:ser>
        <c:dLbls>
          <c:showLegendKey val="0"/>
          <c:showVal val="0"/>
          <c:showCatName val="0"/>
          <c:showSerName val="0"/>
          <c:showPercent val="0"/>
          <c:showBubbleSize val="0"/>
        </c:dLbls>
        <c:marker val="1"/>
        <c:smooth val="0"/>
        <c:axId val="169482112"/>
        <c:axId val="169480192"/>
      </c:lineChart>
      <c:catAx>
        <c:axId val="169476480"/>
        <c:scaling>
          <c:orientation val="minMax"/>
        </c:scaling>
        <c:delete val="0"/>
        <c:axPos val="b"/>
        <c:numFmt formatCode="&quot;FY&quot;yy" sourceLinked="1"/>
        <c:majorTickMark val="out"/>
        <c:minorTickMark val="none"/>
        <c:tickLblPos val="nextTo"/>
        <c:crossAx val="169478016"/>
        <c:crosses val="autoZero"/>
        <c:auto val="1"/>
        <c:lblAlgn val="ctr"/>
        <c:lblOffset val="100"/>
        <c:noMultiLvlLbl val="0"/>
      </c:catAx>
      <c:valAx>
        <c:axId val="169478016"/>
        <c:scaling>
          <c:orientation val="minMax"/>
        </c:scaling>
        <c:delete val="0"/>
        <c:axPos val="l"/>
        <c:majorGridlines/>
        <c:title>
          <c:tx>
            <c:rich>
              <a:bodyPr rot="-5400000" vert="horz"/>
              <a:lstStyle/>
              <a:p>
                <a:pPr>
                  <a:defRPr/>
                </a:pPr>
                <a:r>
                  <a:rPr lang="en-US"/>
                  <a:t>Annual FTE's</a:t>
                </a:r>
              </a:p>
            </c:rich>
          </c:tx>
          <c:overlay val="0"/>
        </c:title>
        <c:numFmt formatCode="General" sourceLinked="1"/>
        <c:majorTickMark val="out"/>
        <c:minorTickMark val="none"/>
        <c:tickLblPos val="nextTo"/>
        <c:crossAx val="169476480"/>
        <c:crosses val="autoZero"/>
        <c:crossBetween val="between"/>
      </c:valAx>
      <c:valAx>
        <c:axId val="169480192"/>
        <c:scaling>
          <c:orientation val="minMax"/>
        </c:scaling>
        <c:delete val="0"/>
        <c:axPos val="r"/>
        <c:title>
          <c:tx>
            <c:rich>
              <a:bodyPr rot="-5400000" vert="horz"/>
              <a:lstStyle/>
              <a:p>
                <a:pPr>
                  <a:defRPr/>
                </a:pPr>
                <a:r>
                  <a:rPr lang="en-US"/>
                  <a:t>Cumulative FTE's</a:t>
                </a:r>
              </a:p>
            </c:rich>
          </c:tx>
          <c:overlay val="0"/>
        </c:title>
        <c:numFmt formatCode="#,##0.0" sourceLinked="1"/>
        <c:majorTickMark val="out"/>
        <c:minorTickMark val="none"/>
        <c:tickLblPos val="nextTo"/>
        <c:crossAx val="169482112"/>
        <c:crosses val="max"/>
        <c:crossBetween val="between"/>
      </c:valAx>
      <c:dateAx>
        <c:axId val="169482112"/>
        <c:scaling>
          <c:orientation val="minMax"/>
        </c:scaling>
        <c:delete val="1"/>
        <c:axPos val="b"/>
        <c:numFmt formatCode="&quot;FY&quot;yy" sourceLinked="1"/>
        <c:majorTickMark val="out"/>
        <c:minorTickMark val="none"/>
        <c:tickLblPos val="none"/>
        <c:crossAx val="169480192"/>
        <c:crosses val="autoZero"/>
        <c:auto val="1"/>
        <c:lblOffset val="100"/>
        <c:baseTimeUnit val="years"/>
      </c:dateAx>
    </c:plotArea>
    <c:legend>
      <c:legendPos val="b"/>
      <c:overlay val="0"/>
    </c:legend>
    <c:plotVisOnly val="1"/>
    <c:dispBlanksAs val="gap"/>
    <c:showDLblsOverMax val="0"/>
  </c:chart>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en-US" sz="1200" b="0" dirty="0"/>
              <a:t>TLM Integrated charge vs lost protons</a:t>
            </a:r>
          </a:p>
          <a:p>
            <a:pPr>
              <a:defRPr sz="1200"/>
            </a:pPr>
            <a:r>
              <a:rPr lang="en-US" sz="1200" b="0" dirty="0"/>
              <a:t>VL11 +39.98 A</a:t>
            </a:r>
          </a:p>
        </c:rich>
      </c:tx>
      <c:layout>
        <c:manualLayout>
          <c:xMode val="edge"/>
          <c:yMode val="edge"/>
          <c:x val="0.1942707786526684"/>
          <c:y val="2.3012242089994778E-2"/>
        </c:manualLayout>
      </c:layout>
      <c:overlay val="0"/>
    </c:title>
    <c:autoTitleDeleted val="0"/>
    <c:plotArea>
      <c:layout/>
      <c:scatterChart>
        <c:scatterStyle val="smoothMarker"/>
        <c:varyColors val="0"/>
        <c:ser>
          <c:idx val="3"/>
          <c:order val="0"/>
          <c:tx>
            <c:v>argon - bias=500 volts</c:v>
          </c:tx>
          <c:marker>
            <c:symbol val="circle"/>
            <c:size val="8"/>
            <c:spPr>
              <a:solidFill>
                <a:schemeClr val="accent6">
                  <a:lumMod val="50000"/>
                </a:schemeClr>
              </a:solidFill>
              <a:ln>
                <a:solidFill>
                  <a:srgbClr val="C00000"/>
                </a:solidFill>
              </a:ln>
            </c:spPr>
          </c:marker>
          <c:trendline>
            <c:spPr>
              <a:ln>
                <a:solidFill>
                  <a:srgbClr val="C00000"/>
                </a:solidFill>
              </a:ln>
            </c:spPr>
            <c:trendlineType val="linear"/>
            <c:dispRSqr val="1"/>
            <c:dispEq val="1"/>
            <c:trendlineLbl>
              <c:layout>
                <c:manualLayout>
                  <c:x val="0.4386948818897638"/>
                  <c:y val="-2.7614690507993735E-2"/>
                </c:manualLayout>
              </c:layout>
              <c:tx>
                <c:rich>
                  <a:bodyPr/>
                  <a:lstStyle/>
                  <a:p>
                    <a:pPr>
                      <a:defRPr sz="1000" b="1">
                        <a:solidFill>
                          <a:srgbClr val="C00000"/>
                        </a:solidFill>
                      </a:defRPr>
                    </a:pPr>
                    <a:r>
                      <a:rPr lang="en-US" sz="1000" baseline="0" dirty="0"/>
                      <a:t>y = 20.225x + </a:t>
                    </a:r>
                    <a:r>
                      <a:rPr lang="en-US" sz="1000" baseline="0" dirty="0" smtClean="0"/>
                      <a:t>236.22</a:t>
                    </a:r>
                  </a:p>
                  <a:p>
                    <a:pPr>
                      <a:defRPr sz="1000" b="1">
                        <a:solidFill>
                          <a:srgbClr val="C00000"/>
                        </a:solidFill>
                      </a:defRPr>
                    </a:pPr>
                    <a:r>
                      <a:rPr lang="en-US" sz="1000" baseline="0" dirty="0" smtClean="0"/>
                      <a:t>R² </a:t>
                    </a:r>
                    <a:r>
                      <a:rPr lang="en-US" sz="1000" baseline="0" dirty="0"/>
                      <a:t>= 0.9947</a:t>
                    </a:r>
                    <a:endParaRPr lang="en-US" sz="1000" dirty="0"/>
                  </a:p>
                </c:rich>
              </c:tx>
              <c:numFmt formatCode="General" sourceLinked="0"/>
              <c:spPr>
                <a:solidFill>
                  <a:schemeClr val="bg1"/>
                </a:solidFill>
              </c:spPr>
            </c:trendlineLbl>
          </c:trendline>
          <c:xVal>
            <c:numRef>
              <c:f>'Lumberjack data'!$G$32:$G$133</c:f>
              <c:numCache>
                <c:formatCode>General</c:formatCode>
                <c:ptCount val="102"/>
                <c:pt idx="0">
                  <c:v>39.368518232900144</c:v>
                </c:pt>
                <c:pt idx="9">
                  <c:v>28.934526457999986</c:v>
                </c:pt>
                <c:pt idx="17">
                  <c:v>84.769596963900142</c:v>
                </c:pt>
                <c:pt idx="27">
                  <c:v>139.45229426609998</c:v>
                </c:pt>
                <c:pt idx="39">
                  <c:v>127.86365091850008</c:v>
                </c:pt>
                <c:pt idx="51">
                  <c:v>297.95212340300003</c:v>
                </c:pt>
                <c:pt idx="63">
                  <c:v>601.09134863610154</c:v>
                </c:pt>
                <c:pt idx="86">
                  <c:v>423.3269768878987</c:v>
                </c:pt>
                <c:pt idx="101">
                  <c:v>992.90333942780285</c:v>
                </c:pt>
              </c:numCache>
            </c:numRef>
          </c:xVal>
          <c:yVal>
            <c:numRef>
              <c:f>'Lumberjack data'!$F$32:$F$133</c:f>
              <c:numCache>
                <c:formatCode>General</c:formatCode>
                <c:ptCount val="102"/>
                <c:pt idx="0">
                  <c:v>816</c:v>
                </c:pt>
                <c:pt idx="9">
                  <c:v>604</c:v>
                </c:pt>
                <c:pt idx="17">
                  <c:v>1801</c:v>
                </c:pt>
                <c:pt idx="27">
                  <c:v>3002</c:v>
                </c:pt>
                <c:pt idx="39">
                  <c:v>2693</c:v>
                </c:pt>
                <c:pt idx="51">
                  <c:v>6536</c:v>
                </c:pt>
                <c:pt idx="63">
                  <c:v>13395</c:v>
                </c:pt>
                <c:pt idx="86">
                  <c:v>9023</c:v>
                </c:pt>
                <c:pt idx="101">
                  <c:v>19586</c:v>
                </c:pt>
              </c:numCache>
            </c:numRef>
          </c:yVal>
          <c:smooth val="1"/>
        </c:ser>
        <c:ser>
          <c:idx val="0"/>
          <c:order val="1"/>
          <c:tx>
            <c:v>argon/CO2 - bias=800 volts</c:v>
          </c:tx>
          <c:trendline>
            <c:spPr>
              <a:ln>
                <a:solidFill>
                  <a:schemeClr val="accent1"/>
                </a:solidFill>
              </a:ln>
            </c:spPr>
            <c:trendlineType val="linear"/>
            <c:dispRSqr val="1"/>
            <c:dispEq val="1"/>
            <c:trendlineLbl>
              <c:layout>
                <c:manualLayout>
                  <c:x val="0.34544553805774281"/>
                  <c:y val="5.3822674668806421E-2"/>
                </c:manualLayout>
              </c:layout>
              <c:tx>
                <c:rich>
                  <a:bodyPr/>
                  <a:lstStyle/>
                  <a:p>
                    <a:pPr>
                      <a:defRPr sz="1000"/>
                    </a:pPr>
                    <a:r>
                      <a:rPr lang="en-US" sz="1000" b="1" baseline="0" dirty="0">
                        <a:solidFill>
                          <a:schemeClr val="accent1"/>
                        </a:solidFill>
                      </a:rPr>
                      <a:t>y = 14.116x </a:t>
                    </a:r>
                    <a:r>
                      <a:rPr lang="en-US" sz="1000" b="1" baseline="0" dirty="0" smtClean="0">
                        <a:solidFill>
                          <a:schemeClr val="accent1"/>
                        </a:solidFill>
                      </a:rPr>
                      <a:t>– 57</a:t>
                    </a:r>
                  </a:p>
                  <a:p>
                    <a:pPr>
                      <a:defRPr sz="1000"/>
                    </a:pPr>
                    <a:r>
                      <a:rPr lang="en-US" sz="1000" b="1" baseline="0" dirty="0" smtClean="0">
                        <a:solidFill>
                          <a:schemeClr val="accent1"/>
                        </a:solidFill>
                      </a:rPr>
                      <a:t>R² </a:t>
                    </a:r>
                    <a:r>
                      <a:rPr lang="en-US" sz="1000" b="1" baseline="0" dirty="0">
                        <a:solidFill>
                          <a:schemeClr val="accent1"/>
                        </a:solidFill>
                      </a:rPr>
                      <a:t>= 0.9998</a:t>
                    </a:r>
                    <a:endParaRPr lang="en-US" sz="1000" b="1" dirty="0">
                      <a:solidFill>
                        <a:schemeClr val="accent1"/>
                      </a:solidFill>
                    </a:endParaRPr>
                  </a:p>
                </c:rich>
              </c:tx>
              <c:numFmt formatCode="General" sourceLinked="0"/>
              <c:spPr>
                <a:solidFill>
                  <a:sysClr val="window" lastClr="FFFFFF"/>
                </a:solidFill>
              </c:spPr>
            </c:trendlineLbl>
          </c:trendline>
          <c:xVal>
            <c:numRef>
              <c:f>'[TLM response to argon-C02.xlsx]TLM data'!$G$13:$G$118</c:f>
              <c:numCache>
                <c:formatCode>General</c:formatCode>
                <c:ptCount val="106"/>
                <c:pt idx="0" formatCode="0.0">
                  <c:v>32.461187822799985</c:v>
                </c:pt>
                <c:pt idx="12" formatCode="0.0">
                  <c:v>48.267276266800003</c:v>
                </c:pt>
                <c:pt idx="22" formatCode="0.0">
                  <c:v>98.623680018999764</c:v>
                </c:pt>
                <c:pt idx="32" formatCode="0.0">
                  <c:v>162.33786854200022</c:v>
                </c:pt>
                <c:pt idx="44" formatCode="0.0">
                  <c:v>77.823608611199958</c:v>
                </c:pt>
                <c:pt idx="55">
                  <c:v>308.0602940168003</c:v>
                </c:pt>
                <c:pt idx="69">
                  <c:v>514.97501631600051</c:v>
                </c:pt>
                <c:pt idx="92">
                  <c:v>311.9603681992001</c:v>
                </c:pt>
                <c:pt idx="105">
                  <c:v>1103.8713265757958</c:v>
                </c:pt>
              </c:numCache>
            </c:numRef>
          </c:xVal>
          <c:yVal>
            <c:numRef>
              <c:f>'[TLM response to argon-C02.xlsx]TLM data'!$F$13:$F$118</c:f>
              <c:numCache>
                <c:formatCode>General</c:formatCode>
                <c:ptCount val="106"/>
                <c:pt idx="0">
                  <c:v>429</c:v>
                </c:pt>
                <c:pt idx="12">
                  <c:v>663</c:v>
                </c:pt>
                <c:pt idx="22">
                  <c:v>1378</c:v>
                </c:pt>
                <c:pt idx="32">
                  <c:v>2243</c:v>
                </c:pt>
                <c:pt idx="44">
                  <c:v>1028</c:v>
                </c:pt>
                <c:pt idx="55">
                  <c:v>4349</c:v>
                </c:pt>
                <c:pt idx="69">
                  <c:v>7076</c:v>
                </c:pt>
                <c:pt idx="92">
                  <c:v>4254</c:v>
                </c:pt>
                <c:pt idx="105">
                  <c:v>15592</c:v>
                </c:pt>
              </c:numCache>
            </c:numRef>
          </c:yVal>
          <c:smooth val="1"/>
        </c:ser>
        <c:dLbls>
          <c:showLegendKey val="0"/>
          <c:showVal val="0"/>
          <c:showCatName val="0"/>
          <c:showSerName val="0"/>
          <c:showPercent val="0"/>
          <c:showBubbleSize val="0"/>
        </c:dLbls>
        <c:axId val="210528128"/>
        <c:axId val="210538496"/>
      </c:scatterChart>
      <c:valAx>
        <c:axId val="210528128"/>
        <c:scaling>
          <c:orientation val="minMax"/>
          <c:max val="1200"/>
          <c:min val="0"/>
        </c:scaling>
        <c:delete val="0"/>
        <c:axPos val="b"/>
        <c:majorGridlines/>
        <c:minorGridlines/>
        <c:title>
          <c:tx>
            <c:rich>
              <a:bodyPr/>
              <a:lstStyle/>
              <a:p>
                <a:pPr>
                  <a:defRPr/>
                </a:pPr>
                <a:r>
                  <a:rPr lang="en-US" dirty="0"/>
                  <a:t>E12 protons</a:t>
                </a:r>
              </a:p>
            </c:rich>
          </c:tx>
          <c:overlay val="0"/>
        </c:title>
        <c:numFmt formatCode="General" sourceLinked="1"/>
        <c:majorTickMark val="out"/>
        <c:minorTickMark val="none"/>
        <c:tickLblPos val="nextTo"/>
        <c:crossAx val="210538496"/>
        <c:crosses val="autoZero"/>
        <c:crossBetween val="midCat"/>
      </c:valAx>
      <c:valAx>
        <c:axId val="210538496"/>
        <c:scaling>
          <c:orientation val="minMax"/>
          <c:max val="20000"/>
        </c:scaling>
        <c:delete val="0"/>
        <c:axPos val="l"/>
        <c:majorGridlines/>
        <c:minorGridlines/>
        <c:title>
          <c:tx>
            <c:rich>
              <a:bodyPr rot="-5400000" vert="horz"/>
              <a:lstStyle/>
              <a:p>
                <a:pPr>
                  <a:defRPr/>
                </a:pPr>
                <a:r>
                  <a:rPr lang="en-US" dirty="0"/>
                  <a:t>nC</a:t>
                </a:r>
              </a:p>
            </c:rich>
          </c:tx>
          <c:overlay val="0"/>
        </c:title>
        <c:numFmt formatCode="General" sourceLinked="1"/>
        <c:majorTickMark val="out"/>
        <c:minorTickMark val="none"/>
        <c:tickLblPos val="nextTo"/>
        <c:crossAx val="210528128"/>
        <c:crosses val="autoZero"/>
        <c:crossBetween val="midCat"/>
      </c:valAx>
    </c:plotArea>
    <c:legend>
      <c:legendPos val="r"/>
      <c:layout>
        <c:manualLayout>
          <c:xMode val="edge"/>
          <c:yMode val="edge"/>
          <c:x val="0.63633333333333331"/>
          <c:y val="0.51283717691129216"/>
          <c:w val="0.33033333333333331"/>
          <c:h val="0.43150188703405118"/>
        </c:manualLayout>
      </c:layout>
      <c:overlay val="0"/>
    </c:legend>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en-US" sz="1200" b="0" dirty="0"/>
              <a:t>Detector response by position for a VL11 scan</a:t>
            </a:r>
          </a:p>
        </c:rich>
      </c:tx>
      <c:layout>
        <c:manualLayout>
          <c:xMode val="edge"/>
          <c:yMode val="edge"/>
          <c:x val="0.15740376202974629"/>
          <c:y val="5.6047285821047628E-2"/>
        </c:manualLayout>
      </c:layout>
      <c:overlay val="0"/>
    </c:title>
    <c:autoTitleDeleted val="0"/>
    <c:plotArea>
      <c:layout/>
      <c:scatterChart>
        <c:scatterStyle val="smoothMarker"/>
        <c:varyColors val="0"/>
        <c:ser>
          <c:idx val="0"/>
          <c:order val="0"/>
          <c:tx>
            <c:v>-20 ft</c:v>
          </c:tx>
          <c:xVal>
            <c:numRef>
              <c:f>'raster data'!$B$3:$B$26</c:f>
              <c:numCache>
                <c:formatCode>General</c:formatCode>
                <c:ptCount val="24"/>
                <c:pt idx="0">
                  <c:v>-39.5</c:v>
                </c:pt>
                <c:pt idx="1">
                  <c:v>-35.5</c:v>
                </c:pt>
                <c:pt idx="2">
                  <c:v>-31.5</c:v>
                </c:pt>
                <c:pt idx="3">
                  <c:v>-27.5</c:v>
                </c:pt>
                <c:pt idx="4">
                  <c:v>-23.5</c:v>
                </c:pt>
                <c:pt idx="5">
                  <c:v>-19.5</c:v>
                </c:pt>
                <c:pt idx="6">
                  <c:v>-15.5</c:v>
                </c:pt>
                <c:pt idx="7">
                  <c:v>-11.5</c:v>
                </c:pt>
                <c:pt idx="8">
                  <c:v>-9.5</c:v>
                </c:pt>
                <c:pt idx="9">
                  <c:v>-7.5</c:v>
                </c:pt>
                <c:pt idx="10">
                  <c:v>-5.5</c:v>
                </c:pt>
                <c:pt idx="11">
                  <c:v>-3.5</c:v>
                </c:pt>
                <c:pt idx="12">
                  <c:v>17.5</c:v>
                </c:pt>
                <c:pt idx="13">
                  <c:v>19.5</c:v>
                </c:pt>
                <c:pt idx="14">
                  <c:v>21.5</c:v>
                </c:pt>
                <c:pt idx="15">
                  <c:v>23.5</c:v>
                </c:pt>
                <c:pt idx="16">
                  <c:v>25.5</c:v>
                </c:pt>
                <c:pt idx="17">
                  <c:v>27.5</c:v>
                </c:pt>
                <c:pt idx="18">
                  <c:v>29.5</c:v>
                </c:pt>
                <c:pt idx="19">
                  <c:v>31.5</c:v>
                </c:pt>
                <c:pt idx="20">
                  <c:v>33.5</c:v>
                </c:pt>
                <c:pt idx="21">
                  <c:v>35.5</c:v>
                </c:pt>
                <c:pt idx="22">
                  <c:v>37.5</c:v>
                </c:pt>
                <c:pt idx="23">
                  <c:v>39.5</c:v>
                </c:pt>
              </c:numCache>
            </c:numRef>
          </c:xVal>
          <c:yVal>
            <c:numRef>
              <c:f>'raster data'!$C$3:$C$26</c:f>
              <c:numCache>
                <c:formatCode>0.0</c:formatCode>
                <c:ptCount val="24"/>
                <c:pt idx="0">
                  <c:v>25.755077700783673</c:v>
                </c:pt>
                <c:pt idx="1">
                  <c:v>19.696754251019964</c:v>
                </c:pt>
                <c:pt idx="2">
                  <c:v>15.073867692306862</c:v>
                </c:pt>
                <c:pt idx="3">
                  <c:v>8.3231034292155179</c:v>
                </c:pt>
                <c:pt idx="4">
                  <c:v>4.6412159746896471</c:v>
                </c:pt>
                <c:pt idx="5">
                  <c:v>2.3080500841995839</c:v>
                </c:pt>
                <c:pt idx="6">
                  <c:v>0.75647385598664219</c:v>
                </c:pt>
                <c:pt idx="7">
                  <c:v>0.7532484727908334</c:v>
                </c:pt>
                <c:pt idx="8">
                  <c:v>0.89591121074145008</c:v>
                </c:pt>
                <c:pt idx="9">
                  <c:v>0.75257624879767049</c:v>
                </c:pt>
                <c:pt idx="10">
                  <c:v>0</c:v>
                </c:pt>
                <c:pt idx="11">
                  <c:v>0</c:v>
                </c:pt>
                <c:pt idx="12">
                  <c:v>0</c:v>
                </c:pt>
                <c:pt idx="13">
                  <c:v>0.97738317693396726</c:v>
                </c:pt>
                <c:pt idx="14">
                  <c:v>0</c:v>
                </c:pt>
                <c:pt idx="15">
                  <c:v>0</c:v>
                </c:pt>
                <c:pt idx="16">
                  <c:v>0</c:v>
                </c:pt>
                <c:pt idx="17">
                  <c:v>0</c:v>
                </c:pt>
                <c:pt idx="18">
                  <c:v>0.83593229539427494</c:v>
                </c:pt>
                <c:pt idx="19">
                  <c:v>0</c:v>
                </c:pt>
                <c:pt idx="20">
                  <c:v>0.74959644682878346</c:v>
                </c:pt>
                <c:pt idx="21">
                  <c:v>0.83561523369091129</c:v>
                </c:pt>
                <c:pt idx="22">
                  <c:v>1.4940114257347061</c:v>
                </c:pt>
                <c:pt idx="23">
                  <c:v>3.0243104335904833</c:v>
                </c:pt>
              </c:numCache>
            </c:numRef>
          </c:yVal>
          <c:smooth val="1"/>
        </c:ser>
        <c:ser>
          <c:idx val="1"/>
          <c:order val="1"/>
          <c:tx>
            <c:v>-15 ft</c:v>
          </c:tx>
          <c:xVal>
            <c:numRef>
              <c:f>'raster data'!$B$3:$B$26</c:f>
              <c:numCache>
                <c:formatCode>General</c:formatCode>
                <c:ptCount val="24"/>
                <c:pt idx="0">
                  <c:v>-39.5</c:v>
                </c:pt>
                <c:pt idx="1">
                  <c:v>-35.5</c:v>
                </c:pt>
                <c:pt idx="2">
                  <c:v>-31.5</c:v>
                </c:pt>
                <c:pt idx="3">
                  <c:v>-27.5</c:v>
                </c:pt>
                <c:pt idx="4">
                  <c:v>-23.5</c:v>
                </c:pt>
                <c:pt idx="5">
                  <c:v>-19.5</c:v>
                </c:pt>
                <c:pt idx="6">
                  <c:v>-15.5</c:v>
                </c:pt>
                <c:pt idx="7">
                  <c:v>-11.5</c:v>
                </c:pt>
                <c:pt idx="8">
                  <c:v>-9.5</c:v>
                </c:pt>
                <c:pt idx="9">
                  <c:v>-7.5</c:v>
                </c:pt>
                <c:pt idx="10">
                  <c:v>-5.5</c:v>
                </c:pt>
                <c:pt idx="11">
                  <c:v>-3.5</c:v>
                </c:pt>
                <c:pt idx="12">
                  <c:v>17.5</c:v>
                </c:pt>
                <c:pt idx="13">
                  <c:v>19.5</c:v>
                </c:pt>
                <c:pt idx="14">
                  <c:v>21.5</c:v>
                </c:pt>
                <c:pt idx="15">
                  <c:v>23.5</c:v>
                </c:pt>
                <c:pt idx="16">
                  <c:v>25.5</c:v>
                </c:pt>
                <c:pt idx="17">
                  <c:v>27.5</c:v>
                </c:pt>
                <c:pt idx="18">
                  <c:v>29.5</c:v>
                </c:pt>
                <c:pt idx="19">
                  <c:v>31.5</c:v>
                </c:pt>
                <c:pt idx="20">
                  <c:v>33.5</c:v>
                </c:pt>
                <c:pt idx="21">
                  <c:v>35.5</c:v>
                </c:pt>
                <c:pt idx="22">
                  <c:v>37.5</c:v>
                </c:pt>
                <c:pt idx="23">
                  <c:v>39.5</c:v>
                </c:pt>
              </c:numCache>
            </c:numRef>
          </c:xVal>
          <c:yVal>
            <c:numRef>
              <c:f>'raster data'!$D$3:$D$26</c:f>
              <c:numCache>
                <c:formatCode>0.0</c:formatCode>
                <c:ptCount val="24"/>
                <c:pt idx="0">
                  <c:v>46.62783770474519</c:v>
                </c:pt>
                <c:pt idx="1">
                  <c:v>39.199785427285782</c:v>
                </c:pt>
                <c:pt idx="2">
                  <c:v>30.708696365262924</c:v>
                </c:pt>
                <c:pt idx="3">
                  <c:v>20.992594077278589</c:v>
                </c:pt>
                <c:pt idx="4">
                  <c:v>10.631697438902723</c:v>
                </c:pt>
                <c:pt idx="5">
                  <c:v>3.6500140624694852</c:v>
                </c:pt>
                <c:pt idx="6">
                  <c:v>0</c:v>
                </c:pt>
                <c:pt idx="7">
                  <c:v>0</c:v>
                </c:pt>
                <c:pt idx="8">
                  <c:v>0</c:v>
                </c:pt>
                <c:pt idx="9">
                  <c:v>0</c:v>
                </c:pt>
                <c:pt idx="10">
                  <c:v>0</c:v>
                </c:pt>
                <c:pt idx="11">
                  <c:v>0</c:v>
                </c:pt>
                <c:pt idx="12">
                  <c:v>0</c:v>
                </c:pt>
                <c:pt idx="13">
                  <c:v>0</c:v>
                </c:pt>
                <c:pt idx="14">
                  <c:v>0</c:v>
                </c:pt>
                <c:pt idx="15">
                  <c:v>0</c:v>
                </c:pt>
                <c:pt idx="16">
                  <c:v>0</c:v>
                </c:pt>
                <c:pt idx="17">
                  <c:v>0</c:v>
                </c:pt>
                <c:pt idx="18">
                  <c:v>0</c:v>
                </c:pt>
                <c:pt idx="19">
                  <c:v>0.20059753350519713</c:v>
                </c:pt>
                <c:pt idx="20">
                  <c:v>2.0571045942078832</c:v>
                </c:pt>
                <c:pt idx="21">
                  <c:v>3.964394934059571</c:v>
                </c:pt>
                <c:pt idx="22">
                  <c:v>8.0260405906413261</c:v>
                </c:pt>
                <c:pt idx="23">
                  <c:v>11.903899643233226</c:v>
                </c:pt>
              </c:numCache>
            </c:numRef>
          </c:yVal>
          <c:smooth val="1"/>
        </c:ser>
        <c:ser>
          <c:idx val="2"/>
          <c:order val="2"/>
          <c:tx>
            <c:v>-10 ft</c:v>
          </c:tx>
          <c:xVal>
            <c:numRef>
              <c:f>'raster data'!$B$3:$B$26</c:f>
              <c:numCache>
                <c:formatCode>General</c:formatCode>
                <c:ptCount val="24"/>
                <c:pt idx="0">
                  <c:v>-39.5</c:v>
                </c:pt>
                <c:pt idx="1">
                  <c:v>-35.5</c:v>
                </c:pt>
                <c:pt idx="2">
                  <c:v>-31.5</c:v>
                </c:pt>
                <c:pt idx="3">
                  <c:v>-27.5</c:v>
                </c:pt>
                <c:pt idx="4">
                  <c:v>-23.5</c:v>
                </c:pt>
                <c:pt idx="5">
                  <c:v>-19.5</c:v>
                </c:pt>
                <c:pt idx="6">
                  <c:v>-15.5</c:v>
                </c:pt>
                <c:pt idx="7">
                  <c:v>-11.5</c:v>
                </c:pt>
                <c:pt idx="8">
                  <c:v>-9.5</c:v>
                </c:pt>
                <c:pt idx="9">
                  <c:v>-7.5</c:v>
                </c:pt>
                <c:pt idx="10">
                  <c:v>-5.5</c:v>
                </c:pt>
                <c:pt idx="11">
                  <c:v>-3.5</c:v>
                </c:pt>
                <c:pt idx="12">
                  <c:v>17.5</c:v>
                </c:pt>
                <c:pt idx="13">
                  <c:v>19.5</c:v>
                </c:pt>
                <c:pt idx="14">
                  <c:v>21.5</c:v>
                </c:pt>
                <c:pt idx="15">
                  <c:v>23.5</c:v>
                </c:pt>
                <c:pt idx="16">
                  <c:v>25.5</c:v>
                </c:pt>
                <c:pt idx="17">
                  <c:v>27.5</c:v>
                </c:pt>
                <c:pt idx="18">
                  <c:v>29.5</c:v>
                </c:pt>
                <c:pt idx="19">
                  <c:v>31.5</c:v>
                </c:pt>
                <c:pt idx="20">
                  <c:v>33.5</c:v>
                </c:pt>
                <c:pt idx="21">
                  <c:v>35.5</c:v>
                </c:pt>
                <c:pt idx="22">
                  <c:v>37.5</c:v>
                </c:pt>
                <c:pt idx="23">
                  <c:v>39.5</c:v>
                </c:pt>
              </c:numCache>
            </c:numRef>
          </c:xVal>
          <c:yVal>
            <c:numRef>
              <c:f>'raster data'!$E$3:$E$26</c:f>
              <c:numCache>
                <c:formatCode>0.0</c:formatCode>
                <c:ptCount val="24"/>
                <c:pt idx="0">
                  <c:v>45.170768481831836</c:v>
                </c:pt>
                <c:pt idx="1">
                  <c:v>43.088421781497082</c:v>
                </c:pt>
                <c:pt idx="2">
                  <c:v>38.345913738683322</c:v>
                </c:pt>
                <c:pt idx="3">
                  <c:v>33.199602697711917</c:v>
                </c:pt>
                <c:pt idx="4">
                  <c:v>23.884733075568427</c:v>
                </c:pt>
                <c:pt idx="5">
                  <c:v>15.292631223168625</c:v>
                </c:pt>
                <c:pt idx="6">
                  <c:v>5.9590009154540438</c:v>
                </c:pt>
                <c:pt idx="7">
                  <c:v>0.66085416947553433</c:v>
                </c:pt>
                <c:pt idx="8">
                  <c:v>0</c:v>
                </c:pt>
                <c:pt idx="9">
                  <c:v>0</c:v>
                </c:pt>
                <c:pt idx="10">
                  <c:v>0</c:v>
                </c:pt>
                <c:pt idx="11">
                  <c:v>0</c:v>
                </c:pt>
                <c:pt idx="12">
                  <c:v>1.4321799319546289</c:v>
                </c:pt>
                <c:pt idx="13">
                  <c:v>1.6154254171777698</c:v>
                </c:pt>
                <c:pt idx="14">
                  <c:v>2.1668525137773678</c:v>
                </c:pt>
                <c:pt idx="15">
                  <c:v>4.5209192648552756</c:v>
                </c:pt>
                <c:pt idx="16">
                  <c:v>6.043823179610972</c:v>
                </c:pt>
                <c:pt idx="17">
                  <c:v>8.9628776667002548</c:v>
                </c:pt>
                <c:pt idx="18">
                  <c:v>12.436448037092376</c:v>
                </c:pt>
                <c:pt idx="19">
                  <c:v>17.554418198018805</c:v>
                </c:pt>
                <c:pt idx="20">
                  <c:v>20.147157722666357</c:v>
                </c:pt>
                <c:pt idx="21">
                  <c:v>23.294729040668127</c:v>
                </c:pt>
                <c:pt idx="22">
                  <c:v>28.294588529584821</c:v>
                </c:pt>
                <c:pt idx="23">
                  <c:v>33.930751049627951</c:v>
                </c:pt>
              </c:numCache>
            </c:numRef>
          </c:yVal>
          <c:smooth val="1"/>
        </c:ser>
        <c:ser>
          <c:idx val="3"/>
          <c:order val="3"/>
          <c:tx>
            <c:v>-5 ft</c:v>
          </c:tx>
          <c:xVal>
            <c:numRef>
              <c:f>'raster data'!$B$3:$B$26</c:f>
              <c:numCache>
                <c:formatCode>General</c:formatCode>
                <c:ptCount val="24"/>
                <c:pt idx="0">
                  <c:v>-39.5</c:v>
                </c:pt>
                <c:pt idx="1">
                  <c:v>-35.5</c:v>
                </c:pt>
                <c:pt idx="2">
                  <c:v>-31.5</c:v>
                </c:pt>
                <c:pt idx="3">
                  <c:v>-27.5</c:v>
                </c:pt>
                <c:pt idx="4">
                  <c:v>-23.5</c:v>
                </c:pt>
                <c:pt idx="5">
                  <c:v>-19.5</c:v>
                </c:pt>
                <c:pt idx="6">
                  <c:v>-15.5</c:v>
                </c:pt>
                <c:pt idx="7">
                  <c:v>-11.5</c:v>
                </c:pt>
                <c:pt idx="8">
                  <c:v>-9.5</c:v>
                </c:pt>
                <c:pt idx="9">
                  <c:v>-7.5</c:v>
                </c:pt>
                <c:pt idx="10">
                  <c:v>-5.5</c:v>
                </c:pt>
                <c:pt idx="11">
                  <c:v>-3.5</c:v>
                </c:pt>
                <c:pt idx="12">
                  <c:v>17.5</c:v>
                </c:pt>
                <c:pt idx="13">
                  <c:v>19.5</c:v>
                </c:pt>
                <c:pt idx="14">
                  <c:v>21.5</c:v>
                </c:pt>
                <c:pt idx="15">
                  <c:v>23.5</c:v>
                </c:pt>
                <c:pt idx="16">
                  <c:v>25.5</c:v>
                </c:pt>
                <c:pt idx="17">
                  <c:v>27.5</c:v>
                </c:pt>
                <c:pt idx="18">
                  <c:v>29.5</c:v>
                </c:pt>
                <c:pt idx="19">
                  <c:v>31.5</c:v>
                </c:pt>
                <c:pt idx="20">
                  <c:v>33.5</c:v>
                </c:pt>
                <c:pt idx="21">
                  <c:v>35.5</c:v>
                </c:pt>
                <c:pt idx="22">
                  <c:v>37.5</c:v>
                </c:pt>
                <c:pt idx="23">
                  <c:v>39.5</c:v>
                </c:pt>
              </c:numCache>
            </c:numRef>
          </c:xVal>
          <c:yVal>
            <c:numRef>
              <c:f>'raster data'!$F$3:$F$26</c:f>
              <c:numCache>
                <c:formatCode>0.0</c:formatCode>
                <c:ptCount val="24"/>
                <c:pt idx="0">
                  <c:v>17.374495811755285</c:v>
                </c:pt>
                <c:pt idx="1">
                  <c:v>19.137634807623829</c:v>
                </c:pt>
                <c:pt idx="2">
                  <c:v>23.561928117382365</c:v>
                </c:pt>
                <c:pt idx="3">
                  <c:v>25.924162637208827</c:v>
                </c:pt>
                <c:pt idx="4">
                  <c:v>26.502854907444735</c:v>
                </c:pt>
                <c:pt idx="5">
                  <c:v>28.667485557248291</c:v>
                </c:pt>
                <c:pt idx="6">
                  <c:v>15.32763867036552</c:v>
                </c:pt>
                <c:pt idx="7">
                  <c:v>1.7038135933397618</c:v>
                </c:pt>
                <c:pt idx="8">
                  <c:v>0</c:v>
                </c:pt>
                <c:pt idx="9">
                  <c:v>0</c:v>
                </c:pt>
                <c:pt idx="10">
                  <c:v>0</c:v>
                </c:pt>
                <c:pt idx="11">
                  <c:v>0</c:v>
                </c:pt>
                <c:pt idx="12">
                  <c:v>0</c:v>
                </c:pt>
                <c:pt idx="13">
                  <c:v>0</c:v>
                </c:pt>
                <c:pt idx="14">
                  <c:v>0.19727125486701741</c:v>
                </c:pt>
                <c:pt idx="15">
                  <c:v>6.3551939011443084</c:v>
                </c:pt>
                <c:pt idx="16">
                  <c:v>12.476850068861722</c:v>
                </c:pt>
                <c:pt idx="17">
                  <c:v>22.081656425486745</c:v>
                </c:pt>
                <c:pt idx="18">
                  <c:v>30.312538661677639</c:v>
                </c:pt>
                <c:pt idx="19">
                  <c:v>36.346565858090806</c:v>
                </c:pt>
                <c:pt idx="20">
                  <c:v>42.173761006404355</c:v>
                </c:pt>
                <c:pt idx="21">
                  <c:v>44.506500357437424</c:v>
                </c:pt>
                <c:pt idx="22">
                  <c:v>45.763029815098299</c:v>
                </c:pt>
                <c:pt idx="23">
                  <c:v>44.050559038949963</c:v>
                </c:pt>
              </c:numCache>
            </c:numRef>
          </c:yVal>
          <c:smooth val="1"/>
        </c:ser>
        <c:ser>
          <c:idx val="4"/>
          <c:order val="4"/>
          <c:tx>
            <c:v>short 11</c:v>
          </c:tx>
          <c:xVal>
            <c:numRef>
              <c:f>'raster data'!$B$3:$B$26</c:f>
              <c:numCache>
                <c:formatCode>General</c:formatCode>
                <c:ptCount val="24"/>
                <c:pt idx="0">
                  <c:v>-39.5</c:v>
                </c:pt>
                <c:pt idx="1">
                  <c:v>-35.5</c:v>
                </c:pt>
                <c:pt idx="2">
                  <c:v>-31.5</c:v>
                </c:pt>
                <c:pt idx="3">
                  <c:v>-27.5</c:v>
                </c:pt>
                <c:pt idx="4">
                  <c:v>-23.5</c:v>
                </c:pt>
                <c:pt idx="5">
                  <c:v>-19.5</c:v>
                </c:pt>
                <c:pt idx="6">
                  <c:v>-15.5</c:v>
                </c:pt>
                <c:pt idx="7">
                  <c:v>-11.5</c:v>
                </c:pt>
                <c:pt idx="8">
                  <c:v>-9.5</c:v>
                </c:pt>
                <c:pt idx="9">
                  <c:v>-7.5</c:v>
                </c:pt>
                <c:pt idx="10">
                  <c:v>-5.5</c:v>
                </c:pt>
                <c:pt idx="11">
                  <c:v>-3.5</c:v>
                </c:pt>
                <c:pt idx="12">
                  <c:v>17.5</c:v>
                </c:pt>
                <c:pt idx="13">
                  <c:v>19.5</c:v>
                </c:pt>
                <c:pt idx="14">
                  <c:v>21.5</c:v>
                </c:pt>
                <c:pt idx="15">
                  <c:v>23.5</c:v>
                </c:pt>
                <c:pt idx="16">
                  <c:v>25.5</c:v>
                </c:pt>
                <c:pt idx="17">
                  <c:v>27.5</c:v>
                </c:pt>
                <c:pt idx="18">
                  <c:v>29.5</c:v>
                </c:pt>
                <c:pt idx="19">
                  <c:v>31.5</c:v>
                </c:pt>
                <c:pt idx="20">
                  <c:v>33.5</c:v>
                </c:pt>
                <c:pt idx="21">
                  <c:v>35.5</c:v>
                </c:pt>
                <c:pt idx="22">
                  <c:v>37.5</c:v>
                </c:pt>
                <c:pt idx="23">
                  <c:v>39.5</c:v>
                </c:pt>
              </c:numCache>
            </c:numRef>
          </c:xVal>
          <c:yVal>
            <c:numRef>
              <c:f>'raster data'!$G$3:$G$26</c:f>
              <c:numCache>
                <c:formatCode>0.0</c:formatCode>
                <c:ptCount val="24"/>
                <c:pt idx="0">
                  <c:v>12.988684999355726</c:v>
                </c:pt>
                <c:pt idx="1">
                  <c:v>15.638019587268294</c:v>
                </c:pt>
                <c:pt idx="2">
                  <c:v>17.819129251238433</c:v>
                </c:pt>
                <c:pt idx="3">
                  <c:v>22.428805271924894</c:v>
                </c:pt>
                <c:pt idx="4">
                  <c:v>32.211904356560495</c:v>
                </c:pt>
                <c:pt idx="5">
                  <c:v>44.347189553146585</c:v>
                </c:pt>
                <c:pt idx="6">
                  <c:v>36.040238843638029</c:v>
                </c:pt>
                <c:pt idx="7">
                  <c:v>24.58784671785623</c:v>
                </c:pt>
                <c:pt idx="8">
                  <c:v>20.285590428659322</c:v>
                </c:pt>
                <c:pt idx="9">
                  <c:v>11.772107475995167</c:v>
                </c:pt>
                <c:pt idx="10">
                  <c:v>9.5040024904840426</c:v>
                </c:pt>
                <c:pt idx="11">
                  <c:v>3.4187703096634423</c:v>
                </c:pt>
                <c:pt idx="12">
                  <c:v>8.1188583296519639</c:v>
                </c:pt>
                <c:pt idx="13">
                  <c:v>15.609683087747889</c:v>
                </c:pt>
                <c:pt idx="14">
                  <c:v>26.088340633722623</c:v>
                </c:pt>
                <c:pt idx="15">
                  <c:v>33.570264311228208</c:v>
                </c:pt>
                <c:pt idx="16">
                  <c:v>41.156695739475389</c:v>
                </c:pt>
                <c:pt idx="17">
                  <c:v>46.516597727579537</c:v>
                </c:pt>
                <c:pt idx="18">
                  <c:v>52.364814953274113</c:v>
                </c:pt>
                <c:pt idx="19">
                  <c:v>58.146253843198281</c:v>
                </c:pt>
                <c:pt idx="20">
                  <c:v>57.450879443540458</c:v>
                </c:pt>
                <c:pt idx="21">
                  <c:v>53.180567883392186</c:v>
                </c:pt>
                <c:pt idx="22">
                  <c:v>47.541245077537098</c:v>
                </c:pt>
                <c:pt idx="23">
                  <c:v>40.557825585001389</c:v>
                </c:pt>
              </c:numCache>
            </c:numRef>
          </c:yVal>
          <c:smooth val="1"/>
        </c:ser>
        <c:ser>
          <c:idx val="5"/>
          <c:order val="5"/>
          <c:tx>
            <c:v>+5 ft</c:v>
          </c:tx>
          <c:xVal>
            <c:numRef>
              <c:f>'raster data'!$B$3:$B$26</c:f>
              <c:numCache>
                <c:formatCode>General</c:formatCode>
                <c:ptCount val="24"/>
                <c:pt idx="0">
                  <c:v>-39.5</c:v>
                </c:pt>
                <c:pt idx="1">
                  <c:v>-35.5</c:v>
                </c:pt>
                <c:pt idx="2">
                  <c:v>-31.5</c:v>
                </c:pt>
                <c:pt idx="3">
                  <c:v>-27.5</c:v>
                </c:pt>
                <c:pt idx="4">
                  <c:v>-23.5</c:v>
                </c:pt>
                <c:pt idx="5">
                  <c:v>-19.5</c:v>
                </c:pt>
                <c:pt idx="6">
                  <c:v>-15.5</c:v>
                </c:pt>
                <c:pt idx="7">
                  <c:v>-11.5</c:v>
                </c:pt>
                <c:pt idx="8">
                  <c:v>-9.5</c:v>
                </c:pt>
                <c:pt idx="9">
                  <c:v>-7.5</c:v>
                </c:pt>
                <c:pt idx="10">
                  <c:v>-5.5</c:v>
                </c:pt>
                <c:pt idx="11">
                  <c:v>-3.5</c:v>
                </c:pt>
                <c:pt idx="12">
                  <c:v>17.5</c:v>
                </c:pt>
                <c:pt idx="13">
                  <c:v>19.5</c:v>
                </c:pt>
                <c:pt idx="14">
                  <c:v>21.5</c:v>
                </c:pt>
                <c:pt idx="15">
                  <c:v>23.5</c:v>
                </c:pt>
                <c:pt idx="16">
                  <c:v>25.5</c:v>
                </c:pt>
                <c:pt idx="17">
                  <c:v>27.5</c:v>
                </c:pt>
                <c:pt idx="18">
                  <c:v>29.5</c:v>
                </c:pt>
                <c:pt idx="19">
                  <c:v>31.5</c:v>
                </c:pt>
                <c:pt idx="20">
                  <c:v>33.5</c:v>
                </c:pt>
                <c:pt idx="21">
                  <c:v>35.5</c:v>
                </c:pt>
                <c:pt idx="22">
                  <c:v>37.5</c:v>
                </c:pt>
                <c:pt idx="23">
                  <c:v>39.5</c:v>
                </c:pt>
              </c:numCache>
            </c:numRef>
          </c:xVal>
          <c:yVal>
            <c:numRef>
              <c:f>'raster data'!$H$3:$H$26</c:f>
              <c:numCache>
                <c:formatCode>0.0</c:formatCode>
                <c:ptCount val="24"/>
                <c:pt idx="0">
                  <c:v>8.9371239196066572</c:v>
                </c:pt>
                <c:pt idx="1">
                  <c:v>9.4325812577450083</c:v>
                </c:pt>
                <c:pt idx="2">
                  <c:v>12.399117988484846</c:v>
                </c:pt>
                <c:pt idx="3">
                  <c:v>14.717625341852269</c:v>
                </c:pt>
                <c:pt idx="4">
                  <c:v>20.460911589042407</c:v>
                </c:pt>
                <c:pt idx="5">
                  <c:v>28.813038265260861</c:v>
                </c:pt>
                <c:pt idx="6">
                  <c:v>32.113180177528577</c:v>
                </c:pt>
                <c:pt idx="7">
                  <c:v>36.495749809543284</c:v>
                </c:pt>
                <c:pt idx="8">
                  <c:v>38.928366537414355</c:v>
                </c:pt>
                <c:pt idx="9">
                  <c:v>28.184841051644995</c:v>
                </c:pt>
                <c:pt idx="10">
                  <c:v>22.140059082420127</c:v>
                </c:pt>
                <c:pt idx="11">
                  <c:v>10.642128268011872</c:v>
                </c:pt>
                <c:pt idx="12">
                  <c:v>16.364598602334276</c:v>
                </c:pt>
                <c:pt idx="13">
                  <c:v>28.482286883749175</c:v>
                </c:pt>
                <c:pt idx="14">
                  <c:v>35.734278738767813</c:v>
                </c:pt>
                <c:pt idx="15">
                  <c:v>35.730774366700359</c:v>
                </c:pt>
                <c:pt idx="16">
                  <c:v>34.104772605769902</c:v>
                </c:pt>
                <c:pt idx="17">
                  <c:v>33.543722631142501</c:v>
                </c:pt>
                <c:pt idx="18">
                  <c:v>32.142552605648888</c:v>
                </c:pt>
                <c:pt idx="19">
                  <c:v>32.943521176215285</c:v>
                </c:pt>
                <c:pt idx="20">
                  <c:v>30.322033401138484</c:v>
                </c:pt>
                <c:pt idx="21">
                  <c:v>27.952285052155329</c:v>
                </c:pt>
                <c:pt idx="22">
                  <c:v>24.988195259949489</c:v>
                </c:pt>
                <c:pt idx="23">
                  <c:v>22.267350105115792</c:v>
                </c:pt>
              </c:numCache>
            </c:numRef>
          </c:yVal>
          <c:smooth val="1"/>
        </c:ser>
        <c:ser>
          <c:idx val="6"/>
          <c:order val="6"/>
          <c:tx>
            <c:v>+10 ft</c:v>
          </c:tx>
          <c:xVal>
            <c:numRef>
              <c:f>'raster data'!$B$3:$B$26</c:f>
              <c:numCache>
                <c:formatCode>General</c:formatCode>
                <c:ptCount val="24"/>
                <c:pt idx="0">
                  <c:v>-39.5</c:v>
                </c:pt>
                <c:pt idx="1">
                  <c:v>-35.5</c:v>
                </c:pt>
                <c:pt idx="2">
                  <c:v>-31.5</c:v>
                </c:pt>
                <c:pt idx="3">
                  <c:v>-27.5</c:v>
                </c:pt>
                <c:pt idx="4">
                  <c:v>-23.5</c:v>
                </c:pt>
                <c:pt idx="5">
                  <c:v>-19.5</c:v>
                </c:pt>
                <c:pt idx="6">
                  <c:v>-15.5</c:v>
                </c:pt>
                <c:pt idx="7">
                  <c:v>-11.5</c:v>
                </c:pt>
                <c:pt idx="8">
                  <c:v>-9.5</c:v>
                </c:pt>
                <c:pt idx="9">
                  <c:v>-7.5</c:v>
                </c:pt>
                <c:pt idx="10">
                  <c:v>-5.5</c:v>
                </c:pt>
                <c:pt idx="11">
                  <c:v>-3.5</c:v>
                </c:pt>
                <c:pt idx="12">
                  <c:v>17.5</c:v>
                </c:pt>
                <c:pt idx="13">
                  <c:v>19.5</c:v>
                </c:pt>
                <c:pt idx="14">
                  <c:v>21.5</c:v>
                </c:pt>
                <c:pt idx="15">
                  <c:v>23.5</c:v>
                </c:pt>
                <c:pt idx="16">
                  <c:v>25.5</c:v>
                </c:pt>
                <c:pt idx="17">
                  <c:v>27.5</c:v>
                </c:pt>
                <c:pt idx="18">
                  <c:v>29.5</c:v>
                </c:pt>
                <c:pt idx="19">
                  <c:v>31.5</c:v>
                </c:pt>
                <c:pt idx="20">
                  <c:v>33.5</c:v>
                </c:pt>
                <c:pt idx="21">
                  <c:v>35.5</c:v>
                </c:pt>
                <c:pt idx="22">
                  <c:v>37.5</c:v>
                </c:pt>
                <c:pt idx="23">
                  <c:v>39.5</c:v>
                </c:pt>
              </c:numCache>
            </c:numRef>
          </c:xVal>
          <c:yVal>
            <c:numRef>
              <c:f>'raster data'!$I$3:$I$26</c:f>
              <c:numCache>
                <c:formatCode>0.0</c:formatCode>
                <c:ptCount val="24"/>
                <c:pt idx="0">
                  <c:v>2.602604714424309</c:v>
                </c:pt>
                <c:pt idx="1">
                  <c:v>4.0414098359281434</c:v>
                </c:pt>
                <c:pt idx="2">
                  <c:v>5.5281294405882155</c:v>
                </c:pt>
                <c:pt idx="3">
                  <c:v>7.0630758641424443</c:v>
                </c:pt>
                <c:pt idx="4">
                  <c:v>8.7678134074871679</c:v>
                </c:pt>
                <c:pt idx="5">
                  <c:v>9.4897166663591008</c:v>
                </c:pt>
                <c:pt idx="6">
                  <c:v>16.139157401527907</c:v>
                </c:pt>
                <c:pt idx="7">
                  <c:v>25.109326429788336</c:v>
                </c:pt>
                <c:pt idx="8">
                  <c:v>30.760859969636275</c:v>
                </c:pt>
                <c:pt idx="9">
                  <c:v>24.33434178284865</c:v>
                </c:pt>
                <c:pt idx="10">
                  <c:v>22.804292112917718</c:v>
                </c:pt>
                <c:pt idx="11">
                  <c:v>9.819969890811155</c:v>
                </c:pt>
                <c:pt idx="12">
                  <c:v>14.750025877273568</c:v>
                </c:pt>
                <c:pt idx="13">
                  <c:v>21.699532113259533</c:v>
                </c:pt>
                <c:pt idx="14">
                  <c:v>24.350474817037128</c:v>
                </c:pt>
                <c:pt idx="15">
                  <c:v>21.795404549244022</c:v>
                </c:pt>
                <c:pt idx="16">
                  <c:v>17.136128904344332</c:v>
                </c:pt>
                <c:pt idx="17">
                  <c:v>16.099606269154172</c:v>
                </c:pt>
                <c:pt idx="18">
                  <c:v>12.818787132698906</c:v>
                </c:pt>
                <c:pt idx="19">
                  <c:v>10.402618191418508</c:v>
                </c:pt>
                <c:pt idx="20">
                  <c:v>9.9956582327647094</c:v>
                </c:pt>
                <c:pt idx="21">
                  <c:v>10.307079379393274</c:v>
                </c:pt>
                <c:pt idx="22">
                  <c:v>10.708117235385444</c:v>
                </c:pt>
                <c:pt idx="23">
                  <c:v>10.082082703248124</c:v>
                </c:pt>
              </c:numCache>
            </c:numRef>
          </c:yVal>
          <c:smooth val="1"/>
        </c:ser>
        <c:ser>
          <c:idx val="7"/>
          <c:order val="7"/>
          <c:tx>
            <c:v>+15 ft</c:v>
          </c:tx>
          <c:xVal>
            <c:numRef>
              <c:f>'raster data'!$B$3:$B$26</c:f>
              <c:numCache>
                <c:formatCode>General</c:formatCode>
                <c:ptCount val="24"/>
                <c:pt idx="0">
                  <c:v>-39.5</c:v>
                </c:pt>
                <c:pt idx="1">
                  <c:v>-35.5</c:v>
                </c:pt>
                <c:pt idx="2">
                  <c:v>-31.5</c:v>
                </c:pt>
                <c:pt idx="3">
                  <c:v>-27.5</c:v>
                </c:pt>
                <c:pt idx="4">
                  <c:v>-23.5</c:v>
                </c:pt>
                <c:pt idx="5">
                  <c:v>-19.5</c:v>
                </c:pt>
                <c:pt idx="6">
                  <c:v>-15.5</c:v>
                </c:pt>
                <c:pt idx="7">
                  <c:v>-11.5</c:v>
                </c:pt>
                <c:pt idx="8">
                  <c:v>-9.5</c:v>
                </c:pt>
                <c:pt idx="9">
                  <c:v>-7.5</c:v>
                </c:pt>
                <c:pt idx="10">
                  <c:v>-5.5</c:v>
                </c:pt>
                <c:pt idx="11">
                  <c:v>-3.5</c:v>
                </c:pt>
                <c:pt idx="12">
                  <c:v>17.5</c:v>
                </c:pt>
                <c:pt idx="13">
                  <c:v>19.5</c:v>
                </c:pt>
                <c:pt idx="14">
                  <c:v>21.5</c:v>
                </c:pt>
                <c:pt idx="15">
                  <c:v>23.5</c:v>
                </c:pt>
                <c:pt idx="16">
                  <c:v>25.5</c:v>
                </c:pt>
                <c:pt idx="17">
                  <c:v>27.5</c:v>
                </c:pt>
                <c:pt idx="18">
                  <c:v>29.5</c:v>
                </c:pt>
                <c:pt idx="19">
                  <c:v>31.5</c:v>
                </c:pt>
                <c:pt idx="20">
                  <c:v>33.5</c:v>
                </c:pt>
                <c:pt idx="21">
                  <c:v>35.5</c:v>
                </c:pt>
                <c:pt idx="22">
                  <c:v>37.5</c:v>
                </c:pt>
                <c:pt idx="23">
                  <c:v>39.5</c:v>
                </c:pt>
              </c:numCache>
            </c:numRef>
          </c:xVal>
          <c:yVal>
            <c:numRef>
              <c:f>'raster data'!$J$3:$J$26</c:f>
              <c:numCache>
                <c:formatCode>0.0</c:formatCode>
                <c:ptCount val="24"/>
                <c:pt idx="0">
                  <c:v>18.437280155862517</c:v>
                </c:pt>
                <c:pt idx="1">
                  <c:v>22.441951968877635</c:v>
                </c:pt>
                <c:pt idx="2">
                  <c:v>23.834573957139263</c:v>
                </c:pt>
                <c:pt idx="3">
                  <c:v>25.44123072400355</c:v>
                </c:pt>
                <c:pt idx="4">
                  <c:v>25.23560674803527</c:v>
                </c:pt>
                <c:pt idx="5">
                  <c:v>21.252294850145489</c:v>
                </c:pt>
                <c:pt idx="6">
                  <c:v>29.974293599271089</c:v>
                </c:pt>
                <c:pt idx="7">
                  <c:v>37.37897670903191</c:v>
                </c:pt>
                <c:pt idx="8">
                  <c:v>47.146163339475343</c:v>
                </c:pt>
                <c:pt idx="9">
                  <c:v>39.603347213236148</c:v>
                </c:pt>
                <c:pt idx="10">
                  <c:v>37.30488989399155</c:v>
                </c:pt>
                <c:pt idx="11">
                  <c:v>27.706890413783832</c:v>
                </c:pt>
                <c:pt idx="12">
                  <c:v>31.753792267622977</c:v>
                </c:pt>
                <c:pt idx="13">
                  <c:v>48.623289066222149</c:v>
                </c:pt>
                <c:pt idx="14">
                  <c:v>40.382678387181812</c:v>
                </c:pt>
                <c:pt idx="15">
                  <c:v>38.940355181898298</c:v>
                </c:pt>
                <c:pt idx="16">
                  <c:v>35.771649149104157</c:v>
                </c:pt>
                <c:pt idx="17">
                  <c:v>32.164697693451444</c:v>
                </c:pt>
                <c:pt idx="18">
                  <c:v>28.943069537414207</c:v>
                </c:pt>
                <c:pt idx="19">
                  <c:v>23.778632446850189</c:v>
                </c:pt>
                <c:pt idx="20">
                  <c:v>21.45622428261678</c:v>
                </c:pt>
                <c:pt idx="21">
                  <c:v>23.918400285772144</c:v>
                </c:pt>
                <c:pt idx="22">
                  <c:v>19.14105075070713</c:v>
                </c:pt>
                <c:pt idx="23">
                  <c:v>20.129583894261771</c:v>
                </c:pt>
              </c:numCache>
            </c:numRef>
          </c:yVal>
          <c:smooth val="1"/>
        </c:ser>
        <c:dLbls>
          <c:showLegendKey val="0"/>
          <c:showVal val="0"/>
          <c:showCatName val="0"/>
          <c:showSerName val="0"/>
          <c:showPercent val="0"/>
          <c:showBubbleSize val="0"/>
        </c:dLbls>
        <c:axId val="210583936"/>
        <c:axId val="210585856"/>
      </c:scatterChart>
      <c:valAx>
        <c:axId val="210583936"/>
        <c:scaling>
          <c:orientation val="minMax"/>
          <c:max val="40"/>
          <c:min val="-40"/>
        </c:scaling>
        <c:delete val="0"/>
        <c:axPos val="b"/>
        <c:title>
          <c:tx>
            <c:rich>
              <a:bodyPr/>
              <a:lstStyle/>
              <a:p>
                <a:pPr>
                  <a:defRPr b="0"/>
                </a:pPr>
                <a:r>
                  <a:rPr lang="en-US" b="0" dirty="0"/>
                  <a:t>VL11 - amps</a:t>
                </a:r>
              </a:p>
            </c:rich>
          </c:tx>
          <c:overlay val="0"/>
        </c:title>
        <c:numFmt formatCode="General" sourceLinked="1"/>
        <c:majorTickMark val="out"/>
        <c:minorTickMark val="none"/>
        <c:tickLblPos val="nextTo"/>
        <c:crossAx val="210585856"/>
        <c:crosses val="autoZero"/>
        <c:crossBetween val="midCat"/>
      </c:valAx>
      <c:valAx>
        <c:axId val="210585856"/>
        <c:scaling>
          <c:orientation val="minMax"/>
          <c:min val="0"/>
        </c:scaling>
        <c:delete val="0"/>
        <c:axPos val="l"/>
        <c:majorGridlines/>
        <c:title>
          <c:tx>
            <c:rich>
              <a:bodyPr rot="-5400000" vert="horz"/>
              <a:lstStyle/>
              <a:p>
                <a:pPr>
                  <a:defRPr b="0"/>
                </a:pPr>
                <a:r>
                  <a:rPr lang="en-US" b="0" dirty="0"/>
                  <a:t>mrem/hr per 2.7E17 protons/hour</a:t>
                </a:r>
              </a:p>
            </c:rich>
          </c:tx>
          <c:overlay val="0"/>
        </c:title>
        <c:numFmt formatCode="0.0" sourceLinked="1"/>
        <c:majorTickMark val="out"/>
        <c:minorTickMark val="none"/>
        <c:tickLblPos val="nextTo"/>
        <c:crossAx val="210583936"/>
        <c:crossesAt val="-40"/>
        <c:crossBetween val="midCat"/>
      </c:valAx>
    </c:plotArea>
    <c:legend>
      <c:legendPos val="r"/>
      <c:overlay val="0"/>
    </c:legend>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CDBFF2-EAFC-446E-8C89-E748F6F6ED3E}" type="doc">
      <dgm:prSet loTypeId="urn:microsoft.com/office/officeart/2005/8/layout/orgChart1" loCatId="hierarchy" qsTypeId="urn:microsoft.com/office/officeart/2005/8/quickstyle/simple1" qsCatId="simple" csTypeId="urn:microsoft.com/office/officeart/2005/8/colors/accent3_2" csCatId="accent3" phldr="1"/>
      <dgm:spPr/>
      <dgm:t>
        <a:bodyPr/>
        <a:lstStyle/>
        <a:p>
          <a:endParaRPr lang="en-US"/>
        </a:p>
      </dgm:t>
    </dgm:pt>
    <dgm:pt modelId="{BE0453B1-219F-427F-A916-7C0725812871}">
      <dgm:prSet phldrT="[Text]" custT="1"/>
      <dgm:spPr>
        <a:solidFill>
          <a:schemeClr val="tx2">
            <a:lumMod val="40000"/>
            <a:lumOff val="60000"/>
          </a:schemeClr>
        </a:solidFill>
        <a:ln>
          <a:solidFill>
            <a:schemeClr val="accent3">
              <a:lumMod val="50000"/>
            </a:schemeClr>
          </a:solidFill>
        </a:ln>
        <a:effectLst>
          <a:outerShdw blurRad="50800" dist="152400" dir="2700000" algn="tl" rotWithShape="0">
            <a:prstClr val="black">
              <a:alpha val="40000"/>
            </a:prstClr>
          </a:outerShdw>
        </a:effectLst>
      </dgm:spPr>
      <dgm:t>
        <a:bodyPr lIns="0" tIns="0" rIns="0" bIns="0" anchor="ctr"/>
        <a:lstStyle/>
        <a:p>
          <a:r>
            <a:rPr lang="en-US" sz="1400" b="0" dirty="0" smtClean="0">
              <a:solidFill>
                <a:schemeClr val="tx1"/>
              </a:solidFill>
              <a:effectLst>
                <a:outerShdw blurRad="38100" dist="38100" dir="2700000" algn="tl">
                  <a:srgbClr val="000000">
                    <a:alpha val="43137"/>
                  </a:srgbClr>
                </a:outerShdw>
              </a:effectLst>
            </a:rPr>
            <a:t>WBS 475.02.04</a:t>
          </a:r>
        </a:p>
        <a:p>
          <a:r>
            <a:rPr lang="en-US" sz="1400" b="0" dirty="0" smtClean="0">
              <a:solidFill>
                <a:schemeClr val="tx1"/>
              </a:solidFill>
              <a:effectLst>
                <a:outerShdw blurRad="38100" dist="38100" dir="2700000" algn="tl">
                  <a:srgbClr val="000000">
                    <a:alpha val="43137"/>
                  </a:srgbClr>
                </a:outerShdw>
              </a:effectLst>
            </a:rPr>
            <a:t>Radiation Safety Improvements</a:t>
          </a:r>
        </a:p>
        <a:p>
          <a:r>
            <a:rPr lang="en-US" sz="1400" b="0" dirty="0" smtClean="0">
              <a:solidFill>
                <a:schemeClr val="tx1"/>
              </a:solidFill>
              <a:effectLst>
                <a:outerShdw blurRad="38100" dist="38100" dir="2700000" algn="tl">
                  <a:srgbClr val="000000">
                    <a:alpha val="43137"/>
                  </a:srgbClr>
                </a:outerShdw>
              </a:effectLst>
            </a:rPr>
            <a:t>A. Leveling (AD)</a:t>
          </a:r>
          <a:endParaRPr lang="en-US" sz="1400" b="0" dirty="0">
            <a:solidFill>
              <a:schemeClr val="tx1"/>
            </a:solidFill>
            <a:effectLst>
              <a:outerShdw blurRad="38100" dist="38100" dir="2700000" algn="tl">
                <a:srgbClr val="000000">
                  <a:alpha val="43137"/>
                </a:srgbClr>
              </a:outerShdw>
            </a:effectLst>
          </a:endParaRPr>
        </a:p>
      </dgm:t>
    </dgm:pt>
    <dgm:pt modelId="{449E3C9D-CE20-45B2-A28E-E6A4446B9E17}" type="parTrans" cxnId="{544A5F29-EC21-4099-91A2-D2B338CAB3BA}">
      <dgm:prSet/>
      <dgm:spPr/>
      <dgm:t>
        <a:bodyPr/>
        <a:lstStyle/>
        <a:p>
          <a:endParaRPr lang="en-US"/>
        </a:p>
      </dgm:t>
    </dgm:pt>
    <dgm:pt modelId="{9A77E80E-A4DE-4C5C-8CF7-6C5F8282B1E2}" type="sibTrans" cxnId="{544A5F29-EC21-4099-91A2-D2B338CAB3BA}">
      <dgm:prSet/>
      <dgm:spPr/>
      <dgm:t>
        <a:bodyPr/>
        <a:lstStyle/>
        <a:p>
          <a:endParaRPr lang="en-US"/>
        </a:p>
      </dgm:t>
    </dgm:pt>
    <dgm:pt modelId="{136EC303-4E01-4E71-B945-AD009C7422B5}">
      <dgm:prSet phldrT="[Text]" custT="1"/>
      <dgm:spPr>
        <a:solidFill>
          <a:schemeClr val="tx2">
            <a:lumMod val="40000"/>
            <a:lumOff val="60000"/>
          </a:schemeClr>
        </a:solidFill>
        <a:ln>
          <a:solidFill>
            <a:schemeClr val="accent3">
              <a:lumMod val="50000"/>
            </a:schemeClr>
          </a:solidFill>
        </a:ln>
        <a:effectLst>
          <a:outerShdw blurRad="50800" dist="152400" dir="2700000" algn="tl" rotWithShape="0">
            <a:prstClr val="black">
              <a:alpha val="40000"/>
            </a:prstClr>
          </a:outerShdw>
        </a:effectLst>
      </dgm:spPr>
      <dgm:t>
        <a:bodyPr lIns="0" tIns="0" rIns="0" bIns="0" anchor="ctr"/>
        <a:lstStyle/>
        <a:p>
          <a:r>
            <a:rPr lang="en-US" sz="1400" b="0" dirty="0" smtClean="0">
              <a:solidFill>
                <a:schemeClr val="tx1"/>
              </a:solidFill>
              <a:effectLst>
                <a:outerShdw blurRad="38100" dist="38100" dir="2700000" algn="tl">
                  <a:srgbClr val="000000">
                    <a:alpha val="43137"/>
                  </a:srgbClr>
                </a:outerShdw>
              </a:effectLst>
            </a:rPr>
            <a:t>475.02.04.02</a:t>
          </a:r>
        </a:p>
        <a:p>
          <a:r>
            <a:rPr lang="en-US" sz="1400" b="0" dirty="0" smtClean="0">
              <a:solidFill>
                <a:schemeClr val="tx1"/>
              </a:solidFill>
              <a:effectLst>
                <a:outerShdw blurRad="38100" dist="38100" dir="2700000" algn="tl">
                  <a:srgbClr val="000000">
                    <a:alpha val="43137"/>
                  </a:srgbClr>
                </a:outerShdw>
              </a:effectLst>
            </a:rPr>
            <a:t>Delivery Ring</a:t>
          </a:r>
        </a:p>
        <a:p>
          <a:r>
            <a:rPr lang="en-US" sz="1400" b="0" dirty="0" smtClean="0">
              <a:solidFill>
                <a:schemeClr val="tx1"/>
              </a:solidFill>
              <a:effectLst>
                <a:outerShdw blurRad="38100" dist="38100" dir="2700000" algn="tl">
                  <a:srgbClr val="000000">
                    <a:alpha val="43137"/>
                  </a:srgbClr>
                </a:outerShdw>
              </a:effectLst>
            </a:rPr>
            <a:t>C. Crowley (AD)</a:t>
          </a:r>
        </a:p>
        <a:p>
          <a:r>
            <a:rPr lang="en-US" sz="1400" b="0" dirty="0" smtClean="0">
              <a:solidFill>
                <a:schemeClr val="tx1"/>
              </a:solidFill>
              <a:effectLst>
                <a:outerShdw blurRad="38100" dist="38100" dir="2700000" algn="tl">
                  <a:srgbClr val="000000">
                    <a:alpha val="43137"/>
                  </a:srgbClr>
                </a:outerShdw>
              </a:effectLst>
            </a:rPr>
            <a:t>C. Worel (AD)</a:t>
          </a:r>
        </a:p>
        <a:p>
          <a:r>
            <a:rPr lang="en-US" sz="1400" b="0" dirty="0" smtClean="0">
              <a:solidFill>
                <a:schemeClr val="tx1"/>
              </a:solidFill>
              <a:effectLst>
                <a:outerShdw blurRad="38100" dist="38100" dir="2700000" algn="tl">
                  <a:srgbClr val="000000">
                    <a:alpha val="43137"/>
                  </a:srgbClr>
                </a:outerShdw>
              </a:effectLst>
            </a:rPr>
            <a:t>M. Andrews (AD)</a:t>
          </a:r>
        </a:p>
      </dgm:t>
    </dgm:pt>
    <dgm:pt modelId="{0E04C030-966C-429B-A238-CBFC8124D852}" type="parTrans" cxnId="{5F2D08BB-E2A1-4A8F-B6BF-CB6B3EBB0276}">
      <dgm:prSet/>
      <dgm:spPr>
        <a:ln>
          <a:solidFill>
            <a:schemeClr val="accent3">
              <a:lumMod val="50000"/>
            </a:schemeClr>
          </a:solidFill>
        </a:ln>
        <a:effectLst>
          <a:outerShdw blurRad="50800" dist="152400" dir="2700000" algn="tl" rotWithShape="0">
            <a:prstClr val="black">
              <a:alpha val="40000"/>
            </a:prstClr>
          </a:outerShdw>
        </a:effectLst>
      </dgm:spPr>
      <dgm:t>
        <a:bodyPr lIns="0" tIns="0" rIns="0" bIns="0" anchor="ctr"/>
        <a:lstStyle/>
        <a:p>
          <a:endParaRPr lang="en-US" sz="2800" b="0">
            <a:solidFill>
              <a:schemeClr val="tx1"/>
            </a:solidFill>
            <a:effectLst>
              <a:outerShdw blurRad="38100" dist="38100" dir="2700000" algn="tl">
                <a:srgbClr val="000000">
                  <a:alpha val="43137"/>
                </a:srgbClr>
              </a:outerShdw>
            </a:effectLst>
          </a:endParaRPr>
        </a:p>
      </dgm:t>
    </dgm:pt>
    <dgm:pt modelId="{C80634E1-CB16-4C30-B8A1-33F752331ED7}" type="sibTrans" cxnId="{5F2D08BB-E2A1-4A8F-B6BF-CB6B3EBB0276}">
      <dgm:prSet/>
      <dgm:spPr/>
      <dgm:t>
        <a:bodyPr/>
        <a:lstStyle/>
        <a:p>
          <a:endParaRPr lang="en-US"/>
        </a:p>
      </dgm:t>
    </dgm:pt>
    <dgm:pt modelId="{8F82AA64-2AC7-4413-84CE-58B25D6CB4C2}">
      <dgm:prSet phldrT="[Text]" custT="1"/>
      <dgm:spPr>
        <a:solidFill>
          <a:schemeClr val="tx2">
            <a:lumMod val="40000"/>
            <a:lumOff val="60000"/>
          </a:schemeClr>
        </a:solidFill>
        <a:ln>
          <a:solidFill>
            <a:schemeClr val="accent3">
              <a:lumMod val="50000"/>
            </a:schemeClr>
          </a:solidFill>
        </a:ln>
        <a:effectLst>
          <a:outerShdw blurRad="50800" dist="152400" dir="2700000" algn="tl" rotWithShape="0">
            <a:prstClr val="black">
              <a:alpha val="40000"/>
            </a:prstClr>
          </a:outerShdw>
        </a:effectLst>
      </dgm:spPr>
      <dgm:t>
        <a:bodyPr lIns="0" tIns="0" rIns="0" bIns="0" anchor="ctr"/>
        <a:lstStyle/>
        <a:p>
          <a:r>
            <a:rPr lang="en-US" sz="1400" b="0" dirty="0" smtClean="0">
              <a:solidFill>
                <a:schemeClr val="tx1"/>
              </a:solidFill>
              <a:effectLst>
                <a:outerShdw blurRad="38100" dist="38100" dir="2700000" algn="tl">
                  <a:srgbClr val="000000">
                    <a:alpha val="43137"/>
                  </a:srgbClr>
                </a:outerShdw>
              </a:effectLst>
            </a:rPr>
            <a:t>475.02.04.03</a:t>
          </a:r>
        </a:p>
        <a:p>
          <a:r>
            <a:rPr lang="en-US" sz="1400" b="0" dirty="0" smtClean="0">
              <a:solidFill>
                <a:schemeClr val="tx1"/>
              </a:solidFill>
              <a:effectLst>
                <a:outerShdw blurRad="38100" dist="38100" dir="2700000" algn="tl">
                  <a:srgbClr val="000000">
                    <a:alpha val="43137"/>
                  </a:srgbClr>
                </a:outerShdw>
              </a:effectLst>
            </a:rPr>
            <a:t>External Beam Line</a:t>
          </a:r>
        </a:p>
        <a:p>
          <a:r>
            <a:rPr lang="en-US" sz="1400" b="0" dirty="0" smtClean="0">
              <a:solidFill>
                <a:schemeClr val="tx1"/>
              </a:solidFill>
              <a:effectLst>
                <a:outerShdw blurRad="38100" dist="38100" dir="2700000" algn="tl">
                  <a:srgbClr val="000000">
                    <a:alpha val="43137"/>
                  </a:srgbClr>
                </a:outerShdw>
              </a:effectLst>
            </a:rPr>
            <a:t>C. Crowley (AD)</a:t>
          </a:r>
        </a:p>
        <a:p>
          <a:r>
            <a:rPr lang="en-US" sz="1400" b="0" dirty="0" smtClean="0">
              <a:solidFill>
                <a:schemeClr val="tx1"/>
              </a:solidFill>
              <a:effectLst>
                <a:outerShdw blurRad="38100" dist="38100" dir="2700000" algn="tl">
                  <a:srgbClr val="000000">
                    <a:alpha val="43137"/>
                  </a:srgbClr>
                </a:outerShdw>
              </a:effectLst>
            </a:rPr>
            <a:t>C. Worel (AD)</a:t>
          </a:r>
        </a:p>
        <a:p>
          <a:r>
            <a:rPr lang="en-US" sz="1400" b="0" dirty="0" smtClean="0">
              <a:solidFill>
                <a:schemeClr val="tx1"/>
              </a:solidFill>
              <a:effectLst>
                <a:outerShdw blurRad="38100" dist="38100" dir="2700000" algn="tl">
                  <a:srgbClr val="000000">
                    <a:alpha val="43137"/>
                  </a:srgbClr>
                </a:outerShdw>
              </a:effectLst>
            </a:rPr>
            <a:t>M. Andrews (AD)</a:t>
          </a:r>
        </a:p>
      </dgm:t>
    </dgm:pt>
    <dgm:pt modelId="{632002AA-9FE8-4907-8730-37D6937A5E1C}" type="parTrans" cxnId="{B124082D-FDEE-4835-BC2E-222F82C84D6B}">
      <dgm:prSet/>
      <dgm:spPr>
        <a:ln>
          <a:solidFill>
            <a:schemeClr val="accent3">
              <a:lumMod val="50000"/>
            </a:schemeClr>
          </a:solidFill>
        </a:ln>
        <a:effectLst>
          <a:outerShdw blurRad="50800" dist="152400" dir="2700000" algn="tl" rotWithShape="0">
            <a:prstClr val="black">
              <a:alpha val="40000"/>
            </a:prstClr>
          </a:outerShdw>
        </a:effectLst>
      </dgm:spPr>
      <dgm:t>
        <a:bodyPr lIns="0" tIns="0" rIns="0" bIns="0" anchor="ctr"/>
        <a:lstStyle/>
        <a:p>
          <a:endParaRPr lang="en-US" sz="2800" b="0">
            <a:solidFill>
              <a:schemeClr val="tx1"/>
            </a:solidFill>
            <a:effectLst>
              <a:outerShdw blurRad="38100" dist="38100" dir="2700000" algn="tl">
                <a:srgbClr val="000000">
                  <a:alpha val="43137"/>
                </a:srgbClr>
              </a:outerShdw>
            </a:effectLst>
          </a:endParaRPr>
        </a:p>
      </dgm:t>
    </dgm:pt>
    <dgm:pt modelId="{834954E6-CD20-4B3C-B792-C6FD334B5594}" type="sibTrans" cxnId="{B124082D-FDEE-4835-BC2E-222F82C84D6B}">
      <dgm:prSet/>
      <dgm:spPr/>
      <dgm:t>
        <a:bodyPr/>
        <a:lstStyle/>
        <a:p>
          <a:endParaRPr lang="en-US"/>
        </a:p>
      </dgm:t>
    </dgm:pt>
    <dgm:pt modelId="{3E7479E7-FA4A-4723-9B0A-6BE4255BD1FB}">
      <dgm:prSet phldrT="[Text]" custT="1"/>
      <dgm:spPr>
        <a:solidFill>
          <a:schemeClr val="tx2">
            <a:lumMod val="40000"/>
            <a:lumOff val="60000"/>
          </a:schemeClr>
        </a:solidFill>
        <a:ln>
          <a:solidFill>
            <a:schemeClr val="accent3">
              <a:lumMod val="50000"/>
            </a:schemeClr>
          </a:solidFill>
        </a:ln>
        <a:effectLst>
          <a:outerShdw blurRad="50800" dist="152400" dir="2700000" algn="tl" rotWithShape="0">
            <a:prstClr val="black">
              <a:alpha val="40000"/>
            </a:prstClr>
          </a:outerShdw>
        </a:effectLst>
      </dgm:spPr>
      <dgm:t>
        <a:bodyPr lIns="0" tIns="0" rIns="0" bIns="0" anchor="ctr"/>
        <a:lstStyle/>
        <a:p>
          <a:r>
            <a:rPr lang="en-US" sz="1400" b="0" dirty="0" smtClean="0">
              <a:solidFill>
                <a:schemeClr val="tx1"/>
              </a:solidFill>
              <a:effectLst>
                <a:outerShdw blurRad="38100" dist="38100" dir="2700000" algn="tl">
                  <a:srgbClr val="000000">
                    <a:alpha val="43137"/>
                  </a:srgbClr>
                </a:outerShdw>
              </a:effectLst>
            </a:rPr>
            <a:t>475.02.04.04</a:t>
          </a:r>
        </a:p>
        <a:p>
          <a:r>
            <a:rPr lang="en-US" sz="1400" b="0" dirty="0" smtClean="0">
              <a:solidFill>
                <a:schemeClr val="tx1"/>
              </a:solidFill>
              <a:effectLst>
                <a:outerShdw blurRad="38100" dist="38100" dir="2700000" algn="tl">
                  <a:srgbClr val="000000">
                    <a:alpha val="43137"/>
                  </a:srgbClr>
                </a:outerShdw>
              </a:effectLst>
            </a:rPr>
            <a:t>Mu2e Safety Systems</a:t>
          </a:r>
        </a:p>
        <a:p>
          <a:r>
            <a:rPr lang="en-US" sz="1400" b="0" dirty="0" smtClean="0">
              <a:solidFill>
                <a:schemeClr val="tx1"/>
              </a:solidFill>
              <a:effectLst>
                <a:outerShdw blurRad="38100" dist="38100" dir="2700000" algn="tl">
                  <a:srgbClr val="000000">
                    <a:alpha val="43137"/>
                  </a:srgbClr>
                </a:outerShdw>
              </a:effectLst>
            </a:rPr>
            <a:t>C. Worel (AD)</a:t>
          </a:r>
        </a:p>
      </dgm:t>
    </dgm:pt>
    <dgm:pt modelId="{E164DF50-E728-4C00-A53E-21C809BEE3CB}" type="parTrans" cxnId="{ACB6E715-A998-41B8-BE76-630DE5C0A653}">
      <dgm:prSet/>
      <dgm:spPr>
        <a:ln>
          <a:solidFill>
            <a:schemeClr val="accent3">
              <a:lumMod val="50000"/>
            </a:schemeClr>
          </a:solidFill>
        </a:ln>
        <a:effectLst>
          <a:outerShdw blurRad="50800" dist="152400" dir="2700000" algn="tl" rotWithShape="0">
            <a:prstClr val="black">
              <a:alpha val="40000"/>
            </a:prstClr>
          </a:outerShdw>
        </a:effectLst>
      </dgm:spPr>
      <dgm:t>
        <a:bodyPr lIns="0" tIns="0" rIns="0" bIns="0" anchor="ctr"/>
        <a:lstStyle/>
        <a:p>
          <a:endParaRPr lang="en-US" sz="2800" b="0">
            <a:solidFill>
              <a:schemeClr val="tx1"/>
            </a:solidFill>
            <a:effectLst>
              <a:outerShdw blurRad="38100" dist="38100" dir="2700000" algn="tl">
                <a:srgbClr val="000000">
                  <a:alpha val="43137"/>
                </a:srgbClr>
              </a:outerShdw>
            </a:effectLst>
          </a:endParaRPr>
        </a:p>
      </dgm:t>
    </dgm:pt>
    <dgm:pt modelId="{58A28A77-DE82-4555-999C-913801561F19}" type="sibTrans" cxnId="{ACB6E715-A998-41B8-BE76-630DE5C0A653}">
      <dgm:prSet/>
      <dgm:spPr/>
      <dgm:t>
        <a:bodyPr/>
        <a:lstStyle/>
        <a:p>
          <a:endParaRPr lang="en-US"/>
        </a:p>
      </dgm:t>
    </dgm:pt>
    <dgm:pt modelId="{F3D5C33F-6B5B-42F2-9A89-32B7EBA17B0A}">
      <dgm:prSet phldrT="[Text]" custT="1"/>
      <dgm:spPr>
        <a:solidFill>
          <a:schemeClr val="tx2">
            <a:lumMod val="40000"/>
            <a:lumOff val="60000"/>
          </a:schemeClr>
        </a:solidFill>
        <a:ln>
          <a:solidFill>
            <a:schemeClr val="accent3">
              <a:lumMod val="50000"/>
            </a:schemeClr>
          </a:solidFill>
        </a:ln>
        <a:effectLst>
          <a:outerShdw blurRad="50800" dist="152400" dir="2700000" algn="tl" rotWithShape="0">
            <a:prstClr val="black">
              <a:alpha val="40000"/>
            </a:prstClr>
          </a:outerShdw>
        </a:effectLst>
      </dgm:spPr>
      <dgm:t>
        <a:bodyPr lIns="0" tIns="0" rIns="0" bIns="0" anchor="ctr"/>
        <a:lstStyle/>
        <a:p>
          <a:r>
            <a:rPr lang="en-US" sz="1400" b="0" dirty="0" smtClean="0">
              <a:solidFill>
                <a:schemeClr val="tx1"/>
              </a:solidFill>
              <a:effectLst>
                <a:outerShdw blurRad="38100" dist="38100" dir="2700000" algn="tl">
                  <a:srgbClr val="000000">
                    <a:alpha val="43137"/>
                  </a:srgbClr>
                </a:outerShdw>
              </a:effectLst>
            </a:rPr>
            <a:t>475.02.04.05 Technical Documentation</a:t>
          </a:r>
          <a:br>
            <a:rPr lang="en-US" sz="1400" b="0" dirty="0" smtClean="0">
              <a:solidFill>
                <a:schemeClr val="tx1"/>
              </a:solidFill>
              <a:effectLst>
                <a:outerShdw blurRad="38100" dist="38100" dir="2700000" algn="tl">
                  <a:srgbClr val="000000">
                    <a:alpha val="43137"/>
                  </a:srgbClr>
                </a:outerShdw>
              </a:effectLst>
            </a:rPr>
          </a:br>
          <a:r>
            <a:rPr lang="en-US" sz="1400" b="0" dirty="0" smtClean="0">
              <a:solidFill>
                <a:schemeClr val="tx1"/>
              </a:solidFill>
              <a:effectLst>
                <a:outerShdw blurRad="38100" dist="38100" dir="2700000" algn="tl">
                  <a:srgbClr val="000000">
                    <a:alpha val="43137"/>
                  </a:srgbClr>
                </a:outerShdw>
              </a:effectLst>
            </a:rPr>
            <a:t>A. Leveling (AD)</a:t>
          </a:r>
        </a:p>
      </dgm:t>
    </dgm:pt>
    <dgm:pt modelId="{550BA409-320B-4D81-BF93-A7E0F806924F}" type="parTrans" cxnId="{A437808A-1A39-4416-A2E8-A4AD4F1729D7}">
      <dgm:prSet/>
      <dgm:spPr>
        <a:ln>
          <a:solidFill>
            <a:schemeClr val="accent3">
              <a:lumMod val="50000"/>
            </a:schemeClr>
          </a:solidFill>
        </a:ln>
        <a:effectLst>
          <a:outerShdw blurRad="50800" dist="152400" dir="2700000" algn="tl" rotWithShape="0">
            <a:prstClr val="black">
              <a:alpha val="40000"/>
            </a:prstClr>
          </a:outerShdw>
        </a:effectLst>
      </dgm:spPr>
      <dgm:t>
        <a:bodyPr lIns="0" tIns="0" rIns="0" bIns="0" anchor="ctr"/>
        <a:lstStyle/>
        <a:p>
          <a:endParaRPr lang="en-US" sz="2800" b="0">
            <a:solidFill>
              <a:schemeClr val="tx1"/>
            </a:solidFill>
            <a:effectLst>
              <a:outerShdw blurRad="38100" dist="38100" dir="2700000" algn="tl">
                <a:srgbClr val="000000">
                  <a:alpha val="43137"/>
                </a:srgbClr>
              </a:outerShdw>
            </a:effectLst>
          </a:endParaRPr>
        </a:p>
      </dgm:t>
    </dgm:pt>
    <dgm:pt modelId="{CA61A9AA-4F8D-4E7F-AB88-C454B76EF755}" type="sibTrans" cxnId="{A437808A-1A39-4416-A2E8-A4AD4F1729D7}">
      <dgm:prSet/>
      <dgm:spPr/>
      <dgm:t>
        <a:bodyPr/>
        <a:lstStyle/>
        <a:p>
          <a:endParaRPr lang="en-US"/>
        </a:p>
      </dgm:t>
    </dgm:pt>
    <dgm:pt modelId="{81741832-87A7-441E-AE96-5CCDB4D408FB}">
      <dgm:prSet phldrT="[Text]" custT="1"/>
      <dgm:spPr>
        <a:solidFill>
          <a:schemeClr val="tx2">
            <a:lumMod val="40000"/>
            <a:lumOff val="60000"/>
          </a:schemeClr>
        </a:solidFill>
        <a:ln>
          <a:solidFill>
            <a:schemeClr val="accent3">
              <a:lumMod val="50000"/>
            </a:schemeClr>
          </a:solidFill>
        </a:ln>
        <a:effectLst>
          <a:outerShdw blurRad="50800" dist="152400" dir="2700000" algn="tl" rotWithShape="0">
            <a:prstClr val="black">
              <a:alpha val="40000"/>
            </a:prstClr>
          </a:outerShdw>
        </a:effectLst>
      </dgm:spPr>
      <dgm:t>
        <a:bodyPr lIns="0" tIns="0" rIns="0" bIns="0" anchor="ctr"/>
        <a:lstStyle/>
        <a:p>
          <a:r>
            <a:rPr lang="en-US" sz="1400" b="0" dirty="0" smtClean="0">
              <a:solidFill>
                <a:schemeClr val="tx1"/>
              </a:solidFill>
              <a:effectLst>
                <a:outerShdw blurRad="38100" dist="38100" dir="2700000" algn="tl">
                  <a:srgbClr val="000000">
                    <a:alpha val="43137"/>
                  </a:srgbClr>
                </a:outerShdw>
              </a:effectLst>
            </a:rPr>
            <a:t>475.02.04.01</a:t>
          </a:r>
        </a:p>
        <a:p>
          <a:r>
            <a:rPr lang="en-US" sz="1400" b="0" dirty="0" smtClean="0">
              <a:solidFill>
                <a:schemeClr val="tx1"/>
              </a:solidFill>
              <a:effectLst>
                <a:outerShdw blurRad="38100" dist="38100" dir="2700000" algn="tl">
                  <a:srgbClr val="000000">
                    <a:alpha val="43137"/>
                  </a:srgbClr>
                </a:outerShdw>
              </a:effectLst>
            </a:rPr>
            <a:t>AP1 Line TLMs</a:t>
          </a:r>
        </a:p>
        <a:p>
          <a:r>
            <a:rPr lang="en-US" sz="1400" b="0" dirty="0" smtClean="0">
              <a:solidFill>
                <a:schemeClr val="tx1"/>
              </a:solidFill>
              <a:effectLst>
                <a:outerShdw blurRad="38100" dist="38100" dir="2700000" algn="tl">
                  <a:srgbClr val="000000">
                    <a:alpha val="43137"/>
                  </a:srgbClr>
                </a:outerShdw>
              </a:effectLst>
            </a:rPr>
            <a:t>M. Andrews (AD)</a:t>
          </a:r>
        </a:p>
      </dgm:t>
    </dgm:pt>
    <dgm:pt modelId="{729318CD-C217-4BAD-9273-FE5ECADAFB98}" type="parTrans" cxnId="{233DC0A6-D7E5-40A5-9349-668133E7B30D}">
      <dgm:prSet/>
      <dgm:spPr>
        <a:ln>
          <a:solidFill>
            <a:schemeClr val="accent3">
              <a:lumMod val="50000"/>
            </a:schemeClr>
          </a:solidFill>
        </a:ln>
        <a:effectLst>
          <a:outerShdw blurRad="50800" dist="152400" dir="2700000" algn="tl" rotWithShape="0">
            <a:prstClr val="black">
              <a:alpha val="40000"/>
            </a:prstClr>
          </a:outerShdw>
        </a:effectLst>
      </dgm:spPr>
      <dgm:t>
        <a:bodyPr lIns="0" tIns="0" rIns="0" bIns="0" anchor="ctr"/>
        <a:lstStyle/>
        <a:p>
          <a:endParaRPr lang="en-US" sz="2800" b="0">
            <a:solidFill>
              <a:schemeClr val="tx1"/>
            </a:solidFill>
            <a:effectLst>
              <a:outerShdw blurRad="38100" dist="38100" dir="2700000" algn="tl">
                <a:srgbClr val="000000">
                  <a:alpha val="43137"/>
                </a:srgbClr>
              </a:outerShdw>
            </a:effectLst>
          </a:endParaRPr>
        </a:p>
      </dgm:t>
    </dgm:pt>
    <dgm:pt modelId="{25B39F74-9DEA-459F-8FAC-E3589283F582}" type="sibTrans" cxnId="{233DC0A6-D7E5-40A5-9349-668133E7B30D}">
      <dgm:prSet/>
      <dgm:spPr/>
      <dgm:t>
        <a:bodyPr/>
        <a:lstStyle/>
        <a:p>
          <a:endParaRPr lang="en-US"/>
        </a:p>
      </dgm:t>
    </dgm:pt>
    <dgm:pt modelId="{D03E77F6-62FE-42BB-8475-3B3B37A1A168}" type="pres">
      <dgm:prSet presAssocID="{1ECDBFF2-EAFC-446E-8C89-E748F6F6ED3E}" presName="hierChild1" presStyleCnt="0">
        <dgm:presLayoutVars>
          <dgm:orgChart val="1"/>
          <dgm:chPref val="1"/>
          <dgm:dir/>
          <dgm:animOne val="branch"/>
          <dgm:animLvl val="lvl"/>
          <dgm:resizeHandles/>
        </dgm:presLayoutVars>
      </dgm:prSet>
      <dgm:spPr/>
      <dgm:t>
        <a:bodyPr/>
        <a:lstStyle/>
        <a:p>
          <a:endParaRPr lang="en-US"/>
        </a:p>
      </dgm:t>
    </dgm:pt>
    <dgm:pt modelId="{A20D5522-D5CB-4E00-AE26-AEE254B1F785}" type="pres">
      <dgm:prSet presAssocID="{BE0453B1-219F-427F-A916-7C0725812871}" presName="hierRoot1" presStyleCnt="0">
        <dgm:presLayoutVars>
          <dgm:hierBranch val="init"/>
        </dgm:presLayoutVars>
      </dgm:prSet>
      <dgm:spPr/>
      <dgm:t>
        <a:bodyPr/>
        <a:lstStyle/>
        <a:p>
          <a:endParaRPr lang="en-US"/>
        </a:p>
      </dgm:t>
    </dgm:pt>
    <dgm:pt modelId="{05A960C1-56AA-4D62-9DE9-A2D443899C13}" type="pres">
      <dgm:prSet presAssocID="{BE0453B1-219F-427F-A916-7C0725812871}" presName="rootComposite1" presStyleCnt="0"/>
      <dgm:spPr/>
      <dgm:t>
        <a:bodyPr/>
        <a:lstStyle/>
        <a:p>
          <a:endParaRPr lang="en-US"/>
        </a:p>
      </dgm:t>
    </dgm:pt>
    <dgm:pt modelId="{587670C0-1180-4F5F-9F4C-3392F7D52F32}" type="pres">
      <dgm:prSet presAssocID="{BE0453B1-219F-427F-A916-7C0725812871}" presName="rootText1" presStyleLbl="node0" presStyleIdx="0" presStyleCnt="1" custScaleY="225308" custLinFactNeighborX="0">
        <dgm:presLayoutVars>
          <dgm:chPref val="3"/>
        </dgm:presLayoutVars>
      </dgm:prSet>
      <dgm:spPr/>
      <dgm:t>
        <a:bodyPr/>
        <a:lstStyle/>
        <a:p>
          <a:endParaRPr lang="en-US"/>
        </a:p>
      </dgm:t>
    </dgm:pt>
    <dgm:pt modelId="{10056952-D445-4808-A287-742B753588AC}" type="pres">
      <dgm:prSet presAssocID="{BE0453B1-219F-427F-A916-7C0725812871}" presName="rootConnector1" presStyleLbl="node1" presStyleIdx="0" presStyleCnt="0"/>
      <dgm:spPr/>
      <dgm:t>
        <a:bodyPr/>
        <a:lstStyle/>
        <a:p>
          <a:endParaRPr lang="en-US"/>
        </a:p>
      </dgm:t>
    </dgm:pt>
    <dgm:pt modelId="{0E88D0E7-7327-4386-9686-C790E48772E2}" type="pres">
      <dgm:prSet presAssocID="{BE0453B1-219F-427F-A916-7C0725812871}" presName="hierChild2" presStyleCnt="0"/>
      <dgm:spPr/>
      <dgm:t>
        <a:bodyPr/>
        <a:lstStyle/>
        <a:p>
          <a:endParaRPr lang="en-US"/>
        </a:p>
      </dgm:t>
    </dgm:pt>
    <dgm:pt modelId="{D210F237-5DF1-42A9-88E6-5B6DB3BD7A92}" type="pres">
      <dgm:prSet presAssocID="{729318CD-C217-4BAD-9273-FE5ECADAFB98}" presName="Name37" presStyleLbl="parChTrans1D2" presStyleIdx="0" presStyleCnt="5" custSzY="226584"/>
      <dgm:spPr/>
      <dgm:t>
        <a:bodyPr/>
        <a:lstStyle/>
        <a:p>
          <a:endParaRPr lang="en-US"/>
        </a:p>
      </dgm:t>
    </dgm:pt>
    <dgm:pt modelId="{9C2ECFEA-F866-4C75-9D5F-D69EFF7249B1}" type="pres">
      <dgm:prSet presAssocID="{81741832-87A7-441E-AE96-5CCDB4D408FB}" presName="hierRoot2" presStyleCnt="0">
        <dgm:presLayoutVars>
          <dgm:hierBranch val="init"/>
        </dgm:presLayoutVars>
      </dgm:prSet>
      <dgm:spPr/>
      <dgm:t>
        <a:bodyPr/>
        <a:lstStyle/>
        <a:p>
          <a:endParaRPr lang="en-US"/>
        </a:p>
      </dgm:t>
    </dgm:pt>
    <dgm:pt modelId="{5E4D6700-4F8C-45ED-9516-B3A65CD3B3D0}" type="pres">
      <dgm:prSet presAssocID="{81741832-87A7-441E-AE96-5CCDB4D408FB}" presName="rootComposite" presStyleCnt="0"/>
      <dgm:spPr/>
      <dgm:t>
        <a:bodyPr/>
        <a:lstStyle/>
        <a:p>
          <a:endParaRPr lang="en-US"/>
        </a:p>
      </dgm:t>
    </dgm:pt>
    <dgm:pt modelId="{2C2127AC-62E3-4BAA-8B7E-37BD072AACA2}" type="pres">
      <dgm:prSet presAssocID="{81741832-87A7-441E-AE96-5CCDB4D408FB}" presName="rootText" presStyleLbl="node2" presStyleIdx="0" presStyleCnt="5" custScaleY="225308" custLinFactNeighborX="-223">
        <dgm:presLayoutVars>
          <dgm:chPref val="3"/>
        </dgm:presLayoutVars>
      </dgm:prSet>
      <dgm:spPr/>
      <dgm:t>
        <a:bodyPr/>
        <a:lstStyle/>
        <a:p>
          <a:endParaRPr lang="en-US"/>
        </a:p>
      </dgm:t>
    </dgm:pt>
    <dgm:pt modelId="{75444A2A-D532-47B8-BA4F-2A26F67006AD}" type="pres">
      <dgm:prSet presAssocID="{81741832-87A7-441E-AE96-5CCDB4D408FB}" presName="rootConnector" presStyleLbl="node2" presStyleIdx="0" presStyleCnt="5"/>
      <dgm:spPr/>
      <dgm:t>
        <a:bodyPr/>
        <a:lstStyle/>
        <a:p>
          <a:endParaRPr lang="en-US"/>
        </a:p>
      </dgm:t>
    </dgm:pt>
    <dgm:pt modelId="{1D2B9E98-3F79-455C-A51A-E0ED70F3E984}" type="pres">
      <dgm:prSet presAssocID="{81741832-87A7-441E-AE96-5CCDB4D408FB}" presName="hierChild4" presStyleCnt="0"/>
      <dgm:spPr/>
      <dgm:t>
        <a:bodyPr/>
        <a:lstStyle/>
        <a:p>
          <a:endParaRPr lang="en-US"/>
        </a:p>
      </dgm:t>
    </dgm:pt>
    <dgm:pt modelId="{C38E7459-443E-4B0B-B672-1CFBD56A4630}" type="pres">
      <dgm:prSet presAssocID="{81741832-87A7-441E-AE96-5CCDB4D408FB}" presName="hierChild5" presStyleCnt="0"/>
      <dgm:spPr/>
      <dgm:t>
        <a:bodyPr/>
        <a:lstStyle/>
        <a:p>
          <a:endParaRPr lang="en-US"/>
        </a:p>
      </dgm:t>
    </dgm:pt>
    <dgm:pt modelId="{3A80BCB2-28D2-4D9D-9630-AC2594CC82B7}" type="pres">
      <dgm:prSet presAssocID="{0E04C030-966C-429B-A238-CBFC8124D852}" presName="Name37" presStyleLbl="parChTrans1D2" presStyleIdx="1" presStyleCnt="5" custSzY="226584"/>
      <dgm:spPr/>
      <dgm:t>
        <a:bodyPr/>
        <a:lstStyle/>
        <a:p>
          <a:endParaRPr lang="en-US"/>
        </a:p>
      </dgm:t>
    </dgm:pt>
    <dgm:pt modelId="{81B981AC-97FB-47C3-A7FD-0B75BED2F40F}" type="pres">
      <dgm:prSet presAssocID="{136EC303-4E01-4E71-B945-AD009C7422B5}" presName="hierRoot2" presStyleCnt="0">
        <dgm:presLayoutVars>
          <dgm:hierBranch val="init"/>
        </dgm:presLayoutVars>
      </dgm:prSet>
      <dgm:spPr/>
      <dgm:t>
        <a:bodyPr/>
        <a:lstStyle/>
        <a:p>
          <a:endParaRPr lang="en-US"/>
        </a:p>
      </dgm:t>
    </dgm:pt>
    <dgm:pt modelId="{639E540C-46A7-49A2-A058-C304ABD68ECF}" type="pres">
      <dgm:prSet presAssocID="{136EC303-4E01-4E71-B945-AD009C7422B5}" presName="rootComposite" presStyleCnt="0"/>
      <dgm:spPr/>
      <dgm:t>
        <a:bodyPr/>
        <a:lstStyle/>
        <a:p>
          <a:endParaRPr lang="en-US"/>
        </a:p>
      </dgm:t>
    </dgm:pt>
    <dgm:pt modelId="{A5E8D16E-4CD2-484C-BA8F-8358D4CC4EF0}" type="pres">
      <dgm:prSet presAssocID="{136EC303-4E01-4E71-B945-AD009C7422B5}" presName="rootText" presStyleLbl="node2" presStyleIdx="1" presStyleCnt="5" custScaleY="225308" custLinFactNeighborX="0">
        <dgm:presLayoutVars>
          <dgm:chPref val="3"/>
        </dgm:presLayoutVars>
      </dgm:prSet>
      <dgm:spPr/>
      <dgm:t>
        <a:bodyPr/>
        <a:lstStyle/>
        <a:p>
          <a:endParaRPr lang="en-US"/>
        </a:p>
      </dgm:t>
    </dgm:pt>
    <dgm:pt modelId="{87D4CE27-9086-4DC6-8FA5-3D0CE0F20E15}" type="pres">
      <dgm:prSet presAssocID="{136EC303-4E01-4E71-B945-AD009C7422B5}" presName="rootConnector" presStyleLbl="node2" presStyleIdx="1" presStyleCnt="5"/>
      <dgm:spPr/>
      <dgm:t>
        <a:bodyPr/>
        <a:lstStyle/>
        <a:p>
          <a:endParaRPr lang="en-US"/>
        </a:p>
      </dgm:t>
    </dgm:pt>
    <dgm:pt modelId="{EB585100-7389-42CF-8C4A-A330E26D2B3F}" type="pres">
      <dgm:prSet presAssocID="{136EC303-4E01-4E71-B945-AD009C7422B5}" presName="hierChild4" presStyleCnt="0"/>
      <dgm:spPr/>
      <dgm:t>
        <a:bodyPr/>
        <a:lstStyle/>
        <a:p>
          <a:endParaRPr lang="en-US"/>
        </a:p>
      </dgm:t>
    </dgm:pt>
    <dgm:pt modelId="{AE403AA6-33A4-4624-8CA0-3E0A0FAC82D6}" type="pres">
      <dgm:prSet presAssocID="{136EC303-4E01-4E71-B945-AD009C7422B5}" presName="hierChild5" presStyleCnt="0"/>
      <dgm:spPr/>
      <dgm:t>
        <a:bodyPr/>
        <a:lstStyle/>
        <a:p>
          <a:endParaRPr lang="en-US"/>
        </a:p>
      </dgm:t>
    </dgm:pt>
    <dgm:pt modelId="{BAEC5211-4CEB-4ED5-876C-12A506A3667C}" type="pres">
      <dgm:prSet presAssocID="{632002AA-9FE8-4907-8730-37D6937A5E1C}" presName="Name37" presStyleLbl="parChTrans1D2" presStyleIdx="2" presStyleCnt="5" custSzY="226584"/>
      <dgm:spPr/>
      <dgm:t>
        <a:bodyPr/>
        <a:lstStyle/>
        <a:p>
          <a:endParaRPr lang="en-US"/>
        </a:p>
      </dgm:t>
    </dgm:pt>
    <dgm:pt modelId="{F5AF29D7-80F7-47D1-B3AF-BBAECD8E48C8}" type="pres">
      <dgm:prSet presAssocID="{8F82AA64-2AC7-4413-84CE-58B25D6CB4C2}" presName="hierRoot2" presStyleCnt="0">
        <dgm:presLayoutVars>
          <dgm:hierBranch val="init"/>
        </dgm:presLayoutVars>
      </dgm:prSet>
      <dgm:spPr/>
      <dgm:t>
        <a:bodyPr/>
        <a:lstStyle/>
        <a:p>
          <a:endParaRPr lang="en-US"/>
        </a:p>
      </dgm:t>
    </dgm:pt>
    <dgm:pt modelId="{9E11B021-5473-444A-BE0B-C5C3A17B0679}" type="pres">
      <dgm:prSet presAssocID="{8F82AA64-2AC7-4413-84CE-58B25D6CB4C2}" presName="rootComposite" presStyleCnt="0"/>
      <dgm:spPr/>
      <dgm:t>
        <a:bodyPr/>
        <a:lstStyle/>
        <a:p>
          <a:endParaRPr lang="en-US"/>
        </a:p>
      </dgm:t>
    </dgm:pt>
    <dgm:pt modelId="{AAD9E2DA-1AFD-46C6-9F63-3DF65CE96BD1}" type="pres">
      <dgm:prSet presAssocID="{8F82AA64-2AC7-4413-84CE-58B25D6CB4C2}" presName="rootText" presStyleLbl="node2" presStyleIdx="2" presStyleCnt="5" custScaleY="225308" custLinFactNeighborX="0">
        <dgm:presLayoutVars>
          <dgm:chPref val="3"/>
        </dgm:presLayoutVars>
      </dgm:prSet>
      <dgm:spPr/>
      <dgm:t>
        <a:bodyPr/>
        <a:lstStyle/>
        <a:p>
          <a:endParaRPr lang="en-US"/>
        </a:p>
      </dgm:t>
    </dgm:pt>
    <dgm:pt modelId="{EAD34E6B-8E8C-48D6-AFD4-4988CA68F3E2}" type="pres">
      <dgm:prSet presAssocID="{8F82AA64-2AC7-4413-84CE-58B25D6CB4C2}" presName="rootConnector" presStyleLbl="node2" presStyleIdx="2" presStyleCnt="5"/>
      <dgm:spPr/>
      <dgm:t>
        <a:bodyPr/>
        <a:lstStyle/>
        <a:p>
          <a:endParaRPr lang="en-US"/>
        </a:p>
      </dgm:t>
    </dgm:pt>
    <dgm:pt modelId="{655D188C-7C1C-461D-AB7D-3279F95CCC89}" type="pres">
      <dgm:prSet presAssocID="{8F82AA64-2AC7-4413-84CE-58B25D6CB4C2}" presName="hierChild4" presStyleCnt="0"/>
      <dgm:spPr/>
      <dgm:t>
        <a:bodyPr/>
        <a:lstStyle/>
        <a:p>
          <a:endParaRPr lang="en-US"/>
        </a:p>
      </dgm:t>
    </dgm:pt>
    <dgm:pt modelId="{05332E9E-9F0B-4238-8590-C81BBF068F3B}" type="pres">
      <dgm:prSet presAssocID="{8F82AA64-2AC7-4413-84CE-58B25D6CB4C2}" presName="hierChild5" presStyleCnt="0"/>
      <dgm:spPr/>
      <dgm:t>
        <a:bodyPr/>
        <a:lstStyle/>
        <a:p>
          <a:endParaRPr lang="en-US"/>
        </a:p>
      </dgm:t>
    </dgm:pt>
    <dgm:pt modelId="{C5347DE1-F234-4170-8995-7177248F995F}" type="pres">
      <dgm:prSet presAssocID="{E164DF50-E728-4C00-A53E-21C809BEE3CB}" presName="Name37" presStyleLbl="parChTrans1D2" presStyleIdx="3" presStyleCnt="5" custSzY="226584"/>
      <dgm:spPr/>
      <dgm:t>
        <a:bodyPr/>
        <a:lstStyle/>
        <a:p>
          <a:endParaRPr lang="en-US"/>
        </a:p>
      </dgm:t>
    </dgm:pt>
    <dgm:pt modelId="{DA7F148A-7804-41CC-A6BA-90F74C4CC394}" type="pres">
      <dgm:prSet presAssocID="{3E7479E7-FA4A-4723-9B0A-6BE4255BD1FB}" presName="hierRoot2" presStyleCnt="0">
        <dgm:presLayoutVars>
          <dgm:hierBranch val="init"/>
        </dgm:presLayoutVars>
      </dgm:prSet>
      <dgm:spPr/>
      <dgm:t>
        <a:bodyPr/>
        <a:lstStyle/>
        <a:p>
          <a:endParaRPr lang="en-US"/>
        </a:p>
      </dgm:t>
    </dgm:pt>
    <dgm:pt modelId="{E0A83000-8E7A-4475-9137-EA238FCA6D82}" type="pres">
      <dgm:prSet presAssocID="{3E7479E7-FA4A-4723-9B0A-6BE4255BD1FB}" presName="rootComposite" presStyleCnt="0"/>
      <dgm:spPr/>
      <dgm:t>
        <a:bodyPr/>
        <a:lstStyle/>
        <a:p>
          <a:endParaRPr lang="en-US"/>
        </a:p>
      </dgm:t>
    </dgm:pt>
    <dgm:pt modelId="{FAD8F461-F280-42C6-AD74-C72D742DD42F}" type="pres">
      <dgm:prSet presAssocID="{3E7479E7-FA4A-4723-9B0A-6BE4255BD1FB}" presName="rootText" presStyleLbl="node2" presStyleIdx="3" presStyleCnt="5" custScaleY="225308" custLinFactNeighborX="0">
        <dgm:presLayoutVars>
          <dgm:chPref val="3"/>
        </dgm:presLayoutVars>
      </dgm:prSet>
      <dgm:spPr/>
      <dgm:t>
        <a:bodyPr/>
        <a:lstStyle/>
        <a:p>
          <a:endParaRPr lang="en-US"/>
        </a:p>
      </dgm:t>
    </dgm:pt>
    <dgm:pt modelId="{D18AD963-A6B2-4BED-A5DE-AA2DF1B19F1A}" type="pres">
      <dgm:prSet presAssocID="{3E7479E7-FA4A-4723-9B0A-6BE4255BD1FB}" presName="rootConnector" presStyleLbl="node2" presStyleIdx="3" presStyleCnt="5"/>
      <dgm:spPr/>
      <dgm:t>
        <a:bodyPr/>
        <a:lstStyle/>
        <a:p>
          <a:endParaRPr lang="en-US"/>
        </a:p>
      </dgm:t>
    </dgm:pt>
    <dgm:pt modelId="{ABA04EBF-9797-41B0-B754-575A7F1BE54C}" type="pres">
      <dgm:prSet presAssocID="{3E7479E7-FA4A-4723-9B0A-6BE4255BD1FB}" presName="hierChild4" presStyleCnt="0"/>
      <dgm:spPr/>
      <dgm:t>
        <a:bodyPr/>
        <a:lstStyle/>
        <a:p>
          <a:endParaRPr lang="en-US"/>
        </a:p>
      </dgm:t>
    </dgm:pt>
    <dgm:pt modelId="{E18A2B08-E80C-4BB3-AFA8-05DC44F50750}" type="pres">
      <dgm:prSet presAssocID="{3E7479E7-FA4A-4723-9B0A-6BE4255BD1FB}" presName="hierChild5" presStyleCnt="0"/>
      <dgm:spPr/>
      <dgm:t>
        <a:bodyPr/>
        <a:lstStyle/>
        <a:p>
          <a:endParaRPr lang="en-US"/>
        </a:p>
      </dgm:t>
    </dgm:pt>
    <dgm:pt modelId="{28FEA0DA-ACB8-44F8-B950-18B4F964EF9C}" type="pres">
      <dgm:prSet presAssocID="{550BA409-320B-4D81-BF93-A7E0F806924F}" presName="Name37" presStyleLbl="parChTrans1D2" presStyleIdx="4" presStyleCnt="5" custSzY="226584"/>
      <dgm:spPr/>
      <dgm:t>
        <a:bodyPr/>
        <a:lstStyle/>
        <a:p>
          <a:endParaRPr lang="en-US"/>
        </a:p>
      </dgm:t>
    </dgm:pt>
    <dgm:pt modelId="{D196BF8A-0578-4FB2-A2E3-0546F157A56D}" type="pres">
      <dgm:prSet presAssocID="{F3D5C33F-6B5B-42F2-9A89-32B7EBA17B0A}" presName="hierRoot2" presStyleCnt="0">
        <dgm:presLayoutVars>
          <dgm:hierBranch val="init"/>
        </dgm:presLayoutVars>
      </dgm:prSet>
      <dgm:spPr/>
      <dgm:t>
        <a:bodyPr/>
        <a:lstStyle/>
        <a:p>
          <a:endParaRPr lang="en-US"/>
        </a:p>
      </dgm:t>
    </dgm:pt>
    <dgm:pt modelId="{4CC36367-62D3-4AF6-B984-89C595B1DD46}" type="pres">
      <dgm:prSet presAssocID="{F3D5C33F-6B5B-42F2-9A89-32B7EBA17B0A}" presName="rootComposite" presStyleCnt="0"/>
      <dgm:spPr/>
      <dgm:t>
        <a:bodyPr/>
        <a:lstStyle/>
        <a:p>
          <a:endParaRPr lang="en-US"/>
        </a:p>
      </dgm:t>
    </dgm:pt>
    <dgm:pt modelId="{1A7C4619-2EA5-4630-8227-4F432D277624}" type="pres">
      <dgm:prSet presAssocID="{F3D5C33F-6B5B-42F2-9A89-32B7EBA17B0A}" presName="rootText" presStyleLbl="node2" presStyleIdx="4" presStyleCnt="5" custScaleY="225308" custLinFactNeighborX="0">
        <dgm:presLayoutVars>
          <dgm:chPref val="3"/>
        </dgm:presLayoutVars>
      </dgm:prSet>
      <dgm:spPr/>
      <dgm:t>
        <a:bodyPr/>
        <a:lstStyle/>
        <a:p>
          <a:endParaRPr lang="en-US"/>
        </a:p>
      </dgm:t>
    </dgm:pt>
    <dgm:pt modelId="{50AA1078-22A5-4299-A46B-15B779EC9080}" type="pres">
      <dgm:prSet presAssocID="{F3D5C33F-6B5B-42F2-9A89-32B7EBA17B0A}" presName="rootConnector" presStyleLbl="node2" presStyleIdx="4" presStyleCnt="5"/>
      <dgm:spPr/>
      <dgm:t>
        <a:bodyPr/>
        <a:lstStyle/>
        <a:p>
          <a:endParaRPr lang="en-US"/>
        </a:p>
      </dgm:t>
    </dgm:pt>
    <dgm:pt modelId="{10A29870-1C66-4A3C-B149-A24266E93BF7}" type="pres">
      <dgm:prSet presAssocID="{F3D5C33F-6B5B-42F2-9A89-32B7EBA17B0A}" presName="hierChild4" presStyleCnt="0"/>
      <dgm:spPr/>
      <dgm:t>
        <a:bodyPr/>
        <a:lstStyle/>
        <a:p>
          <a:endParaRPr lang="en-US"/>
        </a:p>
      </dgm:t>
    </dgm:pt>
    <dgm:pt modelId="{DC8212E5-5DFC-4AC8-A1B0-392CE0263720}" type="pres">
      <dgm:prSet presAssocID="{F3D5C33F-6B5B-42F2-9A89-32B7EBA17B0A}" presName="hierChild5" presStyleCnt="0"/>
      <dgm:spPr/>
      <dgm:t>
        <a:bodyPr/>
        <a:lstStyle/>
        <a:p>
          <a:endParaRPr lang="en-US"/>
        </a:p>
      </dgm:t>
    </dgm:pt>
    <dgm:pt modelId="{1D6E6072-4871-4CED-BF6F-A162F8AF86C9}" type="pres">
      <dgm:prSet presAssocID="{BE0453B1-219F-427F-A916-7C0725812871}" presName="hierChild3" presStyleCnt="0"/>
      <dgm:spPr/>
      <dgm:t>
        <a:bodyPr/>
        <a:lstStyle/>
        <a:p>
          <a:endParaRPr lang="en-US"/>
        </a:p>
      </dgm:t>
    </dgm:pt>
  </dgm:ptLst>
  <dgm:cxnLst>
    <dgm:cxn modelId="{7973EDC7-9A6D-8D47-9F52-5501DE09C842}" type="presOf" srcId="{632002AA-9FE8-4907-8730-37D6937A5E1C}" destId="{BAEC5211-4CEB-4ED5-876C-12A506A3667C}" srcOrd="0" destOrd="0" presId="urn:microsoft.com/office/officeart/2005/8/layout/orgChart1"/>
    <dgm:cxn modelId="{87960AEF-EEFE-7644-986D-3B5E00D2A00D}" type="presOf" srcId="{0E04C030-966C-429B-A238-CBFC8124D852}" destId="{3A80BCB2-28D2-4D9D-9630-AC2594CC82B7}" srcOrd="0" destOrd="0" presId="urn:microsoft.com/office/officeart/2005/8/layout/orgChart1"/>
    <dgm:cxn modelId="{D0595427-4F6E-184D-B9BF-F55A51C28676}" type="presOf" srcId="{8F82AA64-2AC7-4413-84CE-58B25D6CB4C2}" destId="{AAD9E2DA-1AFD-46C6-9F63-3DF65CE96BD1}" srcOrd="0" destOrd="0" presId="urn:microsoft.com/office/officeart/2005/8/layout/orgChart1"/>
    <dgm:cxn modelId="{6A412374-F7D2-FD40-9D04-CDD7A0B5EEA7}" type="presOf" srcId="{BE0453B1-219F-427F-A916-7C0725812871}" destId="{587670C0-1180-4F5F-9F4C-3392F7D52F32}" srcOrd="0" destOrd="0" presId="urn:microsoft.com/office/officeart/2005/8/layout/orgChart1"/>
    <dgm:cxn modelId="{97BFF0F3-7A21-A740-829D-A9320D29175E}" type="presOf" srcId="{81741832-87A7-441E-AE96-5CCDB4D408FB}" destId="{75444A2A-D532-47B8-BA4F-2A26F67006AD}" srcOrd="1" destOrd="0" presId="urn:microsoft.com/office/officeart/2005/8/layout/orgChart1"/>
    <dgm:cxn modelId="{9AC23056-9E2D-514B-9349-592FCC1D75D1}" type="presOf" srcId="{1ECDBFF2-EAFC-446E-8C89-E748F6F6ED3E}" destId="{D03E77F6-62FE-42BB-8475-3B3B37A1A168}" srcOrd="0" destOrd="0" presId="urn:microsoft.com/office/officeart/2005/8/layout/orgChart1"/>
    <dgm:cxn modelId="{46AA6AC1-9410-4648-8AEB-2A7F64E682A6}" type="presOf" srcId="{550BA409-320B-4D81-BF93-A7E0F806924F}" destId="{28FEA0DA-ACB8-44F8-B950-18B4F964EF9C}" srcOrd="0" destOrd="0" presId="urn:microsoft.com/office/officeart/2005/8/layout/orgChart1"/>
    <dgm:cxn modelId="{1CC1381F-E5A9-8045-82DA-A2EFCDABD4B0}" type="presOf" srcId="{BE0453B1-219F-427F-A916-7C0725812871}" destId="{10056952-D445-4808-A287-742B753588AC}" srcOrd="1" destOrd="0" presId="urn:microsoft.com/office/officeart/2005/8/layout/orgChart1"/>
    <dgm:cxn modelId="{ACB6E715-A998-41B8-BE76-630DE5C0A653}" srcId="{BE0453B1-219F-427F-A916-7C0725812871}" destId="{3E7479E7-FA4A-4723-9B0A-6BE4255BD1FB}" srcOrd="3" destOrd="0" parTransId="{E164DF50-E728-4C00-A53E-21C809BEE3CB}" sibTransId="{58A28A77-DE82-4555-999C-913801561F19}"/>
    <dgm:cxn modelId="{0ACB9374-4C7F-7043-B719-EA6DB368EB00}" type="presOf" srcId="{81741832-87A7-441E-AE96-5CCDB4D408FB}" destId="{2C2127AC-62E3-4BAA-8B7E-37BD072AACA2}" srcOrd="0" destOrd="0" presId="urn:microsoft.com/office/officeart/2005/8/layout/orgChart1"/>
    <dgm:cxn modelId="{B477E07C-E557-7B4E-9698-F37AC1CFFAF9}" type="presOf" srcId="{136EC303-4E01-4E71-B945-AD009C7422B5}" destId="{A5E8D16E-4CD2-484C-BA8F-8358D4CC4EF0}" srcOrd="0" destOrd="0" presId="urn:microsoft.com/office/officeart/2005/8/layout/orgChart1"/>
    <dgm:cxn modelId="{0AF46350-07B8-3540-BBD4-DF26BF9F7B60}" type="presOf" srcId="{8F82AA64-2AC7-4413-84CE-58B25D6CB4C2}" destId="{EAD34E6B-8E8C-48D6-AFD4-4988CA68F3E2}" srcOrd="1" destOrd="0" presId="urn:microsoft.com/office/officeart/2005/8/layout/orgChart1"/>
    <dgm:cxn modelId="{91F43199-8FB6-6C45-A6FE-B8E9766341E0}" type="presOf" srcId="{136EC303-4E01-4E71-B945-AD009C7422B5}" destId="{87D4CE27-9086-4DC6-8FA5-3D0CE0F20E15}" srcOrd="1" destOrd="0" presId="urn:microsoft.com/office/officeart/2005/8/layout/orgChart1"/>
    <dgm:cxn modelId="{B124082D-FDEE-4835-BC2E-222F82C84D6B}" srcId="{BE0453B1-219F-427F-A916-7C0725812871}" destId="{8F82AA64-2AC7-4413-84CE-58B25D6CB4C2}" srcOrd="2" destOrd="0" parTransId="{632002AA-9FE8-4907-8730-37D6937A5E1C}" sibTransId="{834954E6-CD20-4B3C-B792-C6FD334B5594}"/>
    <dgm:cxn modelId="{39E3F50F-9148-2A48-8797-5B31EFC9C40D}" type="presOf" srcId="{F3D5C33F-6B5B-42F2-9A89-32B7EBA17B0A}" destId="{1A7C4619-2EA5-4630-8227-4F432D277624}" srcOrd="0" destOrd="0" presId="urn:microsoft.com/office/officeart/2005/8/layout/orgChart1"/>
    <dgm:cxn modelId="{A437808A-1A39-4416-A2E8-A4AD4F1729D7}" srcId="{BE0453B1-219F-427F-A916-7C0725812871}" destId="{F3D5C33F-6B5B-42F2-9A89-32B7EBA17B0A}" srcOrd="4" destOrd="0" parTransId="{550BA409-320B-4D81-BF93-A7E0F806924F}" sibTransId="{CA61A9AA-4F8D-4E7F-AB88-C454B76EF755}"/>
    <dgm:cxn modelId="{233DC0A6-D7E5-40A5-9349-668133E7B30D}" srcId="{BE0453B1-219F-427F-A916-7C0725812871}" destId="{81741832-87A7-441E-AE96-5CCDB4D408FB}" srcOrd="0" destOrd="0" parTransId="{729318CD-C217-4BAD-9273-FE5ECADAFB98}" sibTransId="{25B39F74-9DEA-459F-8FAC-E3589283F582}"/>
    <dgm:cxn modelId="{544A5F29-EC21-4099-91A2-D2B338CAB3BA}" srcId="{1ECDBFF2-EAFC-446E-8C89-E748F6F6ED3E}" destId="{BE0453B1-219F-427F-A916-7C0725812871}" srcOrd="0" destOrd="0" parTransId="{449E3C9D-CE20-45B2-A28E-E6A4446B9E17}" sibTransId="{9A77E80E-A4DE-4C5C-8CF7-6C5F8282B1E2}"/>
    <dgm:cxn modelId="{6A7354FC-71D4-8C4E-B5ED-83523D6DB652}" type="presOf" srcId="{3E7479E7-FA4A-4723-9B0A-6BE4255BD1FB}" destId="{FAD8F461-F280-42C6-AD74-C72D742DD42F}" srcOrd="0" destOrd="0" presId="urn:microsoft.com/office/officeart/2005/8/layout/orgChart1"/>
    <dgm:cxn modelId="{444FE86C-2D13-124A-9A98-48EA2292E539}" type="presOf" srcId="{F3D5C33F-6B5B-42F2-9A89-32B7EBA17B0A}" destId="{50AA1078-22A5-4299-A46B-15B779EC9080}" srcOrd="1" destOrd="0" presId="urn:microsoft.com/office/officeart/2005/8/layout/orgChart1"/>
    <dgm:cxn modelId="{C8836E1D-EBC7-E14F-AB0B-009E734FFC14}" type="presOf" srcId="{3E7479E7-FA4A-4723-9B0A-6BE4255BD1FB}" destId="{D18AD963-A6B2-4BED-A5DE-AA2DF1B19F1A}" srcOrd="1" destOrd="0" presId="urn:microsoft.com/office/officeart/2005/8/layout/orgChart1"/>
    <dgm:cxn modelId="{1301E341-4714-6544-B14F-C4C00BDB9334}" type="presOf" srcId="{E164DF50-E728-4C00-A53E-21C809BEE3CB}" destId="{C5347DE1-F234-4170-8995-7177248F995F}" srcOrd="0" destOrd="0" presId="urn:microsoft.com/office/officeart/2005/8/layout/orgChart1"/>
    <dgm:cxn modelId="{49C294B1-E196-C74D-AAE2-DFFBD4C227DC}" type="presOf" srcId="{729318CD-C217-4BAD-9273-FE5ECADAFB98}" destId="{D210F237-5DF1-42A9-88E6-5B6DB3BD7A92}" srcOrd="0" destOrd="0" presId="urn:microsoft.com/office/officeart/2005/8/layout/orgChart1"/>
    <dgm:cxn modelId="{5F2D08BB-E2A1-4A8F-B6BF-CB6B3EBB0276}" srcId="{BE0453B1-219F-427F-A916-7C0725812871}" destId="{136EC303-4E01-4E71-B945-AD009C7422B5}" srcOrd="1" destOrd="0" parTransId="{0E04C030-966C-429B-A238-CBFC8124D852}" sibTransId="{C80634E1-CB16-4C30-B8A1-33F752331ED7}"/>
    <dgm:cxn modelId="{0E15DB6C-4A3F-F246-8BC9-4DC6BA05B185}" type="presParOf" srcId="{D03E77F6-62FE-42BB-8475-3B3B37A1A168}" destId="{A20D5522-D5CB-4E00-AE26-AEE254B1F785}" srcOrd="0" destOrd="0" presId="urn:microsoft.com/office/officeart/2005/8/layout/orgChart1"/>
    <dgm:cxn modelId="{3AA7A559-81F5-AF4A-AD0C-5B8468ADF369}" type="presParOf" srcId="{A20D5522-D5CB-4E00-AE26-AEE254B1F785}" destId="{05A960C1-56AA-4D62-9DE9-A2D443899C13}" srcOrd="0" destOrd="0" presId="urn:microsoft.com/office/officeart/2005/8/layout/orgChart1"/>
    <dgm:cxn modelId="{3ED71C52-6492-D74A-9FCC-5A6CE11D83A0}" type="presParOf" srcId="{05A960C1-56AA-4D62-9DE9-A2D443899C13}" destId="{587670C0-1180-4F5F-9F4C-3392F7D52F32}" srcOrd="0" destOrd="0" presId="urn:microsoft.com/office/officeart/2005/8/layout/orgChart1"/>
    <dgm:cxn modelId="{0243E7B7-688B-3049-AEFC-EFB2E24B8CBB}" type="presParOf" srcId="{05A960C1-56AA-4D62-9DE9-A2D443899C13}" destId="{10056952-D445-4808-A287-742B753588AC}" srcOrd="1" destOrd="0" presId="urn:microsoft.com/office/officeart/2005/8/layout/orgChart1"/>
    <dgm:cxn modelId="{EB20E8F7-6825-664E-BE19-24065C44FEC5}" type="presParOf" srcId="{A20D5522-D5CB-4E00-AE26-AEE254B1F785}" destId="{0E88D0E7-7327-4386-9686-C790E48772E2}" srcOrd="1" destOrd="0" presId="urn:microsoft.com/office/officeart/2005/8/layout/orgChart1"/>
    <dgm:cxn modelId="{455818C1-F0D8-7A44-954B-DA2C2C31B4FC}" type="presParOf" srcId="{0E88D0E7-7327-4386-9686-C790E48772E2}" destId="{D210F237-5DF1-42A9-88E6-5B6DB3BD7A92}" srcOrd="0" destOrd="0" presId="urn:microsoft.com/office/officeart/2005/8/layout/orgChart1"/>
    <dgm:cxn modelId="{B3C77B44-59CA-4B4D-B0AB-CCCD98CA8CB3}" type="presParOf" srcId="{0E88D0E7-7327-4386-9686-C790E48772E2}" destId="{9C2ECFEA-F866-4C75-9D5F-D69EFF7249B1}" srcOrd="1" destOrd="0" presId="urn:microsoft.com/office/officeart/2005/8/layout/orgChart1"/>
    <dgm:cxn modelId="{6C3EB59E-6F20-E042-A259-E6F0F7C12B04}" type="presParOf" srcId="{9C2ECFEA-F866-4C75-9D5F-D69EFF7249B1}" destId="{5E4D6700-4F8C-45ED-9516-B3A65CD3B3D0}" srcOrd="0" destOrd="0" presId="urn:microsoft.com/office/officeart/2005/8/layout/orgChart1"/>
    <dgm:cxn modelId="{B39EE907-4AD2-EB45-B8CA-7DBC1BA2CEB9}" type="presParOf" srcId="{5E4D6700-4F8C-45ED-9516-B3A65CD3B3D0}" destId="{2C2127AC-62E3-4BAA-8B7E-37BD072AACA2}" srcOrd="0" destOrd="0" presId="urn:microsoft.com/office/officeart/2005/8/layout/orgChart1"/>
    <dgm:cxn modelId="{14393187-30BF-2340-9B35-D63585E9654F}" type="presParOf" srcId="{5E4D6700-4F8C-45ED-9516-B3A65CD3B3D0}" destId="{75444A2A-D532-47B8-BA4F-2A26F67006AD}" srcOrd="1" destOrd="0" presId="urn:microsoft.com/office/officeart/2005/8/layout/orgChart1"/>
    <dgm:cxn modelId="{E6FEA4BC-4498-9A46-B50D-055ACC88F6F9}" type="presParOf" srcId="{9C2ECFEA-F866-4C75-9D5F-D69EFF7249B1}" destId="{1D2B9E98-3F79-455C-A51A-E0ED70F3E984}" srcOrd="1" destOrd="0" presId="urn:microsoft.com/office/officeart/2005/8/layout/orgChart1"/>
    <dgm:cxn modelId="{3D6E72FF-CD86-3744-8788-2688CBAC2DB9}" type="presParOf" srcId="{9C2ECFEA-F866-4C75-9D5F-D69EFF7249B1}" destId="{C38E7459-443E-4B0B-B672-1CFBD56A4630}" srcOrd="2" destOrd="0" presId="urn:microsoft.com/office/officeart/2005/8/layout/orgChart1"/>
    <dgm:cxn modelId="{0B8628BD-D026-CE4B-84F2-C134301D0EEA}" type="presParOf" srcId="{0E88D0E7-7327-4386-9686-C790E48772E2}" destId="{3A80BCB2-28D2-4D9D-9630-AC2594CC82B7}" srcOrd="2" destOrd="0" presId="urn:microsoft.com/office/officeart/2005/8/layout/orgChart1"/>
    <dgm:cxn modelId="{CA40DADF-5098-7345-83BD-E61CEBE80712}" type="presParOf" srcId="{0E88D0E7-7327-4386-9686-C790E48772E2}" destId="{81B981AC-97FB-47C3-A7FD-0B75BED2F40F}" srcOrd="3" destOrd="0" presId="urn:microsoft.com/office/officeart/2005/8/layout/orgChart1"/>
    <dgm:cxn modelId="{E792DCF3-AD53-DF4C-9CC4-41ACE57D6BAC}" type="presParOf" srcId="{81B981AC-97FB-47C3-A7FD-0B75BED2F40F}" destId="{639E540C-46A7-49A2-A058-C304ABD68ECF}" srcOrd="0" destOrd="0" presId="urn:microsoft.com/office/officeart/2005/8/layout/orgChart1"/>
    <dgm:cxn modelId="{97E8FC5E-4770-D445-8212-BC971FB795FB}" type="presParOf" srcId="{639E540C-46A7-49A2-A058-C304ABD68ECF}" destId="{A5E8D16E-4CD2-484C-BA8F-8358D4CC4EF0}" srcOrd="0" destOrd="0" presId="urn:microsoft.com/office/officeart/2005/8/layout/orgChart1"/>
    <dgm:cxn modelId="{2D17A109-2CFF-C14E-82D1-A26896739F84}" type="presParOf" srcId="{639E540C-46A7-49A2-A058-C304ABD68ECF}" destId="{87D4CE27-9086-4DC6-8FA5-3D0CE0F20E15}" srcOrd="1" destOrd="0" presId="urn:microsoft.com/office/officeart/2005/8/layout/orgChart1"/>
    <dgm:cxn modelId="{3D01DCD3-A0AC-5440-981B-26776058EC66}" type="presParOf" srcId="{81B981AC-97FB-47C3-A7FD-0B75BED2F40F}" destId="{EB585100-7389-42CF-8C4A-A330E26D2B3F}" srcOrd="1" destOrd="0" presId="urn:microsoft.com/office/officeart/2005/8/layout/orgChart1"/>
    <dgm:cxn modelId="{BA0A23D8-6E95-524B-80DD-36FBF19ECEC5}" type="presParOf" srcId="{81B981AC-97FB-47C3-A7FD-0B75BED2F40F}" destId="{AE403AA6-33A4-4624-8CA0-3E0A0FAC82D6}" srcOrd="2" destOrd="0" presId="urn:microsoft.com/office/officeart/2005/8/layout/orgChart1"/>
    <dgm:cxn modelId="{5FE72A74-B1CB-AD46-BDCA-2DCDFA37E6A4}" type="presParOf" srcId="{0E88D0E7-7327-4386-9686-C790E48772E2}" destId="{BAEC5211-4CEB-4ED5-876C-12A506A3667C}" srcOrd="4" destOrd="0" presId="urn:microsoft.com/office/officeart/2005/8/layout/orgChart1"/>
    <dgm:cxn modelId="{CB57A4F5-209A-6C4E-8F41-F89A59F77C66}" type="presParOf" srcId="{0E88D0E7-7327-4386-9686-C790E48772E2}" destId="{F5AF29D7-80F7-47D1-B3AF-BBAECD8E48C8}" srcOrd="5" destOrd="0" presId="urn:microsoft.com/office/officeart/2005/8/layout/orgChart1"/>
    <dgm:cxn modelId="{DE7A3A92-42FA-4A41-A05C-D0ABD97B9E54}" type="presParOf" srcId="{F5AF29D7-80F7-47D1-B3AF-BBAECD8E48C8}" destId="{9E11B021-5473-444A-BE0B-C5C3A17B0679}" srcOrd="0" destOrd="0" presId="urn:microsoft.com/office/officeart/2005/8/layout/orgChart1"/>
    <dgm:cxn modelId="{B3C77528-3F5C-084C-8B2A-3354FE188EEE}" type="presParOf" srcId="{9E11B021-5473-444A-BE0B-C5C3A17B0679}" destId="{AAD9E2DA-1AFD-46C6-9F63-3DF65CE96BD1}" srcOrd="0" destOrd="0" presId="urn:microsoft.com/office/officeart/2005/8/layout/orgChart1"/>
    <dgm:cxn modelId="{A45E0681-8EE0-9044-83C4-AE958EB29FD8}" type="presParOf" srcId="{9E11B021-5473-444A-BE0B-C5C3A17B0679}" destId="{EAD34E6B-8E8C-48D6-AFD4-4988CA68F3E2}" srcOrd="1" destOrd="0" presId="urn:microsoft.com/office/officeart/2005/8/layout/orgChart1"/>
    <dgm:cxn modelId="{8F47982B-086F-9641-BFDA-73DF2ADD34AC}" type="presParOf" srcId="{F5AF29D7-80F7-47D1-B3AF-BBAECD8E48C8}" destId="{655D188C-7C1C-461D-AB7D-3279F95CCC89}" srcOrd="1" destOrd="0" presId="urn:microsoft.com/office/officeart/2005/8/layout/orgChart1"/>
    <dgm:cxn modelId="{B66A84C2-8103-F641-AC4B-17FAC597C59E}" type="presParOf" srcId="{F5AF29D7-80F7-47D1-B3AF-BBAECD8E48C8}" destId="{05332E9E-9F0B-4238-8590-C81BBF068F3B}" srcOrd="2" destOrd="0" presId="urn:microsoft.com/office/officeart/2005/8/layout/orgChart1"/>
    <dgm:cxn modelId="{AF62BA8B-A7E8-8641-BFB7-9E21C59C40C1}" type="presParOf" srcId="{0E88D0E7-7327-4386-9686-C790E48772E2}" destId="{C5347DE1-F234-4170-8995-7177248F995F}" srcOrd="6" destOrd="0" presId="urn:microsoft.com/office/officeart/2005/8/layout/orgChart1"/>
    <dgm:cxn modelId="{C0E5DD2D-F423-7E4A-A549-26302CFF9E9F}" type="presParOf" srcId="{0E88D0E7-7327-4386-9686-C790E48772E2}" destId="{DA7F148A-7804-41CC-A6BA-90F74C4CC394}" srcOrd="7" destOrd="0" presId="urn:microsoft.com/office/officeart/2005/8/layout/orgChart1"/>
    <dgm:cxn modelId="{A82529FB-D424-B946-8CCF-85C54AE299DE}" type="presParOf" srcId="{DA7F148A-7804-41CC-A6BA-90F74C4CC394}" destId="{E0A83000-8E7A-4475-9137-EA238FCA6D82}" srcOrd="0" destOrd="0" presId="urn:microsoft.com/office/officeart/2005/8/layout/orgChart1"/>
    <dgm:cxn modelId="{441D2642-0AD3-844A-B59E-56FE32764AF1}" type="presParOf" srcId="{E0A83000-8E7A-4475-9137-EA238FCA6D82}" destId="{FAD8F461-F280-42C6-AD74-C72D742DD42F}" srcOrd="0" destOrd="0" presId="urn:microsoft.com/office/officeart/2005/8/layout/orgChart1"/>
    <dgm:cxn modelId="{4906CD70-FFE1-0F45-BB99-5EE8E6D40302}" type="presParOf" srcId="{E0A83000-8E7A-4475-9137-EA238FCA6D82}" destId="{D18AD963-A6B2-4BED-A5DE-AA2DF1B19F1A}" srcOrd="1" destOrd="0" presId="urn:microsoft.com/office/officeart/2005/8/layout/orgChart1"/>
    <dgm:cxn modelId="{28A71F83-740D-2445-AA75-3CF47E707134}" type="presParOf" srcId="{DA7F148A-7804-41CC-A6BA-90F74C4CC394}" destId="{ABA04EBF-9797-41B0-B754-575A7F1BE54C}" srcOrd="1" destOrd="0" presId="urn:microsoft.com/office/officeart/2005/8/layout/orgChart1"/>
    <dgm:cxn modelId="{BBBB258F-AAB8-A645-8716-8670F57004B9}" type="presParOf" srcId="{DA7F148A-7804-41CC-A6BA-90F74C4CC394}" destId="{E18A2B08-E80C-4BB3-AFA8-05DC44F50750}" srcOrd="2" destOrd="0" presId="urn:microsoft.com/office/officeart/2005/8/layout/orgChart1"/>
    <dgm:cxn modelId="{44628D9B-1192-D94E-8438-DFB734CD2981}" type="presParOf" srcId="{0E88D0E7-7327-4386-9686-C790E48772E2}" destId="{28FEA0DA-ACB8-44F8-B950-18B4F964EF9C}" srcOrd="8" destOrd="0" presId="urn:microsoft.com/office/officeart/2005/8/layout/orgChart1"/>
    <dgm:cxn modelId="{AC51E6EE-4F92-2B41-AC28-EC739734FC2A}" type="presParOf" srcId="{0E88D0E7-7327-4386-9686-C790E48772E2}" destId="{D196BF8A-0578-4FB2-A2E3-0546F157A56D}" srcOrd="9" destOrd="0" presId="urn:microsoft.com/office/officeart/2005/8/layout/orgChart1"/>
    <dgm:cxn modelId="{9E97DDF4-FF36-794C-A624-B3BC34AD91A5}" type="presParOf" srcId="{D196BF8A-0578-4FB2-A2E3-0546F157A56D}" destId="{4CC36367-62D3-4AF6-B984-89C595B1DD46}" srcOrd="0" destOrd="0" presId="urn:microsoft.com/office/officeart/2005/8/layout/orgChart1"/>
    <dgm:cxn modelId="{1D010BDF-B2BE-3444-AF68-0AA3F62E8AD3}" type="presParOf" srcId="{4CC36367-62D3-4AF6-B984-89C595B1DD46}" destId="{1A7C4619-2EA5-4630-8227-4F432D277624}" srcOrd="0" destOrd="0" presId="urn:microsoft.com/office/officeart/2005/8/layout/orgChart1"/>
    <dgm:cxn modelId="{730B2AF0-14EE-B54F-A3A5-BAD028DE629D}" type="presParOf" srcId="{4CC36367-62D3-4AF6-B984-89C595B1DD46}" destId="{50AA1078-22A5-4299-A46B-15B779EC9080}" srcOrd="1" destOrd="0" presId="urn:microsoft.com/office/officeart/2005/8/layout/orgChart1"/>
    <dgm:cxn modelId="{A9B57938-671F-7F42-A915-FEEFBB5B955B}" type="presParOf" srcId="{D196BF8A-0578-4FB2-A2E3-0546F157A56D}" destId="{10A29870-1C66-4A3C-B149-A24266E93BF7}" srcOrd="1" destOrd="0" presId="urn:microsoft.com/office/officeart/2005/8/layout/orgChart1"/>
    <dgm:cxn modelId="{24181AFC-301F-A24A-9BC1-C4FCFEFAB3DE}" type="presParOf" srcId="{D196BF8A-0578-4FB2-A2E3-0546F157A56D}" destId="{DC8212E5-5DFC-4AC8-A1B0-392CE0263720}" srcOrd="2" destOrd="0" presId="urn:microsoft.com/office/officeart/2005/8/layout/orgChart1"/>
    <dgm:cxn modelId="{5BF9F575-9C39-1943-B265-E61B10540822}" type="presParOf" srcId="{A20D5522-D5CB-4E00-AE26-AEE254B1F785}" destId="{1D6E6072-4871-4CED-BF6F-A162F8AF86C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Helvetica"/>
                <a:ea typeface="+mn-ea"/>
                <a:cs typeface="+mn-cs"/>
              </a:defRPr>
            </a:lvl1pPr>
          </a:lstStyle>
          <a:p>
            <a:pPr>
              <a:defRPr/>
            </a:pPr>
            <a:fld id="{4C190591-D543-7449-A828-559C08D06478}" type="datetimeFigureOut">
              <a:rPr lang="en-US"/>
              <a:pPr>
                <a:defRPr/>
              </a:pPr>
              <a:t>10/21/2014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Helvetica"/>
                <a:ea typeface="+mn-ea"/>
                <a:cs typeface="+mn-cs"/>
              </a:defRPr>
            </a:lvl1pPr>
          </a:lstStyle>
          <a:p>
            <a:pPr>
              <a:defRPr/>
            </a:pPr>
            <a:fld id="{83F73473-3CFB-5241-BF82-E3884D4E82D7}" type="slidenum">
              <a:rPr lang="en-US"/>
              <a:pPr>
                <a:defRPr/>
              </a:pPr>
              <a:t>‹#›</a:t>
            </a:fld>
            <a:endParaRPr lang="en-US" dirty="0"/>
          </a:p>
        </p:txBody>
      </p:sp>
    </p:spTree>
    <p:extLst>
      <p:ext uri="{BB962C8B-B14F-4D97-AF65-F5344CB8AC3E}">
        <p14:creationId xmlns:p14="http://schemas.microsoft.com/office/powerpoint/2010/main" val="39821809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Helvetica"/>
                <a:ea typeface="+mn-ea"/>
                <a:cs typeface="+mn-cs"/>
              </a:defRPr>
            </a:lvl1pPr>
          </a:lstStyle>
          <a:p>
            <a:pPr>
              <a:defRPr/>
            </a:pPr>
            <a:fld id="{82702176-6DAC-6B4F-B700-3AD3B8686ACC}" type="datetimeFigureOut">
              <a:rPr lang="en-US"/>
              <a:pPr>
                <a:defRPr/>
              </a:pPr>
              <a:t>10/21/2014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Helvetica"/>
                <a:ea typeface="+mn-ea"/>
                <a:cs typeface="+mn-cs"/>
              </a:defRPr>
            </a:lvl1pPr>
          </a:lstStyle>
          <a:p>
            <a:pPr>
              <a:defRPr/>
            </a:pPr>
            <a:fld id="{4649E3D0-3FEA-B642-9F67-967BE3D8E8DB}" type="slidenum">
              <a:rPr lang="en-US"/>
              <a:pPr>
                <a:defRPr/>
              </a:pPr>
              <a:t>‹#›</a:t>
            </a:fld>
            <a:endParaRPr lang="en-US" dirty="0"/>
          </a:p>
        </p:txBody>
      </p:sp>
    </p:spTree>
    <p:extLst>
      <p:ext uri="{BB962C8B-B14F-4D97-AF65-F5344CB8AC3E}">
        <p14:creationId xmlns:p14="http://schemas.microsoft.com/office/powerpoint/2010/main" val="1243314828"/>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a:defRPr/>
            </a:pPr>
            <a:fld id="{4649E3D0-3FEA-B642-9F67-967BE3D8E8DB}" type="slidenum">
              <a:rPr lang="en-US" smtClean="0"/>
              <a:pPr>
                <a:defRPr/>
              </a:pPr>
              <a:t>30</a:t>
            </a:fld>
            <a:endParaRPr lang="en-US" dirty="0"/>
          </a:p>
        </p:txBody>
      </p:sp>
    </p:spTree>
    <p:extLst>
      <p:ext uri="{BB962C8B-B14F-4D97-AF65-F5344CB8AC3E}">
        <p14:creationId xmlns:p14="http://schemas.microsoft.com/office/powerpoint/2010/main" val="2577604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Details of the extraction system</a:t>
            </a:r>
            <a:r>
              <a:rPr lang="en-US" baseline="0" dirty="0" smtClean="0"/>
              <a:t> are shown here. The detailed nature of the septa model is illustrated. The final dimensions and materials choices for the septum foils remains to be determined. In addition, the extraction system shown has the beam extracted to the outside of the Delivery Ring. It is alternately being considered to make the extraction system toward the inside of the Delivery Ring. For these reasons, this work will need to be repeated to incorporate the final design features.</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83D0DE5D-C959-4491-B6A7-062CE7535541}" type="slidenum">
              <a:rPr lang="en-US" smtClean="0"/>
              <a:t>45</a:t>
            </a:fld>
            <a:endParaRPr lang="en-US"/>
          </a:p>
        </p:txBody>
      </p:sp>
    </p:spTree>
    <p:extLst>
      <p:ext uri="{BB962C8B-B14F-4D97-AF65-F5344CB8AC3E}">
        <p14:creationId xmlns:p14="http://schemas.microsoft.com/office/powerpoint/2010/main" val="1586686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circulating beam in the Delivery Ring (formerly the </a:t>
            </a:r>
            <a:r>
              <a:rPr lang="en-US" baseline="0" dirty="0" err="1" smtClean="0"/>
              <a:t>Debuncher</a:t>
            </a:r>
            <a:r>
              <a:rPr lang="en-US" baseline="0" dirty="0" smtClean="0"/>
              <a:t> Ring) passes through the non-field region of the </a:t>
            </a:r>
            <a:r>
              <a:rPr lang="en-US" baseline="0" dirty="0" err="1" smtClean="0"/>
              <a:t>Lambertson</a:t>
            </a:r>
            <a:r>
              <a:rPr lang="en-US" baseline="0" dirty="0" smtClean="0"/>
              <a:t> magnet (left side) while the extracted beam passes through the extraction channel at right where it is deflected vertically.</a:t>
            </a:r>
          </a:p>
          <a:p>
            <a:r>
              <a:rPr lang="en-US" dirty="0" smtClean="0"/>
              <a:t>A large part of the beam</a:t>
            </a:r>
            <a:r>
              <a:rPr lang="en-US" baseline="0" dirty="0" smtClean="0"/>
              <a:t> which hits the wire plane scatters and is loss in the </a:t>
            </a:r>
            <a:r>
              <a:rPr lang="en-US" baseline="0" dirty="0" err="1" smtClean="0"/>
              <a:t>Lambertson</a:t>
            </a:r>
            <a:r>
              <a:rPr lang="en-US" baseline="0" dirty="0" smtClean="0"/>
              <a:t> magnet at the septum, a 3 mm wide steel divide between the circulating and extraction channels. The septum is required as a magnetic field flux return. The thickness of the septum is design constraint which results in unavoidable beam loss.</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83D0DE5D-C959-4491-B6A7-062CE7535541}" type="slidenum">
              <a:rPr lang="en-US" smtClean="0"/>
              <a:t>46</a:t>
            </a:fld>
            <a:endParaRPr lang="en-US"/>
          </a:p>
        </p:txBody>
      </p:sp>
    </p:spTree>
    <p:extLst>
      <p:ext uri="{BB962C8B-B14F-4D97-AF65-F5344CB8AC3E}">
        <p14:creationId xmlns:p14="http://schemas.microsoft.com/office/powerpoint/2010/main" val="2931459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left is a trial run with a few hundred protons directed to the extraction orbit</a:t>
            </a:r>
            <a:r>
              <a:rPr lang="en-US" baseline="0" dirty="0" smtClean="0"/>
              <a:t> of the Delivery Ring. The septa wires material is black hole in the illustration at left to prevent scattered beam tracks interfering with tune up of other device positions. In the left image, beam entering the extraction channel is touching the </a:t>
            </a:r>
            <a:r>
              <a:rPr lang="en-US" baseline="0" dirty="0" err="1" smtClean="0"/>
              <a:t>Lambertson</a:t>
            </a:r>
            <a:r>
              <a:rPr lang="en-US" baseline="0" dirty="0" smtClean="0"/>
              <a:t> septum which has initiated a shower. The </a:t>
            </a:r>
            <a:r>
              <a:rPr lang="en-US" baseline="0" dirty="0" err="1" smtClean="0"/>
              <a:t>Lambertson</a:t>
            </a:r>
            <a:r>
              <a:rPr lang="en-US" baseline="0" dirty="0" smtClean="0"/>
              <a:t> magnet is subsequently moved magnet so that both the circulating and extracted beams miss the septum. At right, an elevation view of the circulating and extracted beams are shown to be lossless. After this tune up is completed, the wire materials are changed back to graphite and tungsten for purposes of the shielding calculations.</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83D0DE5D-C959-4491-B6A7-062CE7535541}" type="slidenum">
              <a:rPr lang="en-US" smtClean="0"/>
              <a:t>47</a:t>
            </a:fld>
            <a:endParaRPr lang="en-US"/>
          </a:p>
        </p:txBody>
      </p:sp>
    </p:spTree>
    <p:extLst>
      <p:ext uri="{BB962C8B-B14F-4D97-AF65-F5344CB8AC3E}">
        <p14:creationId xmlns:p14="http://schemas.microsoft.com/office/powerpoint/2010/main" val="988482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Modular shield design can be adopted</a:t>
            </a:r>
            <a:r>
              <a:rPr lang="en-US" baseline="0" dirty="0" smtClean="0"/>
              <a:t> at any required location. The tunnel where the </a:t>
            </a:r>
            <a:r>
              <a:rPr lang="en-US" baseline="0" dirty="0" err="1" smtClean="0"/>
              <a:t>Debuncher</a:t>
            </a:r>
            <a:r>
              <a:rPr lang="en-US" baseline="0" dirty="0" smtClean="0"/>
              <a:t> Ring is located presently has cable tray running through the region where the shield is shown. All cable trays are to be removed in the tunnel beneath the AP30 service building and relocated to the other side of the tunnel. The supplemental shield system could then also be used at the injection region if it is found to be necessary.</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83D0DE5D-C959-4491-B6A7-062CE7535541}" type="slidenum">
              <a:rPr lang="en-US" smtClean="0"/>
              <a:t>48</a:t>
            </a:fld>
            <a:endParaRPr lang="en-US"/>
          </a:p>
        </p:txBody>
      </p:sp>
    </p:spTree>
    <p:extLst>
      <p:ext uri="{BB962C8B-B14F-4D97-AF65-F5344CB8AC3E}">
        <p14:creationId xmlns:p14="http://schemas.microsoft.com/office/powerpoint/2010/main" val="387046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Residual radiation dose rates for the extraction system devices have been</a:t>
            </a:r>
            <a:r>
              <a:rPr lang="en-US" baseline="0" dirty="0" smtClean="0"/>
              <a:t> calculated. The aisle shield will be useful in minimizing personnel exposure. No significant improvement was noted in earlier shielding calculation comparisons between the “no aisle shield” and “aisle shield” cases.</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83D0DE5D-C959-4491-B6A7-062CE7535541}" type="slidenum">
              <a:rPr lang="en-US" smtClean="0"/>
              <a:t>49</a:t>
            </a:fld>
            <a:endParaRPr lang="en-US"/>
          </a:p>
        </p:txBody>
      </p:sp>
    </p:spTree>
    <p:extLst>
      <p:ext uri="{BB962C8B-B14F-4D97-AF65-F5344CB8AC3E}">
        <p14:creationId xmlns:p14="http://schemas.microsoft.com/office/powerpoint/2010/main" val="42478900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number of incident particles</a:t>
            </a:r>
            <a:r>
              <a:rPr lang="en-US" baseline="0" dirty="0" smtClean="0"/>
              <a:t> chosen for the Stage 1 run is determined by the size of particle source file which is required for the Stage 2 run. The recommended number of particles ranges from 2E5 to 1E6 lines. Cuts can be made to exclude particles such as neutrinos and low energy particles which cannot penetrate the 10 foot thick shield. The overwhelming majority of particles crossing the Stage 1 surface are neutrons.</a:t>
            </a:r>
          </a:p>
          <a:p>
            <a:endParaRPr lang="en-US" baseline="0" dirty="0" smtClean="0"/>
          </a:p>
          <a:p>
            <a:r>
              <a:rPr lang="en-US" baseline="0" dirty="0" smtClean="0"/>
              <a:t>For the Stage 2 run, the Stage 1 generated particle file is used as the source term. The main output of the Stage 2 run is yet another particle output file to be collected at the Stage 2 surface indicated in the sketch. The Stage 2 surface also included the top surface of the exit stairway structure, though this is not indicated in the sketch. Particles of all energies are collected in the Stage 2 output file with lowest energy thresholds of the </a:t>
            </a:r>
            <a:r>
              <a:rPr lang="en-US" baseline="0" dirty="0" err="1" smtClean="0"/>
              <a:t>mcnp</a:t>
            </a:r>
            <a:r>
              <a:rPr lang="en-US" baseline="0" dirty="0" smtClean="0"/>
              <a:t> option. The EGS5 compiler option was not used in this work, so some low energy beta/gamma components, thought to be unimportant for the </a:t>
            </a:r>
            <a:r>
              <a:rPr lang="en-US" baseline="0" dirty="0" err="1" smtClean="0"/>
              <a:t>skyshine</a:t>
            </a:r>
            <a:r>
              <a:rPr lang="en-US" baseline="0" dirty="0" smtClean="0"/>
              <a:t> calculation are omitted. As in the Stage 1 run, the number of particles desired in the Stage 2 particle output file is 2E5 to 1E6.</a:t>
            </a:r>
          </a:p>
          <a:p>
            <a:endParaRPr lang="en-US" baseline="0" dirty="0" smtClean="0"/>
          </a:p>
          <a:p>
            <a:r>
              <a:rPr lang="en-US" baseline="0" dirty="0" smtClean="0"/>
              <a:t>Additional weighting factors are applied to the particle source files to ensure proper normalizations occur among the 4 MARS runs.</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83D0DE5D-C959-4491-B6A7-062CE7535541}" type="slidenum">
              <a:rPr lang="en-US" smtClean="0"/>
              <a:t>50</a:t>
            </a:fld>
            <a:endParaRPr lang="en-US"/>
          </a:p>
        </p:txBody>
      </p:sp>
    </p:spTree>
    <p:extLst>
      <p:ext uri="{BB962C8B-B14F-4D97-AF65-F5344CB8AC3E}">
        <p14:creationId xmlns:p14="http://schemas.microsoft.com/office/powerpoint/2010/main" val="41949756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Stage 1 run flux histogram is shown at left.</a:t>
            </a:r>
            <a:r>
              <a:rPr lang="en-US" baseline="0" dirty="0" smtClean="0"/>
              <a:t> The yellow dashed line is the particle collection surface for the run.</a:t>
            </a:r>
          </a:p>
          <a:p>
            <a:r>
              <a:rPr lang="en-US" baseline="0" dirty="0" smtClean="0"/>
              <a:t>The Stage 2 run flux histogram is shown at right. The Stage 2 particle file includes particles from both surfaces indicated by the yellow dashed lines.</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83D0DE5D-C959-4491-B6A7-062CE7535541}" type="slidenum">
              <a:rPr lang="en-US" smtClean="0"/>
              <a:t>51</a:t>
            </a:fld>
            <a:endParaRPr lang="en-US"/>
          </a:p>
        </p:txBody>
      </p:sp>
    </p:spTree>
    <p:extLst>
      <p:ext uri="{BB962C8B-B14F-4D97-AF65-F5344CB8AC3E}">
        <p14:creationId xmlns:p14="http://schemas.microsoft.com/office/powerpoint/2010/main" val="37284459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particle file generated in the Stage</a:t>
            </a:r>
            <a:r>
              <a:rPr lang="en-US" baseline="0" dirty="0" smtClean="0"/>
              <a:t> 2 run is the source term for the SKYSHINE run. The values of x and z and dcx and </a:t>
            </a:r>
            <a:r>
              <a:rPr lang="en-US" baseline="0" dirty="0" err="1" smtClean="0"/>
              <a:t>dcz</a:t>
            </a:r>
            <a:r>
              <a:rPr lang="en-US" baseline="0" dirty="0" smtClean="0"/>
              <a:t> are exchanged because the model axes for the Stage 1&amp;2 runs are rotated 90 degrees from the SKYSHINE and DIRECT runs. The source term is placed above the TE detector so that the particles are not attenuated by the TE mass. The effective dose rate resulting reflection of SKYSHINE source is recorded in the TE detector. The histogram volume receives both the DIRECT component from the Stage 2 particle source file and the reflection of the SKYSHINE. In this way, both the SKYSHINE effective dose rate as a function of distance and the total effective dose rate in the vicinity of the AP30 service building can be determined in a single SKYSHINE run.</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83D0DE5D-C959-4491-B6A7-062CE7535541}" type="slidenum">
              <a:rPr lang="en-US" smtClean="0"/>
              <a:t>52</a:t>
            </a:fld>
            <a:endParaRPr lang="en-US"/>
          </a:p>
        </p:txBody>
      </p:sp>
    </p:spTree>
    <p:extLst>
      <p:ext uri="{BB962C8B-B14F-4D97-AF65-F5344CB8AC3E}">
        <p14:creationId xmlns:p14="http://schemas.microsoft.com/office/powerpoint/2010/main" val="7710712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83D0DE5D-C959-4491-B6A7-062CE7535541}" type="slidenum">
              <a:rPr lang="en-US" smtClean="0"/>
              <a:t>53</a:t>
            </a:fld>
            <a:endParaRPr lang="en-US"/>
          </a:p>
        </p:txBody>
      </p:sp>
    </p:spTree>
    <p:extLst>
      <p:ext uri="{BB962C8B-B14F-4D97-AF65-F5344CB8AC3E}">
        <p14:creationId xmlns:p14="http://schemas.microsoft.com/office/powerpoint/2010/main" val="28249242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previous work, it was thought that the atmosphere involved in the </a:t>
            </a:r>
            <a:r>
              <a:rPr lang="en-US" baseline="0" dirty="0" smtClean="0"/>
              <a:t>SKYSHINE</a:t>
            </a:r>
            <a:r>
              <a:rPr lang="en-US" dirty="0" smtClean="0"/>
              <a:t> calculation</a:t>
            </a:r>
            <a:r>
              <a:rPr lang="en-US" baseline="0" dirty="0" smtClean="0"/>
              <a:t> was limited to about 500 meters. Without atmospheric density corrections, the resulting </a:t>
            </a:r>
            <a:r>
              <a:rPr lang="en-US" baseline="0" dirty="0" err="1" smtClean="0"/>
              <a:t>skyshine</a:t>
            </a:r>
            <a:r>
              <a:rPr lang="en-US" baseline="0" dirty="0" smtClean="0"/>
              <a:t> plume is significantly compressed which results in a different effective dose rate distribution. The calculation could be further improved with a continuous density distribution function.</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83D0DE5D-C959-4491-B6A7-062CE7535541}" type="slidenum">
              <a:rPr lang="en-US" smtClean="0"/>
              <a:t>54</a:t>
            </a:fld>
            <a:endParaRPr lang="en-US"/>
          </a:p>
        </p:txBody>
      </p:sp>
    </p:spTree>
    <p:extLst>
      <p:ext uri="{BB962C8B-B14F-4D97-AF65-F5344CB8AC3E}">
        <p14:creationId xmlns:p14="http://schemas.microsoft.com/office/powerpoint/2010/main" val="3850693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other cross sections</a:t>
            </a:r>
            <a:r>
              <a:rPr lang="en-US" baseline="0" dirty="0" smtClean="0"/>
              <a:t> of the exit stairway</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83D0DE5D-C959-4491-B6A7-062CE7535541}" type="slidenum">
              <a:rPr lang="en-US" smtClean="0"/>
              <a:t>37</a:t>
            </a:fld>
            <a:endParaRPr lang="en-US"/>
          </a:p>
        </p:txBody>
      </p:sp>
    </p:spTree>
    <p:extLst>
      <p:ext uri="{BB962C8B-B14F-4D97-AF65-F5344CB8AC3E}">
        <p14:creationId xmlns:p14="http://schemas.microsoft.com/office/powerpoint/2010/main" val="1177678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Histogram of effective dose rate in </a:t>
            </a:r>
            <a:r>
              <a:rPr lang="en-US" dirty="0" err="1" smtClean="0"/>
              <a:t>mrem</a:t>
            </a:r>
            <a:r>
              <a:rPr lang="en-US" dirty="0" smtClean="0"/>
              <a:t>/</a:t>
            </a:r>
            <a:r>
              <a:rPr lang="en-US" dirty="0" err="1" smtClean="0"/>
              <a:t>hr</a:t>
            </a:r>
            <a:r>
              <a:rPr lang="en-US" dirty="0" smtClean="0"/>
              <a:t> due to SHYSHINE in the TE</a:t>
            </a:r>
            <a:r>
              <a:rPr lang="en-US" baseline="0" dirty="0" smtClean="0"/>
              <a:t> detector volume</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83D0DE5D-C959-4491-B6A7-062CE7535541}" type="slidenum">
              <a:rPr lang="en-US" smtClean="0"/>
              <a:t>38</a:t>
            </a:fld>
            <a:endParaRPr lang="en-US"/>
          </a:p>
        </p:txBody>
      </p:sp>
    </p:spTree>
    <p:extLst>
      <p:ext uri="{BB962C8B-B14F-4D97-AF65-F5344CB8AC3E}">
        <p14:creationId xmlns:p14="http://schemas.microsoft.com/office/powerpoint/2010/main" val="2782043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red circles are 500 m in radius with centers located at each of the three Anti-proton source service buildings. The angle of the incident</a:t>
            </a:r>
            <a:r>
              <a:rPr lang="en-US" baseline="0" dirty="0" smtClean="0"/>
              <a:t> beam is 0 degrees; Wilson Hall is 23 degrees CW in azimuth relative to the incident beam direction. One can imagine the cylindrical shell of the DIRECT detector (slide 18) placed upon the red circle centered on the AP30 service building.</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83D0DE5D-C959-4491-B6A7-062CE7535541}" type="slidenum">
              <a:rPr lang="en-US" smtClean="0"/>
              <a:t>39</a:t>
            </a:fld>
            <a:endParaRPr lang="en-US"/>
          </a:p>
        </p:txBody>
      </p:sp>
    </p:spTree>
    <p:extLst>
      <p:ext uri="{BB962C8B-B14F-4D97-AF65-F5344CB8AC3E}">
        <p14:creationId xmlns:p14="http://schemas.microsoft.com/office/powerpoint/2010/main" val="704732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full model, total effective dose rate due to radiation </a:t>
            </a:r>
            <a:r>
              <a:rPr lang="en-US" dirty="0" err="1" smtClean="0"/>
              <a:t>skyshine</a:t>
            </a:r>
            <a:r>
              <a:rPr lang="en-US" dirty="0" smtClean="0"/>
              <a:t> in units of </a:t>
            </a:r>
            <a:r>
              <a:rPr lang="en-US" dirty="0" err="1" smtClean="0"/>
              <a:t>mrem</a:t>
            </a:r>
            <a:r>
              <a:rPr lang="en-US" dirty="0" smtClean="0"/>
              <a:t>/</a:t>
            </a:r>
            <a:r>
              <a:rPr lang="en-US" dirty="0" err="1" smtClean="0"/>
              <a:t>hr</a:t>
            </a:r>
            <a:r>
              <a:rPr lang="en-US" dirty="0" smtClean="0"/>
              <a:t> are shown for the </a:t>
            </a:r>
            <a:r>
              <a:rPr lang="en-US" dirty="0" err="1" smtClean="0"/>
              <a:t>xz</a:t>
            </a:r>
            <a:r>
              <a:rPr lang="en-US" dirty="0" smtClean="0"/>
              <a:t> plane</a:t>
            </a:r>
            <a:r>
              <a:rPr lang="en-US" baseline="0" dirty="0" smtClean="0"/>
              <a:t> and the </a:t>
            </a:r>
            <a:r>
              <a:rPr lang="en-US" baseline="0" dirty="0" err="1" smtClean="0"/>
              <a:t>yz</a:t>
            </a:r>
            <a:r>
              <a:rPr lang="en-US" baseline="0" dirty="0" smtClean="0"/>
              <a:t> plane through the center of the Stage 2 source term. The tilt in the plume in the </a:t>
            </a:r>
            <a:r>
              <a:rPr lang="en-US" baseline="0" dirty="0" err="1" smtClean="0"/>
              <a:t>xz</a:t>
            </a:r>
            <a:r>
              <a:rPr lang="en-US" baseline="0" dirty="0" smtClean="0"/>
              <a:t> plane is due to particle momentum of the emerging particle shower. The slight tilt to the left in the </a:t>
            </a:r>
            <a:r>
              <a:rPr lang="en-US" baseline="0" dirty="0" err="1" smtClean="0"/>
              <a:t>yz</a:t>
            </a:r>
            <a:r>
              <a:rPr lang="en-US" baseline="0" dirty="0" smtClean="0"/>
              <a:t> plume is due to the proximity of the Delivery Ring extraction components to the tunnel shield wall. </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83D0DE5D-C959-4491-B6A7-062CE7535541}" type="slidenum">
              <a:rPr lang="en-US" smtClean="0"/>
              <a:t>40</a:t>
            </a:fld>
            <a:endParaRPr lang="en-US"/>
          </a:p>
        </p:txBody>
      </p:sp>
    </p:spTree>
    <p:extLst>
      <p:ext uri="{BB962C8B-B14F-4D97-AF65-F5344CB8AC3E}">
        <p14:creationId xmlns:p14="http://schemas.microsoft.com/office/powerpoint/2010/main" val="2372417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average</a:t>
            </a:r>
            <a:r>
              <a:rPr lang="en-US" baseline="0" dirty="0" smtClean="0"/>
              <a:t> effective dose rate of each of the 10 layers of 1 km of atmosphere are shown resulting from a 1.25% beam loss.</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83D0DE5D-C959-4491-B6A7-062CE7535541}" type="slidenum">
              <a:rPr lang="en-US" smtClean="0"/>
              <a:t>41</a:t>
            </a:fld>
            <a:endParaRPr lang="en-US"/>
          </a:p>
        </p:txBody>
      </p:sp>
    </p:spTree>
    <p:extLst>
      <p:ext uri="{BB962C8B-B14F-4D97-AF65-F5344CB8AC3E}">
        <p14:creationId xmlns:p14="http://schemas.microsoft.com/office/powerpoint/2010/main" val="1038022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average annual effective dose rate for continuous operation of the 8 kW beam with 1.25% beam loss is shown as a function of distance. The</a:t>
            </a:r>
            <a:r>
              <a:rPr lang="en-US" baseline="0" dirty="0" smtClean="0"/>
              <a:t> effective dose rate is averaged over the volume of each of the bins. The first 50 bins are 1 meter and the remaining bins are 10 meter wide. The break in the statistical error is due to the huge increase in bin volume starting with bin 51. Wilson Hall (0.17 </a:t>
            </a:r>
            <a:r>
              <a:rPr lang="en-US" baseline="0" dirty="0" err="1" smtClean="0"/>
              <a:t>mrem</a:t>
            </a:r>
            <a:r>
              <a:rPr lang="en-US" baseline="0" dirty="0" smtClean="0"/>
              <a:t>/year) is located at a distance of 500 meters. The West Booster Tower (1.18 </a:t>
            </a:r>
            <a:r>
              <a:rPr lang="en-US" baseline="0" dirty="0" err="1" smtClean="0"/>
              <a:t>mrem</a:t>
            </a:r>
            <a:r>
              <a:rPr lang="en-US" baseline="0" dirty="0" smtClean="0"/>
              <a:t>/year) is at 200 meters and the new MC-1 service building is approximately 100 meters from the AP30 service building (3.3 </a:t>
            </a:r>
            <a:r>
              <a:rPr lang="en-US" baseline="0" dirty="0" err="1" smtClean="0"/>
              <a:t>mrem</a:t>
            </a:r>
            <a:r>
              <a:rPr lang="en-US" baseline="0" dirty="0" smtClean="0"/>
              <a:t>/year).</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83D0DE5D-C959-4491-B6A7-062CE7535541}" type="slidenum">
              <a:rPr lang="en-US" smtClean="0"/>
              <a:t>42</a:t>
            </a:fld>
            <a:endParaRPr lang="en-US"/>
          </a:p>
        </p:txBody>
      </p:sp>
    </p:spTree>
    <p:extLst>
      <p:ext uri="{BB962C8B-B14F-4D97-AF65-F5344CB8AC3E}">
        <p14:creationId xmlns:p14="http://schemas.microsoft.com/office/powerpoint/2010/main" val="3781612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DIRECT</a:t>
            </a:r>
            <a:r>
              <a:rPr lang="en-US" baseline="0" dirty="0" smtClean="0"/>
              <a:t> model is essentially the SKYSHINE model with an additional tissue equivalent detector 70 meters high, 0.3 meters in thickness, and with a radius of 500 meters. The cylinder is subdivided into 16 slices, each of which is an approximate representation of a floor in Wilson Hall. Each of the layers is further divided in azimuth into 36 ten degree bins. Wilson Hall is located at 23 degrees relative to the 0 degrees in which the incident beam is directed. The center of the cylindrical shell is located at the center of the AP30 beam loss point. The tissue equivalent detector is meant to measure the direct component of the shower resulting from the Stage 2 surface as well as the reflected SKYSHINE component.</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83D0DE5D-C959-4491-B6A7-062CE7535541}" type="slidenum">
              <a:rPr lang="en-US" smtClean="0"/>
              <a:t>43</a:t>
            </a:fld>
            <a:endParaRPr lang="en-US"/>
          </a:p>
        </p:txBody>
      </p:sp>
    </p:spTree>
    <p:extLst>
      <p:ext uri="{BB962C8B-B14F-4D97-AF65-F5344CB8AC3E}">
        <p14:creationId xmlns:p14="http://schemas.microsoft.com/office/powerpoint/2010/main" val="1756133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this facility was</a:t>
            </a:r>
            <a:r>
              <a:rPr lang="en-US" baseline="0" dirty="0" smtClean="0"/>
              <a:t> to be built in a “green field”, a more appropriate choice of shield thickness would be 18 to 22 feet depending upon the desired occupancy requirements in the service building. Due to the shielding arrangement available to us, personnel occupancy at the AP10, AP30, and AP50 service buildings will be excluded during beam operations.</a:t>
            </a:r>
          </a:p>
          <a:p>
            <a:endParaRPr lang="en-US" baseline="0" dirty="0" smtClean="0"/>
          </a:p>
          <a:p>
            <a:r>
              <a:rPr lang="en-US" dirty="0" smtClean="0"/>
              <a:t>Other</a:t>
            </a:r>
            <a:r>
              <a:rPr lang="en-US" baseline="0" dirty="0" smtClean="0"/>
              <a:t> views of the exit stairway are included in extra slides section following this talk.</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83D0DE5D-C959-4491-B6A7-062CE7535541}" type="slidenum">
              <a:rPr lang="en-US" smtClean="0"/>
              <a:t>44</a:t>
            </a:fld>
            <a:endParaRPr lang="en-US"/>
          </a:p>
        </p:txBody>
      </p:sp>
    </p:spTree>
    <p:extLst>
      <p:ext uri="{BB962C8B-B14F-4D97-AF65-F5344CB8AC3E}">
        <p14:creationId xmlns:p14="http://schemas.microsoft.com/office/powerpoint/2010/main" val="5922004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4" descr="Blue-Seal_c100m56y0k23-Mark_SC_Horizontal.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91063" y="1358900"/>
            <a:ext cx="36449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FermilabLogo_100c56m0y23k.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6450" y="1447800"/>
            <a:ext cx="290195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154D81"/>
                </a:solidFill>
                <a:latin typeface="Helvetica"/>
              </a:defRPr>
            </a:lvl1pPr>
          </a:lstStyle>
          <a:p>
            <a:r>
              <a:rPr lang="en-US" smtClean="0"/>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154D81"/>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smtClean="0"/>
              <a:t>Click to edit Master text styles</a:t>
            </a:r>
          </a:p>
        </p:txBody>
      </p:sp>
    </p:spTree>
    <p:extLst>
      <p:ext uri="{BB962C8B-B14F-4D97-AF65-F5344CB8AC3E}">
        <p14:creationId xmlns:p14="http://schemas.microsoft.com/office/powerpoint/2010/main" val="1193846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Without Line">
    <p:spTree>
      <p:nvGrpSpPr>
        <p:cNvPr id="1" name=""/>
        <p:cNvGrpSpPr/>
        <p:nvPr/>
      </p:nvGrpSpPr>
      <p:grpSpPr>
        <a:xfrm>
          <a:off x="0" y="0"/>
          <a:ext cx="0" cy="0"/>
          <a:chOff x="0" y="0"/>
          <a:chExt cx="0" cy="0"/>
        </a:xfrm>
      </p:grpSpPr>
      <p:sp>
        <p:nvSpPr>
          <p:cNvPr id="6"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dirty="0" smtClean="0"/>
              <a:t>Click to edit Master title style</a:t>
            </a:r>
            <a:endParaRPr lang="en-US" dirty="0"/>
          </a:p>
        </p:txBody>
      </p:sp>
      <p:sp>
        <p:nvSpPr>
          <p:cNvPr id="7"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445250" y="6515100"/>
            <a:ext cx="1076325" cy="241300"/>
          </a:xfrm>
        </p:spPr>
        <p:txBody>
          <a:bodyPr/>
          <a:lstStyle>
            <a:lvl1pPr>
              <a:defRPr/>
            </a:lvl1pPr>
          </a:lstStyle>
          <a:p>
            <a:pPr>
              <a:defRPr/>
            </a:pPr>
            <a:r>
              <a:rPr lang="en-US" smtClean="0"/>
              <a:t>10/21-24/14</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A. Leveling - Radiation Safety Improvements</a:t>
            </a:r>
            <a:endParaRPr lang="en-US" b="1" dirty="0"/>
          </a:p>
        </p:txBody>
      </p:sp>
      <p:sp>
        <p:nvSpPr>
          <p:cNvPr id="8" name="Slide Number Placeholder 5"/>
          <p:cNvSpPr>
            <a:spLocks noGrp="1"/>
          </p:cNvSpPr>
          <p:nvPr>
            <p:ph type="sldNum" sz="quarter" idx="12"/>
          </p:nvPr>
        </p:nvSpPr>
        <p:spPr/>
        <p:txBody>
          <a:bodyPr/>
          <a:lstStyle>
            <a:lvl1pPr>
              <a:defRPr/>
            </a:lvl1pPr>
          </a:lstStyle>
          <a:p>
            <a:pPr>
              <a:defRPr/>
            </a:pPr>
            <a:fld id="{B6EB6373-8500-2042-A196-2287B72DC720}" type="slidenum">
              <a:rPr lang="en-US"/>
              <a:pPr>
                <a:defRPr/>
              </a:pPr>
              <a:t>‹#›</a:t>
            </a:fld>
            <a:endParaRPr lang="en-US" dirty="0"/>
          </a:p>
        </p:txBody>
      </p:sp>
    </p:spTree>
    <p:extLst>
      <p:ext uri="{BB962C8B-B14F-4D97-AF65-F5344CB8AC3E}">
        <p14:creationId xmlns:p14="http://schemas.microsoft.com/office/powerpoint/2010/main" val="3983690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4" descr="Blue-Seal_c100m56y0k23-Mark_SC_Horizontal.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91063" y="1358900"/>
            <a:ext cx="36449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FermilabLogo_100c56m0y23k.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6450" y="1447800"/>
            <a:ext cx="290195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154D81"/>
                </a:solidFill>
                <a:latin typeface="Helvetica"/>
              </a:defRPr>
            </a:lvl1pPr>
          </a:lstStyle>
          <a:p>
            <a:r>
              <a:rPr lang="en-US" smtClean="0"/>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154D81"/>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smtClean="0"/>
              <a:t>Click to edit Master text styles</a:t>
            </a:r>
          </a:p>
        </p:txBody>
      </p:sp>
    </p:spTree>
    <p:extLst>
      <p:ext uri="{BB962C8B-B14F-4D97-AF65-F5344CB8AC3E}">
        <p14:creationId xmlns:p14="http://schemas.microsoft.com/office/powerpoint/2010/main" val="222328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3200">
                <a:solidFill>
                  <a:srgbClr val="154D8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sz="900">
                <a:solidFill>
                  <a:srgbClr val="154D81"/>
                </a:solidFill>
              </a:defRPr>
            </a:lvl1pPr>
          </a:lstStyle>
          <a:p>
            <a:pPr>
              <a:defRPr/>
            </a:pPr>
            <a:r>
              <a:rPr lang="en-US" smtClean="0"/>
              <a:t>10/21-24/14</a:t>
            </a:r>
            <a:endParaRPr lang="en-US" dirty="0"/>
          </a:p>
        </p:txBody>
      </p:sp>
      <p:sp>
        <p:nvSpPr>
          <p:cNvPr id="5" name="Footer Placeholder 4"/>
          <p:cNvSpPr>
            <a:spLocks noGrp="1"/>
          </p:cNvSpPr>
          <p:nvPr>
            <p:ph type="ftr" sz="quarter" idx="11"/>
          </p:nvPr>
        </p:nvSpPr>
        <p:spPr/>
        <p:txBody>
          <a:bodyPr/>
          <a:lstStyle>
            <a:lvl1pPr>
              <a:defRPr sz="900">
                <a:solidFill>
                  <a:srgbClr val="154D81"/>
                </a:solidFill>
              </a:defRPr>
            </a:lvl1pPr>
          </a:lstStyle>
          <a:p>
            <a:pPr>
              <a:defRPr/>
            </a:pPr>
            <a:r>
              <a:rPr lang="en-US" dirty="0" smtClean="0"/>
              <a:t>A. Leveling - Radiation Safety Improvements</a:t>
            </a:r>
            <a:endParaRPr lang="en-US" b="1" dirty="0"/>
          </a:p>
        </p:txBody>
      </p:sp>
      <p:sp>
        <p:nvSpPr>
          <p:cNvPr id="6" name="Slide Number Placeholder 5"/>
          <p:cNvSpPr>
            <a:spLocks noGrp="1"/>
          </p:cNvSpPr>
          <p:nvPr>
            <p:ph type="sldNum" sz="quarter" idx="12"/>
          </p:nvPr>
        </p:nvSpPr>
        <p:spPr/>
        <p:txBody>
          <a:bodyPr/>
          <a:lstStyle>
            <a:lvl1pPr>
              <a:defRPr sz="900">
                <a:solidFill>
                  <a:srgbClr val="154D81"/>
                </a:solidFill>
              </a:defRPr>
            </a:lvl1pPr>
          </a:lstStyle>
          <a:p>
            <a:pPr>
              <a:defRPr/>
            </a:pPr>
            <a:fld id="{2A0CCE80-3B22-F34E-81B2-E096627812DD}" type="slidenum">
              <a:rPr lang="en-US"/>
              <a:pPr>
                <a:defRPr/>
              </a:pPr>
              <a:t>‹#›</a:t>
            </a:fld>
            <a:endParaRPr lang="en-US" dirty="0"/>
          </a:p>
        </p:txBody>
      </p:sp>
    </p:spTree>
    <p:extLst>
      <p:ext uri="{BB962C8B-B14F-4D97-AF65-F5344CB8AC3E}">
        <p14:creationId xmlns:p14="http://schemas.microsoft.com/office/powerpoint/2010/main" val="26640221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with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smtClean="0"/>
              <a:t>Click to edit Master title style</a:t>
            </a:r>
            <a:endParaRPr lang="en-US" dirty="0"/>
          </a:p>
        </p:txBody>
      </p:sp>
      <p:sp>
        <p:nvSpPr>
          <p:cNvPr id="7" name="Date Placeholder 3"/>
          <p:cNvSpPr>
            <a:spLocks noGrp="1"/>
          </p:cNvSpPr>
          <p:nvPr>
            <p:ph type="dt" sz="half" idx="19"/>
          </p:nvPr>
        </p:nvSpPr>
        <p:spPr/>
        <p:txBody>
          <a:bodyPr/>
          <a:lstStyle>
            <a:lvl1pPr>
              <a:defRPr/>
            </a:lvl1pPr>
          </a:lstStyle>
          <a:p>
            <a:pPr>
              <a:defRPr/>
            </a:pPr>
            <a:r>
              <a:rPr lang="en-US" smtClean="0"/>
              <a:t>10/21-24/14</a:t>
            </a:r>
            <a:endParaRPr lang="en-US" dirty="0"/>
          </a:p>
        </p:txBody>
      </p:sp>
      <p:sp>
        <p:nvSpPr>
          <p:cNvPr id="8" name="Footer Placeholder 4"/>
          <p:cNvSpPr>
            <a:spLocks noGrp="1"/>
          </p:cNvSpPr>
          <p:nvPr>
            <p:ph type="ftr" sz="quarter" idx="20"/>
          </p:nvPr>
        </p:nvSpPr>
        <p:spPr/>
        <p:txBody>
          <a:bodyPr/>
          <a:lstStyle>
            <a:lvl1pPr>
              <a:defRPr/>
            </a:lvl1pPr>
          </a:lstStyle>
          <a:p>
            <a:pPr>
              <a:defRPr/>
            </a:pPr>
            <a:r>
              <a:rPr lang="en-US" dirty="0" smtClean="0"/>
              <a:t>A. Leveling - Radiation Safety Improvements</a:t>
            </a:r>
            <a:endParaRPr lang="en-US" b="1" dirty="0"/>
          </a:p>
        </p:txBody>
      </p:sp>
      <p:sp>
        <p:nvSpPr>
          <p:cNvPr id="9" name="Slide Number Placeholder 5"/>
          <p:cNvSpPr>
            <a:spLocks noGrp="1"/>
          </p:cNvSpPr>
          <p:nvPr>
            <p:ph type="sldNum" sz="quarter" idx="21"/>
          </p:nvPr>
        </p:nvSpPr>
        <p:spPr/>
        <p:txBody>
          <a:bodyPr/>
          <a:lstStyle>
            <a:lvl1pPr>
              <a:defRPr/>
            </a:lvl1pPr>
          </a:lstStyle>
          <a:p>
            <a:pPr>
              <a:defRPr/>
            </a:pPr>
            <a:fld id="{5E820688-F7AE-7441-85BB-0E205217A28E}" type="slidenum">
              <a:rPr lang="en-US"/>
              <a:pPr>
                <a:defRPr/>
              </a:pPr>
              <a:t>‹#›</a:t>
            </a:fld>
            <a:endParaRPr lang="en-US" dirty="0"/>
          </a:p>
        </p:txBody>
      </p:sp>
    </p:spTree>
    <p:extLst>
      <p:ext uri="{BB962C8B-B14F-4D97-AF65-F5344CB8AC3E}">
        <p14:creationId xmlns:p14="http://schemas.microsoft.com/office/powerpoint/2010/main" val="14020096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smtClean="0"/>
              <a:t>Click to edit Master title style</a:t>
            </a:r>
            <a:endParaRPr lang="en-US" dirty="0"/>
          </a:p>
        </p:txBody>
      </p:sp>
      <p:sp>
        <p:nvSpPr>
          <p:cNvPr id="5" name="Date Placeholder 3"/>
          <p:cNvSpPr>
            <a:spLocks noGrp="1"/>
          </p:cNvSpPr>
          <p:nvPr>
            <p:ph type="dt" sz="half" idx="16"/>
          </p:nvPr>
        </p:nvSpPr>
        <p:spPr/>
        <p:txBody>
          <a:bodyPr/>
          <a:lstStyle>
            <a:lvl1pPr>
              <a:defRPr/>
            </a:lvl1pPr>
          </a:lstStyle>
          <a:p>
            <a:pPr>
              <a:defRPr/>
            </a:pPr>
            <a:r>
              <a:rPr lang="en-US" smtClean="0"/>
              <a:t>10/21-24/14</a:t>
            </a:r>
            <a:endParaRPr lang="en-US" dirty="0"/>
          </a:p>
        </p:txBody>
      </p:sp>
      <p:sp>
        <p:nvSpPr>
          <p:cNvPr id="6" name="Footer Placeholder 4"/>
          <p:cNvSpPr>
            <a:spLocks noGrp="1"/>
          </p:cNvSpPr>
          <p:nvPr>
            <p:ph type="ftr" sz="quarter" idx="17"/>
          </p:nvPr>
        </p:nvSpPr>
        <p:spPr/>
        <p:txBody>
          <a:bodyPr/>
          <a:lstStyle>
            <a:lvl1pPr>
              <a:defRPr/>
            </a:lvl1pPr>
          </a:lstStyle>
          <a:p>
            <a:pPr>
              <a:defRPr/>
            </a:pPr>
            <a:r>
              <a:rPr lang="en-US" dirty="0" smtClean="0"/>
              <a:t>A. Leveling - Radiation Safety Improvements</a:t>
            </a:r>
            <a:endParaRPr lang="en-US" b="1" dirty="0"/>
          </a:p>
        </p:txBody>
      </p:sp>
      <p:sp>
        <p:nvSpPr>
          <p:cNvPr id="7" name="Slide Number Placeholder 5"/>
          <p:cNvSpPr>
            <a:spLocks noGrp="1"/>
          </p:cNvSpPr>
          <p:nvPr>
            <p:ph type="sldNum" sz="quarter" idx="18"/>
          </p:nvPr>
        </p:nvSpPr>
        <p:spPr/>
        <p:txBody>
          <a:bodyPr/>
          <a:lstStyle>
            <a:lvl1pPr>
              <a:defRPr/>
            </a:lvl1pPr>
          </a:lstStyle>
          <a:p>
            <a:pPr>
              <a:defRPr/>
            </a:pPr>
            <a:fld id="{DE78B61D-3477-4845-9DF6-695E34DA1F91}" type="slidenum">
              <a:rPr lang="en-US"/>
              <a:pPr>
                <a:defRPr/>
              </a:pPr>
              <a:t>‹#›</a:t>
            </a:fld>
            <a:endParaRPr lang="en-US" dirty="0"/>
          </a:p>
        </p:txBody>
      </p:sp>
    </p:spTree>
    <p:extLst>
      <p:ext uri="{BB962C8B-B14F-4D97-AF65-F5344CB8AC3E}">
        <p14:creationId xmlns:p14="http://schemas.microsoft.com/office/powerpoint/2010/main" val="8280151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40404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smtClean="0"/>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pPr>
              <a:defRPr/>
            </a:pPr>
            <a:r>
              <a:rPr lang="en-US" smtClean="0"/>
              <a:t>10/21-24/14</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A. Leveling - Radiation Safety Improvements</a:t>
            </a:r>
            <a:endParaRPr lang="en-US" b="1" dirty="0"/>
          </a:p>
        </p:txBody>
      </p:sp>
      <p:sp>
        <p:nvSpPr>
          <p:cNvPr id="7" name="Slide Number Placeholder 5"/>
          <p:cNvSpPr>
            <a:spLocks noGrp="1"/>
          </p:cNvSpPr>
          <p:nvPr>
            <p:ph type="sldNum" sz="quarter" idx="12"/>
          </p:nvPr>
        </p:nvSpPr>
        <p:spPr/>
        <p:txBody>
          <a:bodyPr/>
          <a:lstStyle>
            <a:lvl1pPr>
              <a:defRPr/>
            </a:lvl1pPr>
          </a:lstStyle>
          <a:p>
            <a:pPr>
              <a:defRPr/>
            </a:pPr>
            <a:fld id="{AB4790FE-81D3-D341-890A-EF9117775F6C}" type="slidenum">
              <a:rPr lang="en-US"/>
              <a:pPr>
                <a:defRPr/>
              </a:pPr>
              <a:t>‹#›</a:t>
            </a:fld>
            <a:endParaRPr lang="en-US" dirty="0"/>
          </a:p>
        </p:txBody>
      </p:sp>
    </p:spTree>
    <p:extLst>
      <p:ext uri="{BB962C8B-B14F-4D97-AF65-F5344CB8AC3E}">
        <p14:creationId xmlns:p14="http://schemas.microsoft.com/office/powerpoint/2010/main" val="3469488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3200">
                <a:solidFill>
                  <a:srgbClr val="154D8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sz="900">
                <a:solidFill>
                  <a:srgbClr val="154D81"/>
                </a:solidFill>
              </a:defRPr>
            </a:lvl1pPr>
          </a:lstStyle>
          <a:p>
            <a:pPr>
              <a:defRPr/>
            </a:pPr>
            <a:r>
              <a:rPr lang="en-US" smtClean="0"/>
              <a:t>10/21-24/14</a:t>
            </a:r>
            <a:endParaRPr lang="en-US" dirty="0"/>
          </a:p>
        </p:txBody>
      </p:sp>
      <p:sp>
        <p:nvSpPr>
          <p:cNvPr id="5" name="Footer Placeholder 4"/>
          <p:cNvSpPr>
            <a:spLocks noGrp="1"/>
          </p:cNvSpPr>
          <p:nvPr>
            <p:ph type="ftr" sz="quarter" idx="11"/>
          </p:nvPr>
        </p:nvSpPr>
        <p:spPr/>
        <p:txBody>
          <a:bodyPr/>
          <a:lstStyle>
            <a:lvl1pPr>
              <a:defRPr sz="900">
                <a:solidFill>
                  <a:srgbClr val="154D81"/>
                </a:solidFill>
              </a:defRPr>
            </a:lvl1pPr>
          </a:lstStyle>
          <a:p>
            <a:pPr>
              <a:defRPr/>
            </a:pPr>
            <a:r>
              <a:rPr lang="en-US" dirty="0" smtClean="0"/>
              <a:t>A. Leveling - Radiation Safety Improvements</a:t>
            </a:r>
            <a:endParaRPr lang="en-US" b="1" dirty="0"/>
          </a:p>
        </p:txBody>
      </p:sp>
      <p:sp>
        <p:nvSpPr>
          <p:cNvPr id="6" name="Slide Number Placeholder 5"/>
          <p:cNvSpPr>
            <a:spLocks noGrp="1"/>
          </p:cNvSpPr>
          <p:nvPr>
            <p:ph type="sldNum" sz="quarter" idx="12"/>
          </p:nvPr>
        </p:nvSpPr>
        <p:spPr/>
        <p:txBody>
          <a:bodyPr/>
          <a:lstStyle>
            <a:lvl1pPr>
              <a:defRPr sz="900">
                <a:solidFill>
                  <a:srgbClr val="154D81"/>
                </a:solidFill>
              </a:defRPr>
            </a:lvl1pPr>
          </a:lstStyle>
          <a:p>
            <a:pPr>
              <a:defRPr/>
            </a:pPr>
            <a:fld id="{2A0CCE80-3B22-F34E-81B2-E096627812DD}" type="slidenum">
              <a:rPr lang="en-US"/>
              <a:pPr>
                <a:defRPr/>
              </a:pPr>
              <a:t>‹#›</a:t>
            </a:fld>
            <a:endParaRPr lang="en-US" dirty="0"/>
          </a:p>
        </p:txBody>
      </p:sp>
    </p:spTree>
    <p:extLst>
      <p:ext uri="{BB962C8B-B14F-4D97-AF65-F5344CB8AC3E}">
        <p14:creationId xmlns:p14="http://schemas.microsoft.com/office/powerpoint/2010/main" val="1174234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with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smtClean="0"/>
              <a:t>Click to edit Master title style</a:t>
            </a:r>
            <a:endParaRPr lang="en-US" dirty="0"/>
          </a:p>
        </p:txBody>
      </p:sp>
      <p:sp>
        <p:nvSpPr>
          <p:cNvPr id="7" name="Date Placeholder 3"/>
          <p:cNvSpPr>
            <a:spLocks noGrp="1"/>
          </p:cNvSpPr>
          <p:nvPr>
            <p:ph type="dt" sz="half" idx="19"/>
          </p:nvPr>
        </p:nvSpPr>
        <p:spPr/>
        <p:txBody>
          <a:bodyPr/>
          <a:lstStyle>
            <a:lvl1pPr>
              <a:defRPr/>
            </a:lvl1pPr>
          </a:lstStyle>
          <a:p>
            <a:pPr>
              <a:defRPr/>
            </a:pPr>
            <a:r>
              <a:rPr lang="en-US" smtClean="0"/>
              <a:t>10/21-24/14</a:t>
            </a:r>
            <a:endParaRPr lang="en-US" dirty="0"/>
          </a:p>
        </p:txBody>
      </p:sp>
      <p:sp>
        <p:nvSpPr>
          <p:cNvPr id="8" name="Footer Placeholder 4"/>
          <p:cNvSpPr>
            <a:spLocks noGrp="1"/>
          </p:cNvSpPr>
          <p:nvPr>
            <p:ph type="ftr" sz="quarter" idx="20"/>
          </p:nvPr>
        </p:nvSpPr>
        <p:spPr/>
        <p:txBody>
          <a:bodyPr/>
          <a:lstStyle>
            <a:lvl1pPr>
              <a:defRPr/>
            </a:lvl1pPr>
          </a:lstStyle>
          <a:p>
            <a:pPr>
              <a:defRPr/>
            </a:pPr>
            <a:r>
              <a:rPr lang="en-US" dirty="0" smtClean="0"/>
              <a:t>A. Leveling - Radiation Safety Improvements</a:t>
            </a:r>
            <a:endParaRPr lang="en-US" b="1" dirty="0"/>
          </a:p>
        </p:txBody>
      </p:sp>
      <p:sp>
        <p:nvSpPr>
          <p:cNvPr id="9" name="Slide Number Placeholder 5"/>
          <p:cNvSpPr>
            <a:spLocks noGrp="1"/>
          </p:cNvSpPr>
          <p:nvPr>
            <p:ph type="sldNum" sz="quarter" idx="21"/>
          </p:nvPr>
        </p:nvSpPr>
        <p:spPr/>
        <p:txBody>
          <a:bodyPr/>
          <a:lstStyle>
            <a:lvl1pPr>
              <a:defRPr/>
            </a:lvl1pPr>
          </a:lstStyle>
          <a:p>
            <a:pPr>
              <a:defRPr/>
            </a:pPr>
            <a:fld id="{5E820688-F7AE-7441-85BB-0E205217A28E}" type="slidenum">
              <a:rPr lang="en-US"/>
              <a:pPr>
                <a:defRPr/>
              </a:pPr>
              <a:t>‹#›</a:t>
            </a:fld>
            <a:endParaRPr lang="en-US" dirty="0"/>
          </a:p>
        </p:txBody>
      </p:sp>
    </p:spTree>
    <p:extLst>
      <p:ext uri="{BB962C8B-B14F-4D97-AF65-F5344CB8AC3E}">
        <p14:creationId xmlns:p14="http://schemas.microsoft.com/office/powerpoint/2010/main" val="3996381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smtClean="0"/>
              <a:t>Click to edit Master title style</a:t>
            </a:r>
            <a:endParaRPr lang="en-US" dirty="0"/>
          </a:p>
        </p:txBody>
      </p:sp>
      <p:sp>
        <p:nvSpPr>
          <p:cNvPr id="5" name="Date Placeholder 3"/>
          <p:cNvSpPr>
            <a:spLocks noGrp="1"/>
          </p:cNvSpPr>
          <p:nvPr>
            <p:ph type="dt" sz="half" idx="16"/>
          </p:nvPr>
        </p:nvSpPr>
        <p:spPr/>
        <p:txBody>
          <a:bodyPr/>
          <a:lstStyle>
            <a:lvl1pPr>
              <a:defRPr/>
            </a:lvl1pPr>
          </a:lstStyle>
          <a:p>
            <a:pPr>
              <a:defRPr/>
            </a:pPr>
            <a:r>
              <a:rPr lang="en-US" smtClean="0"/>
              <a:t>10/21-24/14</a:t>
            </a:r>
            <a:endParaRPr lang="en-US" dirty="0"/>
          </a:p>
        </p:txBody>
      </p:sp>
      <p:sp>
        <p:nvSpPr>
          <p:cNvPr id="6" name="Footer Placeholder 4"/>
          <p:cNvSpPr>
            <a:spLocks noGrp="1"/>
          </p:cNvSpPr>
          <p:nvPr>
            <p:ph type="ftr" sz="quarter" idx="17"/>
          </p:nvPr>
        </p:nvSpPr>
        <p:spPr/>
        <p:txBody>
          <a:bodyPr/>
          <a:lstStyle>
            <a:lvl1pPr>
              <a:defRPr/>
            </a:lvl1pPr>
          </a:lstStyle>
          <a:p>
            <a:pPr>
              <a:defRPr/>
            </a:pPr>
            <a:r>
              <a:rPr lang="en-US" dirty="0" smtClean="0"/>
              <a:t>A. Leveling - Radiation Safety Improvements</a:t>
            </a:r>
            <a:endParaRPr lang="en-US" b="1" dirty="0"/>
          </a:p>
        </p:txBody>
      </p:sp>
      <p:sp>
        <p:nvSpPr>
          <p:cNvPr id="7" name="Slide Number Placeholder 5"/>
          <p:cNvSpPr>
            <a:spLocks noGrp="1"/>
          </p:cNvSpPr>
          <p:nvPr>
            <p:ph type="sldNum" sz="quarter" idx="18"/>
          </p:nvPr>
        </p:nvSpPr>
        <p:spPr/>
        <p:txBody>
          <a:bodyPr/>
          <a:lstStyle>
            <a:lvl1pPr>
              <a:defRPr/>
            </a:lvl1pPr>
          </a:lstStyle>
          <a:p>
            <a:pPr>
              <a:defRPr/>
            </a:pPr>
            <a:fld id="{DE78B61D-3477-4845-9DF6-695E34DA1F91}" type="slidenum">
              <a:rPr lang="en-US"/>
              <a:pPr>
                <a:defRPr/>
              </a:pPr>
              <a:t>‹#›</a:t>
            </a:fld>
            <a:endParaRPr lang="en-US" dirty="0"/>
          </a:p>
        </p:txBody>
      </p:sp>
    </p:spTree>
    <p:extLst>
      <p:ext uri="{BB962C8B-B14F-4D97-AF65-F5344CB8AC3E}">
        <p14:creationId xmlns:p14="http://schemas.microsoft.com/office/powerpoint/2010/main" val="1154532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40404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smtClean="0"/>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pPr>
              <a:defRPr/>
            </a:pPr>
            <a:r>
              <a:rPr lang="en-US" smtClean="0"/>
              <a:t>10/21-24/14</a:t>
            </a:r>
            <a:endParaRPr lang="en-US" dirty="0"/>
          </a:p>
        </p:txBody>
      </p:sp>
      <p:sp>
        <p:nvSpPr>
          <p:cNvPr id="6" name="Footer Placeholder 4"/>
          <p:cNvSpPr>
            <a:spLocks noGrp="1"/>
          </p:cNvSpPr>
          <p:nvPr>
            <p:ph type="ftr" sz="quarter" idx="11"/>
          </p:nvPr>
        </p:nvSpPr>
        <p:spPr/>
        <p:txBody>
          <a:bodyPr/>
          <a:lstStyle>
            <a:lvl1pPr>
              <a:defRPr/>
            </a:lvl1pPr>
          </a:lstStyle>
          <a:p>
            <a:pPr marL="228600" indent="-228600">
              <a:buFontTx/>
              <a:buAutoNum type="alphaUcPeriod"/>
              <a:defRPr/>
            </a:pPr>
            <a:r>
              <a:rPr lang="en-US" dirty="0" smtClean="0"/>
              <a:t>A. Leveling - Radiation Safety Improvements</a:t>
            </a:r>
            <a:endParaRPr lang="en-US" b="1" dirty="0"/>
          </a:p>
        </p:txBody>
      </p:sp>
      <p:sp>
        <p:nvSpPr>
          <p:cNvPr id="7" name="Slide Number Placeholder 5"/>
          <p:cNvSpPr>
            <a:spLocks noGrp="1"/>
          </p:cNvSpPr>
          <p:nvPr>
            <p:ph type="sldNum" sz="quarter" idx="12"/>
          </p:nvPr>
        </p:nvSpPr>
        <p:spPr/>
        <p:txBody>
          <a:bodyPr/>
          <a:lstStyle>
            <a:lvl1pPr>
              <a:defRPr/>
            </a:lvl1pPr>
          </a:lstStyle>
          <a:p>
            <a:pPr>
              <a:defRPr/>
            </a:pPr>
            <a:fld id="{AB4790FE-81D3-D341-890A-EF9117775F6C}" type="slidenum">
              <a:rPr lang="en-US"/>
              <a:pPr>
                <a:defRPr/>
              </a:pPr>
              <a:t>‹#›</a:t>
            </a:fld>
            <a:endParaRPr lang="en-US" dirty="0"/>
          </a:p>
        </p:txBody>
      </p:sp>
    </p:spTree>
    <p:extLst>
      <p:ext uri="{BB962C8B-B14F-4D97-AF65-F5344CB8AC3E}">
        <p14:creationId xmlns:p14="http://schemas.microsoft.com/office/powerpoint/2010/main" val="2394852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990600"/>
          </a:xfrm>
          <a:prstGeom prst="rect">
            <a:avLst/>
          </a:prstGeom>
        </p:spPr>
        <p:txBody>
          <a:bodyPr/>
          <a:lstStyle/>
          <a:p>
            <a:r>
              <a:rPr lang="en-US" smtClean="0"/>
              <a:t>Click to edit Master title style</a:t>
            </a:r>
            <a:endParaRPr lang="en-US"/>
          </a:p>
        </p:txBody>
      </p:sp>
      <p:sp>
        <p:nvSpPr>
          <p:cNvPr id="6" name="Footer Placeholder 3"/>
          <p:cNvSpPr txBox="1">
            <a:spLocks/>
          </p:cNvSpPr>
          <p:nvPr userDrawn="1"/>
        </p:nvSpPr>
        <p:spPr>
          <a:xfrm>
            <a:off x="228600" y="6528816"/>
            <a:ext cx="8686800" cy="32918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smtClean="0">
                <a:solidFill>
                  <a:schemeClr val="tx1"/>
                </a:solidFill>
              </a:rPr>
              <a:t>SATIF 2014		                                       April 28, 2014	                                          A. Leveling		</a:t>
            </a:r>
            <a:fld id="{AA4D25A6-EA27-4180-A098-51D88D324ACC}" type="slidenum">
              <a:rPr lang="en-US" smtClean="0">
                <a:solidFill>
                  <a:schemeClr val="tx1"/>
                </a:solidFill>
              </a:rPr>
              <a:t>‹#›</a:t>
            </a:fld>
            <a:endParaRPr lang="en-US" dirty="0">
              <a:solidFill>
                <a:schemeClr val="tx1"/>
              </a:solidFill>
            </a:endParaRPr>
          </a:p>
        </p:txBody>
      </p:sp>
    </p:spTree>
    <p:extLst>
      <p:ext uri="{BB962C8B-B14F-4D97-AF65-F5344CB8AC3E}">
        <p14:creationId xmlns:p14="http://schemas.microsoft.com/office/powerpoint/2010/main" val="51849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Content Placeholder 2"/>
          <p:cNvSpPr>
            <a:spLocks noGrp="1"/>
          </p:cNvSpPr>
          <p:nvPr>
            <p:ph sz="half" idx="13"/>
          </p:nvPr>
        </p:nvSpPr>
        <p:spPr>
          <a:xfrm>
            <a:off x="228601" y="355192"/>
            <a:ext cx="4206240" cy="4250146"/>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2"/>
          <p:cNvSpPr>
            <a:spLocks noGrp="1"/>
          </p:cNvSpPr>
          <p:nvPr>
            <p:ph sz="half" idx="15"/>
          </p:nvPr>
        </p:nvSpPr>
        <p:spPr>
          <a:xfrm>
            <a:off x="4709161" y="355192"/>
            <a:ext cx="4206240" cy="4250146"/>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12"/>
          </p:nvPr>
        </p:nvSpPr>
        <p:spPr>
          <a:xfrm>
            <a:off x="229365" y="4765101"/>
            <a:ext cx="4205476" cy="1265812"/>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4" name="Text Placeholder 3"/>
          <p:cNvSpPr>
            <a:spLocks noGrp="1"/>
          </p:cNvSpPr>
          <p:nvPr>
            <p:ph type="body" sz="half" idx="19"/>
          </p:nvPr>
        </p:nvSpPr>
        <p:spPr>
          <a:xfrm>
            <a:off x="4709160" y="4765101"/>
            <a:ext cx="4206239" cy="1265812"/>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3"/>
          <p:cNvSpPr>
            <a:spLocks noGrp="1"/>
          </p:cNvSpPr>
          <p:nvPr>
            <p:ph type="dt" sz="half" idx="20"/>
          </p:nvPr>
        </p:nvSpPr>
        <p:spPr>
          <a:xfrm>
            <a:off x="6445250" y="6515100"/>
            <a:ext cx="1076325" cy="241300"/>
          </a:xfrm>
        </p:spPr>
        <p:txBody>
          <a:bodyPr/>
          <a:lstStyle>
            <a:lvl1pPr>
              <a:defRPr/>
            </a:lvl1pPr>
          </a:lstStyle>
          <a:p>
            <a:pPr>
              <a:defRPr/>
            </a:pPr>
            <a:r>
              <a:rPr lang="en-US" smtClean="0"/>
              <a:t>10/21-24/14</a:t>
            </a:r>
            <a:endParaRPr lang="en-US" dirty="0"/>
          </a:p>
        </p:txBody>
      </p:sp>
      <p:sp>
        <p:nvSpPr>
          <p:cNvPr id="7" name="Footer Placeholder 4"/>
          <p:cNvSpPr>
            <a:spLocks noGrp="1"/>
          </p:cNvSpPr>
          <p:nvPr>
            <p:ph type="ftr" sz="quarter" idx="21"/>
          </p:nvPr>
        </p:nvSpPr>
        <p:spPr/>
        <p:txBody>
          <a:bodyPr/>
          <a:lstStyle>
            <a:lvl1pPr>
              <a:defRPr/>
            </a:lvl1pPr>
          </a:lstStyle>
          <a:p>
            <a:pPr>
              <a:defRPr/>
            </a:pPr>
            <a:r>
              <a:rPr lang="en-US" dirty="0" smtClean="0"/>
              <a:t>A. Leveling - Radiation Safety Improvements</a:t>
            </a:r>
            <a:endParaRPr lang="en-US" b="1" dirty="0"/>
          </a:p>
        </p:txBody>
      </p:sp>
      <p:sp>
        <p:nvSpPr>
          <p:cNvPr id="8" name="Slide Number Placeholder 5"/>
          <p:cNvSpPr>
            <a:spLocks noGrp="1"/>
          </p:cNvSpPr>
          <p:nvPr>
            <p:ph type="sldNum" sz="quarter" idx="22"/>
          </p:nvPr>
        </p:nvSpPr>
        <p:spPr/>
        <p:txBody>
          <a:bodyPr/>
          <a:lstStyle>
            <a:lvl1pPr>
              <a:defRPr/>
            </a:lvl1pPr>
          </a:lstStyle>
          <a:p>
            <a:pPr>
              <a:defRPr/>
            </a:pPr>
            <a:fld id="{D5468A71-83C6-EF40-AD36-EC1683BCD1EF}" type="slidenum">
              <a:rPr lang="en-US"/>
              <a:pPr>
                <a:defRPr/>
              </a:pPr>
              <a:t>‹#›</a:t>
            </a:fld>
            <a:endParaRPr lang="en-US" dirty="0"/>
          </a:p>
        </p:txBody>
      </p:sp>
    </p:spTree>
    <p:extLst>
      <p:ext uri="{BB962C8B-B14F-4D97-AF65-F5344CB8AC3E}">
        <p14:creationId xmlns:p14="http://schemas.microsoft.com/office/powerpoint/2010/main" val="27148820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Content Placeholder 2"/>
          <p:cNvSpPr>
            <a:spLocks noGrp="1"/>
          </p:cNvSpPr>
          <p:nvPr>
            <p:ph sz="half" idx="13"/>
          </p:nvPr>
        </p:nvSpPr>
        <p:spPr>
          <a:xfrm>
            <a:off x="228601" y="361950"/>
            <a:ext cx="8675688" cy="5668963"/>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3"/>
          <p:cNvSpPr>
            <a:spLocks noGrp="1"/>
          </p:cNvSpPr>
          <p:nvPr>
            <p:ph type="dt" sz="half" idx="14"/>
          </p:nvPr>
        </p:nvSpPr>
        <p:spPr>
          <a:xfrm>
            <a:off x="6445250" y="6515100"/>
            <a:ext cx="1076325" cy="241300"/>
          </a:xfrm>
        </p:spPr>
        <p:txBody>
          <a:bodyPr/>
          <a:lstStyle>
            <a:lvl1pPr>
              <a:defRPr/>
            </a:lvl1pPr>
          </a:lstStyle>
          <a:p>
            <a:pPr>
              <a:defRPr/>
            </a:pPr>
            <a:r>
              <a:rPr lang="en-US" smtClean="0"/>
              <a:t>10/21-24/14</a:t>
            </a:r>
            <a:endParaRPr lang="en-US" dirty="0"/>
          </a:p>
        </p:txBody>
      </p:sp>
      <p:sp>
        <p:nvSpPr>
          <p:cNvPr id="4" name="Footer Placeholder 4"/>
          <p:cNvSpPr>
            <a:spLocks noGrp="1"/>
          </p:cNvSpPr>
          <p:nvPr>
            <p:ph type="ftr" sz="quarter" idx="15"/>
          </p:nvPr>
        </p:nvSpPr>
        <p:spPr/>
        <p:txBody>
          <a:bodyPr/>
          <a:lstStyle>
            <a:lvl1pPr>
              <a:defRPr/>
            </a:lvl1pPr>
          </a:lstStyle>
          <a:p>
            <a:pPr>
              <a:defRPr/>
            </a:pPr>
            <a:r>
              <a:rPr lang="en-US" dirty="0" smtClean="0"/>
              <a:t>A. Leveling - Radiation Safety Improvements</a:t>
            </a:r>
            <a:endParaRPr lang="en-US" b="1" dirty="0"/>
          </a:p>
        </p:txBody>
      </p:sp>
      <p:sp>
        <p:nvSpPr>
          <p:cNvPr id="5" name="Slide Number Placeholder 5"/>
          <p:cNvSpPr>
            <a:spLocks noGrp="1"/>
          </p:cNvSpPr>
          <p:nvPr>
            <p:ph type="sldNum" sz="quarter" idx="16"/>
          </p:nvPr>
        </p:nvSpPr>
        <p:spPr/>
        <p:txBody>
          <a:bodyPr/>
          <a:lstStyle>
            <a:lvl1pPr>
              <a:defRPr/>
            </a:lvl1pPr>
          </a:lstStyle>
          <a:p>
            <a:pPr>
              <a:defRPr/>
            </a:pPr>
            <a:fld id="{5D92DCEB-21D2-CD4C-B55A-F3EADD9B8B6E}" type="slidenum">
              <a:rPr lang="en-US"/>
              <a:pPr>
                <a:defRPr/>
              </a:pPr>
              <a:t>‹#›</a:t>
            </a:fld>
            <a:endParaRPr lang="en-US" dirty="0"/>
          </a:p>
        </p:txBody>
      </p:sp>
    </p:spTree>
    <p:extLst>
      <p:ext uri="{BB962C8B-B14F-4D97-AF65-F5344CB8AC3E}">
        <p14:creationId xmlns:p14="http://schemas.microsoft.com/office/powerpoint/2010/main" val="33785165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361950"/>
            <a:ext cx="8700851" cy="4369742"/>
          </a:xfrm>
          <a:prstGeom prst="rect">
            <a:avLst/>
          </a:prstGeom>
        </p:spPr>
        <p:txBody>
          <a:bodyPr lIns="0" tIns="0" rIns="0" bIns="0" rtlCol="0">
            <a:normAutofit/>
          </a:bodyPr>
          <a:lstStyle>
            <a:lvl1pPr marL="0" indent="0">
              <a:buNone/>
              <a:defRPr sz="1600">
                <a:solidFill>
                  <a:srgbClr val="40404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p>
        </p:txBody>
      </p:sp>
      <p:sp>
        <p:nvSpPr>
          <p:cNvPr id="10"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chemeClr val="accent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4" name="Date Placeholder 3"/>
          <p:cNvSpPr>
            <a:spLocks noGrp="1"/>
          </p:cNvSpPr>
          <p:nvPr>
            <p:ph type="dt" sz="half" idx="14"/>
          </p:nvPr>
        </p:nvSpPr>
        <p:spPr>
          <a:xfrm>
            <a:off x="6445250" y="6515100"/>
            <a:ext cx="1076325" cy="241300"/>
          </a:xfrm>
        </p:spPr>
        <p:txBody>
          <a:bodyPr/>
          <a:lstStyle>
            <a:lvl1pPr>
              <a:defRPr/>
            </a:lvl1pPr>
          </a:lstStyle>
          <a:p>
            <a:pPr>
              <a:defRPr/>
            </a:pPr>
            <a:r>
              <a:rPr lang="en-US" smtClean="0"/>
              <a:t>10/21-24/14</a:t>
            </a:r>
            <a:endParaRPr lang="en-US" dirty="0"/>
          </a:p>
        </p:txBody>
      </p:sp>
      <p:sp>
        <p:nvSpPr>
          <p:cNvPr id="5" name="Footer Placeholder 4"/>
          <p:cNvSpPr>
            <a:spLocks noGrp="1"/>
          </p:cNvSpPr>
          <p:nvPr>
            <p:ph type="ftr" sz="quarter" idx="15"/>
          </p:nvPr>
        </p:nvSpPr>
        <p:spPr/>
        <p:txBody>
          <a:bodyPr/>
          <a:lstStyle>
            <a:lvl1pPr>
              <a:defRPr/>
            </a:lvl1pPr>
          </a:lstStyle>
          <a:p>
            <a:pPr>
              <a:defRPr/>
            </a:pPr>
            <a:r>
              <a:rPr lang="en-US" dirty="0" smtClean="0"/>
              <a:t>A. Leveling - Radiation Safety Improvements</a:t>
            </a:r>
            <a:endParaRPr lang="en-US" b="1" dirty="0"/>
          </a:p>
        </p:txBody>
      </p:sp>
      <p:sp>
        <p:nvSpPr>
          <p:cNvPr id="6" name="Slide Number Placeholder 5"/>
          <p:cNvSpPr>
            <a:spLocks noGrp="1"/>
          </p:cNvSpPr>
          <p:nvPr>
            <p:ph type="sldNum" sz="quarter" idx="16"/>
          </p:nvPr>
        </p:nvSpPr>
        <p:spPr/>
        <p:txBody>
          <a:bodyPr/>
          <a:lstStyle>
            <a:lvl1pPr>
              <a:defRPr/>
            </a:lvl1pPr>
          </a:lstStyle>
          <a:p>
            <a:pPr>
              <a:defRPr/>
            </a:pPr>
            <a:fld id="{D89B2117-9F9F-7143-9723-4103C8BEA5E0}" type="slidenum">
              <a:rPr lang="en-US"/>
              <a:pPr>
                <a:defRPr/>
              </a:pPr>
              <a:t>‹#›</a:t>
            </a:fld>
            <a:endParaRPr lang="en-US" dirty="0"/>
          </a:p>
        </p:txBody>
      </p:sp>
    </p:spTree>
    <p:extLst>
      <p:ext uri="{BB962C8B-B14F-4D97-AF65-F5344CB8AC3E}">
        <p14:creationId xmlns:p14="http://schemas.microsoft.com/office/powerpoint/2010/main" val="1428063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theme" Target="../theme/theme2.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emf"/><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10" name="Date Placeholder 3"/>
          <p:cNvSpPr>
            <a:spLocks noGrp="1"/>
          </p:cNvSpPr>
          <p:nvPr>
            <p:ph type="dt" sz="half" idx="2"/>
          </p:nvPr>
        </p:nvSpPr>
        <p:spPr>
          <a:xfrm>
            <a:off x="6459538" y="6515100"/>
            <a:ext cx="1076325" cy="241300"/>
          </a:xfrm>
          <a:prstGeom prst="rect">
            <a:avLst/>
          </a:prstGeom>
        </p:spPr>
        <p:txBody>
          <a:bodyPr lIns="0" tIns="0" rIns="0" bIns="0" anchor="t" anchorCtr="0"/>
          <a:lstStyle>
            <a:lvl1pPr marL="0" algn="r">
              <a:defRPr sz="900">
                <a:solidFill>
                  <a:srgbClr val="154D81"/>
                </a:solidFill>
                <a:latin typeface="Helvetica"/>
              </a:defRPr>
            </a:lvl1pPr>
          </a:lstStyle>
          <a:p>
            <a:pPr>
              <a:defRPr/>
            </a:pPr>
            <a:r>
              <a:rPr lang="en-US" smtClean="0"/>
              <a:t>10/21-24/14</a:t>
            </a:r>
            <a:endParaRPr lang="en-US" dirty="0"/>
          </a:p>
        </p:txBody>
      </p:sp>
      <p:sp>
        <p:nvSpPr>
          <p:cNvPr id="11" name="Footer Placeholder 4"/>
          <p:cNvSpPr>
            <a:spLocks noGrp="1"/>
          </p:cNvSpPr>
          <p:nvPr>
            <p:ph type="ftr" sz="quarter" idx="3"/>
          </p:nvPr>
        </p:nvSpPr>
        <p:spPr>
          <a:xfrm>
            <a:off x="806450" y="6515100"/>
            <a:ext cx="5373688" cy="241300"/>
          </a:xfrm>
          <a:prstGeom prst="rect">
            <a:avLst/>
          </a:prstGeom>
        </p:spPr>
        <p:txBody>
          <a:bodyPr lIns="0" tIns="0" rIns="0" bIns="0" anchor="t" anchorCtr="0"/>
          <a:lstStyle>
            <a:lvl1pPr marL="0" algn="l">
              <a:defRPr sz="900">
                <a:solidFill>
                  <a:srgbClr val="154D81"/>
                </a:solidFill>
                <a:latin typeface="Helvetica"/>
              </a:defRPr>
            </a:lvl1pPr>
          </a:lstStyle>
          <a:p>
            <a:pPr>
              <a:defRPr/>
            </a:pPr>
            <a:r>
              <a:rPr lang="en-US" dirty="0" smtClean="0"/>
              <a:t>A. Leveling - Radiation Safety Improvements</a:t>
            </a:r>
            <a:endParaRPr lang="en-US" b="1" dirty="0"/>
          </a:p>
        </p:txBody>
      </p:sp>
      <p:sp>
        <p:nvSpPr>
          <p:cNvPr id="13" name="Slide Number Placeholder 5"/>
          <p:cNvSpPr>
            <a:spLocks noGrp="1"/>
          </p:cNvSpPr>
          <p:nvPr>
            <p:ph type="sldNum" sz="quarter" idx="4"/>
          </p:nvPr>
        </p:nvSpPr>
        <p:spPr>
          <a:xfrm>
            <a:off x="228600" y="6515100"/>
            <a:ext cx="447675" cy="241300"/>
          </a:xfrm>
          <a:prstGeom prst="rect">
            <a:avLst/>
          </a:prstGeom>
        </p:spPr>
        <p:txBody>
          <a:bodyPr lIns="0" tIns="0" rIns="0" bIns="0" anchor="t" anchorCtr="0"/>
          <a:lstStyle>
            <a:lvl1pPr marL="0" algn="l">
              <a:defRPr sz="900">
                <a:solidFill>
                  <a:srgbClr val="154D81"/>
                </a:solidFill>
                <a:latin typeface="Helvetica"/>
              </a:defRPr>
            </a:lvl1pPr>
          </a:lstStyle>
          <a:p>
            <a:pPr>
              <a:defRPr/>
            </a:pPr>
            <a:fld id="{762C15F7-22DB-1448-B34D-3F8D2909FD0C}" type="slidenum">
              <a:rPr lang="en-US"/>
              <a:pPr>
                <a:defRPr/>
              </a:pPr>
              <a:t>‹#›</a:t>
            </a:fld>
            <a:endParaRPr lang="en-US" dirty="0"/>
          </a:p>
        </p:txBody>
      </p:sp>
      <p:sp>
        <p:nvSpPr>
          <p:cNvPr id="4" name="TextBox 3"/>
          <p:cNvSpPr txBox="1"/>
          <p:nvPr userDrawn="1"/>
        </p:nvSpPr>
        <p:spPr>
          <a:xfrm>
            <a:off x="118529" y="6114990"/>
            <a:ext cx="840269" cy="400110"/>
          </a:xfrm>
          <a:prstGeom prst="rect">
            <a:avLst/>
          </a:prstGeom>
          <a:solidFill>
            <a:schemeClr val="bg1"/>
          </a:solidFill>
        </p:spPr>
        <p:txBody>
          <a:bodyPr wrap="none" rtlCol="0">
            <a:spAutoFit/>
          </a:bodyPr>
          <a:lstStyle/>
          <a:p>
            <a:r>
              <a:rPr lang="en-US" sz="2000" b="1" i="0" dirty="0" smtClean="0">
                <a:solidFill>
                  <a:schemeClr val="tx2"/>
                </a:solidFill>
                <a:latin typeface="Helvetica"/>
                <a:cs typeface="Helvetica"/>
              </a:rPr>
              <a:t>Mu2e</a:t>
            </a:r>
            <a:endParaRPr lang="en-US" sz="2000" b="1" i="0" dirty="0">
              <a:solidFill>
                <a:schemeClr val="tx2"/>
              </a:solidFill>
              <a:latin typeface="Helvetica"/>
              <a:cs typeface="Helvetica"/>
            </a:endParaRPr>
          </a:p>
        </p:txBody>
      </p:sp>
    </p:spTree>
  </p:cSld>
  <p:clrMap bg1="lt1" tx1="dk1" bg2="lt2" tx2="dk2" accent1="accent1" accent2="accent2" accent3="accent3" accent4="accent4" accent5="accent5" accent6="accent6" hlink="hlink" folHlink="folHlink"/>
  <p:sldLayoutIdLst>
    <p:sldLayoutId id="2147483999" r:id="rId1"/>
    <p:sldLayoutId id="2147484000" r:id="rId2"/>
    <p:sldLayoutId id="2147483996" r:id="rId3"/>
    <p:sldLayoutId id="2147483997" r:id="rId4"/>
    <p:sldLayoutId id="2147483998" r:id="rId5"/>
    <p:sldLayoutId id="2147484011" r:id="rId6"/>
  </p:sldLayoutIdLst>
  <p:timing>
    <p:tnLst>
      <p:par>
        <p:cTn id="1" dur="indefinite" restart="never" nodeType="tmRoot"/>
      </p:par>
    </p:tnLst>
  </p:timing>
  <p:hf hdr="0"/>
  <p:txStyles>
    <p:titleStyle>
      <a:lvl1pPr algn="l" defTabSz="457200" rtl="0" eaLnBrk="1" fontAlgn="base" hangingPunct="1">
        <a:spcBef>
          <a:spcPct val="0"/>
        </a:spcBef>
        <a:spcAft>
          <a:spcPct val="0"/>
        </a:spcAft>
        <a:defRPr sz="1700" b="1" kern="1200">
          <a:solidFill>
            <a:srgbClr val="074184"/>
          </a:solidFill>
          <a:latin typeface="Helvetica"/>
          <a:ea typeface="ＭＳ Ｐゴシック"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595959"/>
          </a:solidFill>
          <a:latin typeface="Helvetica"/>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595959"/>
          </a:solidFill>
          <a:latin typeface="Helvetica"/>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1400" kern="1200">
          <a:solidFill>
            <a:srgbClr val="595959"/>
          </a:solidFill>
          <a:latin typeface="Helvetica"/>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9218" name="Date Placeholder 3"/>
          <p:cNvSpPr>
            <a:spLocks noGrp="1"/>
          </p:cNvSpPr>
          <p:nvPr>
            <p:ph type="dt" sz="half" idx="2"/>
          </p:nvPr>
        </p:nvSpPr>
        <p:spPr bwMode="auto">
          <a:xfrm>
            <a:off x="6450013" y="6515100"/>
            <a:ext cx="10763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r" defTabSz="914400">
              <a:defRPr sz="900">
                <a:solidFill>
                  <a:srgbClr val="154D81"/>
                </a:solidFill>
                <a:latin typeface="Helvetica" charset="0"/>
                <a:cs typeface="Helvetica" charset="0"/>
              </a:defRPr>
            </a:lvl1pPr>
          </a:lstStyle>
          <a:p>
            <a:pPr>
              <a:defRPr/>
            </a:pPr>
            <a:r>
              <a:rPr lang="en-US" smtClean="0"/>
              <a:t>10/21-24/14</a:t>
            </a:r>
            <a:endParaRPr lang="en-US" dirty="0"/>
          </a:p>
        </p:txBody>
      </p:sp>
      <p:sp>
        <p:nvSpPr>
          <p:cNvPr id="9219" name="Footer Placeholder 4"/>
          <p:cNvSpPr>
            <a:spLocks noGrp="1"/>
          </p:cNvSpPr>
          <p:nvPr>
            <p:ph type="ftr" sz="quarter" idx="3"/>
          </p:nvPr>
        </p:nvSpPr>
        <p:spPr bwMode="auto">
          <a:xfrm>
            <a:off x="806450" y="6515100"/>
            <a:ext cx="5373688"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defTabSz="914400">
              <a:defRPr sz="900">
                <a:solidFill>
                  <a:srgbClr val="154D81"/>
                </a:solidFill>
                <a:latin typeface="Helvetica" charset="0"/>
              </a:defRPr>
            </a:lvl1pPr>
          </a:lstStyle>
          <a:p>
            <a:pPr>
              <a:defRPr/>
            </a:pPr>
            <a:r>
              <a:rPr lang="en-US" dirty="0" smtClean="0"/>
              <a:t>A. Leveling - Radiation Safety Improvements</a:t>
            </a:r>
            <a:endParaRPr lang="en-US" b="1" dirty="0"/>
          </a:p>
        </p:txBody>
      </p:sp>
      <p:sp>
        <p:nvSpPr>
          <p:cNvPr id="9220" name="Slide Number Placeholder 5"/>
          <p:cNvSpPr>
            <a:spLocks noGrp="1"/>
          </p:cNvSpPr>
          <p:nvPr>
            <p:ph type="sldNum" sz="quarter" idx="4"/>
          </p:nvPr>
        </p:nvSpPr>
        <p:spPr bwMode="auto">
          <a:xfrm>
            <a:off x="228600" y="6515100"/>
            <a:ext cx="44767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defTabSz="914400">
              <a:defRPr sz="900">
                <a:solidFill>
                  <a:srgbClr val="154D81"/>
                </a:solidFill>
                <a:latin typeface="Helvetica" charset="0"/>
              </a:defRPr>
            </a:lvl1pPr>
          </a:lstStyle>
          <a:p>
            <a:pPr>
              <a:defRPr/>
            </a:pPr>
            <a:fld id="{ABC452BA-E2D2-7F48-9628-85048FBCF9B3}"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Lst>
  <p:timing>
    <p:tnLst>
      <p:par>
        <p:cTn id="1" dur="indefinite" restart="never" nodeType="tmRoot"/>
      </p:par>
    </p:tnLst>
  </p:timing>
  <p:hf hdr="0"/>
  <p:txStyles>
    <p:titleStyle>
      <a:lvl1pPr algn="l" defTabSz="457200" rtl="0" eaLnBrk="0" fontAlgn="base" hangingPunct="0">
        <a:spcBef>
          <a:spcPct val="0"/>
        </a:spcBef>
        <a:spcAft>
          <a:spcPct val="0"/>
        </a:spcAft>
        <a:defRPr sz="1700" b="1" kern="1200">
          <a:solidFill>
            <a:srgbClr val="2E5286"/>
          </a:solidFill>
          <a:latin typeface="Helvetica"/>
          <a:ea typeface="ＭＳ Ｐゴシック" charset="0"/>
          <a:cs typeface="ＭＳ Ｐゴシック" charset="0"/>
        </a:defRPr>
      </a:lvl1pPr>
      <a:lvl2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2pPr>
      <a:lvl3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3pPr>
      <a:lvl4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4pPr>
      <a:lvl5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5pPr>
      <a:lvl6pPr marL="4572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kern="1200">
          <a:solidFill>
            <a:srgbClr val="7F7F7F"/>
          </a:solidFill>
          <a:latin typeface="Helvetica"/>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1600" kern="1200">
          <a:solidFill>
            <a:srgbClr val="7F7F7F"/>
          </a:solidFill>
          <a:latin typeface="Helvetica"/>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1400" kern="1200">
          <a:solidFill>
            <a:srgbClr val="7F7F7F"/>
          </a:solidFill>
          <a:latin typeface="Helvetica"/>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10" name="Date Placeholder 3"/>
          <p:cNvSpPr>
            <a:spLocks noGrp="1"/>
          </p:cNvSpPr>
          <p:nvPr>
            <p:ph type="dt" sz="half" idx="2"/>
          </p:nvPr>
        </p:nvSpPr>
        <p:spPr>
          <a:xfrm>
            <a:off x="6459538" y="6515100"/>
            <a:ext cx="1076325" cy="241300"/>
          </a:xfrm>
          <a:prstGeom prst="rect">
            <a:avLst/>
          </a:prstGeom>
        </p:spPr>
        <p:txBody>
          <a:bodyPr lIns="0" tIns="0" rIns="0" bIns="0" anchor="t" anchorCtr="0"/>
          <a:lstStyle>
            <a:lvl1pPr marL="0" algn="r">
              <a:defRPr sz="900">
                <a:solidFill>
                  <a:srgbClr val="154D81"/>
                </a:solidFill>
                <a:latin typeface="Helvetica"/>
              </a:defRPr>
            </a:lvl1pPr>
          </a:lstStyle>
          <a:p>
            <a:pPr>
              <a:defRPr/>
            </a:pPr>
            <a:r>
              <a:rPr lang="en-US" smtClean="0"/>
              <a:t>10/21-24/14</a:t>
            </a:r>
            <a:endParaRPr lang="en-US" dirty="0"/>
          </a:p>
        </p:txBody>
      </p:sp>
      <p:sp>
        <p:nvSpPr>
          <p:cNvPr id="11" name="Footer Placeholder 4"/>
          <p:cNvSpPr>
            <a:spLocks noGrp="1"/>
          </p:cNvSpPr>
          <p:nvPr>
            <p:ph type="ftr" sz="quarter" idx="3"/>
          </p:nvPr>
        </p:nvSpPr>
        <p:spPr>
          <a:xfrm>
            <a:off x="806450" y="6515100"/>
            <a:ext cx="5373688" cy="241300"/>
          </a:xfrm>
          <a:prstGeom prst="rect">
            <a:avLst/>
          </a:prstGeom>
        </p:spPr>
        <p:txBody>
          <a:bodyPr lIns="0" tIns="0" rIns="0" bIns="0" anchor="t" anchorCtr="0"/>
          <a:lstStyle>
            <a:lvl1pPr marL="0" algn="l">
              <a:defRPr sz="900">
                <a:solidFill>
                  <a:srgbClr val="154D81"/>
                </a:solidFill>
                <a:latin typeface="Helvetica"/>
              </a:defRPr>
            </a:lvl1pPr>
          </a:lstStyle>
          <a:p>
            <a:pPr>
              <a:defRPr/>
            </a:pPr>
            <a:r>
              <a:rPr lang="en-US" dirty="0" smtClean="0"/>
              <a:t>A. Leveling - Radiation Safety Improvements</a:t>
            </a:r>
            <a:endParaRPr lang="en-US" b="1" dirty="0"/>
          </a:p>
        </p:txBody>
      </p:sp>
      <p:sp>
        <p:nvSpPr>
          <p:cNvPr id="13" name="Slide Number Placeholder 5"/>
          <p:cNvSpPr>
            <a:spLocks noGrp="1"/>
          </p:cNvSpPr>
          <p:nvPr>
            <p:ph type="sldNum" sz="quarter" idx="4"/>
          </p:nvPr>
        </p:nvSpPr>
        <p:spPr>
          <a:xfrm>
            <a:off x="228600" y="6515100"/>
            <a:ext cx="447675" cy="241300"/>
          </a:xfrm>
          <a:prstGeom prst="rect">
            <a:avLst/>
          </a:prstGeom>
        </p:spPr>
        <p:txBody>
          <a:bodyPr lIns="0" tIns="0" rIns="0" bIns="0" anchor="t" anchorCtr="0"/>
          <a:lstStyle>
            <a:lvl1pPr marL="0" algn="l">
              <a:defRPr sz="900">
                <a:solidFill>
                  <a:srgbClr val="154D81"/>
                </a:solidFill>
                <a:latin typeface="Helvetica"/>
              </a:defRPr>
            </a:lvl1pPr>
          </a:lstStyle>
          <a:p>
            <a:pPr>
              <a:defRPr/>
            </a:pPr>
            <a:fld id="{762C15F7-22DB-1448-B34D-3F8D2909FD0C}" type="slidenum">
              <a:rPr lang="en-US"/>
              <a:pPr>
                <a:defRPr/>
              </a:pPr>
              <a:t>‹#›</a:t>
            </a:fld>
            <a:endParaRPr lang="en-US" dirty="0"/>
          </a:p>
        </p:txBody>
      </p:sp>
      <p:sp>
        <p:nvSpPr>
          <p:cNvPr id="4" name="TextBox 3"/>
          <p:cNvSpPr txBox="1"/>
          <p:nvPr userDrawn="1"/>
        </p:nvSpPr>
        <p:spPr>
          <a:xfrm>
            <a:off x="118529" y="6114990"/>
            <a:ext cx="840269" cy="400110"/>
          </a:xfrm>
          <a:prstGeom prst="rect">
            <a:avLst/>
          </a:prstGeom>
          <a:solidFill>
            <a:schemeClr val="bg1"/>
          </a:solidFill>
        </p:spPr>
        <p:txBody>
          <a:bodyPr wrap="none" rtlCol="0">
            <a:spAutoFit/>
          </a:bodyPr>
          <a:lstStyle/>
          <a:p>
            <a:r>
              <a:rPr lang="en-US" sz="2000" b="1" dirty="0" smtClean="0">
                <a:solidFill>
                  <a:srgbClr val="154D81"/>
                </a:solidFill>
                <a:latin typeface="Helvetica"/>
                <a:cs typeface="Helvetica"/>
              </a:rPr>
              <a:t>Mu2e</a:t>
            </a:r>
            <a:endParaRPr lang="en-US" sz="2000" b="1" dirty="0">
              <a:solidFill>
                <a:srgbClr val="154D81"/>
              </a:solidFill>
              <a:latin typeface="Helvetica"/>
              <a:cs typeface="Helvetica"/>
            </a:endParaRPr>
          </a:p>
        </p:txBody>
      </p:sp>
    </p:spTree>
    <p:extLst>
      <p:ext uri="{BB962C8B-B14F-4D97-AF65-F5344CB8AC3E}">
        <p14:creationId xmlns:p14="http://schemas.microsoft.com/office/powerpoint/2010/main" val="3132767594"/>
      </p:ext>
    </p:extLst>
  </p:cSld>
  <p:clrMap bg1="lt1" tx1="dk1" bg2="lt2" tx2="dk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Lst>
  <p:timing>
    <p:tnLst>
      <p:par>
        <p:cTn id="1" dur="indefinite" restart="never" nodeType="tmRoot"/>
      </p:par>
    </p:tnLst>
  </p:timing>
  <p:hf hdr="0"/>
  <p:txStyles>
    <p:titleStyle>
      <a:lvl1pPr algn="l" defTabSz="457200" rtl="0" eaLnBrk="1" fontAlgn="base" hangingPunct="1">
        <a:spcBef>
          <a:spcPct val="0"/>
        </a:spcBef>
        <a:spcAft>
          <a:spcPct val="0"/>
        </a:spcAft>
        <a:defRPr sz="1700" b="1" kern="1200">
          <a:solidFill>
            <a:srgbClr val="074184"/>
          </a:solidFill>
          <a:latin typeface="Helvetica"/>
          <a:ea typeface="ＭＳ Ｐゴシック"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595959"/>
          </a:solidFill>
          <a:latin typeface="Helvetica"/>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595959"/>
          </a:solidFill>
          <a:latin typeface="Helvetica"/>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1400" kern="1200">
          <a:solidFill>
            <a:srgbClr val="595959"/>
          </a:solidFill>
          <a:latin typeface="Helvetica"/>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2.gif"/><Relationship Id="rId4" Type="http://schemas.openxmlformats.org/officeDocument/2006/relationships/image" Target="../media/image24.gif"/></Relationships>
</file>

<file path=ppt/slides/_rels/slide38.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27.gif"/></Relationships>
</file>

<file path=ppt/slides/_rels/slide41.xml.rels><?xml version="1.0" encoding="UTF-8" standalone="yes"?>
<Relationships xmlns="http://schemas.openxmlformats.org/package/2006/relationships"><Relationship Id="rId8" Type="http://schemas.openxmlformats.org/officeDocument/2006/relationships/image" Target="../media/image33.gif"/><Relationship Id="rId3" Type="http://schemas.openxmlformats.org/officeDocument/2006/relationships/image" Target="../media/image28.gif"/><Relationship Id="rId7" Type="http://schemas.openxmlformats.org/officeDocument/2006/relationships/image" Target="../media/image32.gif"/><Relationship Id="rId12" Type="http://schemas.openxmlformats.org/officeDocument/2006/relationships/image" Target="../media/image37.gif"/><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1.gif"/><Relationship Id="rId11" Type="http://schemas.openxmlformats.org/officeDocument/2006/relationships/image" Target="../media/image36.gif"/><Relationship Id="rId5" Type="http://schemas.openxmlformats.org/officeDocument/2006/relationships/image" Target="../media/image30.gif"/><Relationship Id="rId10" Type="http://schemas.openxmlformats.org/officeDocument/2006/relationships/image" Target="../media/image35.gif"/><Relationship Id="rId4" Type="http://schemas.openxmlformats.org/officeDocument/2006/relationships/image" Target="../media/image29.gif"/><Relationship Id="rId9" Type="http://schemas.openxmlformats.org/officeDocument/2006/relationships/image" Target="../media/image34.gif"/></Relationships>
</file>

<file path=ppt/slides/_rels/slide4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44.gif"/></Relationships>
</file>

<file path=ppt/slides/_rels/slide47.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6.gif"/></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51.gif"/><Relationship Id="rId4" Type="http://schemas.openxmlformats.org/officeDocument/2006/relationships/image" Target="../media/image50.gif"/></Relationships>
</file>

<file path=ppt/slides/_rels/slide52.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54.gif"/></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gif"/><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bwMode="auto">
          <a:xfrm>
            <a:off x="806450" y="3559175"/>
            <a:ext cx="7556500" cy="1139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Ctr="0" compatLnSpc="1">
            <a:prstTxWarp prst="textNoShape">
              <a:avLst/>
            </a:prstTxWarp>
          </a:bodyPr>
          <a:lstStyle/>
          <a:p>
            <a:r>
              <a:rPr lang="en-US" sz="2800" dirty="0">
                <a:solidFill>
                  <a:schemeClr val="tx2"/>
                </a:solidFill>
                <a:latin typeface="Helvetica" charset="0"/>
              </a:rPr>
              <a:t>Mu2e CD-2 </a:t>
            </a:r>
            <a:r>
              <a:rPr lang="en-US" sz="2800" dirty="0" smtClean="0">
                <a:solidFill>
                  <a:schemeClr val="tx2"/>
                </a:solidFill>
                <a:latin typeface="Helvetica" charset="0"/>
              </a:rPr>
              <a:t>DOE </a:t>
            </a:r>
            <a:r>
              <a:rPr lang="en-US" sz="2800" dirty="0">
                <a:solidFill>
                  <a:schemeClr val="tx2"/>
                </a:solidFill>
                <a:latin typeface="Helvetica" charset="0"/>
              </a:rPr>
              <a:t>Review</a:t>
            </a:r>
            <a:br>
              <a:rPr lang="en-US" sz="2800" dirty="0">
                <a:solidFill>
                  <a:schemeClr val="tx2"/>
                </a:solidFill>
                <a:latin typeface="Helvetica" charset="0"/>
              </a:rPr>
            </a:br>
            <a:r>
              <a:rPr lang="en-US" sz="2800" dirty="0">
                <a:solidFill>
                  <a:schemeClr val="tx2"/>
                </a:solidFill>
                <a:latin typeface="Helvetica" charset="0"/>
              </a:rPr>
              <a:t>Accelerator </a:t>
            </a:r>
            <a:r>
              <a:rPr lang="en-US" sz="2800" dirty="0" smtClean="0">
                <a:solidFill>
                  <a:schemeClr val="tx2"/>
                </a:solidFill>
                <a:latin typeface="Helvetica" charset="0"/>
              </a:rPr>
              <a:t>Radiation Safety Improvements</a:t>
            </a:r>
            <a:r>
              <a:rPr lang="en-US" sz="2800" dirty="0">
                <a:solidFill>
                  <a:schemeClr val="tx2"/>
                </a:solidFill>
                <a:latin typeface="Helvetica" charset="0"/>
              </a:rPr>
              <a:t/>
            </a:r>
            <a:br>
              <a:rPr lang="en-US" sz="2800" dirty="0">
                <a:solidFill>
                  <a:schemeClr val="tx2"/>
                </a:solidFill>
                <a:latin typeface="Helvetica" charset="0"/>
              </a:rPr>
            </a:br>
            <a:r>
              <a:rPr lang="en-US" sz="2800" dirty="0">
                <a:solidFill>
                  <a:schemeClr val="tx2"/>
                </a:solidFill>
                <a:latin typeface="Helvetica" charset="0"/>
              </a:rPr>
              <a:t>475.02.04</a:t>
            </a:r>
          </a:p>
        </p:txBody>
      </p:sp>
      <p:sp>
        <p:nvSpPr>
          <p:cNvPr id="14338" name="Text Placeholder 2"/>
          <p:cNvSpPr>
            <a:spLocks noGrp="1"/>
          </p:cNvSpPr>
          <p:nvPr>
            <p:ph type="body" sz="quarter" idx="10"/>
          </p:nvPr>
        </p:nvSpPr>
        <p:spPr bwMode="auto">
          <a:xfrm>
            <a:off x="806450" y="4841875"/>
            <a:ext cx="7556500" cy="1489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dirty="0">
                <a:solidFill>
                  <a:schemeClr val="tx2"/>
                </a:solidFill>
                <a:latin typeface="Helvetica" charset="0"/>
              </a:rPr>
              <a:t>A. Leveling</a:t>
            </a:r>
          </a:p>
          <a:p>
            <a:r>
              <a:rPr lang="en-US" dirty="0">
                <a:solidFill>
                  <a:schemeClr val="tx2"/>
                </a:solidFill>
                <a:latin typeface="Helvetica" charset="0"/>
              </a:rPr>
              <a:t>L3 Manager, Accelerator </a:t>
            </a:r>
            <a:r>
              <a:rPr lang="en-US" dirty="0" smtClean="0">
                <a:solidFill>
                  <a:schemeClr val="tx2"/>
                </a:solidFill>
                <a:latin typeface="Helvetica" charset="0"/>
              </a:rPr>
              <a:t>Radiation Safety 10/21-24/2014</a:t>
            </a:r>
            <a:endParaRPr lang="en-US" dirty="0">
              <a:solidFill>
                <a:schemeClr val="tx2"/>
              </a:solidFill>
              <a:latin typeface="Helvetica" charset="0"/>
            </a:endParaRPr>
          </a:p>
        </p:txBody>
      </p:sp>
      <p:pic>
        <p:nvPicPr>
          <p:cNvPr id="4" name="Picture 6"/>
          <p:cNvPicPr>
            <a:picLocks noChangeAspect="1" noChangeArrowheads="1"/>
          </p:cNvPicPr>
          <p:nvPr/>
        </p:nvPicPr>
        <p:blipFill>
          <a:blip r:embed="rId2"/>
          <a:srcRect/>
          <a:stretch>
            <a:fillRect/>
          </a:stretch>
        </p:blipFill>
        <p:spPr bwMode="auto">
          <a:xfrm>
            <a:off x="7472810" y="4491831"/>
            <a:ext cx="1219200" cy="700088"/>
          </a:xfrm>
          <a:prstGeom prst="rect">
            <a:avLst/>
          </a:prstGeom>
          <a:noFill/>
          <a:ln w="25400">
            <a:noFill/>
            <a:miter lim="800000"/>
            <a:headEnd/>
            <a:tailEnd/>
          </a:ln>
        </p:spPr>
      </p:pic>
      <p:sp>
        <p:nvSpPr>
          <p:cNvPr id="3" name="Rectangle 2"/>
          <p:cNvSpPr/>
          <p:nvPr/>
        </p:nvSpPr>
        <p:spPr>
          <a:xfrm>
            <a:off x="84667" y="5873750"/>
            <a:ext cx="9144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4317999" y="1143000"/>
            <a:ext cx="4275667"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60379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1551" y="1932931"/>
            <a:ext cx="2397173"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Placeholder 6" descr="ADAPS11158420131211191424.gif"/>
          <p:cNvPicPr>
            <a:picLocks noGrp="1" noChangeAspect="1"/>
          </p:cNvPicPr>
          <p:nvPr>
            <p:ph type="pic" idx="1"/>
          </p:nvPr>
        </p:nvPicPr>
        <p:blipFill>
          <a:blip r:embed="rId3" cstate="print"/>
          <a:stretch>
            <a:fillRect/>
          </a:stretch>
        </p:blipFill>
        <p:spPr>
          <a:xfrm>
            <a:off x="295275" y="916853"/>
            <a:ext cx="4572000" cy="5151438"/>
          </a:xfrm>
        </p:spPr>
      </p:pic>
      <p:sp>
        <p:nvSpPr>
          <p:cNvPr id="4" name="Slide Number Placeholder 3"/>
          <p:cNvSpPr>
            <a:spLocks noGrp="1"/>
          </p:cNvSpPr>
          <p:nvPr>
            <p:ph type="sldNum" sz="quarter" idx="11"/>
          </p:nvPr>
        </p:nvSpPr>
        <p:spPr>
          <a:xfrm>
            <a:off x="225425" y="6524625"/>
            <a:ext cx="298450" cy="241300"/>
          </a:xfrm>
        </p:spPr>
        <p:txBody>
          <a:bodyPr/>
          <a:lstStyle/>
          <a:p>
            <a:fld id="{97FEAF73-AFC3-43E3-9782-548DC05E32B0}" type="slidenum">
              <a:rPr lang="en-US" smtClean="0"/>
              <a:pPr/>
              <a:t>10</a:t>
            </a:fld>
            <a:endParaRPr lang="en-US" dirty="0"/>
          </a:p>
        </p:txBody>
      </p:sp>
      <p:sp>
        <p:nvSpPr>
          <p:cNvPr id="8" name="TextBox 7"/>
          <p:cNvSpPr txBox="1"/>
          <p:nvPr/>
        </p:nvSpPr>
        <p:spPr>
          <a:xfrm>
            <a:off x="4560888" y="829539"/>
            <a:ext cx="4259262" cy="1169551"/>
          </a:xfrm>
          <a:prstGeom prst="rect">
            <a:avLst/>
          </a:prstGeom>
          <a:solidFill>
            <a:schemeClr val="bg1"/>
          </a:solidFill>
        </p:spPr>
        <p:txBody>
          <a:bodyPr wrap="square" rtlCol="0">
            <a:spAutoFit/>
          </a:bodyPr>
          <a:lstStyle/>
          <a:p>
            <a:pPr defTabSz="685800">
              <a:tabLst>
                <a:tab pos="628650" algn="l"/>
              </a:tabLst>
            </a:pPr>
            <a:r>
              <a:rPr lang="en-US" sz="1400" dirty="0" smtClean="0"/>
              <a:t>Line 1:	 Delivery Ring centerline – 24 mrem/hr</a:t>
            </a:r>
          </a:p>
          <a:p>
            <a:pPr defTabSz="685800">
              <a:tabLst>
                <a:tab pos="628650" algn="l"/>
              </a:tabLst>
            </a:pPr>
            <a:r>
              <a:rPr lang="en-US" sz="1400" dirty="0" smtClean="0"/>
              <a:t>Line 2:   	 Tunnel outer concrete edge – 1 to 5 mrem/hr</a:t>
            </a:r>
          </a:p>
          <a:p>
            <a:pPr defTabSz="685800">
              <a:tabLst>
                <a:tab pos="628650" algn="l"/>
              </a:tabLst>
            </a:pPr>
            <a:r>
              <a:rPr lang="en-US" sz="1400" dirty="0" smtClean="0"/>
              <a:t>Line 3:	  Edge of service building</a:t>
            </a:r>
          </a:p>
          <a:p>
            <a:pPr defTabSz="685800">
              <a:tabLst>
                <a:tab pos="628650" algn="l"/>
              </a:tabLst>
            </a:pPr>
            <a:r>
              <a:rPr lang="en-US" sz="1400" dirty="0" smtClean="0"/>
              <a:t>Line 3/4:	 Parking Lot 0.05 to 2 mrem/hr</a:t>
            </a:r>
          </a:p>
          <a:p>
            <a:pPr defTabSz="685800">
              <a:tabLst>
                <a:tab pos="628650" algn="l"/>
              </a:tabLst>
            </a:pPr>
            <a:r>
              <a:rPr lang="en-US" sz="1400" dirty="0" smtClean="0"/>
              <a:t>Line 5:	  Edge of Indian Road  &lt;0.05 mrem/hr </a:t>
            </a:r>
            <a:endParaRPr lang="en-US" sz="1400" dirty="0"/>
          </a:p>
        </p:txBody>
      </p:sp>
      <p:sp>
        <p:nvSpPr>
          <p:cNvPr id="3" name="Title 2"/>
          <p:cNvSpPr>
            <a:spLocks noGrp="1"/>
          </p:cNvSpPr>
          <p:nvPr>
            <p:ph type="title"/>
          </p:nvPr>
        </p:nvSpPr>
        <p:spPr>
          <a:xfrm>
            <a:off x="228600" y="17939"/>
            <a:ext cx="8686800" cy="641739"/>
          </a:xfrm>
          <a:solidFill>
            <a:schemeClr val="bg1"/>
          </a:solidFill>
        </p:spPr>
        <p:txBody>
          <a:bodyPr>
            <a:normAutofit/>
          </a:bodyPr>
          <a:lstStyle/>
          <a:p>
            <a:r>
              <a:rPr lang="en-US" dirty="0" smtClean="0"/>
              <a:t>MARS simulation results for AP30 service building region</a:t>
            </a:r>
            <a:endParaRPr lang="en-US" dirty="0"/>
          </a:p>
        </p:txBody>
      </p:sp>
      <p:sp>
        <p:nvSpPr>
          <p:cNvPr id="2" name="TextBox 1"/>
          <p:cNvSpPr txBox="1"/>
          <p:nvPr/>
        </p:nvSpPr>
        <p:spPr>
          <a:xfrm>
            <a:off x="5408229" y="4218931"/>
            <a:ext cx="3602422" cy="1938992"/>
          </a:xfrm>
          <a:prstGeom prst="rect">
            <a:avLst/>
          </a:prstGeom>
          <a:noFill/>
        </p:spPr>
        <p:txBody>
          <a:bodyPr wrap="square" rtlCol="0">
            <a:spAutoFit/>
          </a:bodyPr>
          <a:lstStyle/>
          <a:p>
            <a:pPr algn="ctr"/>
            <a:r>
              <a:rPr lang="en-US" sz="2000" dirty="0" smtClean="0"/>
              <a:t>Normal losses at extraction region running at 8 kW</a:t>
            </a:r>
          </a:p>
          <a:p>
            <a:pPr algn="ctr"/>
            <a:endParaRPr lang="en-US" sz="2000" dirty="0"/>
          </a:p>
          <a:p>
            <a:pPr algn="ctr"/>
            <a:r>
              <a:rPr lang="en-US" sz="2000" dirty="0" smtClean="0"/>
              <a:t>Includes direct and skyshine contributions</a:t>
            </a:r>
          </a:p>
          <a:p>
            <a:pPr algn="ctr"/>
            <a:r>
              <a:rPr lang="en-US" sz="2000" dirty="0" smtClean="0"/>
              <a:t>Units are mrem/hr</a:t>
            </a:r>
            <a:endParaRPr lang="en-US" sz="2000" dirty="0"/>
          </a:p>
        </p:txBody>
      </p:sp>
      <p:sp>
        <p:nvSpPr>
          <p:cNvPr id="6" name="Date Placeholder 5"/>
          <p:cNvSpPr>
            <a:spLocks noGrp="1"/>
          </p:cNvSpPr>
          <p:nvPr>
            <p:ph type="dt" sz="half" idx="10"/>
          </p:nvPr>
        </p:nvSpPr>
        <p:spPr/>
        <p:txBody>
          <a:bodyPr/>
          <a:lstStyle/>
          <a:p>
            <a:pPr>
              <a:defRPr/>
            </a:pPr>
            <a:r>
              <a:rPr lang="en-US" smtClean="0"/>
              <a:t>10/21-24/14</a:t>
            </a:r>
            <a:endParaRPr lang="en-US" dirty="0"/>
          </a:p>
        </p:txBody>
      </p:sp>
      <p:sp>
        <p:nvSpPr>
          <p:cNvPr id="10" name="Footer Placeholder 4"/>
          <p:cNvSpPr txBox="1">
            <a:spLocks/>
          </p:cNvSpPr>
          <p:nvPr/>
        </p:nvSpPr>
        <p:spPr>
          <a:xfrm>
            <a:off x="892174" y="6515100"/>
            <a:ext cx="5373688" cy="241300"/>
          </a:xfrm>
          <a:prstGeom prst="rect">
            <a:avLst/>
          </a:prstGeom>
        </p:spPr>
        <p:txBody>
          <a:bodyPr lIns="0" tIns="0" rIns="0" bIns="0" anchor="t" anchorCtr="0"/>
          <a:lstStyle>
            <a:defPPr>
              <a:defRPr lang="en-US"/>
            </a:defPPr>
            <a:lvl1pPr marL="0" algn="l" defTabSz="457200" rtl="0" fontAlgn="base">
              <a:spcBef>
                <a:spcPct val="0"/>
              </a:spcBef>
              <a:spcAft>
                <a:spcPct val="0"/>
              </a:spcAft>
              <a:defRPr sz="900" kern="1200">
                <a:solidFill>
                  <a:srgbClr val="154D81"/>
                </a:solidFill>
                <a:latin typeface="Helvetica"/>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a:lstStyle>
          <a:p>
            <a:pPr>
              <a:defRPr/>
            </a:pPr>
            <a:r>
              <a:rPr lang="en-US" dirty="0" smtClean="0"/>
              <a:t>A. Leveling - Radiation Safety Improvements</a:t>
            </a:r>
            <a:endParaRPr lang="en-US" b="1" dirty="0"/>
          </a:p>
        </p:txBody>
      </p:sp>
    </p:spTree>
    <p:extLst>
      <p:ext uri="{BB962C8B-B14F-4D97-AF65-F5344CB8AC3E}">
        <p14:creationId xmlns:p14="http://schemas.microsoft.com/office/powerpoint/2010/main" val="35754889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a:xfrm>
            <a:off x="214549" y="1161580"/>
            <a:ext cx="3583577" cy="4296245"/>
          </a:xfrm>
        </p:spPr>
        <p:txBody>
          <a:bodyPr/>
          <a:lstStyle/>
          <a:p>
            <a:r>
              <a:rPr lang="en-US" dirty="0" smtClean="0"/>
              <a:t>Radiation skyshine has been calculated using the model for slow resonant extraction at AP30.</a:t>
            </a:r>
          </a:p>
          <a:p>
            <a:endParaRPr lang="en-US" dirty="0"/>
          </a:p>
          <a:p>
            <a:r>
              <a:rPr lang="en-US" dirty="0" smtClean="0"/>
              <a:t>This model has a radius of 5 km and a height of 10 km.</a:t>
            </a:r>
          </a:p>
        </p:txBody>
      </p:sp>
      <p:sp>
        <p:nvSpPr>
          <p:cNvPr id="3" name="Title 2"/>
          <p:cNvSpPr>
            <a:spLocks noGrp="1"/>
          </p:cNvSpPr>
          <p:nvPr>
            <p:ph type="title"/>
          </p:nvPr>
        </p:nvSpPr>
        <p:spPr/>
        <p:txBody>
          <a:bodyPr/>
          <a:lstStyle/>
          <a:p>
            <a:r>
              <a:rPr lang="en-US" dirty="0"/>
              <a:t>MARS simulation </a:t>
            </a:r>
            <a:r>
              <a:rPr lang="en-US" dirty="0" smtClean="0"/>
              <a:t>result for radiation skyshine – mrem/hr</a:t>
            </a:r>
            <a:endParaRPr lang="en-US" dirty="0"/>
          </a:p>
        </p:txBody>
      </p:sp>
      <p:sp>
        <p:nvSpPr>
          <p:cNvPr id="4" name="Slide Number Placeholder 3"/>
          <p:cNvSpPr>
            <a:spLocks noGrp="1"/>
          </p:cNvSpPr>
          <p:nvPr>
            <p:ph type="sldNum" sz="quarter" idx="11"/>
          </p:nvPr>
        </p:nvSpPr>
        <p:spPr>
          <a:xfrm>
            <a:off x="228600" y="6515100"/>
            <a:ext cx="298450" cy="241300"/>
          </a:xfrm>
        </p:spPr>
        <p:txBody>
          <a:bodyPr/>
          <a:lstStyle/>
          <a:p>
            <a:fld id="{97FEAF73-AFC3-43E3-9782-548DC05E32B0}" type="slidenum">
              <a:rPr lang="en-US" smtClean="0"/>
              <a:pPr/>
              <a:t>11</a:t>
            </a:fld>
            <a:endParaRPr lang="en-US" dirty="0"/>
          </a:p>
        </p:txBody>
      </p:sp>
      <p:sp>
        <p:nvSpPr>
          <p:cNvPr id="5" name="Footer Placeholder 4"/>
          <p:cNvSpPr>
            <a:spLocks noGrp="1"/>
          </p:cNvSpPr>
          <p:nvPr>
            <p:ph type="ftr" sz="quarter" idx="12"/>
          </p:nvPr>
        </p:nvSpPr>
        <p:spPr>
          <a:xfrm>
            <a:off x="847724" y="6515100"/>
            <a:ext cx="3324225" cy="241300"/>
          </a:xfrm>
        </p:spPr>
        <p:txBody>
          <a:bodyPr/>
          <a:lstStyle/>
          <a:p>
            <a:pPr algn="l"/>
            <a:r>
              <a:rPr lang="en-US" dirty="0" smtClean="0"/>
              <a:t>A. Leveling - Radiation Safety Improvements</a:t>
            </a:r>
            <a:endParaRPr lang="en-US" dirty="0"/>
          </a:p>
        </p:txBody>
      </p:sp>
      <p:pic>
        <p:nvPicPr>
          <p:cNvPr id="7" name="Picture Placeholder 6" descr="ADAPS11158420131206103655.gif"/>
          <p:cNvPicPr>
            <a:picLocks noGrp="1" noChangeAspect="1"/>
          </p:cNvPicPr>
          <p:nvPr>
            <p:ph type="pic" idx="1"/>
          </p:nvPr>
        </p:nvPicPr>
        <p:blipFill rotWithShape="1">
          <a:blip r:embed="rId2" cstate="print"/>
          <a:srcRect l="844" t="8821" r="56926" b="4634"/>
          <a:stretch/>
        </p:blipFill>
        <p:spPr>
          <a:xfrm rot="-5400000">
            <a:off x="3894138" y="935355"/>
            <a:ext cx="4572000" cy="4764024"/>
          </a:xfrm>
        </p:spPr>
      </p:pic>
      <p:sp>
        <p:nvSpPr>
          <p:cNvPr id="6" name="Date Placeholder 5"/>
          <p:cNvSpPr>
            <a:spLocks noGrp="1"/>
          </p:cNvSpPr>
          <p:nvPr>
            <p:ph type="dt" sz="half" idx="10"/>
          </p:nvPr>
        </p:nvSpPr>
        <p:spPr/>
        <p:txBody>
          <a:bodyPr/>
          <a:lstStyle/>
          <a:p>
            <a:pPr>
              <a:defRPr/>
            </a:pPr>
            <a:r>
              <a:rPr lang="en-US" smtClean="0"/>
              <a:t>10/21-24/14</a:t>
            </a:r>
            <a:endParaRPr lang="en-US" dirty="0"/>
          </a:p>
        </p:txBody>
      </p:sp>
      <p:sp>
        <p:nvSpPr>
          <p:cNvPr id="8" name="TextBox 7"/>
          <p:cNvSpPr txBox="1"/>
          <p:nvPr/>
        </p:nvSpPr>
        <p:spPr>
          <a:xfrm>
            <a:off x="5089556" y="5715000"/>
            <a:ext cx="2993961" cy="461665"/>
          </a:xfrm>
          <a:prstGeom prst="rect">
            <a:avLst/>
          </a:prstGeom>
          <a:noFill/>
        </p:spPr>
        <p:txBody>
          <a:bodyPr wrap="none" rtlCol="0">
            <a:spAutoFit/>
          </a:bodyPr>
          <a:lstStyle/>
          <a:p>
            <a:r>
              <a:rPr lang="en-US" dirty="0" smtClean="0"/>
              <a:t>Proton beam direction</a:t>
            </a:r>
            <a:endParaRPr lang="en-US" dirty="0"/>
          </a:p>
        </p:txBody>
      </p:sp>
      <p:cxnSp>
        <p:nvCxnSpPr>
          <p:cNvPr id="10" name="Straight Arrow Connector 9"/>
          <p:cNvCxnSpPr/>
          <p:nvPr/>
        </p:nvCxnSpPr>
        <p:spPr>
          <a:xfrm flipH="1">
            <a:off x="5162550" y="5705475"/>
            <a:ext cx="2847975"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744894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smtClean="0"/>
              <a:t>10/21-24/14</a:t>
            </a:r>
            <a:endParaRPr lang="en-US" dirty="0"/>
          </a:p>
        </p:txBody>
      </p:sp>
      <p:sp>
        <p:nvSpPr>
          <p:cNvPr id="5" name="Footer Placeholder 4"/>
          <p:cNvSpPr>
            <a:spLocks noGrp="1"/>
          </p:cNvSpPr>
          <p:nvPr>
            <p:ph type="ftr" sz="quarter" idx="11"/>
          </p:nvPr>
        </p:nvSpPr>
        <p:spPr/>
        <p:txBody>
          <a:bodyPr/>
          <a:lstStyle/>
          <a:p>
            <a:pPr>
              <a:defRPr/>
            </a:pPr>
            <a:r>
              <a:rPr lang="en-US" dirty="0" smtClean="0"/>
              <a:t>A. Leveling - Radiation Safety Improvements</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12</a:t>
            </a:fld>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447989502"/>
              </p:ext>
            </p:extLst>
          </p:nvPr>
        </p:nvGraphicFramePr>
        <p:xfrm>
          <a:off x="228600" y="1042988"/>
          <a:ext cx="8672513" cy="4987925"/>
        </p:xfrm>
        <a:graphic>
          <a:graphicData uri="http://schemas.openxmlformats.org/drawingml/2006/chart">
            <c:chart xmlns:c="http://schemas.openxmlformats.org/drawingml/2006/chart" xmlns:r="http://schemas.openxmlformats.org/officeDocument/2006/relationships" r:id="rId2"/>
          </a:graphicData>
        </a:graphic>
      </p:graphicFrame>
      <p:sp>
        <p:nvSpPr>
          <p:cNvPr id="8" name="Title 2"/>
          <p:cNvSpPr>
            <a:spLocks noGrp="1"/>
          </p:cNvSpPr>
          <p:nvPr>
            <p:ph type="title"/>
          </p:nvPr>
        </p:nvSpPr>
        <p:spPr/>
        <p:txBody>
          <a:bodyPr/>
          <a:lstStyle/>
          <a:p>
            <a:r>
              <a:rPr lang="en-US" sz="2400" dirty="0"/>
              <a:t>MARS simulation </a:t>
            </a:r>
            <a:r>
              <a:rPr lang="en-US" sz="2400" dirty="0" smtClean="0"/>
              <a:t>result for radiation skyshine</a:t>
            </a:r>
            <a:endParaRPr lang="en-US" sz="2400" dirty="0"/>
          </a:p>
        </p:txBody>
      </p:sp>
      <p:cxnSp>
        <p:nvCxnSpPr>
          <p:cNvPr id="3" name="Straight Connector 2"/>
          <p:cNvCxnSpPr/>
          <p:nvPr/>
        </p:nvCxnSpPr>
        <p:spPr>
          <a:xfrm>
            <a:off x="1914525" y="2219325"/>
            <a:ext cx="0" cy="3248025"/>
          </a:xfrm>
          <a:prstGeom prst="line">
            <a:avLst/>
          </a:prstGeom>
          <a:ln>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843509" y="2219325"/>
            <a:ext cx="0" cy="3248025"/>
          </a:xfrm>
          <a:prstGeom prst="line">
            <a:avLst/>
          </a:prstGeom>
          <a:ln>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rot="16200000">
            <a:off x="1140713" y="2743999"/>
            <a:ext cx="1242648" cy="369332"/>
          </a:xfrm>
          <a:prstGeom prst="rect">
            <a:avLst/>
          </a:prstGeom>
          <a:noFill/>
        </p:spPr>
        <p:txBody>
          <a:bodyPr wrap="none" rtlCol="0">
            <a:spAutoFit/>
          </a:bodyPr>
          <a:lstStyle/>
          <a:p>
            <a:r>
              <a:rPr lang="en-US" sz="1800" dirty="0" smtClean="0"/>
              <a:t>Wilson Hall</a:t>
            </a:r>
            <a:endParaRPr lang="en-US" sz="1800" dirty="0"/>
          </a:p>
        </p:txBody>
      </p:sp>
      <p:sp>
        <p:nvSpPr>
          <p:cNvPr id="12" name="TextBox 11"/>
          <p:cNvSpPr txBox="1"/>
          <p:nvPr/>
        </p:nvSpPr>
        <p:spPr>
          <a:xfrm rot="16200000">
            <a:off x="1943732" y="2911383"/>
            <a:ext cx="1494576" cy="369332"/>
          </a:xfrm>
          <a:prstGeom prst="rect">
            <a:avLst/>
          </a:prstGeom>
          <a:noFill/>
        </p:spPr>
        <p:txBody>
          <a:bodyPr wrap="none" rtlCol="0">
            <a:spAutoFit/>
          </a:bodyPr>
          <a:lstStyle/>
          <a:p>
            <a:r>
              <a:rPr lang="en-US" sz="1800" dirty="0" smtClean="0"/>
              <a:t>Site Boundary</a:t>
            </a:r>
            <a:endParaRPr lang="en-US" sz="1800" dirty="0"/>
          </a:p>
        </p:txBody>
      </p:sp>
      <p:sp>
        <p:nvSpPr>
          <p:cNvPr id="13" name="TextBox 12"/>
          <p:cNvSpPr txBox="1"/>
          <p:nvPr/>
        </p:nvSpPr>
        <p:spPr>
          <a:xfrm>
            <a:off x="4752754" y="2117927"/>
            <a:ext cx="2073388" cy="461665"/>
          </a:xfrm>
          <a:prstGeom prst="rect">
            <a:avLst/>
          </a:prstGeom>
          <a:noFill/>
        </p:spPr>
        <p:txBody>
          <a:bodyPr wrap="none" rtlCol="0">
            <a:spAutoFit/>
          </a:bodyPr>
          <a:lstStyle/>
          <a:p>
            <a:r>
              <a:rPr lang="en-US" dirty="0" smtClean="0"/>
              <a:t>At ground level</a:t>
            </a:r>
            <a:endParaRPr lang="en-US" dirty="0"/>
          </a:p>
        </p:txBody>
      </p:sp>
    </p:spTree>
    <p:extLst>
      <p:ext uri="{BB962C8B-B14F-4D97-AF65-F5344CB8AC3E}">
        <p14:creationId xmlns:p14="http://schemas.microsoft.com/office/powerpoint/2010/main" val="42112756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43046"/>
            <a:ext cx="3468053" cy="4987867"/>
          </a:xfrm>
        </p:spPr>
        <p:txBody>
          <a:bodyPr/>
          <a:lstStyle/>
          <a:p>
            <a:r>
              <a:rPr lang="en-US" dirty="0" smtClean="0"/>
              <a:t>In addition, the annual effective dose rate at Wilson Hall as a function of floor has been calculated based on the extraction system model. Radiation dose rates are acceptable</a:t>
            </a:r>
            <a:endParaRPr lang="en-US" dirty="0"/>
          </a:p>
        </p:txBody>
      </p:sp>
      <p:sp>
        <p:nvSpPr>
          <p:cNvPr id="4" name="Date Placeholder 3"/>
          <p:cNvSpPr>
            <a:spLocks noGrp="1"/>
          </p:cNvSpPr>
          <p:nvPr>
            <p:ph type="dt" sz="half" idx="10"/>
          </p:nvPr>
        </p:nvSpPr>
        <p:spPr/>
        <p:txBody>
          <a:bodyPr/>
          <a:lstStyle/>
          <a:p>
            <a:pPr>
              <a:defRPr/>
            </a:pPr>
            <a:r>
              <a:rPr lang="en-US" smtClean="0"/>
              <a:t>10/21-24/14</a:t>
            </a:r>
            <a:endParaRPr lang="en-US" dirty="0"/>
          </a:p>
        </p:txBody>
      </p:sp>
      <p:sp>
        <p:nvSpPr>
          <p:cNvPr id="5" name="Footer Placeholder 4"/>
          <p:cNvSpPr>
            <a:spLocks noGrp="1"/>
          </p:cNvSpPr>
          <p:nvPr>
            <p:ph type="ftr" sz="quarter" idx="11"/>
          </p:nvPr>
        </p:nvSpPr>
        <p:spPr/>
        <p:txBody>
          <a:bodyPr/>
          <a:lstStyle/>
          <a:p>
            <a:pPr>
              <a:defRPr/>
            </a:pPr>
            <a:r>
              <a:rPr lang="en-US" dirty="0" smtClean="0"/>
              <a:t>A. Leveling - Radiation Safety Improvements</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13</a:t>
            </a:fld>
            <a:endParaRPr lang="en-US" dirty="0"/>
          </a:p>
        </p:txBody>
      </p:sp>
      <p:graphicFrame>
        <p:nvGraphicFramePr>
          <p:cNvPr id="7" name="Chart 6"/>
          <p:cNvGraphicFramePr/>
          <p:nvPr>
            <p:extLst>
              <p:ext uri="{D42A27DB-BD31-4B8C-83A1-F6EECF244321}">
                <p14:modId xmlns:p14="http://schemas.microsoft.com/office/powerpoint/2010/main" val="2020743587"/>
              </p:ext>
            </p:extLst>
          </p:nvPr>
        </p:nvGraphicFramePr>
        <p:xfrm>
          <a:off x="3696653" y="1430338"/>
          <a:ext cx="5204460" cy="3886200"/>
        </p:xfrm>
        <a:graphic>
          <a:graphicData uri="http://schemas.openxmlformats.org/drawingml/2006/chart">
            <c:chart xmlns:c="http://schemas.openxmlformats.org/drawingml/2006/chart" xmlns:r="http://schemas.openxmlformats.org/officeDocument/2006/relationships" r:id="rId2"/>
          </a:graphicData>
        </a:graphic>
      </p:graphicFrame>
      <p:sp>
        <p:nvSpPr>
          <p:cNvPr id="8" name="Title 2"/>
          <p:cNvSpPr>
            <a:spLocks noGrp="1"/>
          </p:cNvSpPr>
          <p:nvPr>
            <p:ph type="title"/>
          </p:nvPr>
        </p:nvSpPr>
        <p:spPr>
          <a:xfrm>
            <a:off x="228600" y="103664"/>
            <a:ext cx="8686800" cy="641739"/>
          </a:xfrm>
        </p:spPr>
        <p:txBody>
          <a:bodyPr/>
          <a:lstStyle/>
          <a:p>
            <a:r>
              <a:rPr lang="en-US" sz="2400" dirty="0"/>
              <a:t>MARS simulation </a:t>
            </a:r>
            <a:r>
              <a:rPr lang="en-US" sz="2400" dirty="0" smtClean="0"/>
              <a:t>result for radiation skyshine</a:t>
            </a:r>
            <a:endParaRPr lang="en-US" sz="2400" dirty="0"/>
          </a:p>
        </p:txBody>
      </p:sp>
      <p:cxnSp>
        <p:nvCxnSpPr>
          <p:cNvPr id="11" name="Straight Connector 10"/>
          <p:cNvCxnSpPr/>
          <p:nvPr/>
        </p:nvCxnSpPr>
        <p:spPr>
          <a:xfrm>
            <a:off x="4772025" y="2295525"/>
            <a:ext cx="0" cy="246697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rot="16200000">
            <a:off x="4126900" y="4103505"/>
            <a:ext cx="1010213" cy="307777"/>
          </a:xfrm>
          <a:prstGeom prst="rect">
            <a:avLst/>
          </a:prstGeom>
          <a:noFill/>
        </p:spPr>
        <p:txBody>
          <a:bodyPr wrap="none" rtlCol="0">
            <a:spAutoFit/>
          </a:bodyPr>
          <a:lstStyle/>
          <a:p>
            <a:r>
              <a:rPr lang="en-US" sz="1400" dirty="0" smtClean="0"/>
              <a:t>Wilson Hall</a:t>
            </a:r>
            <a:endParaRPr lang="en-US" sz="1400" dirty="0"/>
          </a:p>
        </p:txBody>
      </p:sp>
    </p:spTree>
    <p:extLst>
      <p:ext uri="{BB962C8B-B14F-4D97-AF65-F5344CB8AC3E}">
        <p14:creationId xmlns:p14="http://schemas.microsoft.com/office/powerpoint/2010/main" val="31100944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smtClean="0"/>
              <a:t>10/21-24/14</a:t>
            </a:r>
            <a:endParaRPr lang="en-US" dirty="0"/>
          </a:p>
        </p:txBody>
      </p:sp>
      <p:sp>
        <p:nvSpPr>
          <p:cNvPr id="5" name="Footer Placeholder 4"/>
          <p:cNvSpPr>
            <a:spLocks noGrp="1"/>
          </p:cNvSpPr>
          <p:nvPr>
            <p:ph type="ftr" sz="quarter" idx="11"/>
          </p:nvPr>
        </p:nvSpPr>
        <p:spPr/>
        <p:txBody>
          <a:bodyPr/>
          <a:lstStyle/>
          <a:p>
            <a:pPr>
              <a:defRPr/>
            </a:pPr>
            <a:r>
              <a:rPr lang="en-US" dirty="0" smtClean="0"/>
              <a:t>A. Leveling - Radiation Safety Improvements</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14</a:t>
            </a:fld>
            <a:endParaRPr lang="en-US" dirty="0"/>
          </a:p>
        </p:txBody>
      </p:sp>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527048"/>
            <a:ext cx="4757709" cy="3950208"/>
          </a:xfrm>
          <a:prstGeom prst="rect">
            <a:avLst/>
          </a:prstGeom>
        </p:spPr>
      </p:pic>
      <p:sp>
        <p:nvSpPr>
          <p:cNvPr id="23" name="TextBox 22"/>
          <p:cNvSpPr txBox="1"/>
          <p:nvPr/>
        </p:nvSpPr>
        <p:spPr>
          <a:xfrm>
            <a:off x="5941817" y="2438400"/>
            <a:ext cx="2799677" cy="677108"/>
          </a:xfrm>
          <a:prstGeom prst="rect">
            <a:avLst/>
          </a:prstGeom>
          <a:noFill/>
        </p:spPr>
        <p:txBody>
          <a:bodyPr wrap="none" rtlCol="0">
            <a:spAutoFit/>
          </a:bodyPr>
          <a:lstStyle/>
          <a:p>
            <a:pPr algn="ctr"/>
            <a:r>
              <a:rPr lang="en-US" dirty="0" smtClean="0">
                <a:solidFill>
                  <a:srgbClr val="FF0000"/>
                </a:solidFill>
              </a:rPr>
              <a:t>Booster beam power</a:t>
            </a:r>
          </a:p>
          <a:p>
            <a:pPr algn="ctr"/>
            <a:r>
              <a:rPr lang="en-US" sz="1400" dirty="0" smtClean="0">
                <a:solidFill>
                  <a:srgbClr val="FF0000"/>
                </a:solidFill>
              </a:rPr>
              <a:t>Peak 30 to 35 kW</a:t>
            </a:r>
            <a:endParaRPr lang="en-US" sz="1400" dirty="0">
              <a:solidFill>
                <a:srgbClr val="FF0000"/>
              </a:solidFill>
            </a:endParaRPr>
          </a:p>
        </p:txBody>
      </p:sp>
      <p:sp>
        <p:nvSpPr>
          <p:cNvPr id="24" name="TextBox 23"/>
          <p:cNvSpPr txBox="1"/>
          <p:nvPr/>
        </p:nvSpPr>
        <p:spPr>
          <a:xfrm>
            <a:off x="6237129" y="4844534"/>
            <a:ext cx="2631426" cy="677108"/>
          </a:xfrm>
          <a:prstGeom prst="rect">
            <a:avLst/>
          </a:prstGeom>
          <a:noFill/>
        </p:spPr>
        <p:txBody>
          <a:bodyPr wrap="none" rtlCol="0">
            <a:spAutoFit/>
          </a:bodyPr>
          <a:lstStyle/>
          <a:p>
            <a:pPr algn="ctr"/>
            <a:r>
              <a:rPr lang="en-US" dirty="0" smtClean="0">
                <a:solidFill>
                  <a:srgbClr val="00B050"/>
                </a:solidFill>
              </a:rPr>
              <a:t>180’ TLM response</a:t>
            </a:r>
          </a:p>
          <a:p>
            <a:pPr algn="ctr"/>
            <a:r>
              <a:rPr lang="en-US" sz="1400" dirty="0" smtClean="0">
                <a:solidFill>
                  <a:srgbClr val="00B050"/>
                </a:solidFill>
              </a:rPr>
              <a:t>1/8</a:t>
            </a:r>
            <a:r>
              <a:rPr lang="en-US" sz="1400" baseline="30000" dirty="0" smtClean="0">
                <a:solidFill>
                  <a:srgbClr val="00B050"/>
                </a:solidFill>
              </a:rPr>
              <a:t>th</a:t>
            </a:r>
            <a:r>
              <a:rPr lang="en-US" sz="1400" dirty="0" smtClean="0">
                <a:solidFill>
                  <a:srgbClr val="00B050"/>
                </a:solidFill>
              </a:rPr>
              <a:t> of the Booster Ring</a:t>
            </a:r>
            <a:endParaRPr lang="en-US" sz="1400" dirty="0">
              <a:solidFill>
                <a:srgbClr val="00B050"/>
              </a:solidFill>
            </a:endParaRPr>
          </a:p>
        </p:txBody>
      </p:sp>
      <p:sp>
        <p:nvSpPr>
          <p:cNvPr id="25" name="TextBox 24"/>
          <p:cNvSpPr txBox="1"/>
          <p:nvPr/>
        </p:nvSpPr>
        <p:spPr>
          <a:xfrm>
            <a:off x="5856858" y="1707946"/>
            <a:ext cx="2706190" cy="369332"/>
          </a:xfrm>
          <a:prstGeom prst="rect">
            <a:avLst/>
          </a:prstGeom>
          <a:noFill/>
        </p:spPr>
        <p:txBody>
          <a:bodyPr wrap="none" rtlCol="0">
            <a:spAutoFit/>
          </a:bodyPr>
          <a:lstStyle/>
          <a:p>
            <a:r>
              <a:rPr lang="en-US" dirty="0" smtClean="0">
                <a:solidFill>
                  <a:srgbClr val="7030A0"/>
                </a:solidFill>
              </a:rPr>
              <a:t>Proposed TLM  trip limit</a:t>
            </a:r>
            <a:endParaRPr lang="en-US" dirty="0">
              <a:solidFill>
                <a:srgbClr val="7030A0"/>
              </a:solidFill>
            </a:endParaRPr>
          </a:p>
        </p:txBody>
      </p:sp>
      <p:cxnSp>
        <p:nvCxnSpPr>
          <p:cNvPr id="26" name="Straight Arrow Connector 25"/>
          <p:cNvCxnSpPr>
            <a:stCxn id="25" idx="1"/>
          </p:cNvCxnSpPr>
          <p:nvPr/>
        </p:nvCxnSpPr>
        <p:spPr>
          <a:xfrm flipH="1">
            <a:off x="5060674" y="1892612"/>
            <a:ext cx="796184" cy="0"/>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5060674" y="2640495"/>
            <a:ext cx="935285"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5109217" y="5029200"/>
            <a:ext cx="1144744" cy="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33400" y="5574268"/>
            <a:ext cx="5936433" cy="369332"/>
          </a:xfrm>
          <a:prstGeom prst="rect">
            <a:avLst/>
          </a:prstGeom>
          <a:noFill/>
        </p:spPr>
        <p:txBody>
          <a:bodyPr wrap="none" rtlCol="0">
            <a:spAutoFit/>
          </a:bodyPr>
          <a:lstStyle/>
          <a:p>
            <a:r>
              <a:rPr lang="en-US" sz="1800" dirty="0" smtClean="0">
                <a:solidFill>
                  <a:prstClr val="black"/>
                </a:solidFill>
              </a:rPr>
              <a:t>A thirty-eight day operating period July 14 -&gt; August 21, 2014</a:t>
            </a:r>
            <a:endParaRPr lang="en-US" sz="1800" dirty="0">
              <a:solidFill>
                <a:prstClr val="black"/>
              </a:solidFill>
            </a:endParaRPr>
          </a:p>
        </p:txBody>
      </p:sp>
      <p:sp>
        <p:nvSpPr>
          <p:cNvPr id="30" name="Title 1"/>
          <p:cNvSpPr>
            <a:spLocks noGrp="1"/>
          </p:cNvSpPr>
          <p:nvPr>
            <p:ph type="title"/>
          </p:nvPr>
        </p:nvSpPr>
        <p:spPr>
          <a:xfrm>
            <a:off x="228599" y="103664"/>
            <a:ext cx="8829675" cy="641739"/>
          </a:xfrm>
        </p:spPr>
        <p:txBody>
          <a:bodyPr/>
          <a:lstStyle/>
          <a:p>
            <a:r>
              <a:rPr lang="en-US" sz="2400" dirty="0" smtClean="0"/>
              <a:t>Booster Beam power/beam loss illustration &amp; TLM Response</a:t>
            </a:r>
            <a:endParaRPr lang="en-US" sz="2400" dirty="0"/>
          </a:p>
        </p:txBody>
      </p:sp>
    </p:spTree>
    <p:extLst>
      <p:ext uri="{BB962C8B-B14F-4D97-AF65-F5344CB8AC3E}">
        <p14:creationId xmlns:p14="http://schemas.microsoft.com/office/powerpoint/2010/main" val="8391993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NuMI Beam power/beam loss illustration &amp; TLM Response</a:t>
            </a:r>
            <a:endParaRPr lang="en-US" sz="2400"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99353" y="919163"/>
            <a:ext cx="6007556" cy="4987925"/>
          </a:xfrm>
        </p:spPr>
      </p:pic>
      <p:sp>
        <p:nvSpPr>
          <p:cNvPr id="4" name="Date Placeholder 3"/>
          <p:cNvSpPr>
            <a:spLocks noGrp="1"/>
          </p:cNvSpPr>
          <p:nvPr>
            <p:ph type="dt" sz="half" idx="10"/>
          </p:nvPr>
        </p:nvSpPr>
        <p:spPr/>
        <p:txBody>
          <a:bodyPr/>
          <a:lstStyle/>
          <a:p>
            <a:pPr>
              <a:defRPr/>
            </a:pPr>
            <a:r>
              <a:rPr lang="en-US" smtClean="0"/>
              <a:t>10/21-24/14</a:t>
            </a:r>
            <a:endParaRPr lang="en-US" dirty="0"/>
          </a:p>
        </p:txBody>
      </p:sp>
      <p:sp>
        <p:nvSpPr>
          <p:cNvPr id="5" name="Footer Placeholder 4"/>
          <p:cNvSpPr>
            <a:spLocks noGrp="1"/>
          </p:cNvSpPr>
          <p:nvPr>
            <p:ph type="ftr" sz="quarter" idx="11"/>
          </p:nvPr>
        </p:nvSpPr>
        <p:spPr/>
        <p:txBody>
          <a:bodyPr/>
          <a:lstStyle/>
          <a:p>
            <a:pPr>
              <a:defRPr/>
            </a:pPr>
            <a:r>
              <a:rPr lang="en-US" dirty="0" smtClean="0"/>
              <a:t>A. Leveling - Radiation Safety Improvements</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15</a:t>
            </a:fld>
            <a:endParaRPr lang="en-US" dirty="0"/>
          </a:p>
        </p:txBody>
      </p:sp>
      <p:sp>
        <p:nvSpPr>
          <p:cNvPr id="8" name="Content Placeholder 7"/>
          <p:cNvSpPr txBox="1">
            <a:spLocks/>
          </p:cNvSpPr>
          <p:nvPr/>
        </p:nvSpPr>
        <p:spPr>
          <a:xfrm>
            <a:off x="152400" y="1928872"/>
            <a:ext cx="2695575" cy="3109854"/>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404040"/>
                </a:solidFill>
                <a:latin typeface="Helvetica"/>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404040"/>
                </a:solidFill>
                <a:latin typeface="Helvetica"/>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000" kern="1200">
                <a:solidFill>
                  <a:srgbClr val="404040"/>
                </a:solidFill>
                <a:latin typeface="Helvetica"/>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800" kern="1200">
                <a:solidFill>
                  <a:srgbClr val="404040"/>
                </a:solidFill>
                <a:latin typeface="Helvetica"/>
                <a:ea typeface="ＭＳ Ｐゴシック" charset="0"/>
                <a:cs typeface="+mn-cs"/>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t>800 foot TLM installed (green trace) at NuMI</a:t>
            </a:r>
          </a:p>
          <a:p>
            <a:r>
              <a:rPr lang="en-US" sz="1800" dirty="0" smtClean="0"/>
              <a:t>250 kW beam transmission (red trace) &amp; minimal losses</a:t>
            </a:r>
          </a:p>
          <a:p>
            <a:r>
              <a:rPr lang="en-US" sz="1800" dirty="0" smtClean="0"/>
              <a:t>Losses are quite insignificant except when wire chambers are inserted for tuning </a:t>
            </a:r>
            <a:endParaRPr lang="en-US" sz="1800" dirty="0"/>
          </a:p>
        </p:txBody>
      </p:sp>
      <p:sp>
        <p:nvSpPr>
          <p:cNvPr id="9" name="TextBox 8"/>
          <p:cNvSpPr txBox="1"/>
          <p:nvPr/>
        </p:nvSpPr>
        <p:spPr>
          <a:xfrm>
            <a:off x="2999353" y="5936218"/>
            <a:ext cx="5763501" cy="369332"/>
          </a:xfrm>
          <a:prstGeom prst="rect">
            <a:avLst/>
          </a:prstGeom>
          <a:noFill/>
        </p:spPr>
        <p:txBody>
          <a:bodyPr wrap="none" rtlCol="0">
            <a:spAutoFit/>
          </a:bodyPr>
          <a:lstStyle/>
          <a:p>
            <a:r>
              <a:rPr lang="en-US" sz="1800" dirty="0" smtClean="0">
                <a:solidFill>
                  <a:prstClr val="black"/>
                </a:solidFill>
              </a:rPr>
              <a:t>A nine day operating period October 20-&gt; October 29, 2013</a:t>
            </a:r>
            <a:endParaRPr lang="en-US" sz="1800" dirty="0">
              <a:solidFill>
                <a:prstClr val="black"/>
              </a:solidFill>
            </a:endParaRPr>
          </a:p>
        </p:txBody>
      </p:sp>
    </p:spTree>
    <p:extLst>
      <p:ext uri="{BB962C8B-B14F-4D97-AF65-F5344CB8AC3E}">
        <p14:creationId xmlns:p14="http://schemas.microsoft.com/office/powerpoint/2010/main" val="36552855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77066" y="630555"/>
            <a:ext cx="4572000" cy="4703264"/>
          </a:xfrm>
          <a:prstGeom prst="rect">
            <a:avLst/>
          </a:prstGeom>
        </p:spPr>
      </p:pic>
      <p:sp>
        <p:nvSpPr>
          <p:cNvPr id="3" name="Content Placeholder 2"/>
          <p:cNvSpPr>
            <a:spLocks noGrp="1"/>
          </p:cNvSpPr>
          <p:nvPr>
            <p:ph idx="1"/>
          </p:nvPr>
        </p:nvSpPr>
        <p:spPr>
          <a:xfrm>
            <a:off x="314325" y="4149739"/>
            <a:ext cx="4248466" cy="1190625"/>
          </a:xfrm>
        </p:spPr>
        <p:txBody>
          <a:bodyPr/>
          <a:lstStyle/>
          <a:p>
            <a:pPr marL="0" indent="0" algn="ctr">
              <a:buNone/>
            </a:pPr>
            <a:r>
              <a:rPr lang="en-US" sz="1600" dirty="0" smtClean="0"/>
              <a:t>MARS model of detector cable components has been produced; MARS simulations have been compared with experimental data</a:t>
            </a:r>
            <a:endParaRPr lang="en-US" sz="1600" dirty="0"/>
          </a:p>
        </p:txBody>
      </p:sp>
      <p:sp>
        <p:nvSpPr>
          <p:cNvPr id="4" name="Date Placeholder 3"/>
          <p:cNvSpPr>
            <a:spLocks noGrp="1"/>
          </p:cNvSpPr>
          <p:nvPr>
            <p:ph type="dt" sz="half" idx="10"/>
          </p:nvPr>
        </p:nvSpPr>
        <p:spPr/>
        <p:txBody>
          <a:bodyPr/>
          <a:lstStyle/>
          <a:p>
            <a:pPr>
              <a:defRPr/>
            </a:pPr>
            <a:r>
              <a:rPr lang="en-US" smtClean="0"/>
              <a:t>10/21-24/14</a:t>
            </a:r>
            <a:endParaRPr lang="en-US" dirty="0"/>
          </a:p>
        </p:txBody>
      </p:sp>
      <p:sp>
        <p:nvSpPr>
          <p:cNvPr id="5" name="Footer Placeholder 4"/>
          <p:cNvSpPr>
            <a:spLocks noGrp="1"/>
          </p:cNvSpPr>
          <p:nvPr>
            <p:ph type="ftr" sz="quarter" idx="11"/>
          </p:nvPr>
        </p:nvSpPr>
        <p:spPr/>
        <p:txBody>
          <a:bodyPr/>
          <a:lstStyle/>
          <a:p>
            <a:pPr>
              <a:defRPr/>
            </a:pPr>
            <a:r>
              <a:rPr lang="en-US" dirty="0" smtClean="0"/>
              <a:t>A. Leveling - Radiation Safety Improvements</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16</a:t>
            </a:fld>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005840"/>
            <a:ext cx="4572000" cy="3048000"/>
          </a:xfrm>
          <a:prstGeom prst="rect">
            <a:avLst/>
          </a:prstGeom>
        </p:spPr>
      </p:pic>
      <p:sp>
        <p:nvSpPr>
          <p:cNvPr id="9" name="TextBox 8"/>
          <p:cNvSpPr txBox="1"/>
          <p:nvPr/>
        </p:nvSpPr>
        <p:spPr>
          <a:xfrm>
            <a:off x="228599" y="3443584"/>
            <a:ext cx="4688271" cy="461665"/>
          </a:xfrm>
          <a:prstGeom prst="rect">
            <a:avLst/>
          </a:prstGeom>
          <a:noFill/>
        </p:spPr>
        <p:txBody>
          <a:bodyPr wrap="none" rtlCol="0">
            <a:spAutoFit/>
          </a:bodyPr>
          <a:lstStyle/>
          <a:p>
            <a:r>
              <a:rPr lang="en-US" dirty="0" smtClean="0">
                <a:solidFill>
                  <a:srgbClr val="FFFF00"/>
                </a:solidFill>
              </a:rPr>
              <a:t>15 cm length of cable, disassembled</a:t>
            </a:r>
            <a:endParaRPr lang="en-US" dirty="0">
              <a:solidFill>
                <a:srgbClr val="FFFF00"/>
              </a:solidFill>
            </a:endParaRPr>
          </a:p>
        </p:txBody>
      </p:sp>
      <p:sp>
        <p:nvSpPr>
          <p:cNvPr id="10" name="TextBox 9"/>
          <p:cNvSpPr txBox="1"/>
          <p:nvPr/>
        </p:nvSpPr>
        <p:spPr>
          <a:xfrm>
            <a:off x="5486399" y="3730674"/>
            <a:ext cx="3192803" cy="646331"/>
          </a:xfrm>
          <a:prstGeom prst="rect">
            <a:avLst/>
          </a:prstGeom>
          <a:noFill/>
        </p:spPr>
        <p:txBody>
          <a:bodyPr wrap="square" rtlCol="0">
            <a:spAutoFit/>
          </a:bodyPr>
          <a:lstStyle/>
          <a:p>
            <a:pPr algn="ctr"/>
            <a:r>
              <a:rPr lang="en-US" sz="1800" dirty="0" smtClean="0"/>
              <a:t>5 cm length of modeled detector cable</a:t>
            </a:r>
            <a:endParaRPr lang="en-US" sz="1800" dirty="0"/>
          </a:p>
        </p:txBody>
      </p:sp>
      <p:sp>
        <p:nvSpPr>
          <p:cNvPr id="2" name="Title 1"/>
          <p:cNvSpPr>
            <a:spLocks noGrp="1"/>
          </p:cNvSpPr>
          <p:nvPr>
            <p:ph type="title"/>
          </p:nvPr>
        </p:nvSpPr>
        <p:spPr/>
        <p:txBody>
          <a:bodyPr/>
          <a:lstStyle/>
          <a:p>
            <a:r>
              <a:rPr lang="en-US" dirty="0" smtClean="0"/>
              <a:t>TLM detector cable </a:t>
            </a:r>
            <a:endParaRPr lang="en-US" dirty="0"/>
          </a:p>
        </p:txBody>
      </p:sp>
      <p:sp>
        <p:nvSpPr>
          <p:cNvPr id="11" name="Content Placeholder 2"/>
          <p:cNvSpPr txBox="1">
            <a:spLocks/>
          </p:cNvSpPr>
          <p:nvPr/>
        </p:nvSpPr>
        <p:spPr>
          <a:xfrm>
            <a:off x="4715191" y="4894290"/>
            <a:ext cx="4248466" cy="1190625"/>
          </a:xfrm>
          <a:prstGeom prst="rect">
            <a:avLst/>
          </a:prstGeom>
          <a:solidFill>
            <a:schemeClr val="bg1"/>
          </a:solidFill>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404040"/>
                </a:solidFill>
                <a:latin typeface="Helvetica"/>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404040"/>
                </a:solidFill>
                <a:latin typeface="Helvetica"/>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000" kern="1200">
                <a:solidFill>
                  <a:srgbClr val="404040"/>
                </a:solidFill>
                <a:latin typeface="Helvetica"/>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800" kern="1200">
                <a:solidFill>
                  <a:srgbClr val="404040"/>
                </a:solidFill>
                <a:latin typeface="Helvetica"/>
                <a:ea typeface="ＭＳ Ｐゴシック" charset="0"/>
                <a:cs typeface="+mn-cs"/>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charset="0"/>
              <a:buNone/>
            </a:pPr>
            <a:r>
              <a:rPr lang="en-US" sz="1600" dirty="0" smtClean="0"/>
              <a:t>It may not be possible to make measurements for every TLM detector installation; consequently, it is important to have a method to predict TLM response</a:t>
            </a:r>
            <a:endParaRPr lang="en-US" sz="1600" dirty="0"/>
          </a:p>
        </p:txBody>
      </p:sp>
    </p:spTree>
    <p:extLst>
      <p:ext uri="{BB962C8B-B14F-4D97-AF65-F5344CB8AC3E}">
        <p14:creationId xmlns:p14="http://schemas.microsoft.com/office/powerpoint/2010/main" val="16842798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Changes since CD-1</a:t>
            </a:r>
            <a:endParaRPr lang="en-US" dirty="0"/>
          </a:p>
        </p:txBody>
      </p:sp>
      <p:sp>
        <p:nvSpPr>
          <p:cNvPr id="3" name="Content Placeholder 2"/>
          <p:cNvSpPr>
            <a:spLocks noGrp="1"/>
          </p:cNvSpPr>
          <p:nvPr>
            <p:ph idx="1"/>
          </p:nvPr>
        </p:nvSpPr>
        <p:spPr/>
        <p:txBody>
          <a:bodyPr/>
          <a:lstStyle/>
          <a:p>
            <a:r>
              <a:rPr lang="en-US" sz="1800" dirty="0" smtClean="0"/>
              <a:t>Developed detailed MARS models for</a:t>
            </a:r>
          </a:p>
          <a:p>
            <a:pPr lvl="1"/>
            <a:r>
              <a:rPr lang="en-US" sz="1800" dirty="0" smtClean="0"/>
              <a:t>Slow resonant extraction system</a:t>
            </a:r>
          </a:p>
          <a:p>
            <a:pPr lvl="1"/>
            <a:r>
              <a:rPr lang="en-US" sz="1800" dirty="0" smtClean="0"/>
              <a:t>In-tunnel shielding</a:t>
            </a:r>
          </a:p>
          <a:p>
            <a:pPr lvl="1"/>
            <a:r>
              <a:rPr lang="en-US" sz="1800" dirty="0" smtClean="0"/>
              <a:t>Skyshine</a:t>
            </a:r>
          </a:p>
          <a:p>
            <a:pPr lvl="1"/>
            <a:r>
              <a:rPr lang="en-US" sz="1800" dirty="0" smtClean="0"/>
              <a:t>TLM detector cable</a:t>
            </a:r>
          </a:p>
          <a:p>
            <a:r>
              <a:rPr lang="en-US" sz="1800" dirty="0" smtClean="0"/>
              <a:t>Developed a remote method to monitor TLM detector gas flow at 25 cc/minute with commercially available detector</a:t>
            </a:r>
          </a:p>
          <a:p>
            <a:r>
              <a:rPr lang="en-US" sz="1800" dirty="0" smtClean="0"/>
              <a:t>Added scope - external beam line shielding walls</a:t>
            </a:r>
          </a:p>
          <a:p>
            <a:pPr lvl="1"/>
            <a:r>
              <a:rPr lang="en-US" sz="1800" dirty="0" smtClean="0"/>
              <a:t>M4/M5</a:t>
            </a:r>
          </a:p>
          <a:p>
            <a:pPr lvl="1"/>
            <a:r>
              <a:rPr lang="en-US" sz="1800" dirty="0" smtClean="0"/>
              <a:t>M4 line DS of diagnostic absorber</a:t>
            </a:r>
          </a:p>
          <a:p>
            <a:r>
              <a:rPr lang="en-US" sz="1800" dirty="0" smtClean="0"/>
              <a:t>Developed TLM electrometer &amp; heartbeat</a:t>
            </a:r>
          </a:p>
          <a:p>
            <a:r>
              <a:rPr lang="en-US" sz="1800" dirty="0" smtClean="0"/>
              <a:t>Expanded our understanding of TLM system response (Booster, NuMI, pbar)</a:t>
            </a:r>
          </a:p>
          <a:p>
            <a:r>
              <a:rPr lang="en-US" sz="1800" dirty="0" smtClean="0"/>
              <a:t>Found an application of the TLM system which should accelerator the approval process</a:t>
            </a:r>
          </a:p>
          <a:p>
            <a:pPr lvl="1"/>
            <a:r>
              <a:rPr lang="en-US" sz="1600" dirty="0" smtClean="0"/>
              <a:t>Booster CY14</a:t>
            </a:r>
          </a:p>
          <a:p>
            <a:pPr marL="0" indent="0">
              <a:buNone/>
            </a:pPr>
            <a:endParaRPr lang="en-US" sz="1800" dirty="0"/>
          </a:p>
        </p:txBody>
      </p:sp>
      <p:sp>
        <p:nvSpPr>
          <p:cNvPr id="4" name="Date Placeholder 3"/>
          <p:cNvSpPr>
            <a:spLocks noGrp="1"/>
          </p:cNvSpPr>
          <p:nvPr>
            <p:ph type="dt" sz="half" idx="10"/>
          </p:nvPr>
        </p:nvSpPr>
        <p:spPr/>
        <p:txBody>
          <a:bodyPr/>
          <a:lstStyle/>
          <a:p>
            <a:pPr>
              <a:defRPr/>
            </a:pPr>
            <a:r>
              <a:rPr lang="en-US" smtClean="0"/>
              <a:t>10/21-24/14</a:t>
            </a:r>
            <a:endParaRPr lang="en-US" dirty="0"/>
          </a:p>
        </p:txBody>
      </p:sp>
      <p:sp>
        <p:nvSpPr>
          <p:cNvPr id="5" name="Footer Placeholder 4"/>
          <p:cNvSpPr>
            <a:spLocks noGrp="1"/>
          </p:cNvSpPr>
          <p:nvPr>
            <p:ph type="ftr" sz="quarter" idx="11"/>
          </p:nvPr>
        </p:nvSpPr>
        <p:spPr/>
        <p:txBody>
          <a:bodyPr/>
          <a:lstStyle/>
          <a:p>
            <a:pPr>
              <a:defRPr/>
            </a:pPr>
            <a:r>
              <a:rPr lang="en-US" dirty="0" smtClean="0"/>
              <a:t>A. Leveling - Radiation Safety Improvements</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17</a:t>
            </a:fld>
            <a:r>
              <a:rPr lang="en-US" dirty="0" smtClean="0"/>
              <a:t>		</a:t>
            </a:r>
            <a:endParaRPr lang="en-US" dirty="0"/>
          </a:p>
        </p:txBody>
      </p:sp>
    </p:spTree>
    <p:extLst>
      <p:ext uri="{BB962C8B-B14F-4D97-AF65-F5344CB8AC3E}">
        <p14:creationId xmlns:p14="http://schemas.microsoft.com/office/powerpoint/2010/main" val="37562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Value Engineering since CD-1</a:t>
            </a:r>
            <a:endParaRPr lang="en-US" dirty="0"/>
          </a:p>
        </p:txBody>
      </p:sp>
      <p:sp>
        <p:nvSpPr>
          <p:cNvPr id="3" name="Content Placeholder 2"/>
          <p:cNvSpPr>
            <a:spLocks noGrp="1"/>
          </p:cNvSpPr>
          <p:nvPr>
            <p:ph idx="1"/>
          </p:nvPr>
        </p:nvSpPr>
        <p:spPr>
          <a:xfrm>
            <a:off x="228601" y="1043046"/>
            <a:ext cx="3924299" cy="4987867"/>
          </a:xfrm>
        </p:spPr>
        <p:txBody>
          <a:bodyPr/>
          <a:lstStyle/>
          <a:p>
            <a:r>
              <a:rPr lang="en-US" dirty="0" smtClean="0"/>
              <a:t>Changed TLM detector gas from argon to argon/CO</a:t>
            </a:r>
            <a:r>
              <a:rPr lang="en-US" baseline="-25000" dirty="0" smtClean="0"/>
              <a:t>2</a:t>
            </a:r>
          </a:p>
          <a:p>
            <a:pPr lvl="1"/>
            <a:r>
              <a:rPr lang="en-US" dirty="0" smtClean="0"/>
              <a:t>Lower sensitivity</a:t>
            </a:r>
          </a:p>
          <a:p>
            <a:pPr lvl="1"/>
            <a:r>
              <a:rPr lang="en-US" dirty="0" smtClean="0"/>
              <a:t>flatter response</a:t>
            </a:r>
          </a:p>
          <a:p>
            <a:pPr lvl="1"/>
            <a:r>
              <a:rPr lang="en-US" dirty="0" smtClean="0"/>
              <a:t>Lower detector gas cost</a:t>
            </a:r>
          </a:p>
          <a:p>
            <a:pPr lvl="1"/>
            <a:r>
              <a:rPr lang="en-US" dirty="0" smtClean="0"/>
              <a:t>Increases the dynamic range of the TLM system</a:t>
            </a:r>
            <a:endParaRPr lang="en-US" dirty="0"/>
          </a:p>
        </p:txBody>
      </p:sp>
      <p:sp>
        <p:nvSpPr>
          <p:cNvPr id="4" name="Date Placeholder 3"/>
          <p:cNvSpPr>
            <a:spLocks noGrp="1"/>
          </p:cNvSpPr>
          <p:nvPr>
            <p:ph type="dt" sz="half" idx="10"/>
          </p:nvPr>
        </p:nvSpPr>
        <p:spPr/>
        <p:txBody>
          <a:bodyPr/>
          <a:lstStyle/>
          <a:p>
            <a:pPr>
              <a:defRPr/>
            </a:pPr>
            <a:r>
              <a:rPr lang="en-US" smtClean="0"/>
              <a:t>10/21-24/14</a:t>
            </a:r>
            <a:endParaRPr lang="en-US" dirty="0"/>
          </a:p>
        </p:txBody>
      </p:sp>
      <p:sp>
        <p:nvSpPr>
          <p:cNvPr id="5" name="Footer Placeholder 4"/>
          <p:cNvSpPr>
            <a:spLocks noGrp="1"/>
          </p:cNvSpPr>
          <p:nvPr>
            <p:ph type="ftr" sz="quarter" idx="11"/>
          </p:nvPr>
        </p:nvSpPr>
        <p:spPr/>
        <p:txBody>
          <a:bodyPr/>
          <a:lstStyle/>
          <a:p>
            <a:pPr>
              <a:defRPr/>
            </a:pPr>
            <a:r>
              <a:rPr lang="en-US" dirty="0" smtClean="0"/>
              <a:t>A. Leveling - Radiation Safety Improvements</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18</a:t>
            </a:fld>
            <a:endParaRPr lang="en-US" dirty="0"/>
          </a:p>
        </p:txBody>
      </p:sp>
      <p:graphicFrame>
        <p:nvGraphicFramePr>
          <p:cNvPr id="7" name="Chart 6"/>
          <p:cNvGraphicFramePr/>
          <p:nvPr>
            <p:extLst>
              <p:ext uri="{D42A27DB-BD31-4B8C-83A1-F6EECF244321}">
                <p14:modId xmlns:p14="http://schemas.microsoft.com/office/powerpoint/2010/main" val="2494333740"/>
              </p:ext>
            </p:extLst>
          </p:nvPr>
        </p:nvGraphicFramePr>
        <p:xfrm>
          <a:off x="4071937" y="940653"/>
          <a:ext cx="6148387" cy="534468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468297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TLM review status</a:t>
            </a:r>
            <a:endParaRPr lang="en-US" dirty="0"/>
          </a:p>
        </p:txBody>
      </p:sp>
      <p:sp>
        <p:nvSpPr>
          <p:cNvPr id="3" name="Content Placeholder 2"/>
          <p:cNvSpPr>
            <a:spLocks noGrp="1"/>
          </p:cNvSpPr>
          <p:nvPr>
            <p:ph idx="1"/>
          </p:nvPr>
        </p:nvSpPr>
        <p:spPr>
          <a:xfrm>
            <a:off x="228600" y="1043046"/>
            <a:ext cx="8672513" cy="5195829"/>
          </a:xfrm>
        </p:spPr>
        <p:txBody>
          <a:bodyPr/>
          <a:lstStyle/>
          <a:p>
            <a:r>
              <a:rPr lang="en-US" sz="1800" dirty="0" smtClean="0"/>
              <a:t>TLM testing continues following preliminary approval</a:t>
            </a:r>
          </a:p>
          <a:p>
            <a:pPr lvl="1"/>
            <a:r>
              <a:rPr lang="en-US" sz="1800" dirty="0" smtClean="0"/>
              <a:t>Entire Booster has been outfitted with detector systems </a:t>
            </a:r>
          </a:p>
          <a:p>
            <a:pPr lvl="1"/>
            <a:r>
              <a:rPr lang="en-US" sz="1800" dirty="0" smtClean="0"/>
              <a:t>1/8 of the Booster has a parallel redundant TLM system</a:t>
            </a:r>
          </a:p>
          <a:p>
            <a:pPr lvl="1"/>
            <a:r>
              <a:rPr lang="en-US" sz="1800" dirty="0"/>
              <a:t>Existing credited safety system inputs (chipmunks) will run in parallel with the new TLM </a:t>
            </a:r>
            <a:r>
              <a:rPr lang="en-US" sz="1800" dirty="0" smtClean="0"/>
              <a:t>system</a:t>
            </a:r>
          </a:p>
          <a:p>
            <a:pPr lvl="1"/>
            <a:r>
              <a:rPr lang="en-US" sz="1800" dirty="0" smtClean="0"/>
              <a:t>Upon completion of a test period and system documentation, we will seek final approval from ESH&amp;Q Section</a:t>
            </a:r>
          </a:p>
          <a:p>
            <a:pPr lvl="1"/>
            <a:r>
              <a:rPr lang="en-US" sz="1800" dirty="0" smtClean="0"/>
              <a:t>Additional MARS simulations</a:t>
            </a:r>
            <a:r>
              <a:rPr lang="en-US" sz="1800" dirty="0"/>
              <a:t>, measurements, and </a:t>
            </a:r>
            <a:r>
              <a:rPr lang="en-US" sz="1800" dirty="0" smtClean="0"/>
              <a:t>inter-comparisons are planned</a:t>
            </a:r>
          </a:p>
          <a:p>
            <a:pPr lvl="2"/>
            <a:r>
              <a:rPr lang="en-US" sz="1800" dirty="0" smtClean="0"/>
              <a:t>MI-52</a:t>
            </a:r>
          </a:p>
          <a:p>
            <a:pPr lvl="2"/>
            <a:r>
              <a:rPr lang="en-US" sz="1800" dirty="0" smtClean="0"/>
              <a:t>MI-30</a:t>
            </a:r>
          </a:p>
          <a:p>
            <a:pPr lvl="2"/>
            <a:r>
              <a:rPr lang="en-US" sz="1800" dirty="0" smtClean="0"/>
              <a:t>NuMI</a:t>
            </a:r>
          </a:p>
          <a:p>
            <a:pPr lvl="2"/>
            <a:r>
              <a:rPr lang="en-US" sz="1800" dirty="0" smtClean="0"/>
              <a:t>ASTA</a:t>
            </a:r>
          </a:p>
          <a:p>
            <a:pPr lvl="1"/>
            <a:r>
              <a:rPr lang="en-US" dirty="0" smtClean="0"/>
              <a:t>TLM approval is expected well in advance of Mu2e</a:t>
            </a:r>
          </a:p>
          <a:p>
            <a:pPr marL="0" indent="0">
              <a:buNone/>
            </a:pPr>
            <a:endParaRPr lang="en-US" sz="1800" dirty="0"/>
          </a:p>
        </p:txBody>
      </p:sp>
      <p:sp>
        <p:nvSpPr>
          <p:cNvPr id="4" name="Date Placeholder 3"/>
          <p:cNvSpPr>
            <a:spLocks noGrp="1"/>
          </p:cNvSpPr>
          <p:nvPr>
            <p:ph type="dt" sz="half" idx="10"/>
          </p:nvPr>
        </p:nvSpPr>
        <p:spPr/>
        <p:txBody>
          <a:bodyPr/>
          <a:lstStyle/>
          <a:p>
            <a:pPr>
              <a:defRPr/>
            </a:pPr>
            <a:r>
              <a:rPr lang="en-US" smtClean="0"/>
              <a:t>10/21-24/14</a:t>
            </a:r>
            <a:endParaRPr lang="en-US" dirty="0"/>
          </a:p>
        </p:txBody>
      </p:sp>
      <p:sp>
        <p:nvSpPr>
          <p:cNvPr id="5" name="Footer Placeholder 4"/>
          <p:cNvSpPr>
            <a:spLocks noGrp="1"/>
          </p:cNvSpPr>
          <p:nvPr>
            <p:ph type="ftr" sz="quarter" idx="11"/>
          </p:nvPr>
        </p:nvSpPr>
        <p:spPr/>
        <p:txBody>
          <a:bodyPr/>
          <a:lstStyle/>
          <a:p>
            <a:pPr>
              <a:defRPr/>
            </a:pPr>
            <a:r>
              <a:rPr lang="en-US" dirty="0" smtClean="0"/>
              <a:t>A. Leveling - Radiation Safety Improvements</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19</a:t>
            </a:fld>
            <a:endParaRPr lang="en-US" dirty="0"/>
          </a:p>
        </p:txBody>
      </p:sp>
    </p:spTree>
    <p:extLst>
      <p:ext uri="{BB962C8B-B14F-4D97-AF65-F5344CB8AC3E}">
        <p14:creationId xmlns:p14="http://schemas.microsoft.com/office/powerpoint/2010/main" val="37419154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WBS 475.02.04  Radiation Safety Improvements</a:t>
            </a:r>
            <a:endParaRPr lang="en-US" sz="2800" dirty="0"/>
          </a:p>
        </p:txBody>
      </p:sp>
      <p:sp>
        <p:nvSpPr>
          <p:cNvPr id="4" name="Date Placeholder 3"/>
          <p:cNvSpPr>
            <a:spLocks noGrp="1"/>
          </p:cNvSpPr>
          <p:nvPr>
            <p:ph type="dt" sz="half" idx="10"/>
          </p:nvPr>
        </p:nvSpPr>
        <p:spPr/>
        <p:txBody>
          <a:bodyPr/>
          <a:lstStyle/>
          <a:p>
            <a:pPr>
              <a:defRPr/>
            </a:pPr>
            <a:r>
              <a:rPr lang="en-US" smtClean="0"/>
              <a:t>10/21-24/14</a:t>
            </a:r>
            <a:endParaRPr lang="en-US" dirty="0"/>
          </a:p>
        </p:txBody>
      </p:sp>
      <p:sp>
        <p:nvSpPr>
          <p:cNvPr id="5" name="Footer Placeholder 4"/>
          <p:cNvSpPr>
            <a:spLocks noGrp="1"/>
          </p:cNvSpPr>
          <p:nvPr>
            <p:ph type="ftr" sz="quarter" idx="11"/>
          </p:nvPr>
        </p:nvSpPr>
        <p:spPr/>
        <p:txBody>
          <a:bodyPr/>
          <a:lstStyle/>
          <a:p>
            <a:pPr>
              <a:defRPr/>
            </a:pPr>
            <a:r>
              <a:rPr lang="en-US" dirty="0" smtClean="0"/>
              <a:t>A. Leveling - Radiation Safety Improvements</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a:t>
            </a:fld>
            <a:endParaRPr lang="en-US" dirty="0"/>
          </a:p>
        </p:txBody>
      </p:sp>
      <p:grpSp>
        <p:nvGrpSpPr>
          <p:cNvPr id="8" name="Group 7"/>
          <p:cNvGrpSpPr/>
          <p:nvPr/>
        </p:nvGrpSpPr>
        <p:grpSpPr>
          <a:xfrm>
            <a:off x="4333577" y="1401784"/>
            <a:ext cx="4649365" cy="3823706"/>
            <a:chOff x="323849" y="1550318"/>
            <a:chExt cx="5998229" cy="4933032"/>
          </a:xfrm>
        </p:grpSpPr>
        <p:pic>
          <p:nvPicPr>
            <p:cNvPr id="9" name="Picture 8" descr="TLM map.jpg"/>
            <p:cNvPicPr>
              <a:picLocks noChangeAspect="1"/>
            </p:cNvPicPr>
            <p:nvPr/>
          </p:nvPicPr>
          <p:blipFill>
            <a:blip r:embed="rId2"/>
            <a:stretch>
              <a:fillRect/>
            </a:stretch>
          </p:blipFill>
          <p:spPr>
            <a:xfrm>
              <a:off x="323849" y="1550318"/>
              <a:ext cx="5998229" cy="4933032"/>
            </a:xfrm>
            <a:prstGeom prst="rect">
              <a:avLst/>
            </a:prstGeom>
          </p:spPr>
        </p:pic>
        <p:grpSp>
          <p:nvGrpSpPr>
            <p:cNvPr id="10" name="Group 9"/>
            <p:cNvGrpSpPr/>
            <p:nvPr/>
          </p:nvGrpSpPr>
          <p:grpSpPr>
            <a:xfrm>
              <a:off x="807747" y="1962150"/>
              <a:ext cx="2459328" cy="1290638"/>
              <a:chOff x="807747" y="1962150"/>
              <a:chExt cx="2459328" cy="1290638"/>
            </a:xfrm>
          </p:grpSpPr>
          <p:cxnSp>
            <p:nvCxnSpPr>
              <p:cNvPr id="20" name="Straight Connector 19"/>
              <p:cNvCxnSpPr/>
              <p:nvPr/>
            </p:nvCxnSpPr>
            <p:spPr>
              <a:xfrm>
                <a:off x="807747" y="1962150"/>
                <a:ext cx="2145003" cy="928688"/>
              </a:xfrm>
              <a:prstGeom prst="line">
                <a:avLst/>
              </a:prstGeom>
              <a:ln w="76200">
                <a:solidFill>
                  <a:srgbClr val="0000FF"/>
                </a:solidFill>
              </a:ln>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a:off x="2952750" y="2890838"/>
                <a:ext cx="314325" cy="361950"/>
              </a:xfrm>
              <a:prstGeom prst="line">
                <a:avLst/>
              </a:prstGeom>
              <a:ln w="76200">
                <a:solidFill>
                  <a:srgbClr val="0000FF"/>
                </a:solidFill>
              </a:ln>
            </p:spPr>
            <p:style>
              <a:lnRef idx="1">
                <a:schemeClr val="dk1"/>
              </a:lnRef>
              <a:fillRef idx="0">
                <a:schemeClr val="dk1"/>
              </a:fillRef>
              <a:effectRef idx="0">
                <a:schemeClr val="dk1"/>
              </a:effectRef>
              <a:fontRef idx="minor">
                <a:schemeClr val="tx1"/>
              </a:fontRef>
            </p:style>
          </p:cxnSp>
        </p:grpSp>
        <p:cxnSp>
          <p:nvCxnSpPr>
            <p:cNvPr id="11" name="Straight Connector 10"/>
            <p:cNvCxnSpPr/>
            <p:nvPr/>
          </p:nvCxnSpPr>
          <p:spPr>
            <a:xfrm>
              <a:off x="3509963" y="3705225"/>
              <a:ext cx="762000" cy="1157288"/>
            </a:xfrm>
            <a:prstGeom prst="line">
              <a:avLst/>
            </a:prstGeom>
            <a:ln w="76200">
              <a:solidFill>
                <a:srgbClr val="00B050"/>
              </a:solidFill>
            </a:ln>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a:off x="4271963" y="4862513"/>
              <a:ext cx="1495425" cy="1138237"/>
            </a:xfrm>
            <a:prstGeom prst="line">
              <a:avLst/>
            </a:prstGeom>
            <a:ln w="76200">
              <a:solidFill>
                <a:srgbClr val="00B050"/>
              </a:solidFill>
            </a:ln>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6019800" y="6224588"/>
              <a:ext cx="242888" cy="195262"/>
            </a:xfrm>
            <a:prstGeom prst="line">
              <a:avLst/>
            </a:prstGeom>
            <a:ln w="76200">
              <a:solidFill>
                <a:srgbClr val="00B050"/>
              </a:solidFill>
            </a:ln>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3184234" y="3252788"/>
              <a:ext cx="420979" cy="747712"/>
            </a:xfrm>
            <a:prstGeom prst="line">
              <a:avLst/>
            </a:prstGeom>
            <a:ln w="76200">
              <a:solidFill>
                <a:srgbClr val="FF0000"/>
              </a:solidFill>
            </a:ln>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flipV="1">
              <a:off x="1774535" y="3252788"/>
              <a:ext cx="425740" cy="747712"/>
            </a:xfrm>
            <a:prstGeom prst="line">
              <a:avLst/>
            </a:prstGeom>
            <a:ln w="76200">
              <a:solidFill>
                <a:srgbClr val="FF0000"/>
              </a:solidFill>
            </a:ln>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a:off x="2262188" y="4862513"/>
              <a:ext cx="862012" cy="0"/>
            </a:xfrm>
            <a:prstGeom prst="line">
              <a:avLst/>
            </a:prstGeom>
            <a:ln w="76200">
              <a:solidFill>
                <a:srgbClr val="FF0000"/>
              </a:solidFill>
            </a:ln>
          </p:spPr>
          <p:style>
            <a:lnRef idx="1">
              <a:schemeClr val="dk1"/>
            </a:lnRef>
            <a:fillRef idx="0">
              <a:schemeClr val="dk1"/>
            </a:fillRef>
            <a:effectRef idx="0">
              <a:schemeClr val="dk1"/>
            </a:effectRef>
            <a:fontRef idx="minor">
              <a:schemeClr val="tx1"/>
            </a:fontRef>
          </p:style>
        </p:cxnSp>
        <p:sp>
          <p:nvSpPr>
            <p:cNvPr id="17" name="Freeform 16"/>
            <p:cNvSpPr/>
            <p:nvPr/>
          </p:nvSpPr>
          <p:spPr>
            <a:xfrm rot="7127556">
              <a:off x="3033239" y="4390352"/>
              <a:ext cx="949258" cy="216880"/>
            </a:xfrm>
            <a:custGeom>
              <a:avLst/>
              <a:gdLst>
                <a:gd name="connsiteX0" fmla="*/ 0 w 973931"/>
                <a:gd name="connsiteY0" fmla="*/ 255587 h 306387"/>
                <a:gd name="connsiteX1" fmla="*/ 238125 w 973931"/>
                <a:gd name="connsiteY1" fmla="*/ 41275 h 306387"/>
                <a:gd name="connsiteX2" fmla="*/ 481012 w 973931"/>
                <a:gd name="connsiteY2" fmla="*/ 7937 h 306387"/>
                <a:gd name="connsiteX3" fmla="*/ 728662 w 973931"/>
                <a:gd name="connsiteY3" fmla="*/ 65087 h 306387"/>
                <a:gd name="connsiteX4" fmla="*/ 938212 w 973931"/>
                <a:gd name="connsiteY4" fmla="*/ 269875 h 306387"/>
                <a:gd name="connsiteX5" fmla="*/ 942975 w 973931"/>
                <a:gd name="connsiteY5" fmla="*/ 284162 h 306387"/>
                <a:gd name="connsiteX6" fmla="*/ 942975 w 973931"/>
                <a:gd name="connsiteY6" fmla="*/ 279400 h 30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3931" h="306387">
                  <a:moveTo>
                    <a:pt x="0" y="255587"/>
                  </a:moveTo>
                  <a:cubicBezTo>
                    <a:pt x="78978" y="169068"/>
                    <a:pt x="157956" y="82550"/>
                    <a:pt x="238125" y="41275"/>
                  </a:cubicBezTo>
                  <a:cubicBezTo>
                    <a:pt x="318294" y="0"/>
                    <a:pt x="399256" y="3968"/>
                    <a:pt x="481012" y="7937"/>
                  </a:cubicBezTo>
                  <a:cubicBezTo>
                    <a:pt x="562768" y="11906"/>
                    <a:pt x="652462" y="21431"/>
                    <a:pt x="728662" y="65087"/>
                  </a:cubicBezTo>
                  <a:cubicBezTo>
                    <a:pt x="804862" y="108743"/>
                    <a:pt x="902493" y="233363"/>
                    <a:pt x="938212" y="269875"/>
                  </a:cubicBezTo>
                  <a:cubicBezTo>
                    <a:pt x="973931" y="306387"/>
                    <a:pt x="942181" y="282575"/>
                    <a:pt x="942975" y="284162"/>
                  </a:cubicBezTo>
                  <a:cubicBezTo>
                    <a:pt x="943769" y="285749"/>
                    <a:pt x="943372" y="282574"/>
                    <a:pt x="942975" y="279400"/>
                  </a:cubicBezTo>
                </a:path>
              </a:pathLst>
            </a:custGeom>
            <a:ln w="762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8" name="Freeform 17"/>
            <p:cNvSpPr/>
            <p:nvPr/>
          </p:nvSpPr>
          <p:spPr>
            <a:xfrm rot="14290613">
              <a:off x="1445148" y="4382636"/>
              <a:ext cx="949258" cy="216880"/>
            </a:xfrm>
            <a:custGeom>
              <a:avLst/>
              <a:gdLst>
                <a:gd name="connsiteX0" fmla="*/ 0 w 973931"/>
                <a:gd name="connsiteY0" fmla="*/ 255587 h 306387"/>
                <a:gd name="connsiteX1" fmla="*/ 238125 w 973931"/>
                <a:gd name="connsiteY1" fmla="*/ 41275 h 306387"/>
                <a:gd name="connsiteX2" fmla="*/ 481012 w 973931"/>
                <a:gd name="connsiteY2" fmla="*/ 7937 h 306387"/>
                <a:gd name="connsiteX3" fmla="*/ 728662 w 973931"/>
                <a:gd name="connsiteY3" fmla="*/ 65087 h 306387"/>
                <a:gd name="connsiteX4" fmla="*/ 938212 w 973931"/>
                <a:gd name="connsiteY4" fmla="*/ 269875 h 306387"/>
                <a:gd name="connsiteX5" fmla="*/ 942975 w 973931"/>
                <a:gd name="connsiteY5" fmla="*/ 284162 h 306387"/>
                <a:gd name="connsiteX6" fmla="*/ 942975 w 973931"/>
                <a:gd name="connsiteY6" fmla="*/ 279400 h 30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3931" h="306387">
                  <a:moveTo>
                    <a:pt x="0" y="255587"/>
                  </a:moveTo>
                  <a:cubicBezTo>
                    <a:pt x="78978" y="169068"/>
                    <a:pt x="157956" y="82550"/>
                    <a:pt x="238125" y="41275"/>
                  </a:cubicBezTo>
                  <a:cubicBezTo>
                    <a:pt x="318294" y="0"/>
                    <a:pt x="399256" y="3968"/>
                    <a:pt x="481012" y="7937"/>
                  </a:cubicBezTo>
                  <a:cubicBezTo>
                    <a:pt x="562768" y="11906"/>
                    <a:pt x="652462" y="21431"/>
                    <a:pt x="728662" y="65087"/>
                  </a:cubicBezTo>
                  <a:cubicBezTo>
                    <a:pt x="804862" y="108743"/>
                    <a:pt x="902493" y="233363"/>
                    <a:pt x="938212" y="269875"/>
                  </a:cubicBezTo>
                  <a:cubicBezTo>
                    <a:pt x="973931" y="306387"/>
                    <a:pt x="942181" y="282575"/>
                    <a:pt x="942975" y="284162"/>
                  </a:cubicBezTo>
                  <a:cubicBezTo>
                    <a:pt x="943769" y="285749"/>
                    <a:pt x="943372" y="282574"/>
                    <a:pt x="942975" y="279400"/>
                  </a:cubicBezTo>
                </a:path>
              </a:pathLst>
            </a:custGeom>
            <a:ln w="762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9" name="Freeform 18"/>
            <p:cNvSpPr/>
            <p:nvPr/>
          </p:nvSpPr>
          <p:spPr>
            <a:xfrm rot="21402065">
              <a:off x="2205728" y="3008776"/>
              <a:ext cx="949258" cy="216880"/>
            </a:xfrm>
            <a:custGeom>
              <a:avLst/>
              <a:gdLst>
                <a:gd name="connsiteX0" fmla="*/ 0 w 973931"/>
                <a:gd name="connsiteY0" fmla="*/ 255587 h 306387"/>
                <a:gd name="connsiteX1" fmla="*/ 238125 w 973931"/>
                <a:gd name="connsiteY1" fmla="*/ 41275 h 306387"/>
                <a:gd name="connsiteX2" fmla="*/ 481012 w 973931"/>
                <a:gd name="connsiteY2" fmla="*/ 7937 h 306387"/>
                <a:gd name="connsiteX3" fmla="*/ 728662 w 973931"/>
                <a:gd name="connsiteY3" fmla="*/ 65087 h 306387"/>
                <a:gd name="connsiteX4" fmla="*/ 938212 w 973931"/>
                <a:gd name="connsiteY4" fmla="*/ 269875 h 306387"/>
                <a:gd name="connsiteX5" fmla="*/ 942975 w 973931"/>
                <a:gd name="connsiteY5" fmla="*/ 284162 h 306387"/>
                <a:gd name="connsiteX6" fmla="*/ 942975 w 973931"/>
                <a:gd name="connsiteY6" fmla="*/ 279400 h 30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3931" h="306387">
                  <a:moveTo>
                    <a:pt x="0" y="255587"/>
                  </a:moveTo>
                  <a:cubicBezTo>
                    <a:pt x="78978" y="169068"/>
                    <a:pt x="157956" y="82550"/>
                    <a:pt x="238125" y="41275"/>
                  </a:cubicBezTo>
                  <a:cubicBezTo>
                    <a:pt x="318294" y="0"/>
                    <a:pt x="399256" y="3968"/>
                    <a:pt x="481012" y="7937"/>
                  </a:cubicBezTo>
                  <a:cubicBezTo>
                    <a:pt x="562768" y="11906"/>
                    <a:pt x="652462" y="21431"/>
                    <a:pt x="728662" y="65087"/>
                  </a:cubicBezTo>
                  <a:cubicBezTo>
                    <a:pt x="804862" y="108743"/>
                    <a:pt x="902493" y="233363"/>
                    <a:pt x="938212" y="269875"/>
                  </a:cubicBezTo>
                  <a:cubicBezTo>
                    <a:pt x="973931" y="306387"/>
                    <a:pt x="942181" y="282575"/>
                    <a:pt x="942975" y="284162"/>
                  </a:cubicBezTo>
                  <a:cubicBezTo>
                    <a:pt x="943769" y="285749"/>
                    <a:pt x="943372" y="282574"/>
                    <a:pt x="942975" y="279400"/>
                  </a:cubicBezTo>
                </a:path>
              </a:pathLst>
            </a:custGeom>
            <a:ln w="762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sp>
        <p:nvSpPr>
          <p:cNvPr id="22" name="Content Placeholder 21"/>
          <p:cNvSpPr>
            <a:spLocks noGrp="1"/>
          </p:cNvSpPr>
          <p:nvPr>
            <p:ph idx="1"/>
          </p:nvPr>
        </p:nvSpPr>
        <p:spPr>
          <a:xfrm>
            <a:off x="228601" y="900171"/>
            <a:ext cx="4286250" cy="4987867"/>
          </a:xfrm>
        </p:spPr>
        <p:txBody>
          <a:bodyPr/>
          <a:lstStyle/>
          <a:p>
            <a:pPr marL="0" indent="0">
              <a:buNone/>
            </a:pPr>
            <a:r>
              <a:rPr lang="en-US" sz="1800" dirty="0"/>
              <a:t>Scope </a:t>
            </a:r>
            <a:r>
              <a:rPr lang="en-US" sz="1800" dirty="0" smtClean="0"/>
              <a:t>includes:</a:t>
            </a:r>
          </a:p>
          <a:p>
            <a:r>
              <a:rPr lang="en-US" sz="1800" dirty="0" smtClean="0"/>
              <a:t> Beam enclosure </a:t>
            </a:r>
            <a:r>
              <a:rPr lang="en-US" sz="1800" dirty="0"/>
              <a:t>interlocks </a:t>
            </a:r>
            <a:endParaRPr lang="en-US" sz="1800" dirty="0" smtClean="0"/>
          </a:p>
          <a:p>
            <a:pPr lvl="1"/>
            <a:r>
              <a:rPr lang="en-US" sz="1600" dirty="0" smtClean="0"/>
              <a:t>Radiation Safety Systems</a:t>
            </a:r>
          </a:p>
          <a:p>
            <a:pPr lvl="1"/>
            <a:r>
              <a:rPr lang="en-US" sz="1600" dirty="0" smtClean="0"/>
              <a:t>Electrical </a:t>
            </a:r>
            <a:r>
              <a:rPr lang="en-US" sz="1600" dirty="0"/>
              <a:t>Safety Systems</a:t>
            </a:r>
          </a:p>
          <a:p>
            <a:r>
              <a:rPr lang="en-US" sz="1800" dirty="0"/>
              <a:t>ODH for the Solenoid Rooms</a:t>
            </a:r>
          </a:p>
          <a:p>
            <a:r>
              <a:rPr lang="en-US" sz="1800" dirty="0" smtClean="0"/>
              <a:t>Muon Campus Total </a:t>
            </a:r>
            <a:r>
              <a:rPr lang="en-US" sz="1800" dirty="0"/>
              <a:t>Loss Monitor </a:t>
            </a:r>
            <a:r>
              <a:rPr lang="en-US" sz="1800" dirty="0" smtClean="0"/>
              <a:t>systems </a:t>
            </a:r>
          </a:p>
          <a:p>
            <a:pPr lvl="1"/>
            <a:r>
              <a:rPr lang="en-US" sz="1600" dirty="0" smtClean="0">
                <a:solidFill>
                  <a:srgbClr val="00B050"/>
                </a:solidFill>
              </a:rPr>
              <a:t>AP1 line to Delivery Ring</a:t>
            </a:r>
          </a:p>
          <a:p>
            <a:pPr lvl="1"/>
            <a:r>
              <a:rPr lang="en-US" sz="1600" dirty="0" smtClean="0">
                <a:solidFill>
                  <a:srgbClr val="FF0000"/>
                </a:solidFill>
              </a:rPr>
              <a:t>Delivery Ring</a:t>
            </a:r>
          </a:p>
          <a:p>
            <a:pPr lvl="1"/>
            <a:r>
              <a:rPr lang="en-US" sz="1600" dirty="0" smtClean="0">
                <a:solidFill>
                  <a:srgbClr val="0000FF"/>
                </a:solidFill>
              </a:rPr>
              <a:t>M4 beam line</a:t>
            </a:r>
            <a:endParaRPr lang="en-US" sz="1600" dirty="0">
              <a:solidFill>
                <a:srgbClr val="0000FF"/>
              </a:solidFill>
            </a:endParaRPr>
          </a:p>
          <a:p>
            <a:r>
              <a:rPr lang="en-US" sz="1800" dirty="0"/>
              <a:t>In Tunnel </a:t>
            </a:r>
            <a:r>
              <a:rPr lang="en-US" sz="1800" dirty="0" smtClean="0"/>
              <a:t>shielding</a:t>
            </a:r>
          </a:p>
          <a:p>
            <a:pPr lvl="1"/>
            <a:r>
              <a:rPr lang="en-US" sz="1600" dirty="0" smtClean="0"/>
              <a:t>Delivery Ring at AP30 extraction</a:t>
            </a:r>
            <a:endParaRPr lang="en-US" sz="1600" dirty="0"/>
          </a:p>
          <a:p>
            <a:pPr lvl="1"/>
            <a:r>
              <a:rPr lang="en-US" sz="1600" dirty="0"/>
              <a:t>Temporary shield wall at the M4/M5 </a:t>
            </a:r>
            <a:r>
              <a:rPr lang="en-US" sz="1600" dirty="0" smtClean="0"/>
              <a:t>intersection</a:t>
            </a:r>
            <a:endParaRPr lang="en-US" sz="1600" dirty="0"/>
          </a:p>
          <a:p>
            <a:pPr lvl="1"/>
            <a:r>
              <a:rPr lang="en-US" sz="1600" dirty="0"/>
              <a:t>M4 line shield wall </a:t>
            </a:r>
            <a:r>
              <a:rPr lang="en-US" sz="1600" dirty="0" smtClean="0"/>
              <a:t>at Diagnostic Absorber</a:t>
            </a:r>
          </a:p>
          <a:p>
            <a:r>
              <a:rPr lang="en-US" sz="1800" dirty="0" smtClean="0"/>
              <a:t>Other</a:t>
            </a:r>
          </a:p>
          <a:p>
            <a:pPr lvl="1"/>
            <a:r>
              <a:rPr lang="en-US" sz="1600" dirty="0" smtClean="0"/>
              <a:t>Friskers, wallflowers, air monitors</a:t>
            </a:r>
            <a:endParaRPr lang="en-US" sz="1600" dirty="0"/>
          </a:p>
          <a:p>
            <a:endParaRPr lang="en-US" sz="1800" dirty="0"/>
          </a:p>
        </p:txBody>
      </p:sp>
    </p:spTree>
    <p:extLst>
      <p:ext uri="{BB962C8B-B14F-4D97-AF65-F5344CB8AC3E}">
        <p14:creationId xmlns:p14="http://schemas.microsoft.com/office/powerpoint/2010/main" val="24387888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Organizational Breakdown</a:t>
            </a:r>
            <a:endParaRPr lang="en-US" dirty="0"/>
          </a:p>
        </p:txBody>
      </p:sp>
      <p:sp>
        <p:nvSpPr>
          <p:cNvPr id="4" name="Date Placeholder 3"/>
          <p:cNvSpPr>
            <a:spLocks noGrp="1"/>
          </p:cNvSpPr>
          <p:nvPr>
            <p:ph type="dt" sz="half" idx="10"/>
          </p:nvPr>
        </p:nvSpPr>
        <p:spPr/>
        <p:txBody>
          <a:bodyPr/>
          <a:lstStyle/>
          <a:p>
            <a:pPr>
              <a:defRPr/>
            </a:pPr>
            <a:r>
              <a:rPr lang="en-US" smtClean="0"/>
              <a:t>10/21-24/14</a:t>
            </a:r>
            <a:endParaRPr lang="en-US" dirty="0"/>
          </a:p>
        </p:txBody>
      </p:sp>
      <p:sp>
        <p:nvSpPr>
          <p:cNvPr id="5" name="Footer Placeholder 4"/>
          <p:cNvSpPr>
            <a:spLocks noGrp="1"/>
          </p:cNvSpPr>
          <p:nvPr>
            <p:ph type="ftr" sz="quarter" idx="11"/>
          </p:nvPr>
        </p:nvSpPr>
        <p:spPr/>
        <p:txBody>
          <a:bodyPr/>
          <a:lstStyle/>
          <a:p>
            <a:pPr>
              <a:defRPr/>
            </a:pPr>
            <a:r>
              <a:rPr lang="en-US" dirty="0" smtClean="0"/>
              <a:t>A. Leveling - Radiation Safety Improvements</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20</a:t>
            </a:fld>
            <a:endParaRPr lang="en-US" dirty="0"/>
          </a:p>
        </p:txBody>
      </p:sp>
      <p:graphicFrame>
        <p:nvGraphicFramePr>
          <p:cNvPr id="7" name="Diagram 6"/>
          <p:cNvGraphicFramePr/>
          <p:nvPr>
            <p:extLst>
              <p:ext uri="{D42A27DB-BD31-4B8C-83A1-F6EECF244321}">
                <p14:modId xmlns:p14="http://schemas.microsoft.com/office/powerpoint/2010/main" val="1879414416"/>
              </p:ext>
            </p:extLst>
          </p:nvPr>
        </p:nvGraphicFramePr>
        <p:xfrm>
          <a:off x="228600" y="1282700"/>
          <a:ext cx="86868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296251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Quality Assurance</a:t>
            </a:r>
            <a:endParaRPr lang="en-US" dirty="0"/>
          </a:p>
        </p:txBody>
      </p:sp>
      <p:sp>
        <p:nvSpPr>
          <p:cNvPr id="3" name="Content Placeholder 2"/>
          <p:cNvSpPr>
            <a:spLocks noGrp="1"/>
          </p:cNvSpPr>
          <p:nvPr>
            <p:ph idx="1"/>
          </p:nvPr>
        </p:nvSpPr>
        <p:spPr>
          <a:xfrm>
            <a:off x="471487" y="1002578"/>
            <a:ext cx="8672513" cy="4987867"/>
          </a:xfrm>
        </p:spPr>
        <p:txBody>
          <a:bodyPr/>
          <a:lstStyle/>
          <a:p>
            <a:r>
              <a:rPr lang="en-US" sz="1800" b="1" i="1" dirty="0" smtClean="0"/>
              <a:t>In-tunnel </a:t>
            </a:r>
            <a:r>
              <a:rPr lang="en-US" sz="1800" b="1" i="1" dirty="0"/>
              <a:t>shielding </a:t>
            </a:r>
            <a:endParaRPr lang="en-US" sz="1800" b="1" i="1" dirty="0" smtClean="0"/>
          </a:p>
          <a:p>
            <a:r>
              <a:rPr lang="en-US" sz="1800" dirty="0" smtClean="0"/>
              <a:t>AD </a:t>
            </a:r>
            <a:r>
              <a:rPr lang="en-US" sz="1800" dirty="0"/>
              <a:t>mechanical </a:t>
            </a:r>
            <a:r>
              <a:rPr lang="en-US" sz="1800" dirty="0" smtClean="0"/>
              <a:t>engineer created </a:t>
            </a:r>
            <a:r>
              <a:rPr lang="en-US" sz="1800" dirty="0"/>
              <a:t>s</a:t>
            </a:r>
            <a:r>
              <a:rPr lang="en-US" sz="1800" dirty="0" smtClean="0"/>
              <a:t>tructural design</a:t>
            </a:r>
            <a:endParaRPr lang="en-US" sz="1800" dirty="0"/>
          </a:p>
          <a:p>
            <a:r>
              <a:rPr lang="en-US" sz="1800" dirty="0"/>
              <a:t>Design is documented in an engineering note</a:t>
            </a:r>
          </a:p>
          <a:p>
            <a:r>
              <a:rPr lang="en-US" sz="1800" dirty="0" smtClean="0"/>
              <a:t>Design is subject to two reviews:</a:t>
            </a:r>
          </a:p>
          <a:p>
            <a:pPr lvl="1"/>
            <a:r>
              <a:rPr lang="en-US" sz="1800" dirty="0" smtClean="0"/>
              <a:t>Facility </a:t>
            </a:r>
            <a:r>
              <a:rPr lang="en-US" sz="1800" dirty="0"/>
              <a:t>Engineering Services Section </a:t>
            </a:r>
            <a:r>
              <a:rPr lang="en-US" sz="1800" dirty="0" smtClean="0"/>
              <a:t>reviewed the design for compatibility with </a:t>
            </a:r>
            <a:r>
              <a:rPr lang="en-US" sz="1800" dirty="0"/>
              <a:t>tunnel enclosure </a:t>
            </a:r>
            <a:r>
              <a:rPr lang="en-US" sz="1800" dirty="0" smtClean="0"/>
              <a:t>structures</a:t>
            </a:r>
            <a:endParaRPr lang="en-US" sz="1800" dirty="0"/>
          </a:p>
          <a:p>
            <a:pPr lvl="1"/>
            <a:r>
              <a:rPr lang="en-US" sz="1800" dirty="0" smtClean="0"/>
              <a:t>AD </a:t>
            </a:r>
            <a:r>
              <a:rPr lang="en-US" sz="1800" dirty="0"/>
              <a:t>Mechanical </a:t>
            </a:r>
            <a:r>
              <a:rPr lang="en-US" sz="1800" dirty="0" smtClean="0"/>
              <a:t>Review committee</a:t>
            </a:r>
            <a:endParaRPr lang="en-US" sz="1800" dirty="0"/>
          </a:p>
          <a:p>
            <a:r>
              <a:rPr lang="en-US" sz="1800" dirty="0" smtClean="0"/>
              <a:t>Installation oversight is by AD Mechanical Support Department engineers</a:t>
            </a:r>
          </a:p>
          <a:p>
            <a:r>
              <a:rPr lang="en-US" sz="1800" dirty="0"/>
              <a:t> </a:t>
            </a:r>
          </a:p>
          <a:p>
            <a:r>
              <a:rPr lang="en-US" sz="1800" b="1" i="1" dirty="0" smtClean="0"/>
              <a:t>Radiation </a:t>
            </a:r>
            <a:r>
              <a:rPr lang="en-US" sz="1800" b="1" i="1" dirty="0"/>
              <a:t>and Electrical Safety Systems</a:t>
            </a:r>
          </a:p>
          <a:p>
            <a:r>
              <a:rPr lang="en-US" sz="1800" dirty="0" smtClean="0"/>
              <a:t>Proven design in use for decades at the Laboratory</a:t>
            </a:r>
          </a:p>
          <a:p>
            <a:r>
              <a:rPr lang="en-US" sz="1800" dirty="0" smtClean="0"/>
              <a:t>The </a:t>
            </a:r>
            <a:r>
              <a:rPr lang="en-US" sz="1800" dirty="0"/>
              <a:t>RSS and ESS designs are subject to review and approval by the ESH&amp;Q </a:t>
            </a:r>
            <a:r>
              <a:rPr lang="en-US" sz="1800" dirty="0" smtClean="0"/>
              <a:t>Section</a:t>
            </a:r>
          </a:p>
          <a:p>
            <a:r>
              <a:rPr lang="en-US" sz="1800" dirty="0" smtClean="0"/>
              <a:t>RSS and ESS undergo thorough testing every 6 months</a:t>
            </a:r>
            <a:endParaRPr lang="en-US" sz="1800" dirty="0"/>
          </a:p>
          <a:p>
            <a:pPr lvl="1"/>
            <a:endParaRPr lang="en-US" sz="1800" dirty="0"/>
          </a:p>
        </p:txBody>
      </p:sp>
      <p:sp>
        <p:nvSpPr>
          <p:cNvPr id="4" name="Date Placeholder 3"/>
          <p:cNvSpPr>
            <a:spLocks noGrp="1"/>
          </p:cNvSpPr>
          <p:nvPr>
            <p:ph type="dt" sz="half" idx="10"/>
          </p:nvPr>
        </p:nvSpPr>
        <p:spPr/>
        <p:txBody>
          <a:bodyPr/>
          <a:lstStyle/>
          <a:p>
            <a:pPr>
              <a:defRPr/>
            </a:pPr>
            <a:r>
              <a:rPr lang="en-US" smtClean="0"/>
              <a:t>10/21-24/14</a:t>
            </a:r>
            <a:endParaRPr lang="en-US" dirty="0"/>
          </a:p>
        </p:txBody>
      </p:sp>
      <p:sp>
        <p:nvSpPr>
          <p:cNvPr id="5" name="Footer Placeholder 4"/>
          <p:cNvSpPr>
            <a:spLocks noGrp="1"/>
          </p:cNvSpPr>
          <p:nvPr>
            <p:ph type="ftr" sz="quarter" idx="11"/>
          </p:nvPr>
        </p:nvSpPr>
        <p:spPr/>
        <p:txBody>
          <a:bodyPr/>
          <a:lstStyle/>
          <a:p>
            <a:pPr>
              <a:defRPr/>
            </a:pPr>
            <a:r>
              <a:rPr lang="en-US" dirty="0" smtClean="0"/>
              <a:t>A. Leveling - Radiation Safety Improvements</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21</a:t>
            </a:fld>
            <a:endParaRPr lang="en-US" dirty="0"/>
          </a:p>
        </p:txBody>
      </p:sp>
    </p:spTree>
    <p:extLst>
      <p:ext uri="{BB962C8B-B14F-4D97-AF65-F5344CB8AC3E}">
        <p14:creationId xmlns:p14="http://schemas.microsoft.com/office/powerpoint/2010/main" val="23526012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Quality Assurance</a:t>
            </a:r>
          </a:p>
        </p:txBody>
      </p:sp>
      <p:sp>
        <p:nvSpPr>
          <p:cNvPr id="3" name="Content Placeholder 2"/>
          <p:cNvSpPr>
            <a:spLocks noGrp="1"/>
          </p:cNvSpPr>
          <p:nvPr>
            <p:ph idx="1"/>
          </p:nvPr>
        </p:nvSpPr>
        <p:spPr/>
        <p:txBody>
          <a:bodyPr/>
          <a:lstStyle/>
          <a:p>
            <a:r>
              <a:rPr lang="en-US" sz="1800" b="1" i="1" dirty="0"/>
              <a:t>TLM system design</a:t>
            </a:r>
          </a:p>
          <a:p>
            <a:r>
              <a:rPr lang="en-US" sz="1800" dirty="0"/>
              <a:t>System design is subject to review and approval by the ESH&amp;Q section.</a:t>
            </a:r>
          </a:p>
          <a:p>
            <a:r>
              <a:rPr lang="en-US" sz="1800" dirty="0"/>
              <a:t>TLM system installation is under the purview of the AD ES&amp;H Department Interlocks Group.</a:t>
            </a:r>
          </a:p>
          <a:p>
            <a:r>
              <a:rPr lang="en-US" sz="1800" dirty="0"/>
              <a:t>Initial testing of the detector and electrometer installation is by AD ES&amp;H Department Interlocks Group</a:t>
            </a:r>
          </a:p>
          <a:p>
            <a:r>
              <a:rPr lang="en-US" sz="1800" dirty="0"/>
              <a:t>The TLM system will be subject to periodic calibration and testing by AD ES&amp;H Department Interlocks Group</a:t>
            </a:r>
          </a:p>
          <a:p>
            <a:r>
              <a:rPr lang="en-US" sz="1800" dirty="0" smtClean="0"/>
              <a:t>Specific applications </a:t>
            </a:r>
            <a:r>
              <a:rPr lang="en-US" sz="1800" dirty="0"/>
              <a:t>of TLM systems </a:t>
            </a:r>
            <a:r>
              <a:rPr lang="en-US" sz="1800" dirty="0" smtClean="0"/>
              <a:t>are </a:t>
            </a:r>
            <a:r>
              <a:rPr lang="en-US" sz="1800" dirty="0"/>
              <a:t>subject to review by </a:t>
            </a:r>
            <a:r>
              <a:rPr lang="en-US" sz="1800" dirty="0" smtClean="0"/>
              <a:t>the Laboratory’s Shielding </a:t>
            </a:r>
            <a:r>
              <a:rPr lang="en-US" sz="1800" dirty="0"/>
              <a:t>Review Committee (SRC</a:t>
            </a:r>
            <a:r>
              <a:rPr lang="en-US" sz="1800" dirty="0" smtClean="0"/>
              <a:t>) in conjunction with the shielding review process</a:t>
            </a:r>
          </a:p>
          <a:p>
            <a:r>
              <a:rPr lang="en-US" sz="1800" dirty="0" smtClean="0"/>
              <a:t>Final approval is by the ESH&amp;Q Section Head</a:t>
            </a:r>
            <a:endParaRPr lang="en-US" sz="1800" dirty="0"/>
          </a:p>
        </p:txBody>
      </p:sp>
      <p:sp>
        <p:nvSpPr>
          <p:cNvPr id="4" name="Date Placeholder 3"/>
          <p:cNvSpPr>
            <a:spLocks noGrp="1"/>
          </p:cNvSpPr>
          <p:nvPr>
            <p:ph type="dt" sz="half" idx="10"/>
          </p:nvPr>
        </p:nvSpPr>
        <p:spPr/>
        <p:txBody>
          <a:bodyPr/>
          <a:lstStyle/>
          <a:p>
            <a:pPr>
              <a:defRPr/>
            </a:pPr>
            <a:r>
              <a:rPr lang="en-US" smtClean="0"/>
              <a:t>10/21-24/14</a:t>
            </a:r>
            <a:endParaRPr lang="en-US" dirty="0"/>
          </a:p>
        </p:txBody>
      </p:sp>
      <p:sp>
        <p:nvSpPr>
          <p:cNvPr id="5" name="Footer Placeholder 4"/>
          <p:cNvSpPr>
            <a:spLocks noGrp="1"/>
          </p:cNvSpPr>
          <p:nvPr>
            <p:ph type="ftr" sz="quarter" idx="11"/>
          </p:nvPr>
        </p:nvSpPr>
        <p:spPr/>
        <p:txBody>
          <a:bodyPr/>
          <a:lstStyle/>
          <a:p>
            <a:pPr>
              <a:defRPr/>
            </a:pPr>
            <a:r>
              <a:rPr lang="en-US" dirty="0" smtClean="0"/>
              <a:t>A. Leveling - Radiation Safety Improvements</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22</a:t>
            </a:fld>
            <a:endParaRPr lang="en-US" dirty="0"/>
          </a:p>
        </p:txBody>
      </p:sp>
    </p:spTree>
    <p:extLst>
      <p:ext uri="{BB962C8B-B14F-4D97-AF65-F5344CB8AC3E}">
        <p14:creationId xmlns:p14="http://schemas.microsoft.com/office/powerpoint/2010/main" val="35886821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Risks – Radiation Safety Improvements</a:t>
            </a:r>
            <a:endParaRPr lang="en-US" dirty="0"/>
          </a:p>
        </p:txBody>
      </p:sp>
      <p:sp>
        <p:nvSpPr>
          <p:cNvPr id="8" name="Content Placeholder 7"/>
          <p:cNvSpPr>
            <a:spLocks noGrp="1"/>
          </p:cNvSpPr>
          <p:nvPr>
            <p:ph idx="1"/>
          </p:nvPr>
        </p:nvSpPr>
        <p:spPr>
          <a:xfrm>
            <a:off x="514350" y="3943350"/>
            <a:ext cx="7905750" cy="2412968"/>
          </a:xfrm>
        </p:spPr>
        <p:txBody>
          <a:bodyPr>
            <a:noAutofit/>
          </a:bodyPr>
          <a:lstStyle/>
          <a:p>
            <a:pPr marL="0" indent="0">
              <a:buNone/>
            </a:pPr>
            <a:r>
              <a:rPr lang="en-US" sz="1400" dirty="0" smtClean="0"/>
              <a:t>NOTES:</a:t>
            </a:r>
          </a:p>
          <a:p>
            <a:pPr marL="0" indent="0">
              <a:buNone/>
            </a:pPr>
            <a:r>
              <a:rPr lang="en-US" sz="1400" dirty="0" smtClean="0"/>
              <a:t>	1. Preliminary Approval has been received for TLMs. Expect final approval in CY 2015.</a:t>
            </a:r>
          </a:p>
          <a:p>
            <a:pPr marL="0" indent="0">
              <a:buNone/>
            </a:pPr>
            <a:r>
              <a:rPr lang="en-US" sz="1400" dirty="0"/>
              <a:t>	</a:t>
            </a:r>
            <a:r>
              <a:rPr lang="en-US" sz="1400" dirty="0" smtClean="0"/>
              <a:t>2. Improved MARS simulation with extraction device details indicate losses will be low enough. 	  We will need to tune up machines to reduce losses to acceptable levels and believe this will 	  be possible.</a:t>
            </a:r>
          </a:p>
          <a:p>
            <a:pPr marL="0" indent="0">
              <a:buNone/>
            </a:pPr>
            <a:r>
              <a:rPr lang="en-US" sz="1400" dirty="0"/>
              <a:t>	</a:t>
            </a:r>
            <a:r>
              <a:rPr lang="en-US" sz="1400" dirty="0" smtClean="0"/>
              <a:t>3. Based upon observation of losses at other machines, we believe it is possible to run with 		  very low losses, e.g., NuMI, Booster. </a:t>
            </a:r>
            <a:r>
              <a:rPr lang="en-US" sz="1400" dirty="0"/>
              <a:t>We will need </a:t>
            </a:r>
            <a:r>
              <a:rPr lang="en-US" sz="1400" dirty="0" smtClean="0"/>
              <a:t>to </a:t>
            </a:r>
            <a:r>
              <a:rPr lang="en-US" sz="1400" dirty="0"/>
              <a:t>tune up machines to reduce 	</a:t>
            </a:r>
            <a:r>
              <a:rPr lang="en-US" sz="1400" dirty="0" smtClean="0"/>
              <a:t>   	  	  losses </a:t>
            </a:r>
            <a:r>
              <a:rPr lang="en-US" sz="1400" dirty="0"/>
              <a:t>to acceptable levels and believe this will be possible.</a:t>
            </a:r>
          </a:p>
          <a:p>
            <a:pPr marL="0" indent="0">
              <a:buNone/>
            </a:pPr>
            <a:r>
              <a:rPr lang="en-US" sz="1400" dirty="0" smtClean="0"/>
              <a:t> </a:t>
            </a:r>
          </a:p>
        </p:txBody>
      </p:sp>
      <p:sp>
        <p:nvSpPr>
          <p:cNvPr id="4" name="Date Placeholder 3"/>
          <p:cNvSpPr>
            <a:spLocks noGrp="1"/>
          </p:cNvSpPr>
          <p:nvPr>
            <p:ph type="dt" sz="half" idx="10"/>
          </p:nvPr>
        </p:nvSpPr>
        <p:spPr/>
        <p:txBody>
          <a:bodyPr/>
          <a:lstStyle/>
          <a:p>
            <a:pPr>
              <a:defRPr/>
            </a:pPr>
            <a:r>
              <a:rPr lang="en-US" smtClean="0"/>
              <a:t>10/21-24/14</a:t>
            </a:r>
            <a:endParaRPr lang="en-US" dirty="0"/>
          </a:p>
        </p:txBody>
      </p:sp>
      <p:sp>
        <p:nvSpPr>
          <p:cNvPr id="5" name="Footer Placeholder 4"/>
          <p:cNvSpPr>
            <a:spLocks noGrp="1"/>
          </p:cNvSpPr>
          <p:nvPr>
            <p:ph type="ftr" sz="quarter" idx="11"/>
          </p:nvPr>
        </p:nvSpPr>
        <p:spPr/>
        <p:txBody>
          <a:bodyPr/>
          <a:lstStyle/>
          <a:p>
            <a:pPr>
              <a:defRPr/>
            </a:pPr>
            <a:r>
              <a:rPr lang="en-US" dirty="0" smtClean="0"/>
              <a:t>A. Leveling - Radiation Safety Improvements</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23</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1243118826"/>
              </p:ext>
            </p:extLst>
          </p:nvPr>
        </p:nvGraphicFramePr>
        <p:xfrm>
          <a:off x="352425" y="1019175"/>
          <a:ext cx="8296275" cy="2461677"/>
        </p:xfrm>
        <a:graphic>
          <a:graphicData uri="http://schemas.openxmlformats.org/drawingml/2006/table">
            <a:tbl>
              <a:tblPr firstRow="1" bandRow="1">
                <a:tableStyleId>{5940675A-B579-460E-94D1-54222C63F5DA}</a:tableStyleId>
              </a:tblPr>
              <a:tblGrid>
                <a:gridCol w="1076325"/>
                <a:gridCol w="723900"/>
                <a:gridCol w="3524250"/>
                <a:gridCol w="962025"/>
                <a:gridCol w="895350"/>
                <a:gridCol w="1114425"/>
              </a:tblGrid>
              <a:tr h="632877">
                <a:tc>
                  <a:txBody>
                    <a:bodyPr/>
                    <a:lstStyle/>
                    <a:p>
                      <a:pPr algn="ctr"/>
                      <a:r>
                        <a:rPr lang="en-US" sz="1200" b="0" i="0" dirty="0" smtClean="0">
                          <a:solidFill>
                            <a:schemeClr val="tx1"/>
                          </a:solidFill>
                          <a:latin typeface="Helvetica" panose="020B0604020202020204" pitchFamily="34" charset="0"/>
                          <a:cs typeface="Helvetica" panose="020B0604020202020204" pitchFamily="34" charset="0"/>
                        </a:rPr>
                        <a:t>Risk</a:t>
                      </a:r>
                      <a:r>
                        <a:rPr lang="en-US" sz="1200" b="0" i="0" baseline="0" dirty="0" smtClean="0">
                          <a:solidFill>
                            <a:schemeClr val="tx1"/>
                          </a:solidFill>
                          <a:latin typeface="Helvetica" panose="020B0604020202020204" pitchFamily="34" charset="0"/>
                          <a:cs typeface="Helvetica" panose="020B0604020202020204" pitchFamily="34" charset="0"/>
                        </a:rPr>
                        <a:t> ID</a:t>
                      </a:r>
                      <a:endParaRPr lang="en-US" sz="1200" b="0" i="0" dirty="0">
                        <a:solidFill>
                          <a:schemeClr val="tx1"/>
                        </a:solidFill>
                        <a:latin typeface="Helvetica" panose="020B0604020202020204" pitchFamily="34" charset="0"/>
                        <a:cs typeface="Helvetica" panose="020B0604020202020204" pitchFamily="34" charset="0"/>
                      </a:endParaRPr>
                    </a:p>
                  </a:txBody>
                  <a:tcPr anchor="ctr"/>
                </a:tc>
                <a:tc>
                  <a:txBody>
                    <a:bodyPr/>
                    <a:lstStyle/>
                    <a:p>
                      <a:pPr algn="ctr"/>
                      <a:r>
                        <a:rPr lang="en-US" sz="1200" b="0" i="0" dirty="0" smtClean="0">
                          <a:solidFill>
                            <a:schemeClr val="tx1"/>
                          </a:solidFill>
                          <a:latin typeface="Helvetica" panose="020B0604020202020204" pitchFamily="34" charset="0"/>
                          <a:cs typeface="Helvetica" panose="020B0604020202020204" pitchFamily="34" charset="0"/>
                        </a:rPr>
                        <a:t>Risk Form</a:t>
                      </a:r>
                    </a:p>
                  </a:txBody>
                  <a:tcPr anchor="ctr"/>
                </a:tc>
                <a:tc>
                  <a:txBody>
                    <a:bodyPr/>
                    <a:lstStyle/>
                    <a:p>
                      <a:pPr algn="ctr"/>
                      <a:r>
                        <a:rPr lang="en-US" sz="1200" b="0" i="0" dirty="0" smtClean="0">
                          <a:solidFill>
                            <a:schemeClr val="tx1"/>
                          </a:solidFill>
                          <a:latin typeface="Helvetica" panose="020B0604020202020204" pitchFamily="34" charset="0"/>
                          <a:cs typeface="Helvetica" panose="020B0604020202020204" pitchFamily="34" charset="0"/>
                        </a:rPr>
                        <a:t>Risk</a:t>
                      </a:r>
                    </a:p>
                  </a:txBody>
                  <a:tcPr anchor="ctr"/>
                </a:tc>
                <a:tc>
                  <a:txBody>
                    <a:bodyPr/>
                    <a:lstStyle/>
                    <a:p>
                      <a:pPr algn="ctr"/>
                      <a:r>
                        <a:rPr lang="en-US" sz="1200" b="0" i="0" dirty="0" smtClean="0">
                          <a:solidFill>
                            <a:schemeClr val="tx1"/>
                          </a:solidFill>
                          <a:latin typeface="Helvetica" panose="020B0604020202020204" pitchFamily="34" charset="0"/>
                          <a:cs typeface="Helvetica" panose="020B0604020202020204" pitchFamily="34" charset="0"/>
                        </a:rPr>
                        <a:t>Impact</a:t>
                      </a:r>
                      <a:endParaRPr lang="en-US" sz="1200" b="0" i="0" dirty="0">
                        <a:solidFill>
                          <a:schemeClr val="tx1"/>
                        </a:solidFill>
                        <a:latin typeface="Helvetica" panose="020B0604020202020204" pitchFamily="34" charset="0"/>
                        <a:cs typeface="Helvetica" panose="020B0604020202020204" pitchFamily="34" charset="0"/>
                      </a:endParaRPr>
                    </a:p>
                  </a:txBody>
                  <a:tcPr anchor="ctr"/>
                </a:tc>
                <a:tc>
                  <a:txBody>
                    <a:bodyPr/>
                    <a:lstStyle/>
                    <a:p>
                      <a:pPr algn="ctr"/>
                      <a:r>
                        <a:rPr lang="en-US" sz="1200" b="0" i="0" dirty="0" smtClean="0">
                          <a:solidFill>
                            <a:schemeClr val="tx1"/>
                          </a:solidFill>
                          <a:latin typeface="Helvetica" panose="020B0604020202020204" pitchFamily="34" charset="0"/>
                          <a:cs typeface="Helvetica" panose="020B0604020202020204" pitchFamily="34" charset="0"/>
                        </a:rPr>
                        <a:t>Probability</a:t>
                      </a:r>
                      <a:endParaRPr lang="en-US" sz="1200" b="0" i="0" dirty="0">
                        <a:solidFill>
                          <a:schemeClr val="tx1"/>
                        </a:solidFill>
                        <a:latin typeface="Helvetica" panose="020B0604020202020204" pitchFamily="34" charset="0"/>
                        <a:cs typeface="Helvetica" panose="020B0604020202020204" pitchFamily="34" charset="0"/>
                      </a:endParaRPr>
                    </a:p>
                  </a:txBody>
                  <a:tcPr anchor="ctr"/>
                </a:tc>
                <a:tc>
                  <a:txBody>
                    <a:bodyPr/>
                    <a:lstStyle/>
                    <a:p>
                      <a:pPr algn="ctr"/>
                      <a:r>
                        <a:rPr lang="en-US" sz="1200" b="0" i="0" dirty="0" smtClean="0">
                          <a:solidFill>
                            <a:schemeClr val="tx1"/>
                          </a:solidFill>
                          <a:latin typeface="Helvetica" panose="020B0604020202020204" pitchFamily="34" charset="0"/>
                          <a:cs typeface="Helvetica" panose="020B0604020202020204" pitchFamily="34" charset="0"/>
                        </a:rPr>
                        <a:t>Action</a:t>
                      </a:r>
                      <a:endParaRPr lang="en-US" sz="1200" b="0" i="0" dirty="0">
                        <a:solidFill>
                          <a:schemeClr val="tx1"/>
                        </a:solidFill>
                        <a:latin typeface="Helvetica" panose="020B0604020202020204" pitchFamily="34" charset="0"/>
                        <a:cs typeface="Helvetica" panose="020B0604020202020204" pitchFamily="34" charset="0"/>
                      </a:endParaRPr>
                    </a:p>
                  </a:txBody>
                  <a:tcPr anchor="ctr"/>
                </a:tc>
              </a:tr>
              <a:tr h="370840">
                <a:tc>
                  <a:txBody>
                    <a:bodyPr/>
                    <a:lstStyle/>
                    <a:p>
                      <a:pPr marL="0" indent="0" algn="ctr" defTabSz="914400">
                        <a:spcBef>
                          <a:spcPct val="0"/>
                        </a:spcBef>
                        <a:buNone/>
                      </a:pPr>
                      <a:r>
                        <a:rPr lang="en-US" altLang="ja-JP" sz="1200" b="0" i="0" dirty="0" smtClean="0">
                          <a:solidFill>
                            <a:schemeClr val="tx1"/>
                          </a:solidFill>
                          <a:latin typeface="Helvetica" panose="020B0604020202020204" pitchFamily="34" charset="0"/>
                          <a:ea typeface="MS Gothic" pitchFamily="49" charset="-128"/>
                          <a:cs typeface="Helvetica" panose="020B0604020202020204" pitchFamily="34" charset="0"/>
                        </a:rPr>
                        <a:t>ACCEL-020</a:t>
                      </a:r>
                      <a:r>
                        <a:rPr lang="en-US" altLang="ja-JP" sz="1200" b="0" i="0" baseline="30000" dirty="0" smtClean="0">
                          <a:solidFill>
                            <a:schemeClr val="tx1"/>
                          </a:solidFill>
                          <a:latin typeface="Helvetica" panose="020B0604020202020204" pitchFamily="34" charset="0"/>
                          <a:ea typeface="MS Gothic" pitchFamily="49" charset="-128"/>
                          <a:cs typeface="Helvetica" panose="020B0604020202020204" pitchFamily="34" charset="0"/>
                        </a:rPr>
                        <a:t>1</a:t>
                      </a:r>
                      <a:endParaRPr lang="en-US" altLang="ja-JP" sz="1200" b="0" i="0" dirty="0">
                        <a:solidFill>
                          <a:schemeClr val="tx1"/>
                        </a:solidFill>
                        <a:latin typeface="Helvetica" panose="020B0604020202020204" pitchFamily="34" charset="0"/>
                        <a:ea typeface="MS Gothic" pitchFamily="49" charset="-128"/>
                        <a:cs typeface="Helvetica" panose="020B0604020202020204" pitchFamily="34" charset="0"/>
                      </a:endParaRPr>
                    </a:p>
                  </a:txBody>
                  <a:tcPr anchor="ctr"/>
                </a:tc>
                <a:tc>
                  <a:txBody>
                    <a:bodyPr/>
                    <a:lstStyle/>
                    <a:p>
                      <a:pPr marL="0" indent="0" algn="ctr" defTabSz="914400">
                        <a:spcBef>
                          <a:spcPct val="0"/>
                        </a:spcBef>
                        <a:buNone/>
                      </a:pPr>
                      <a:r>
                        <a:rPr lang="en-US" altLang="ja-JP" sz="1200" b="0" i="0" dirty="0" smtClean="0">
                          <a:solidFill>
                            <a:schemeClr val="tx1"/>
                          </a:solidFill>
                          <a:latin typeface="Helvetica" panose="020B0604020202020204" pitchFamily="34" charset="0"/>
                          <a:ea typeface="MS Gothic" pitchFamily="49" charset="-128"/>
                          <a:cs typeface="Helvetica" panose="020B0604020202020204" pitchFamily="34" charset="0"/>
                        </a:rPr>
                        <a:t>3333</a:t>
                      </a:r>
                      <a:endParaRPr lang="en-US" altLang="ja-JP" sz="1200" b="0" i="0" dirty="0">
                        <a:solidFill>
                          <a:schemeClr val="tx1"/>
                        </a:solidFill>
                        <a:latin typeface="Helvetica" panose="020B0604020202020204" pitchFamily="34" charset="0"/>
                        <a:ea typeface="MS Gothic" pitchFamily="49" charset="-128"/>
                        <a:cs typeface="Helvetica" panose="020B0604020202020204" pitchFamily="34" charset="0"/>
                      </a:endParaRPr>
                    </a:p>
                  </a:txBody>
                  <a:tcPr anchor="ctr"/>
                </a:tc>
                <a:tc>
                  <a:txBody>
                    <a:bodyPr/>
                    <a:lstStyle/>
                    <a:p>
                      <a:pPr marL="0" indent="0" algn="ctr" defTabSz="914400">
                        <a:spcBef>
                          <a:spcPct val="0"/>
                        </a:spcBef>
                        <a:buNone/>
                      </a:pPr>
                      <a:r>
                        <a:rPr lang="en-US" altLang="ja-JP" sz="1200" b="0" i="0" dirty="0" smtClean="0">
                          <a:solidFill>
                            <a:schemeClr val="tx1"/>
                          </a:solidFill>
                          <a:latin typeface="Helvetica" panose="020B0604020202020204" pitchFamily="34" charset="0"/>
                          <a:ea typeface="MS Gothic" pitchFamily="49" charset="-128"/>
                          <a:cs typeface="Helvetica" panose="020B0604020202020204" pitchFamily="34" charset="0"/>
                        </a:rPr>
                        <a:t>TLMs cannot be used to limit the intensity and duration of beam loss</a:t>
                      </a:r>
                      <a:endParaRPr lang="en-US" altLang="ja-JP" sz="1200" b="0" i="0" dirty="0">
                        <a:solidFill>
                          <a:schemeClr val="tx1"/>
                        </a:solidFill>
                        <a:latin typeface="Helvetica" panose="020B0604020202020204" pitchFamily="34" charset="0"/>
                        <a:ea typeface="MS Gothic" pitchFamily="49" charset="-128"/>
                        <a:cs typeface="Helvetica" panose="020B0604020202020204" pitchFamily="34" charset="0"/>
                      </a:endParaRPr>
                    </a:p>
                  </a:txBody>
                  <a:tcPr anchor="ctr"/>
                </a:tc>
                <a:tc>
                  <a:txBody>
                    <a:bodyPr/>
                    <a:lstStyle/>
                    <a:p>
                      <a:pPr algn="ctr"/>
                      <a:r>
                        <a:rPr lang="en-US" sz="1200" b="0" i="0" dirty="0" smtClean="0">
                          <a:solidFill>
                            <a:schemeClr val="tx1"/>
                          </a:solidFill>
                          <a:latin typeface="Helvetica" panose="020B0604020202020204" pitchFamily="34" charset="0"/>
                          <a:cs typeface="Helvetica" panose="020B0604020202020204" pitchFamily="34" charset="0"/>
                        </a:rPr>
                        <a:t>Technical,</a:t>
                      </a:r>
                    </a:p>
                    <a:p>
                      <a:pPr algn="ctr"/>
                      <a:r>
                        <a:rPr lang="en-US" sz="1200" b="0" i="0" dirty="0" smtClean="0">
                          <a:solidFill>
                            <a:schemeClr val="tx1"/>
                          </a:solidFill>
                          <a:latin typeface="Helvetica" panose="020B0604020202020204" pitchFamily="34" charset="0"/>
                          <a:cs typeface="Helvetica" panose="020B0604020202020204" pitchFamily="34" charset="0"/>
                        </a:rPr>
                        <a:t>Schedule</a:t>
                      </a:r>
                    </a:p>
                  </a:txBody>
                  <a:tcPr anchor="ctr"/>
                </a:tc>
                <a:tc>
                  <a:txBody>
                    <a:bodyPr/>
                    <a:lstStyle/>
                    <a:p>
                      <a:pPr algn="ctr"/>
                      <a:r>
                        <a:rPr lang="en-US" sz="1200" b="0" i="0" dirty="0" smtClean="0">
                          <a:solidFill>
                            <a:schemeClr val="tx1"/>
                          </a:solidFill>
                          <a:latin typeface="Helvetica" panose="020B0604020202020204" pitchFamily="34" charset="0"/>
                          <a:cs typeface="Helvetica" panose="020B0604020202020204" pitchFamily="34" charset="0"/>
                        </a:rPr>
                        <a:t>Very Low</a:t>
                      </a:r>
                      <a:endParaRPr lang="en-US" sz="1200" b="0" i="0" dirty="0">
                        <a:solidFill>
                          <a:schemeClr val="tx1"/>
                        </a:solidFill>
                        <a:latin typeface="Helvetica" panose="020B0604020202020204" pitchFamily="34" charset="0"/>
                        <a:cs typeface="Helvetica" panose="020B0604020202020204" pitchFamily="34" charset="0"/>
                      </a:endParaRPr>
                    </a:p>
                  </a:txBody>
                  <a:tcPr anchor="ctr"/>
                </a:tc>
                <a:tc>
                  <a:txBody>
                    <a:bodyPr/>
                    <a:lstStyle/>
                    <a:p>
                      <a:pPr algn="ctr"/>
                      <a:r>
                        <a:rPr lang="en-US" sz="1200" b="0" i="0" dirty="0" smtClean="0">
                          <a:solidFill>
                            <a:schemeClr val="tx1"/>
                          </a:solidFill>
                          <a:latin typeface="Helvetica" panose="020B0604020202020204" pitchFamily="34" charset="0"/>
                          <a:cs typeface="Helvetica" panose="020B0604020202020204" pitchFamily="34" charset="0"/>
                        </a:rPr>
                        <a:t>pending</a:t>
                      </a:r>
                      <a:endParaRPr lang="en-US" sz="1200" b="0" i="0" dirty="0">
                        <a:solidFill>
                          <a:schemeClr val="tx1"/>
                        </a:solidFill>
                        <a:latin typeface="Helvetica" panose="020B0604020202020204" pitchFamily="34" charset="0"/>
                        <a:cs typeface="Helvetica" panose="020B0604020202020204" pitchFamily="34" charset="0"/>
                      </a:endParaRPr>
                    </a:p>
                  </a:txBody>
                  <a:tcPr anchor="ctr"/>
                </a:tc>
              </a:tr>
              <a:tr h="370840">
                <a:tc>
                  <a:txBody>
                    <a:bodyPr/>
                    <a:lstStyle/>
                    <a:p>
                      <a:pPr marL="0" indent="0" algn="ctr" defTabSz="914400" eaLnBrk="0" hangingPunct="0">
                        <a:spcBef>
                          <a:spcPct val="0"/>
                        </a:spcBef>
                        <a:buNone/>
                      </a:pPr>
                      <a:r>
                        <a:rPr lang="en-US" altLang="ja-JP" sz="1200" b="0" i="0" dirty="0" smtClean="0">
                          <a:solidFill>
                            <a:schemeClr val="tx1"/>
                          </a:solidFill>
                          <a:latin typeface="Helvetica" panose="020B0604020202020204" pitchFamily="34" charset="0"/>
                          <a:ea typeface="MS Gothic" pitchFamily="49" charset="-128"/>
                          <a:cs typeface="Helvetica" panose="020B0604020202020204" pitchFamily="34" charset="0"/>
                        </a:rPr>
                        <a:t>ACCEL-017</a:t>
                      </a:r>
                      <a:r>
                        <a:rPr lang="en-US" altLang="ja-JP" sz="1200" b="0" i="0" baseline="30000" dirty="0" smtClean="0">
                          <a:solidFill>
                            <a:schemeClr val="tx1"/>
                          </a:solidFill>
                          <a:latin typeface="Helvetica" panose="020B0604020202020204" pitchFamily="34" charset="0"/>
                          <a:ea typeface="MS Gothic" pitchFamily="49" charset="-128"/>
                          <a:cs typeface="Helvetica" panose="020B0604020202020204" pitchFamily="34" charset="0"/>
                        </a:rPr>
                        <a:t>2</a:t>
                      </a:r>
                      <a:endParaRPr lang="en-US" altLang="ja-JP" sz="1200" b="0" i="0" dirty="0">
                        <a:solidFill>
                          <a:schemeClr val="tx1"/>
                        </a:solidFill>
                        <a:latin typeface="Helvetica" panose="020B0604020202020204" pitchFamily="34" charset="0"/>
                        <a:ea typeface="MS Gothic" pitchFamily="49" charset="-128"/>
                        <a:cs typeface="Helvetica" panose="020B0604020202020204" pitchFamily="34" charset="0"/>
                      </a:endParaRPr>
                    </a:p>
                  </a:txBody>
                  <a:tcPr anchor="ctr"/>
                </a:tc>
                <a:tc>
                  <a:txBody>
                    <a:bodyPr/>
                    <a:lstStyle/>
                    <a:p>
                      <a:pPr marL="0" indent="0" algn="ctr" defTabSz="914400" eaLnBrk="0" hangingPunct="0">
                        <a:spcBef>
                          <a:spcPct val="0"/>
                        </a:spcBef>
                        <a:buNone/>
                      </a:pPr>
                      <a:r>
                        <a:rPr lang="en-US" altLang="ja-JP" sz="1200" b="0" i="0" dirty="0" smtClean="0">
                          <a:solidFill>
                            <a:schemeClr val="tx1"/>
                          </a:solidFill>
                          <a:latin typeface="Helvetica" panose="020B0604020202020204" pitchFamily="34" charset="0"/>
                          <a:ea typeface="MS Gothic" pitchFamily="49" charset="-128"/>
                          <a:cs typeface="Helvetica" panose="020B0604020202020204" pitchFamily="34" charset="0"/>
                        </a:rPr>
                        <a:t>3332</a:t>
                      </a:r>
                      <a:endParaRPr lang="en-US" altLang="ja-JP" sz="1200" b="0" i="0" dirty="0">
                        <a:solidFill>
                          <a:schemeClr val="tx1"/>
                        </a:solidFill>
                        <a:latin typeface="Helvetica" panose="020B0604020202020204" pitchFamily="34" charset="0"/>
                        <a:ea typeface="MS Gothic" pitchFamily="49" charset="-128"/>
                        <a:cs typeface="Helvetica" panose="020B0604020202020204" pitchFamily="34" charset="0"/>
                      </a:endParaRPr>
                    </a:p>
                  </a:txBody>
                  <a:tcPr anchor="ctr"/>
                </a:tc>
                <a:tc>
                  <a:txBody>
                    <a:bodyPr/>
                    <a:lstStyle/>
                    <a:p>
                      <a:pPr marL="0" indent="0" algn="ctr" defTabSz="914400" eaLnBrk="0" hangingPunct="0">
                        <a:spcBef>
                          <a:spcPct val="0"/>
                        </a:spcBef>
                        <a:buNone/>
                      </a:pPr>
                      <a:r>
                        <a:rPr lang="en-US" altLang="ja-JP" sz="1200" b="0" i="0" dirty="0" smtClean="0">
                          <a:solidFill>
                            <a:schemeClr val="tx1"/>
                          </a:solidFill>
                          <a:latin typeface="Helvetica" panose="020B0604020202020204" pitchFamily="34" charset="0"/>
                          <a:ea typeface="MS Gothic" pitchFamily="49" charset="-128"/>
                          <a:cs typeface="Helvetica" panose="020B0604020202020204" pitchFamily="34" charset="0"/>
                        </a:rPr>
                        <a:t>Radiation levels outside of the mu2e facility are too high</a:t>
                      </a:r>
                      <a:endParaRPr lang="en-US" altLang="ja-JP" sz="1200" b="0" i="0" dirty="0">
                        <a:solidFill>
                          <a:schemeClr val="tx1"/>
                        </a:solidFill>
                        <a:latin typeface="Helvetica" panose="020B0604020202020204" pitchFamily="34" charset="0"/>
                        <a:ea typeface="MS Gothic" pitchFamily="49" charset="-128"/>
                        <a:cs typeface="Helvetica" panose="020B0604020202020204" pitchFamily="34" charset="0"/>
                      </a:endParaRPr>
                    </a:p>
                  </a:txBody>
                  <a:tcPr anchor="ctr"/>
                </a:tc>
                <a:tc>
                  <a:txBody>
                    <a:bodyPr/>
                    <a:lstStyle/>
                    <a:p>
                      <a:pPr algn="ctr"/>
                      <a:r>
                        <a:rPr lang="en-US" sz="1200" b="0" i="0" dirty="0" smtClean="0">
                          <a:solidFill>
                            <a:schemeClr val="tx1"/>
                          </a:solidFill>
                          <a:latin typeface="Helvetica" panose="020B0604020202020204" pitchFamily="34" charset="0"/>
                          <a:cs typeface="Helvetica" panose="020B0604020202020204" pitchFamily="34" charset="0"/>
                        </a:rPr>
                        <a:t>Schedule</a:t>
                      </a:r>
                      <a:endParaRPr lang="en-US" sz="1200" b="0" i="0" dirty="0">
                        <a:solidFill>
                          <a:schemeClr val="tx1"/>
                        </a:solidFill>
                        <a:latin typeface="Helvetica" panose="020B0604020202020204" pitchFamily="34" charset="0"/>
                        <a:cs typeface="Helvetica" panose="020B0604020202020204" pitchFamily="34" charset="0"/>
                      </a:endParaRPr>
                    </a:p>
                  </a:txBody>
                  <a:tcPr anchor="ctr"/>
                </a:tc>
                <a:tc>
                  <a:txBody>
                    <a:bodyPr/>
                    <a:lstStyle/>
                    <a:p>
                      <a:pPr algn="ctr"/>
                      <a:r>
                        <a:rPr lang="en-US" sz="1200" b="0" i="0" dirty="0" smtClean="0">
                          <a:solidFill>
                            <a:schemeClr val="tx1"/>
                          </a:solidFill>
                          <a:latin typeface="Helvetica" panose="020B0604020202020204" pitchFamily="34" charset="0"/>
                          <a:cs typeface="Helvetica" panose="020B0604020202020204" pitchFamily="34" charset="0"/>
                        </a:rPr>
                        <a:t>Low</a:t>
                      </a:r>
                      <a:endParaRPr lang="en-US" sz="1200" b="0" i="0" dirty="0">
                        <a:solidFill>
                          <a:schemeClr val="tx1"/>
                        </a:solidFill>
                        <a:latin typeface="Helvetica" panose="020B0604020202020204" pitchFamily="34" charset="0"/>
                        <a:cs typeface="Helvetica" panose="020B0604020202020204" pitchFamily="34" charset="0"/>
                      </a:endParaRPr>
                    </a:p>
                  </a:txBody>
                  <a:tcPr anchor="ctr"/>
                </a:tc>
                <a:tc>
                  <a:txBody>
                    <a:bodyPr/>
                    <a:lstStyle/>
                    <a:p>
                      <a:pPr algn="ctr"/>
                      <a:r>
                        <a:rPr lang="en-US" sz="1200" b="0" i="0" dirty="0" smtClean="0">
                          <a:solidFill>
                            <a:schemeClr val="tx1"/>
                          </a:solidFill>
                          <a:latin typeface="Helvetica" panose="020B0604020202020204" pitchFamily="34" charset="0"/>
                          <a:cs typeface="Helvetica" panose="020B0604020202020204" pitchFamily="34" charset="0"/>
                        </a:rPr>
                        <a:t>Transferred to operations</a:t>
                      </a:r>
                      <a:endParaRPr lang="en-US" sz="1200" b="0" i="0" dirty="0">
                        <a:solidFill>
                          <a:schemeClr val="tx1"/>
                        </a:solidFill>
                        <a:latin typeface="Helvetica" panose="020B0604020202020204" pitchFamily="34" charset="0"/>
                        <a:cs typeface="Helvetica" panose="020B0604020202020204" pitchFamily="34" charset="0"/>
                      </a:endParaRPr>
                    </a:p>
                  </a:txBody>
                  <a:tcPr anchor="ctr"/>
                </a:tc>
              </a:tr>
              <a:tr h="370840">
                <a:tc>
                  <a:txBody>
                    <a:bodyPr/>
                    <a:lstStyle/>
                    <a:p>
                      <a:pPr marL="0" marR="0" lvl="3" indent="0" algn="ctr" defTabSz="457200" rtl="0" eaLnBrk="1" fontAlgn="auto" latinLnBrk="0" hangingPunct="1">
                        <a:lnSpc>
                          <a:spcPct val="100000"/>
                        </a:lnSpc>
                        <a:spcBef>
                          <a:spcPts val="0"/>
                        </a:spcBef>
                        <a:spcAft>
                          <a:spcPts val="0"/>
                        </a:spcAft>
                        <a:buClrTx/>
                        <a:buSzTx/>
                        <a:buFontTx/>
                        <a:buNone/>
                        <a:tabLst/>
                        <a:defRPr/>
                      </a:pPr>
                      <a:r>
                        <a:rPr lang="en-US" sz="1200" b="0" i="0" kern="1200" smtClean="0">
                          <a:solidFill>
                            <a:schemeClr val="tx1"/>
                          </a:solidFill>
                          <a:effectLst/>
                          <a:latin typeface="Helvetica" panose="020B0604020202020204" pitchFamily="34" charset="0"/>
                          <a:ea typeface="+mn-ea"/>
                          <a:cs typeface="Helvetica" panose="020B0604020202020204" pitchFamily="34" charset="0"/>
                        </a:rPr>
                        <a:t>ACCEL-152</a:t>
                      </a:r>
                      <a:r>
                        <a:rPr lang="en-US" sz="1200" b="0" i="0" kern="1200" baseline="30000" smtClean="0">
                          <a:solidFill>
                            <a:schemeClr val="tx1"/>
                          </a:solidFill>
                          <a:effectLst/>
                          <a:latin typeface="Helvetica" panose="020B0604020202020204" pitchFamily="34" charset="0"/>
                          <a:ea typeface="+mn-ea"/>
                          <a:cs typeface="Helvetica" panose="020B0604020202020204" pitchFamily="34" charset="0"/>
                        </a:rPr>
                        <a:t>3</a:t>
                      </a:r>
                      <a:endParaRPr lang="en-US" sz="1200" b="0" i="0" kern="1200" dirty="0" smtClean="0">
                        <a:solidFill>
                          <a:schemeClr val="tx1"/>
                        </a:solidFill>
                        <a:effectLst/>
                        <a:latin typeface="Helvetica" panose="020B0604020202020204" pitchFamily="34" charset="0"/>
                        <a:ea typeface="+mn-ea"/>
                        <a:cs typeface="Helvetica" panose="020B0604020202020204" pitchFamily="34" charset="0"/>
                      </a:endParaRPr>
                    </a:p>
                  </a:txBody>
                  <a:tcPr anchor="ctr"/>
                </a:tc>
                <a:tc>
                  <a:txBody>
                    <a:bodyPr/>
                    <a:lstStyle/>
                    <a:p>
                      <a:pPr algn="ctr" fontAlgn="b"/>
                      <a:r>
                        <a:rPr lang="en-US" sz="1200" b="0" i="0" u="none" strike="noStrike" dirty="0" smtClean="0">
                          <a:solidFill>
                            <a:schemeClr val="tx1"/>
                          </a:solidFill>
                          <a:effectLst/>
                          <a:latin typeface="Helvetica" panose="020B0604020202020204" pitchFamily="34" charset="0"/>
                          <a:cs typeface="Helvetica" panose="020B0604020202020204" pitchFamily="34" charset="0"/>
                        </a:rPr>
                        <a:t>3838</a:t>
                      </a:r>
                      <a:endParaRPr lang="en-US" sz="1200" b="0" i="0" u="none" strike="noStrike" dirty="0">
                        <a:solidFill>
                          <a:schemeClr val="tx1"/>
                        </a:solidFill>
                        <a:effectLst/>
                        <a:latin typeface="Helvetica" panose="020B0604020202020204" pitchFamily="34" charset="0"/>
                        <a:cs typeface="Helvetica" panose="020B0604020202020204" pitchFamily="34" charset="0"/>
                      </a:endParaRPr>
                    </a:p>
                  </a:txBody>
                  <a:tcPr marL="0" marR="0" marT="0" marB="0" anchor="ctr"/>
                </a:tc>
                <a:tc>
                  <a:txBody>
                    <a:bodyPr/>
                    <a:lstStyle/>
                    <a:p>
                      <a:pPr algn="ctr" fontAlgn="b"/>
                      <a:r>
                        <a:rPr lang="en-US" sz="1200" b="0" i="0" u="none" strike="noStrike" dirty="0">
                          <a:solidFill>
                            <a:schemeClr val="tx1"/>
                          </a:solidFill>
                          <a:effectLst/>
                          <a:latin typeface="Helvetica" panose="020B0604020202020204" pitchFamily="34" charset="0"/>
                          <a:cs typeface="Helvetica" panose="020B0604020202020204" pitchFamily="34" charset="0"/>
                        </a:rPr>
                        <a:t>Need to install additional Delivery Ring tunnel shielding (list B)</a:t>
                      </a:r>
                    </a:p>
                  </a:txBody>
                  <a:tcPr marL="0" marR="0" marT="0" marB="0" anchor="ctr"/>
                </a:tc>
                <a:tc>
                  <a:txBody>
                    <a:bodyPr/>
                    <a:lstStyle/>
                    <a:p>
                      <a:pPr algn="ctr"/>
                      <a:r>
                        <a:rPr lang="en-US" sz="1200" b="0" i="0" dirty="0" smtClean="0">
                          <a:solidFill>
                            <a:schemeClr val="tx1"/>
                          </a:solidFill>
                          <a:latin typeface="Helvetica" panose="020B0604020202020204" pitchFamily="34" charset="0"/>
                          <a:cs typeface="Helvetica" panose="020B0604020202020204" pitchFamily="34" charset="0"/>
                        </a:rPr>
                        <a:t>Technical</a:t>
                      </a:r>
                      <a:endParaRPr lang="en-US" sz="1200" b="0" i="0" dirty="0">
                        <a:solidFill>
                          <a:schemeClr val="tx1"/>
                        </a:solidFill>
                        <a:latin typeface="Helvetica" panose="020B0604020202020204" pitchFamily="34" charset="0"/>
                        <a:cs typeface="Helvetica" panose="020B0604020202020204" pitchFamily="34" charset="0"/>
                      </a:endParaRPr>
                    </a:p>
                  </a:txBody>
                  <a:tcPr anchor="ctr"/>
                </a:tc>
                <a:tc>
                  <a:txBody>
                    <a:bodyPr/>
                    <a:lstStyle/>
                    <a:p>
                      <a:pPr algn="ctr"/>
                      <a:r>
                        <a:rPr lang="en-US" sz="1200" b="0" i="0" dirty="0" smtClean="0">
                          <a:solidFill>
                            <a:schemeClr val="tx1"/>
                          </a:solidFill>
                          <a:latin typeface="Helvetica" panose="020B0604020202020204" pitchFamily="34" charset="0"/>
                          <a:cs typeface="Helvetica" panose="020B0604020202020204" pitchFamily="34" charset="0"/>
                        </a:rPr>
                        <a:t>Medium</a:t>
                      </a:r>
                      <a:endParaRPr lang="en-US" sz="1200" b="0" i="0" dirty="0">
                        <a:solidFill>
                          <a:schemeClr val="tx1"/>
                        </a:solidFill>
                        <a:latin typeface="Helvetica" panose="020B0604020202020204" pitchFamily="34" charset="0"/>
                        <a:cs typeface="Helvetica" panose="020B0604020202020204" pitchFamily="34" charset="0"/>
                      </a:endParaRPr>
                    </a:p>
                  </a:txBody>
                  <a:tcPr anchor="ctr"/>
                </a:tc>
                <a:tc>
                  <a:txBody>
                    <a:bodyPr/>
                    <a:lstStyle/>
                    <a:p>
                      <a:pPr algn="ctr"/>
                      <a:r>
                        <a:rPr lang="en-US" sz="1200" b="0" i="0" dirty="0" smtClean="0">
                          <a:solidFill>
                            <a:schemeClr val="tx1"/>
                          </a:solidFill>
                          <a:latin typeface="Helvetica" panose="020B0604020202020204" pitchFamily="34" charset="0"/>
                          <a:cs typeface="Helvetica" panose="020B0604020202020204" pitchFamily="34" charset="0"/>
                        </a:rPr>
                        <a:t>Transferred to operations</a:t>
                      </a:r>
                      <a:endParaRPr lang="en-US" sz="1200" b="0" i="0" dirty="0">
                        <a:solidFill>
                          <a:schemeClr val="tx1"/>
                        </a:solidFill>
                        <a:latin typeface="Helvetica" panose="020B0604020202020204" pitchFamily="34" charset="0"/>
                        <a:cs typeface="Helvetica" panose="020B0604020202020204" pitchFamily="34" charset="0"/>
                      </a:endParaRPr>
                    </a:p>
                  </a:txBody>
                  <a:tcPr anchor="ctr"/>
                </a:tc>
              </a:tr>
              <a:tr h="370840">
                <a:tc>
                  <a:txBody>
                    <a:bodyPr/>
                    <a:lstStyle/>
                    <a:p>
                      <a:pPr marL="0" marR="0" lvl="3" indent="0" algn="ctr" defTabSz="4572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Helvetica" panose="020B0604020202020204" pitchFamily="34" charset="0"/>
                          <a:ea typeface="+mn-ea"/>
                          <a:cs typeface="Helvetica" panose="020B0604020202020204" pitchFamily="34" charset="0"/>
                        </a:rPr>
                        <a:t>ACCEL-150</a:t>
                      </a:r>
                      <a:r>
                        <a:rPr lang="en-US" sz="1200" b="0" i="0" kern="1200" baseline="30000" dirty="0" smtClean="0">
                          <a:solidFill>
                            <a:schemeClr val="tx1"/>
                          </a:solidFill>
                          <a:effectLst/>
                          <a:latin typeface="Helvetica" panose="020B0604020202020204" pitchFamily="34" charset="0"/>
                          <a:ea typeface="+mn-ea"/>
                          <a:cs typeface="Helvetica" panose="020B0604020202020204" pitchFamily="34" charset="0"/>
                        </a:rPr>
                        <a:t>3</a:t>
                      </a:r>
                      <a:endParaRPr lang="en-US" sz="1200" b="0" i="0" kern="1200" dirty="0" smtClean="0">
                        <a:solidFill>
                          <a:schemeClr val="tx1"/>
                        </a:solidFill>
                        <a:effectLst/>
                        <a:latin typeface="Helvetica" panose="020B0604020202020204" pitchFamily="34" charset="0"/>
                        <a:ea typeface="+mn-ea"/>
                        <a:cs typeface="Helvetica" panose="020B0604020202020204" pitchFamily="34" charset="0"/>
                      </a:endParaRPr>
                    </a:p>
                  </a:txBody>
                  <a:tcPr anchor="ctr"/>
                </a:tc>
                <a:tc>
                  <a:txBody>
                    <a:bodyPr/>
                    <a:lstStyle/>
                    <a:p>
                      <a:pPr algn="ctr" fontAlgn="b"/>
                      <a:r>
                        <a:rPr lang="en-US" sz="1200" b="0" i="0" u="none" strike="noStrike" dirty="0" smtClean="0">
                          <a:solidFill>
                            <a:schemeClr val="tx1"/>
                          </a:solidFill>
                          <a:effectLst/>
                          <a:latin typeface="Helvetica" panose="020B0604020202020204" pitchFamily="34" charset="0"/>
                          <a:cs typeface="Helvetica" panose="020B0604020202020204" pitchFamily="34" charset="0"/>
                        </a:rPr>
                        <a:t>3839</a:t>
                      </a:r>
                      <a:endParaRPr lang="en-US" sz="1200" b="0" i="0" u="none" strike="noStrike" dirty="0">
                        <a:solidFill>
                          <a:schemeClr val="tx1"/>
                        </a:solidFill>
                        <a:effectLst/>
                        <a:latin typeface="Helvetica" panose="020B0604020202020204" pitchFamily="34" charset="0"/>
                        <a:cs typeface="Helvetica" panose="020B0604020202020204" pitchFamily="34" charset="0"/>
                      </a:endParaRPr>
                    </a:p>
                  </a:txBody>
                  <a:tcPr marL="0" marR="0" marT="0" marB="0" anchor="ctr"/>
                </a:tc>
                <a:tc>
                  <a:txBody>
                    <a:bodyPr/>
                    <a:lstStyle/>
                    <a:p>
                      <a:pPr algn="ctr" fontAlgn="b"/>
                      <a:r>
                        <a:rPr lang="en-US" sz="1200" b="0" i="0" u="none" strike="noStrike" dirty="0">
                          <a:solidFill>
                            <a:schemeClr val="tx1"/>
                          </a:solidFill>
                          <a:effectLst/>
                          <a:latin typeface="Helvetica" panose="020B0604020202020204" pitchFamily="34" charset="0"/>
                          <a:cs typeface="Helvetica" panose="020B0604020202020204" pitchFamily="34" charset="0"/>
                        </a:rPr>
                        <a:t>Need to install additional DR tunnel shielding (list C)</a:t>
                      </a:r>
                    </a:p>
                  </a:txBody>
                  <a:tcPr marL="0" marR="0" marT="0" marB="0" anchor="ctr"/>
                </a:tc>
                <a:tc>
                  <a:txBody>
                    <a:bodyPr/>
                    <a:lstStyle/>
                    <a:p>
                      <a:pPr algn="ctr"/>
                      <a:r>
                        <a:rPr lang="en-US" sz="1200" b="0" i="0" dirty="0" smtClean="0">
                          <a:solidFill>
                            <a:schemeClr val="tx1"/>
                          </a:solidFill>
                          <a:latin typeface="Helvetica" panose="020B0604020202020204" pitchFamily="34" charset="0"/>
                          <a:cs typeface="Helvetica" panose="020B0604020202020204" pitchFamily="34" charset="0"/>
                        </a:rPr>
                        <a:t>Cost</a:t>
                      </a:r>
                      <a:endParaRPr lang="en-US" sz="1200" b="0" i="0" dirty="0">
                        <a:solidFill>
                          <a:schemeClr val="tx1"/>
                        </a:solidFill>
                        <a:latin typeface="Helvetica" panose="020B0604020202020204" pitchFamily="34" charset="0"/>
                        <a:cs typeface="Helvetica" panose="020B0604020202020204" pitchFamily="34" charset="0"/>
                      </a:endParaRPr>
                    </a:p>
                  </a:txBody>
                  <a:tcPr anchor="ctr"/>
                </a:tc>
                <a:tc>
                  <a:txBody>
                    <a:bodyPr/>
                    <a:lstStyle/>
                    <a:p>
                      <a:pPr algn="ctr"/>
                      <a:r>
                        <a:rPr lang="en-US" sz="1200" b="0" i="0" dirty="0" smtClean="0">
                          <a:solidFill>
                            <a:schemeClr val="tx1"/>
                          </a:solidFill>
                          <a:latin typeface="Helvetica" panose="020B0604020202020204" pitchFamily="34" charset="0"/>
                          <a:cs typeface="Helvetica" panose="020B0604020202020204" pitchFamily="34" charset="0"/>
                        </a:rPr>
                        <a:t>Low</a:t>
                      </a:r>
                      <a:endParaRPr lang="en-US" sz="1200" b="0" i="0" dirty="0">
                        <a:solidFill>
                          <a:schemeClr val="tx1"/>
                        </a:solidFill>
                        <a:latin typeface="Helvetica" panose="020B0604020202020204" pitchFamily="34" charset="0"/>
                        <a:cs typeface="Helvetica" panose="020B0604020202020204" pitchFamily="34" charset="0"/>
                      </a:endParaRPr>
                    </a:p>
                  </a:txBody>
                  <a:tcPr anchor="ctr"/>
                </a:tc>
                <a:tc>
                  <a:txBody>
                    <a:bodyPr/>
                    <a:lstStyle/>
                    <a:p>
                      <a:pPr algn="ctr"/>
                      <a:r>
                        <a:rPr lang="en-US" sz="1200" b="0" i="0" dirty="0" smtClean="0">
                          <a:solidFill>
                            <a:schemeClr val="tx1"/>
                          </a:solidFill>
                          <a:latin typeface="Helvetica" panose="020B0604020202020204" pitchFamily="34" charset="0"/>
                          <a:cs typeface="Helvetica" panose="020B0604020202020204" pitchFamily="34" charset="0"/>
                        </a:rPr>
                        <a:t>Transferred to operations</a:t>
                      </a:r>
                      <a:endParaRPr lang="en-US" sz="1200" b="0" i="0" dirty="0">
                        <a:solidFill>
                          <a:schemeClr val="tx1"/>
                        </a:solidFill>
                        <a:latin typeface="Helvetica" panose="020B0604020202020204" pitchFamily="34" charset="0"/>
                        <a:cs typeface="Helvetica" panose="020B0604020202020204" pitchFamily="34" charset="0"/>
                      </a:endParaRPr>
                    </a:p>
                  </a:txBody>
                  <a:tcPr anchor="ctr"/>
                </a:tc>
              </a:tr>
            </a:tbl>
          </a:graphicData>
        </a:graphic>
      </p:graphicFrame>
    </p:spTree>
    <p:extLst>
      <p:ext uri="{BB962C8B-B14F-4D97-AF65-F5344CB8AC3E}">
        <p14:creationId xmlns:p14="http://schemas.microsoft.com/office/powerpoint/2010/main" val="40135565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ES&amp;H</a:t>
            </a:r>
            <a:endParaRPr lang="en-US" dirty="0"/>
          </a:p>
        </p:txBody>
      </p:sp>
      <p:sp>
        <p:nvSpPr>
          <p:cNvPr id="3" name="Content Placeholder 2"/>
          <p:cNvSpPr>
            <a:spLocks noGrp="1"/>
          </p:cNvSpPr>
          <p:nvPr>
            <p:ph idx="1"/>
          </p:nvPr>
        </p:nvSpPr>
        <p:spPr/>
        <p:txBody>
          <a:bodyPr/>
          <a:lstStyle/>
          <a:p>
            <a:r>
              <a:rPr lang="en-US" dirty="0" smtClean="0"/>
              <a:t>Air activation</a:t>
            </a:r>
          </a:p>
          <a:p>
            <a:pPr lvl="1"/>
            <a:r>
              <a:rPr lang="en-US" dirty="0" smtClean="0"/>
              <a:t>No unusual issues</a:t>
            </a:r>
          </a:p>
          <a:p>
            <a:r>
              <a:rPr lang="en-US" dirty="0" smtClean="0"/>
              <a:t>Surface water activation</a:t>
            </a:r>
          </a:p>
          <a:p>
            <a:pPr lvl="1"/>
            <a:r>
              <a:rPr lang="en-US" dirty="0"/>
              <a:t> No unusual </a:t>
            </a:r>
            <a:r>
              <a:rPr lang="en-US" dirty="0" smtClean="0"/>
              <a:t>issues</a:t>
            </a:r>
          </a:p>
          <a:p>
            <a:r>
              <a:rPr lang="en-US" dirty="0" smtClean="0"/>
              <a:t>Groundwater activation</a:t>
            </a:r>
          </a:p>
          <a:p>
            <a:pPr lvl="1"/>
            <a:r>
              <a:rPr lang="en-US" dirty="0"/>
              <a:t>No unusual </a:t>
            </a:r>
            <a:r>
              <a:rPr lang="en-US" dirty="0" smtClean="0"/>
              <a:t>issues</a:t>
            </a:r>
          </a:p>
          <a:p>
            <a:r>
              <a:rPr lang="en-US" dirty="0" smtClean="0"/>
              <a:t>Residual radiation</a:t>
            </a:r>
          </a:p>
          <a:p>
            <a:pPr lvl="1"/>
            <a:r>
              <a:rPr lang="en-US" dirty="0" smtClean="0"/>
              <a:t>ALARA planning</a:t>
            </a:r>
          </a:p>
          <a:p>
            <a:pPr lvl="2"/>
            <a:r>
              <a:rPr lang="en-US" dirty="0" smtClean="0"/>
              <a:t>Extraction Region Maintenance</a:t>
            </a:r>
          </a:p>
          <a:p>
            <a:pPr lvl="2"/>
            <a:r>
              <a:rPr lang="en-US" dirty="0" smtClean="0"/>
              <a:t>Target change out</a:t>
            </a:r>
          </a:p>
        </p:txBody>
      </p:sp>
      <p:sp>
        <p:nvSpPr>
          <p:cNvPr id="4" name="Date Placeholder 3"/>
          <p:cNvSpPr>
            <a:spLocks noGrp="1"/>
          </p:cNvSpPr>
          <p:nvPr>
            <p:ph type="dt" sz="half" idx="10"/>
          </p:nvPr>
        </p:nvSpPr>
        <p:spPr/>
        <p:txBody>
          <a:bodyPr/>
          <a:lstStyle/>
          <a:p>
            <a:pPr>
              <a:defRPr/>
            </a:pPr>
            <a:r>
              <a:rPr lang="en-US" smtClean="0"/>
              <a:t>10/21-24/14</a:t>
            </a:r>
            <a:endParaRPr lang="en-US" dirty="0"/>
          </a:p>
        </p:txBody>
      </p:sp>
      <p:sp>
        <p:nvSpPr>
          <p:cNvPr id="5" name="Footer Placeholder 4"/>
          <p:cNvSpPr>
            <a:spLocks noGrp="1"/>
          </p:cNvSpPr>
          <p:nvPr>
            <p:ph type="ftr" sz="quarter" idx="11"/>
          </p:nvPr>
        </p:nvSpPr>
        <p:spPr/>
        <p:txBody>
          <a:bodyPr/>
          <a:lstStyle/>
          <a:p>
            <a:pPr>
              <a:defRPr/>
            </a:pPr>
            <a:r>
              <a:rPr lang="en-US" dirty="0" smtClean="0"/>
              <a:t>A. Leveling - Radiation Safety Improvements</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24</a:t>
            </a:fld>
            <a:endParaRPr lang="en-US" dirty="0"/>
          </a:p>
        </p:txBody>
      </p:sp>
    </p:spTree>
    <p:extLst>
      <p:ext uri="{BB962C8B-B14F-4D97-AF65-F5344CB8AC3E}">
        <p14:creationId xmlns:p14="http://schemas.microsoft.com/office/powerpoint/2010/main" val="4495915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Table</a:t>
            </a:r>
            <a:endParaRPr lang="en-US" dirty="0"/>
          </a:p>
        </p:txBody>
      </p:sp>
      <p:sp>
        <p:nvSpPr>
          <p:cNvPr id="4" name="Date Placeholder 3"/>
          <p:cNvSpPr>
            <a:spLocks noGrp="1"/>
          </p:cNvSpPr>
          <p:nvPr>
            <p:ph type="dt" sz="half" idx="10"/>
          </p:nvPr>
        </p:nvSpPr>
        <p:spPr/>
        <p:txBody>
          <a:bodyPr/>
          <a:lstStyle/>
          <a:p>
            <a:pPr>
              <a:defRPr/>
            </a:pPr>
            <a:r>
              <a:rPr lang="en-US" smtClean="0"/>
              <a:t>10/21-24/14</a:t>
            </a:r>
            <a:endParaRPr lang="en-US" dirty="0"/>
          </a:p>
        </p:txBody>
      </p:sp>
      <p:sp>
        <p:nvSpPr>
          <p:cNvPr id="5" name="Footer Placeholder 4"/>
          <p:cNvSpPr>
            <a:spLocks noGrp="1"/>
          </p:cNvSpPr>
          <p:nvPr>
            <p:ph type="ftr" sz="quarter" idx="11"/>
          </p:nvPr>
        </p:nvSpPr>
        <p:spPr/>
        <p:txBody>
          <a:bodyPr/>
          <a:lstStyle/>
          <a:p>
            <a:pPr>
              <a:defRPr/>
            </a:pPr>
            <a:r>
              <a:rPr lang="en-US" dirty="0" smtClean="0"/>
              <a:t>A. Leveling - Radiation Safety Improvements</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25</a:t>
            </a:fld>
            <a:endParaRPr lang="en-US" dirty="0"/>
          </a:p>
        </p:txBody>
      </p:sp>
      <p:sp>
        <p:nvSpPr>
          <p:cNvPr id="8" name="TextBox 7"/>
          <p:cNvSpPr txBox="1"/>
          <p:nvPr/>
        </p:nvSpPr>
        <p:spPr>
          <a:xfrm>
            <a:off x="115647" y="849871"/>
            <a:ext cx="5082032" cy="369332"/>
          </a:xfrm>
          <a:prstGeom prst="rect">
            <a:avLst/>
          </a:prstGeom>
          <a:noFill/>
        </p:spPr>
        <p:txBody>
          <a:bodyPr wrap="none" rtlCol="0">
            <a:spAutoFit/>
          </a:bodyPr>
          <a:lstStyle/>
          <a:p>
            <a:r>
              <a:rPr lang="en-US" sz="1800" dirty="0" smtClean="0"/>
              <a:t>WBS 2.4 Accelerator Radiation Safety Improvements</a:t>
            </a:r>
            <a:endParaRPr lang="en-US" sz="1800" dirty="0"/>
          </a:p>
        </p:txBody>
      </p:sp>
      <p:sp>
        <p:nvSpPr>
          <p:cNvPr id="9" name="TextBox 8"/>
          <p:cNvSpPr txBox="1"/>
          <p:nvPr/>
        </p:nvSpPr>
        <p:spPr>
          <a:xfrm>
            <a:off x="5648084" y="847638"/>
            <a:ext cx="3267316" cy="369332"/>
          </a:xfrm>
          <a:prstGeom prst="rect">
            <a:avLst/>
          </a:prstGeom>
          <a:noFill/>
        </p:spPr>
        <p:txBody>
          <a:bodyPr wrap="none" rtlCol="0">
            <a:spAutoFit/>
          </a:bodyPr>
          <a:lstStyle/>
          <a:p>
            <a:r>
              <a:rPr lang="en-US" sz="1800" dirty="0" smtClean="0"/>
              <a:t>Costs are fully burdened in AY $k</a:t>
            </a:r>
            <a:endParaRPr lang="en-US" sz="1800" dirty="0"/>
          </a:p>
        </p:txBody>
      </p:sp>
      <p:graphicFrame>
        <p:nvGraphicFramePr>
          <p:cNvPr id="7" name="Table 6"/>
          <p:cNvGraphicFramePr>
            <a:graphicFrameLocks noGrp="1"/>
          </p:cNvGraphicFramePr>
          <p:nvPr>
            <p:extLst>
              <p:ext uri="{D42A27DB-BD31-4B8C-83A1-F6EECF244321}">
                <p14:modId xmlns:p14="http://schemas.microsoft.com/office/powerpoint/2010/main" val="924455142"/>
              </p:ext>
            </p:extLst>
          </p:nvPr>
        </p:nvGraphicFramePr>
        <p:xfrm>
          <a:off x="105879" y="1228535"/>
          <a:ext cx="8809520" cy="4877854"/>
        </p:xfrm>
        <a:graphic>
          <a:graphicData uri="http://schemas.openxmlformats.org/drawingml/2006/table">
            <a:tbl>
              <a:tblPr/>
              <a:tblGrid>
                <a:gridCol w="3561295"/>
                <a:gridCol w="657176"/>
                <a:gridCol w="752475"/>
                <a:gridCol w="561975"/>
                <a:gridCol w="1495425"/>
                <a:gridCol w="1171575"/>
                <a:gridCol w="609599"/>
              </a:tblGrid>
              <a:tr h="783590">
                <a:tc>
                  <a:txBody>
                    <a:bodyPr/>
                    <a:lstStyle/>
                    <a:p>
                      <a:pPr algn="l" fontAlgn="b"/>
                      <a:r>
                        <a:rPr lang="en-US" sz="1600" b="0" i="0" u="none" strike="noStrike" dirty="0">
                          <a:effectLst/>
                          <a:latin typeface="Microsoft Sans Serif"/>
                        </a:rPr>
                        <a:t> </a:t>
                      </a:r>
                    </a:p>
                  </a:txBody>
                  <a:tcPr marL="7304" marR="7304" marT="7304"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gridSpan="3">
                  <a:txBody>
                    <a:bodyPr/>
                    <a:lstStyle/>
                    <a:p>
                      <a:pPr algn="ctr" fontAlgn="ctr"/>
                      <a:r>
                        <a:rPr lang="en-US" sz="1600" b="0" i="0" u="none" strike="noStrike" dirty="0">
                          <a:solidFill>
                            <a:srgbClr val="FFFFFF"/>
                          </a:solidFill>
                          <a:effectLst/>
                          <a:latin typeface="Arial"/>
                        </a:rPr>
                        <a:t>Base Cost (AY K$)</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hMerge="1">
                  <a:txBody>
                    <a:bodyPr/>
                    <a:lstStyle/>
                    <a:p>
                      <a:endParaRPr lang="en-US"/>
                    </a:p>
                  </a:txBody>
                  <a:tcPr/>
                </a:tc>
                <a:tc hMerge="1">
                  <a:txBody>
                    <a:bodyPr/>
                    <a:lstStyle/>
                    <a:p>
                      <a:endParaRPr lang="en-US"/>
                    </a:p>
                  </a:txBody>
                  <a:tcPr/>
                </a:tc>
                <a:tc>
                  <a:txBody>
                    <a:bodyPr/>
                    <a:lstStyle/>
                    <a:p>
                      <a:pPr algn="ctr" fontAlgn="ctr"/>
                      <a:r>
                        <a:rPr lang="en-US" sz="1600" b="0" i="0" u="none" strike="noStrike">
                          <a:solidFill>
                            <a:srgbClr val="FFFFFF"/>
                          </a:solidFill>
                          <a:effectLst/>
                          <a:latin typeface="Arial"/>
                        </a:rPr>
                        <a:t> </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600" b="0" i="0" u="none" strike="noStrike">
                          <a:solidFill>
                            <a:srgbClr val="FFFFFF"/>
                          </a:solidFill>
                          <a:effectLst/>
                          <a:latin typeface="Arial"/>
                        </a:rPr>
                        <a:t> </a:t>
                      </a:r>
                    </a:p>
                  </a:txBody>
                  <a:tcPr marL="7304" marR="7304" marT="7304"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600" b="0" i="0" u="none" strike="noStrike">
                          <a:solidFill>
                            <a:srgbClr val="FFFFFF"/>
                          </a:solidFill>
                          <a:effectLst/>
                          <a:latin typeface="Arial"/>
                        </a:rPr>
                        <a:t> </a:t>
                      </a:r>
                    </a:p>
                  </a:txBody>
                  <a:tcPr marL="7304" marR="7304" marT="7304"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r>
              <a:tr h="1175383">
                <a:tc>
                  <a:txBody>
                    <a:bodyPr/>
                    <a:lstStyle/>
                    <a:p>
                      <a:pPr algn="l" fontAlgn="b"/>
                      <a:r>
                        <a:rPr lang="en-US" sz="1600" b="0" i="0" u="none" strike="noStrike" dirty="0">
                          <a:effectLst/>
                          <a:latin typeface="Microsoft Sans Serif"/>
                        </a:rPr>
                        <a:t> </a:t>
                      </a:r>
                    </a:p>
                  </a:txBody>
                  <a:tcPr marL="7304" marR="7304" marT="7304"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600" b="0" i="0" u="none" strike="noStrike" dirty="0">
                          <a:solidFill>
                            <a:srgbClr val="FFFFFF"/>
                          </a:solidFill>
                          <a:effectLst/>
                          <a:latin typeface="Arial"/>
                        </a:rPr>
                        <a:t>M&amp;S</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600" b="0" i="0" u="none" strike="noStrike" dirty="0">
                          <a:solidFill>
                            <a:srgbClr val="FFFFFF"/>
                          </a:solidFill>
                          <a:effectLst/>
                          <a:latin typeface="Arial"/>
                        </a:rPr>
                        <a:t>Labor</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600" b="0" i="0" u="none" strike="noStrike">
                          <a:solidFill>
                            <a:srgbClr val="FFFFFF"/>
                          </a:solidFill>
                          <a:effectLst/>
                          <a:latin typeface="Arial"/>
                        </a:rPr>
                        <a:t>Total</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600" b="0" i="0" u="none" strike="noStrike">
                          <a:solidFill>
                            <a:srgbClr val="FFFFFF"/>
                          </a:solidFill>
                          <a:effectLst/>
                          <a:latin typeface="Arial"/>
                        </a:rPr>
                        <a:t>Estimate Uncertainty (on remaining budget)</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600" b="0" i="0" u="none" strike="noStrike">
                          <a:solidFill>
                            <a:srgbClr val="FFFFFF"/>
                          </a:solidFill>
                          <a:effectLst/>
                          <a:latin typeface="Arial"/>
                        </a:rPr>
                        <a:t>% Contingency on (on remaining budget)</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c>
                  <a:txBody>
                    <a:bodyPr/>
                    <a:lstStyle/>
                    <a:p>
                      <a:pPr algn="ctr" fontAlgn="ctr"/>
                      <a:r>
                        <a:rPr lang="en-US" sz="1600" b="0" i="0" u="none" strike="noStrike">
                          <a:solidFill>
                            <a:srgbClr val="FFFFFF"/>
                          </a:solidFill>
                          <a:effectLst/>
                          <a:latin typeface="Arial"/>
                        </a:rPr>
                        <a:t>Total Cost</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6933C"/>
                    </a:solidFill>
                  </a:tcPr>
                </a:tc>
              </a:tr>
              <a:tr h="460936">
                <a:tc>
                  <a:txBody>
                    <a:bodyPr/>
                    <a:lstStyle/>
                    <a:p>
                      <a:pPr algn="l" fontAlgn="ctr"/>
                      <a:r>
                        <a:rPr lang="en-US" sz="1600" b="0" i="0" u="none" strike="noStrike" dirty="0">
                          <a:effectLst/>
                          <a:latin typeface="Microsoft Sans Serif"/>
                        </a:rPr>
                        <a:t>475.02.04.01 AP1 Line to Delivery Ring Total Loss Monitor System</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ctr"/>
                      <a:r>
                        <a:rPr lang="en-US" sz="1600" b="0" i="0" u="none" strike="noStrike" dirty="0">
                          <a:effectLst/>
                          <a:latin typeface="Microsoft Sans Serif"/>
                        </a:rPr>
                        <a:t>38</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ctr"/>
                      <a:r>
                        <a:rPr lang="en-US" sz="1600" b="0" i="0" u="none" strike="noStrike" dirty="0">
                          <a:effectLst/>
                          <a:latin typeface="Microsoft Sans Serif"/>
                        </a:rPr>
                        <a:t>37</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ctr"/>
                      <a:r>
                        <a:rPr lang="en-US" sz="1600" b="0" i="0" u="none" strike="noStrike" dirty="0">
                          <a:effectLst/>
                          <a:latin typeface="Microsoft Sans Serif"/>
                        </a:rPr>
                        <a:t>74</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ctr"/>
                      <a:r>
                        <a:rPr lang="en-US" sz="1600" b="0" i="0" u="none" strike="noStrike" dirty="0">
                          <a:effectLst/>
                          <a:latin typeface="Microsoft Sans Serif"/>
                        </a:rPr>
                        <a:t>18</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lvl="0" algn="ctr" fontAlgn="b">
                        <a:lnSpc>
                          <a:spcPct val="100000"/>
                        </a:lnSpc>
                      </a:pPr>
                      <a:r>
                        <a:rPr lang="en-US" sz="1600" b="0" i="0" u="none" strike="noStrike" dirty="0" smtClean="0">
                          <a:effectLst/>
                          <a:latin typeface="Microsoft Sans Serif"/>
                        </a:rPr>
                        <a:t>30%</a:t>
                      </a:r>
                      <a:endParaRPr lang="en-US" sz="1600" b="0" i="0" u="none" strike="noStrike" dirty="0">
                        <a:effectLst/>
                        <a:latin typeface="Microsoft Sans Serif"/>
                      </a:endParaRP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ctr"/>
                      <a:r>
                        <a:rPr lang="en-US" sz="1600" b="0" i="0" u="none" strike="noStrike">
                          <a:effectLst/>
                          <a:latin typeface="Microsoft Sans Serif"/>
                        </a:rPr>
                        <a:t>92</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r>
              <a:tr h="460936">
                <a:tc>
                  <a:txBody>
                    <a:bodyPr/>
                    <a:lstStyle/>
                    <a:p>
                      <a:pPr algn="l" fontAlgn="ctr"/>
                      <a:r>
                        <a:rPr lang="en-US" sz="1600" b="0" i="0" u="none" strike="noStrike">
                          <a:effectLst/>
                          <a:latin typeface="Microsoft Sans Serif"/>
                        </a:rPr>
                        <a:t>475.02.04.02 Delivery Ring Radiation Safety Upgrades</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ctr"/>
                      <a:r>
                        <a:rPr lang="en-US" sz="1600" b="0" i="0" u="none" strike="noStrike" dirty="0">
                          <a:effectLst/>
                          <a:latin typeface="Microsoft Sans Serif"/>
                        </a:rPr>
                        <a:t>597</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ctr"/>
                      <a:r>
                        <a:rPr lang="en-US" sz="1600" b="0" i="0" u="none" strike="noStrike" dirty="0">
                          <a:effectLst/>
                          <a:latin typeface="Microsoft Sans Serif"/>
                        </a:rPr>
                        <a:t>331</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ctr"/>
                      <a:r>
                        <a:rPr lang="en-US" sz="1600" b="0" i="0" u="none" strike="noStrike" dirty="0">
                          <a:effectLst/>
                          <a:latin typeface="Microsoft Sans Serif"/>
                        </a:rPr>
                        <a:t>929</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ctr"/>
                      <a:r>
                        <a:rPr lang="en-US" sz="1600" b="0" i="0" u="none" strike="noStrike">
                          <a:effectLst/>
                          <a:latin typeface="Microsoft Sans Serif"/>
                        </a:rPr>
                        <a:t>236</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lvl="0" algn="ctr" fontAlgn="b">
                        <a:lnSpc>
                          <a:spcPct val="100000"/>
                        </a:lnSpc>
                      </a:pPr>
                      <a:r>
                        <a:rPr lang="en-US" sz="1600" b="0" i="0" u="none" strike="noStrike" dirty="0">
                          <a:effectLst/>
                          <a:latin typeface="Microsoft Sans Serif"/>
                        </a:rPr>
                        <a:t>32%</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ctr"/>
                      <a:r>
                        <a:rPr lang="en-US" sz="1600" b="0" i="0" u="none" strike="noStrike">
                          <a:effectLst/>
                          <a:latin typeface="Microsoft Sans Serif"/>
                        </a:rPr>
                        <a:t>1,164</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r>
              <a:tr h="460936">
                <a:tc>
                  <a:txBody>
                    <a:bodyPr/>
                    <a:lstStyle/>
                    <a:p>
                      <a:pPr algn="l" fontAlgn="ctr"/>
                      <a:r>
                        <a:rPr lang="en-US" sz="1600" b="0" i="0" u="none" strike="noStrike">
                          <a:effectLst/>
                          <a:latin typeface="Microsoft Sans Serif"/>
                        </a:rPr>
                        <a:t>475.02.04.03 External Beamline Safety System</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ctr"/>
                      <a:r>
                        <a:rPr lang="en-US" sz="1600" b="0" i="0" u="none" strike="noStrike">
                          <a:effectLst/>
                          <a:latin typeface="Microsoft Sans Serif"/>
                        </a:rPr>
                        <a:t>180</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ctr"/>
                      <a:r>
                        <a:rPr lang="en-US" sz="1600" b="0" i="0" u="none" strike="noStrike" dirty="0">
                          <a:effectLst/>
                          <a:latin typeface="Microsoft Sans Serif"/>
                        </a:rPr>
                        <a:t>135</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ctr"/>
                      <a:r>
                        <a:rPr lang="en-US" sz="1600" b="0" i="0" u="none" strike="noStrike" dirty="0">
                          <a:effectLst/>
                          <a:latin typeface="Microsoft Sans Serif"/>
                        </a:rPr>
                        <a:t>316</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ctr"/>
                      <a:r>
                        <a:rPr lang="en-US" sz="1600" b="0" i="0" u="none" strike="noStrike" dirty="0">
                          <a:effectLst/>
                          <a:latin typeface="Microsoft Sans Serif"/>
                        </a:rPr>
                        <a:t>102</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lvl="0" algn="ctr" fontAlgn="b">
                        <a:lnSpc>
                          <a:spcPct val="100000"/>
                        </a:lnSpc>
                      </a:pPr>
                      <a:r>
                        <a:rPr lang="en-US" sz="1600" b="0" i="0" u="none" strike="noStrike" dirty="0">
                          <a:effectLst/>
                          <a:latin typeface="Microsoft Sans Serif"/>
                        </a:rPr>
                        <a:t>36%</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ctr"/>
                      <a:r>
                        <a:rPr lang="en-US" sz="1600" b="0" i="0" u="none" strike="noStrike">
                          <a:effectLst/>
                          <a:latin typeface="Microsoft Sans Serif"/>
                        </a:rPr>
                        <a:t>417</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r>
              <a:tr h="460936">
                <a:tc>
                  <a:txBody>
                    <a:bodyPr/>
                    <a:lstStyle/>
                    <a:p>
                      <a:pPr algn="l" fontAlgn="ctr"/>
                      <a:r>
                        <a:rPr lang="en-US" sz="1600" b="0" i="0" u="none" strike="noStrike">
                          <a:effectLst/>
                          <a:latin typeface="Microsoft Sans Serif"/>
                        </a:rPr>
                        <a:t>475.02.04.04 Mu2e Safety Systems</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ctr"/>
                      <a:r>
                        <a:rPr lang="en-US" sz="1600" b="0" i="0" u="none" strike="noStrike">
                          <a:effectLst/>
                          <a:latin typeface="Microsoft Sans Serif"/>
                        </a:rPr>
                        <a:t>171</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ctr"/>
                      <a:r>
                        <a:rPr lang="en-US" sz="1600" b="0" i="0" u="none" strike="noStrike" dirty="0">
                          <a:effectLst/>
                          <a:latin typeface="Microsoft Sans Serif"/>
                        </a:rPr>
                        <a:t>164</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ctr"/>
                      <a:r>
                        <a:rPr lang="en-US" sz="1600" b="0" i="0" u="none" strike="noStrike" dirty="0">
                          <a:effectLst/>
                          <a:latin typeface="Microsoft Sans Serif"/>
                        </a:rPr>
                        <a:t>335</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ctr"/>
                      <a:r>
                        <a:rPr lang="en-US" sz="1600" b="0" i="0" u="none" strike="noStrike" dirty="0">
                          <a:effectLst/>
                          <a:latin typeface="Microsoft Sans Serif"/>
                        </a:rPr>
                        <a:t>74</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lvl="0" algn="ctr" fontAlgn="b">
                        <a:lnSpc>
                          <a:spcPct val="100000"/>
                        </a:lnSpc>
                      </a:pPr>
                      <a:r>
                        <a:rPr lang="en-US" sz="1600" b="0" i="0" u="none" strike="noStrike" dirty="0">
                          <a:effectLst/>
                          <a:latin typeface="Microsoft Sans Serif"/>
                        </a:rPr>
                        <a:t>22%</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ctr"/>
                      <a:r>
                        <a:rPr lang="en-US" sz="1600" b="0" i="0" u="none" strike="noStrike">
                          <a:effectLst/>
                          <a:latin typeface="Microsoft Sans Serif"/>
                        </a:rPr>
                        <a:t>409</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r>
              <a:tr h="460936">
                <a:tc>
                  <a:txBody>
                    <a:bodyPr/>
                    <a:lstStyle/>
                    <a:p>
                      <a:pPr algn="l" fontAlgn="ctr"/>
                      <a:r>
                        <a:rPr lang="en-US" sz="1600" b="0" i="0" u="none" strike="noStrike">
                          <a:effectLst/>
                          <a:latin typeface="Microsoft Sans Serif"/>
                        </a:rPr>
                        <a:t>475.02.04.05 Technical Documentation</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ctr"/>
                      <a:r>
                        <a:rPr lang="en-US" sz="1600" b="0" i="0" u="none" strike="noStrike">
                          <a:effectLst/>
                          <a:latin typeface="Microsoft Sans Serif"/>
                        </a:rPr>
                        <a:t> </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ctr"/>
                      <a:r>
                        <a:rPr lang="en-US" sz="1600" b="0" i="0" u="none" strike="noStrike">
                          <a:effectLst/>
                          <a:latin typeface="Microsoft Sans Serif"/>
                        </a:rPr>
                        <a:t>368</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ctr"/>
                      <a:r>
                        <a:rPr lang="en-US" sz="1600" b="0" i="0" u="none" strike="noStrike" dirty="0">
                          <a:effectLst/>
                          <a:latin typeface="Microsoft Sans Serif"/>
                        </a:rPr>
                        <a:t>368</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ctr"/>
                      <a:r>
                        <a:rPr lang="en-US" sz="1600" b="0" i="0" u="none" strike="noStrike" dirty="0">
                          <a:effectLst/>
                          <a:latin typeface="Microsoft Sans Serif"/>
                        </a:rPr>
                        <a:t>67</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lvl="0" algn="ctr" fontAlgn="b">
                        <a:lnSpc>
                          <a:spcPct val="100000"/>
                        </a:lnSpc>
                      </a:pPr>
                      <a:r>
                        <a:rPr lang="en-US" sz="1600" b="0" i="0" u="none" strike="noStrike" dirty="0">
                          <a:effectLst/>
                          <a:latin typeface="Microsoft Sans Serif"/>
                        </a:rPr>
                        <a:t>23%</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c>
                  <a:txBody>
                    <a:bodyPr/>
                    <a:lstStyle/>
                    <a:p>
                      <a:pPr algn="ctr" fontAlgn="ctr"/>
                      <a:r>
                        <a:rPr lang="en-US" sz="1600" b="0" i="0" u="none" strike="noStrike" dirty="0">
                          <a:effectLst/>
                          <a:latin typeface="Microsoft Sans Serif"/>
                        </a:rPr>
                        <a:t>434</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4D79B"/>
                    </a:solidFill>
                  </a:tcPr>
                </a:tc>
              </a:tr>
              <a:tr h="460936">
                <a:tc>
                  <a:txBody>
                    <a:bodyPr/>
                    <a:lstStyle/>
                    <a:p>
                      <a:pPr algn="l" fontAlgn="ctr"/>
                      <a:r>
                        <a:rPr lang="en-US" sz="1600" b="0" i="0" u="none" strike="noStrike">
                          <a:effectLst/>
                          <a:latin typeface="Microsoft Sans Serif"/>
                        </a:rPr>
                        <a:t>Grand Total</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ctr"/>
                      <a:r>
                        <a:rPr lang="en-US" sz="1600" b="0" i="0" u="none" strike="noStrike">
                          <a:effectLst/>
                          <a:latin typeface="Microsoft Sans Serif"/>
                        </a:rPr>
                        <a:t>986</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ctr"/>
                      <a:r>
                        <a:rPr lang="en-US" sz="1600" b="0" i="0" u="none" strike="noStrike">
                          <a:effectLst/>
                          <a:latin typeface="Microsoft Sans Serif"/>
                        </a:rPr>
                        <a:t>1,034</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ctr"/>
                      <a:r>
                        <a:rPr lang="en-US" sz="1600" b="0" i="0" u="none" strike="noStrike">
                          <a:effectLst/>
                          <a:latin typeface="Microsoft Sans Serif"/>
                        </a:rPr>
                        <a:t>2,021</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ctr"/>
                      <a:r>
                        <a:rPr lang="en-US" sz="1600" b="0" i="0" u="none" strike="noStrike" dirty="0">
                          <a:effectLst/>
                          <a:latin typeface="Microsoft Sans Serif"/>
                        </a:rPr>
                        <a:t>497</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lvl="0" algn="ctr" fontAlgn="b">
                        <a:lnSpc>
                          <a:spcPct val="100000"/>
                        </a:lnSpc>
                      </a:pPr>
                      <a:r>
                        <a:rPr lang="en-US" sz="1600" b="0" i="0" u="none" strike="noStrike" dirty="0">
                          <a:effectLst/>
                          <a:latin typeface="Microsoft Sans Serif"/>
                        </a:rPr>
                        <a:t>29%</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c>
                  <a:txBody>
                    <a:bodyPr/>
                    <a:lstStyle/>
                    <a:p>
                      <a:pPr algn="ctr" fontAlgn="ctr"/>
                      <a:r>
                        <a:rPr lang="en-US" sz="1600" b="0" i="0" u="none" strike="noStrike" dirty="0">
                          <a:effectLst/>
                          <a:latin typeface="Microsoft Sans Serif"/>
                        </a:rPr>
                        <a:t>2,517</a:t>
                      </a:r>
                    </a:p>
                  </a:txBody>
                  <a:tcPr marL="7304" marR="7304" marT="730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8E4BC"/>
                    </a:solidFill>
                  </a:tcPr>
                </a:tc>
              </a:tr>
            </a:tbl>
          </a:graphicData>
        </a:graphic>
      </p:graphicFrame>
    </p:spTree>
    <p:extLst>
      <p:ext uri="{BB962C8B-B14F-4D97-AF65-F5344CB8AC3E}">
        <p14:creationId xmlns:p14="http://schemas.microsoft.com/office/powerpoint/2010/main" val="10066235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Cost Breakdown – Radiation Safety Improvements</a:t>
            </a:r>
            <a:endParaRPr lang="en-US" sz="2800" dirty="0"/>
          </a:p>
        </p:txBody>
      </p:sp>
      <p:sp>
        <p:nvSpPr>
          <p:cNvPr id="4" name="Date Placeholder 3"/>
          <p:cNvSpPr>
            <a:spLocks noGrp="1"/>
          </p:cNvSpPr>
          <p:nvPr>
            <p:ph type="dt" sz="half" idx="10"/>
          </p:nvPr>
        </p:nvSpPr>
        <p:spPr/>
        <p:txBody>
          <a:bodyPr/>
          <a:lstStyle/>
          <a:p>
            <a:pPr>
              <a:defRPr/>
            </a:pPr>
            <a:r>
              <a:rPr lang="en-US" smtClean="0"/>
              <a:t>10/21-24/14</a:t>
            </a:r>
            <a:endParaRPr lang="en-US" dirty="0"/>
          </a:p>
        </p:txBody>
      </p:sp>
      <p:sp>
        <p:nvSpPr>
          <p:cNvPr id="5" name="Footer Placeholder 4"/>
          <p:cNvSpPr>
            <a:spLocks noGrp="1"/>
          </p:cNvSpPr>
          <p:nvPr>
            <p:ph type="ftr" sz="quarter" idx="11"/>
          </p:nvPr>
        </p:nvSpPr>
        <p:spPr/>
        <p:txBody>
          <a:bodyPr/>
          <a:lstStyle/>
          <a:p>
            <a:pPr>
              <a:defRPr/>
            </a:pPr>
            <a:r>
              <a:rPr lang="en-US" dirty="0" smtClean="0"/>
              <a:t>A. Leveling - Radiation Safety Improvements</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26</a:t>
            </a:fld>
            <a:endParaRPr lang="en-US" dirty="0"/>
          </a:p>
        </p:txBody>
      </p:sp>
      <p:sp>
        <p:nvSpPr>
          <p:cNvPr id="10" name="TextBox 9"/>
          <p:cNvSpPr txBox="1"/>
          <p:nvPr/>
        </p:nvSpPr>
        <p:spPr>
          <a:xfrm>
            <a:off x="228600" y="964611"/>
            <a:ext cx="3188193" cy="461665"/>
          </a:xfrm>
          <a:prstGeom prst="rect">
            <a:avLst/>
          </a:prstGeom>
          <a:noFill/>
        </p:spPr>
        <p:txBody>
          <a:bodyPr wrap="none" rtlCol="0">
            <a:spAutoFit/>
          </a:bodyPr>
          <a:lstStyle/>
          <a:p>
            <a:r>
              <a:rPr lang="en-US" dirty="0" smtClean="0"/>
              <a:t>Base Cost by L4 (AY $k)</a:t>
            </a:r>
            <a:endParaRPr lang="en-US" dirty="0"/>
          </a:p>
        </p:txBody>
      </p:sp>
      <p:sp>
        <p:nvSpPr>
          <p:cNvPr id="11" name="TextBox 10"/>
          <p:cNvSpPr txBox="1"/>
          <p:nvPr/>
        </p:nvSpPr>
        <p:spPr>
          <a:xfrm>
            <a:off x="6028900" y="2405360"/>
            <a:ext cx="2411838" cy="461665"/>
          </a:xfrm>
          <a:prstGeom prst="rect">
            <a:avLst/>
          </a:prstGeom>
          <a:noFill/>
        </p:spPr>
        <p:txBody>
          <a:bodyPr wrap="none" rtlCol="0">
            <a:spAutoFit/>
          </a:bodyPr>
          <a:lstStyle/>
          <a:p>
            <a:r>
              <a:rPr lang="en-US" dirty="0" smtClean="0"/>
              <a:t>Base Cost (AY $k)</a:t>
            </a:r>
            <a:endParaRPr lang="en-US" dirty="0"/>
          </a:p>
        </p:txBody>
      </p:sp>
      <p:graphicFrame>
        <p:nvGraphicFramePr>
          <p:cNvPr id="12" name="Chart 11"/>
          <p:cNvGraphicFramePr>
            <a:graphicFrameLocks/>
          </p:cNvGraphicFramePr>
          <p:nvPr>
            <p:extLst>
              <p:ext uri="{D42A27DB-BD31-4B8C-83A1-F6EECF244321}">
                <p14:modId xmlns:p14="http://schemas.microsoft.com/office/powerpoint/2010/main" val="1709483515"/>
              </p:ext>
            </p:extLst>
          </p:nvPr>
        </p:nvGraphicFramePr>
        <p:xfrm>
          <a:off x="0" y="1292926"/>
          <a:ext cx="5048250" cy="324097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Chart 14"/>
          <p:cNvGraphicFramePr>
            <a:graphicFrameLocks/>
          </p:cNvGraphicFramePr>
          <p:nvPr>
            <p:extLst>
              <p:ext uri="{D42A27DB-BD31-4B8C-83A1-F6EECF244321}">
                <p14:modId xmlns:p14="http://schemas.microsoft.com/office/powerpoint/2010/main" val="3761827045"/>
              </p:ext>
            </p:extLst>
          </p:nvPr>
        </p:nvGraphicFramePr>
        <p:xfrm>
          <a:off x="3914775" y="2705101"/>
          <a:ext cx="5324870" cy="351472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465393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Quality of Estimate</a:t>
            </a:r>
            <a:endParaRPr lang="en-US" dirty="0"/>
          </a:p>
        </p:txBody>
      </p:sp>
      <p:sp>
        <p:nvSpPr>
          <p:cNvPr id="4" name="Date Placeholder 3"/>
          <p:cNvSpPr>
            <a:spLocks noGrp="1"/>
          </p:cNvSpPr>
          <p:nvPr>
            <p:ph type="dt" sz="half" idx="10"/>
          </p:nvPr>
        </p:nvSpPr>
        <p:spPr/>
        <p:txBody>
          <a:bodyPr/>
          <a:lstStyle/>
          <a:p>
            <a:pPr>
              <a:defRPr/>
            </a:pPr>
            <a:r>
              <a:rPr lang="en-US" smtClean="0"/>
              <a:t>10/21-24/14</a:t>
            </a:r>
            <a:endParaRPr lang="en-US" dirty="0"/>
          </a:p>
        </p:txBody>
      </p:sp>
      <p:sp>
        <p:nvSpPr>
          <p:cNvPr id="5" name="Footer Placeholder 4"/>
          <p:cNvSpPr>
            <a:spLocks noGrp="1"/>
          </p:cNvSpPr>
          <p:nvPr>
            <p:ph type="ftr" sz="quarter" idx="11"/>
          </p:nvPr>
        </p:nvSpPr>
        <p:spPr/>
        <p:txBody>
          <a:bodyPr/>
          <a:lstStyle/>
          <a:p>
            <a:pPr>
              <a:defRPr/>
            </a:pPr>
            <a:r>
              <a:rPr lang="en-US" dirty="0" smtClean="0"/>
              <a:t>A. Leveling - Radiation Safety Improvements</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27</a:t>
            </a:fld>
            <a:endParaRPr lang="en-US" dirty="0"/>
          </a:p>
        </p:txBody>
      </p:sp>
      <p:sp>
        <p:nvSpPr>
          <p:cNvPr id="7" name="TextBox 6"/>
          <p:cNvSpPr txBox="1"/>
          <p:nvPr/>
        </p:nvSpPr>
        <p:spPr>
          <a:xfrm>
            <a:off x="228600" y="1057388"/>
            <a:ext cx="4598585" cy="461665"/>
          </a:xfrm>
          <a:prstGeom prst="rect">
            <a:avLst/>
          </a:prstGeom>
          <a:noFill/>
        </p:spPr>
        <p:txBody>
          <a:bodyPr wrap="none" rtlCol="0">
            <a:spAutoFit/>
          </a:bodyPr>
          <a:lstStyle/>
          <a:p>
            <a:r>
              <a:rPr lang="en-US" dirty="0" smtClean="0"/>
              <a:t>Base Cost by Estimate Type (</a:t>
            </a:r>
            <a:r>
              <a:rPr lang="en-US" dirty="0" err="1" smtClean="0"/>
              <a:t>AY$k</a:t>
            </a:r>
            <a:r>
              <a:rPr lang="en-US" dirty="0" smtClean="0"/>
              <a:t>)</a:t>
            </a:r>
            <a:endParaRPr lang="en-US" dirty="0"/>
          </a:p>
        </p:txBody>
      </p:sp>
      <p:graphicFrame>
        <p:nvGraphicFramePr>
          <p:cNvPr id="8" name="Chart 7"/>
          <p:cNvGraphicFramePr>
            <a:graphicFrameLocks/>
          </p:cNvGraphicFramePr>
          <p:nvPr>
            <p:extLst>
              <p:ext uri="{D42A27DB-BD31-4B8C-83A1-F6EECF244321}">
                <p14:modId xmlns:p14="http://schemas.microsoft.com/office/powerpoint/2010/main" val="3372290099"/>
              </p:ext>
            </p:extLst>
          </p:nvPr>
        </p:nvGraphicFramePr>
        <p:xfrm>
          <a:off x="559873" y="1808016"/>
          <a:ext cx="6814706" cy="4078433"/>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5962650" y="1288220"/>
            <a:ext cx="3057525" cy="830997"/>
          </a:xfrm>
          <a:prstGeom prst="rect">
            <a:avLst/>
          </a:prstGeom>
          <a:noFill/>
        </p:spPr>
        <p:txBody>
          <a:bodyPr wrap="square" rtlCol="0">
            <a:spAutoFit/>
          </a:bodyPr>
          <a:lstStyle/>
          <a:p>
            <a:pPr algn="ctr"/>
            <a:r>
              <a:rPr lang="en-US" dirty="0" smtClean="0"/>
              <a:t>96% of the estimate is Preliminary or better</a:t>
            </a:r>
            <a:endParaRPr lang="en-US" dirty="0"/>
          </a:p>
        </p:txBody>
      </p:sp>
    </p:spTree>
    <p:extLst>
      <p:ext uri="{BB962C8B-B14F-4D97-AF65-F5344CB8AC3E}">
        <p14:creationId xmlns:p14="http://schemas.microsoft.com/office/powerpoint/2010/main" val="34088923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FTEs by Discipline</a:t>
            </a:r>
            <a:endParaRPr lang="en-US" dirty="0"/>
          </a:p>
        </p:txBody>
      </p:sp>
      <p:sp>
        <p:nvSpPr>
          <p:cNvPr id="4" name="Date Placeholder 3"/>
          <p:cNvSpPr>
            <a:spLocks noGrp="1"/>
          </p:cNvSpPr>
          <p:nvPr>
            <p:ph type="dt" sz="half" idx="10"/>
          </p:nvPr>
        </p:nvSpPr>
        <p:spPr/>
        <p:txBody>
          <a:bodyPr/>
          <a:lstStyle/>
          <a:p>
            <a:pPr>
              <a:defRPr/>
            </a:pPr>
            <a:r>
              <a:rPr lang="en-US" smtClean="0"/>
              <a:t>10/21-24/14</a:t>
            </a:r>
            <a:endParaRPr lang="en-US" dirty="0"/>
          </a:p>
        </p:txBody>
      </p:sp>
      <p:sp>
        <p:nvSpPr>
          <p:cNvPr id="5" name="Footer Placeholder 4"/>
          <p:cNvSpPr>
            <a:spLocks noGrp="1"/>
          </p:cNvSpPr>
          <p:nvPr>
            <p:ph type="ftr" sz="quarter" idx="11"/>
          </p:nvPr>
        </p:nvSpPr>
        <p:spPr/>
        <p:txBody>
          <a:bodyPr/>
          <a:lstStyle/>
          <a:p>
            <a:pPr>
              <a:defRPr/>
            </a:pPr>
            <a:r>
              <a:rPr lang="en-US" dirty="0" smtClean="0"/>
              <a:t>A. Leveling - Radiation Safety Improvements</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28</a:t>
            </a:fld>
            <a:endParaRPr lang="en-US" dirty="0"/>
          </a:p>
        </p:txBody>
      </p:sp>
      <p:graphicFrame>
        <p:nvGraphicFramePr>
          <p:cNvPr id="10" name="Chart 9"/>
          <p:cNvGraphicFramePr>
            <a:graphicFrameLocks/>
          </p:cNvGraphicFramePr>
          <p:nvPr>
            <p:extLst>
              <p:ext uri="{D42A27DB-BD31-4B8C-83A1-F6EECF244321}">
                <p14:modId xmlns:p14="http://schemas.microsoft.com/office/powerpoint/2010/main" val="900074538"/>
              </p:ext>
            </p:extLst>
          </p:nvPr>
        </p:nvGraphicFramePr>
        <p:xfrm>
          <a:off x="228599" y="988435"/>
          <a:ext cx="8391525" cy="503136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701821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Major Milestones</a:t>
            </a:r>
            <a:endParaRPr lang="en-US" dirty="0"/>
          </a:p>
        </p:txBody>
      </p:sp>
      <p:sp>
        <p:nvSpPr>
          <p:cNvPr id="4" name="Date Placeholder 3"/>
          <p:cNvSpPr>
            <a:spLocks noGrp="1"/>
          </p:cNvSpPr>
          <p:nvPr>
            <p:ph type="dt" sz="half" idx="10"/>
          </p:nvPr>
        </p:nvSpPr>
        <p:spPr/>
        <p:txBody>
          <a:bodyPr/>
          <a:lstStyle/>
          <a:p>
            <a:pPr>
              <a:defRPr/>
            </a:pPr>
            <a:r>
              <a:rPr lang="en-US" smtClean="0"/>
              <a:t>10/21-24/14</a:t>
            </a:r>
            <a:endParaRPr lang="en-US" dirty="0"/>
          </a:p>
        </p:txBody>
      </p:sp>
      <p:sp>
        <p:nvSpPr>
          <p:cNvPr id="5" name="Footer Placeholder 4"/>
          <p:cNvSpPr>
            <a:spLocks noGrp="1"/>
          </p:cNvSpPr>
          <p:nvPr>
            <p:ph type="ftr" sz="quarter" idx="11"/>
          </p:nvPr>
        </p:nvSpPr>
        <p:spPr/>
        <p:txBody>
          <a:bodyPr/>
          <a:lstStyle/>
          <a:p>
            <a:pPr>
              <a:defRPr/>
            </a:pPr>
            <a:r>
              <a:rPr lang="en-US" dirty="0" smtClean="0"/>
              <a:t>A. Leveling - Radiation Safety Improvements</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29</a:t>
            </a:fld>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4189755653"/>
              </p:ext>
            </p:extLst>
          </p:nvPr>
        </p:nvGraphicFramePr>
        <p:xfrm>
          <a:off x="116183" y="952500"/>
          <a:ext cx="8732542" cy="4757528"/>
        </p:xfrm>
        <a:graphic>
          <a:graphicData uri="http://schemas.openxmlformats.org/drawingml/2006/table">
            <a:tbl>
              <a:tblPr>
                <a:tableStyleId>{5C22544A-7EE6-4342-B048-85BDC9FD1C3A}</a:tableStyleId>
              </a:tblPr>
              <a:tblGrid>
                <a:gridCol w="1343468"/>
                <a:gridCol w="5617424"/>
                <a:gridCol w="797918"/>
                <a:gridCol w="973732"/>
              </a:tblGrid>
              <a:tr h="328821">
                <a:tc>
                  <a:txBody>
                    <a:bodyPr/>
                    <a:lstStyle/>
                    <a:p>
                      <a:pPr algn="l" fontAlgn="b"/>
                      <a:r>
                        <a:rPr lang="en-US" sz="1000" u="none" strike="noStrike" dirty="0" smtClean="0">
                          <a:effectLst/>
                        </a:rPr>
                        <a:t>  47502.04.001050</a:t>
                      </a:r>
                      <a:endParaRPr lang="en-US" sz="1000" b="0" i="0" u="none" strike="noStrike" dirty="0">
                        <a:solidFill>
                          <a:srgbClr val="000000"/>
                        </a:solidFill>
                        <a:effectLst/>
                        <a:latin typeface="Calibri"/>
                      </a:endParaRPr>
                    </a:p>
                  </a:txBody>
                  <a:tcPr marL="6656" marR="6656" marT="6656" marB="0" anchor="ctr"/>
                </a:tc>
                <a:tc>
                  <a:txBody>
                    <a:bodyPr/>
                    <a:lstStyle/>
                    <a:p>
                      <a:pPr algn="l" fontAlgn="b"/>
                      <a:r>
                        <a:rPr lang="en-US" sz="1000" u="none" strike="noStrike" dirty="0">
                          <a:effectLst/>
                        </a:rPr>
                        <a:t>T5 - Mu2e </a:t>
                      </a:r>
                      <a:r>
                        <a:rPr lang="en-US" sz="1000" u="none" strike="noStrike" dirty="0" smtClean="0">
                          <a:effectLst/>
                        </a:rPr>
                        <a:t>Radiation Safety System </a:t>
                      </a:r>
                      <a:r>
                        <a:rPr lang="en-US" sz="1000" u="none" strike="noStrike" dirty="0">
                          <a:effectLst/>
                        </a:rPr>
                        <a:t>Conceptual Design Complete</a:t>
                      </a:r>
                      <a:endParaRPr lang="en-US" sz="1000" b="0" i="0" u="none" strike="noStrike" dirty="0">
                        <a:solidFill>
                          <a:srgbClr val="000000"/>
                        </a:solidFill>
                        <a:effectLst/>
                        <a:latin typeface="Calibri"/>
                      </a:endParaRPr>
                    </a:p>
                  </a:txBody>
                  <a:tcPr marL="6656" marR="6656" marT="6656" marB="0" anchor="ctr"/>
                </a:tc>
                <a:tc>
                  <a:txBody>
                    <a:bodyPr/>
                    <a:lstStyle/>
                    <a:p>
                      <a:pPr algn="ctr" fontAlgn="b"/>
                      <a:r>
                        <a:rPr lang="en-US" sz="1000" u="none" strike="noStrike" dirty="0">
                          <a:effectLst/>
                        </a:rPr>
                        <a:t>28-Jun-12 A</a:t>
                      </a:r>
                      <a:endParaRPr lang="en-US" sz="1000" b="0" i="0" u="none" strike="noStrike" dirty="0">
                        <a:solidFill>
                          <a:srgbClr val="000000"/>
                        </a:solidFill>
                        <a:effectLst/>
                        <a:latin typeface="Calibri"/>
                      </a:endParaRPr>
                    </a:p>
                  </a:txBody>
                  <a:tcPr marL="6656" marR="6656" marT="6656" marB="0" anchor="ctr"/>
                </a:tc>
                <a:tc>
                  <a:txBody>
                    <a:bodyPr/>
                    <a:lstStyle/>
                    <a:p>
                      <a:pPr algn="ctr" fontAlgn="b"/>
                      <a:r>
                        <a:rPr lang="en-US" sz="1000" u="none" strike="noStrike" dirty="0">
                          <a:effectLst/>
                        </a:rPr>
                        <a:t>T5</a:t>
                      </a:r>
                      <a:endParaRPr lang="en-US" sz="1000" b="0" i="0" u="none" strike="noStrike" dirty="0">
                        <a:solidFill>
                          <a:srgbClr val="000000"/>
                        </a:solidFill>
                        <a:effectLst/>
                        <a:latin typeface="Calibri"/>
                      </a:endParaRPr>
                    </a:p>
                  </a:txBody>
                  <a:tcPr marL="6656" marR="6656" marT="6656" marB="0" anchor="ctr"/>
                </a:tc>
              </a:tr>
              <a:tr h="328821">
                <a:tc>
                  <a:txBody>
                    <a:bodyPr/>
                    <a:lstStyle/>
                    <a:p>
                      <a:pPr algn="l" fontAlgn="b"/>
                      <a:r>
                        <a:rPr lang="en-US" sz="1000" u="none" strike="noStrike" dirty="0" smtClean="0">
                          <a:effectLst/>
                        </a:rPr>
                        <a:t>  47502.04.001060</a:t>
                      </a:r>
                      <a:endParaRPr lang="en-US" sz="1000" b="0" i="0" u="none" strike="noStrike" dirty="0">
                        <a:solidFill>
                          <a:srgbClr val="000000"/>
                        </a:solidFill>
                        <a:effectLst/>
                        <a:latin typeface="Calibri"/>
                      </a:endParaRPr>
                    </a:p>
                  </a:txBody>
                  <a:tcPr marL="6656" marR="6656" marT="6656" marB="0" anchor="ctr"/>
                </a:tc>
                <a:tc>
                  <a:txBody>
                    <a:bodyPr/>
                    <a:lstStyle/>
                    <a:p>
                      <a:pPr algn="l" fontAlgn="b"/>
                      <a:r>
                        <a:rPr lang="en-US" sz="1000" u="none" strike="noStrike" dirty="0">
                          <a:effectLst/>
                        </a:rPr>
                        <a:t>T5 - Mu2e </a:t>
                      </a:r>
                      <a:r>
                        <a:rPr lang="en-US" sz="1000" u="none" strike="noStrike" dirty="0" smtClean="0">
                          <a:effectLst/>
                        </a:rPr>
                        <a:t>Radiation Safety System </a:t>
                      </a:r>
                      <a:r>
                        <a:rPr lang="en-US" sz="1000" u="none" strike="noStrike" dirty="0">
                          <a:effectLst/>
                        </a:rPr>
                        <a:t>Preliminary Engineering Design Complete</a:t>
                      </a:r>
                      <a:endParaRPr lang="en-US" sz="1000" b="0" i="0" u="none" strike="noStrike" dirty="0">
                        <a:solidFill>
                          <a:srgbClr val="000000"/>
                        </a:solidFill>
                        <a:effectLst/>
                        <a:latin typeface="Calibri"/>
                      </a:endParaRPr>
                    </a:p>
                  </a:txBody>
                  <a:tcPr marL="6656" marR="6656" marT="6656" marB="0" anchor="ctr"/>
                </a:tc>
                <a:tc>
                  <a:txBody>
                    <a:bodyPr/>
                    <a:lstStyle/>
                    <a:p>
                      <a:pPr algn="ctr" fontAlgn="b"/>
                      <a:r>
                        <a:rPr lang="en-US" sz="1000" u="none" strike="noStrike" dirty="0">
                          <a:effectLst/>
                        </a:rPr>
                        <a:t>20-Dec-13 A</a:t>
                      </a:r>
                      <a:endParaRPr lang="en-US" sz="1000" b="0" i="0" u="none" strike="noStrike" dirty="0">
                        <a:solidFill>
                          <a:srgbClr val="000000"/>
                        </a:solidFill>
                        <a:effectLst/>
                        <a:latin typeface="Calibri"/>
                      </a:endParaRPr>
                    </a:p>
                  </a:txBody>
                  <a:tcPr marL="6656" marR="6656" marT="6656" marB="0" anchor="ctr"/>
                </a:tc>
                <a:tc>
                  <a:txBody>
                    <a:bodyPr/>
                    <a:lstStyle/>
                    <a:p>
                      <a:pPr algn="ctr" fontAlgn="b"/>
                      <a:r>
                        <a:rPr lang="en-US" sz="1000" u="none" strike="noStrike">
                          <a:effectLst/>
                        </a:rPr>
                        <a:t>T5</a:t>
                      </a:r>
                      <a:endParaRPr lang="en-US" sz="1000" b="0" i="0" u="none" strike="noStrike">
                        <a:solidFill>
                          <a:srgbClr val="000000"/>
                        </a:solidFill>
                        <a:effectLst/>
                        <a:latin typeface="Calibri"/>
                      </a:endParaRPr>
                    </a:p>
                  </a:txBody>
                  <a:tcPr marL="6656" marR="6656" marT="6656" marB="0" anchor="ctr"/>
                </a:tc>
              </a:tr>
              <a:tr h="328821">
                <a:tc>
                  <a:txBody>
                    <a:bodyPr/>
                    <a:lstStyle/>
                    <a:p>
                      <a:pPr algn="l" fontAlgn="b"/>
                      <a:r>
                        <a:rPr lang="en-US" sz="1000" u="none" strike="noStrike" dirty="0" smtClean="0">
                          <a:effectLst/>
                        </a:rPr>
                        <a:t>  47502.04.02.1.001004</a:t>
                      </a:r>
                      <a:endParaRPr lang="en-US" sz="1000" b="0" i="0" u="none" strike="noStrike" dirty="0">
                        <a:solidFill>
                          <a:srgbClr val="000000"/>
                        </a:solidFill>
                        <a:effectLst/>
                        <a:latin typeface="Calibri"/>
                      </a:endParaRPr>
                    </a:p>
                  </a:txBody>
                  <a:tcPr marL="6656" marR="6656" marT="6656" marB="0" anchor="ctr"/>
                </a:tc>
                <a:tc>
                  <a:txBody>
                    <a:bodyPr/>
                    <a:lstStyle/>
                    <a:p>
                      <a:pPr algn="l" fontAlgn="b"/>
                      <a:r>
                        <a:rPr lang="en-US" sz="1000" u="none" strike="noStrike" dirty="0">
                          <a:effectLst/>
                        </a:rPr>
                        <a:t>T5 </a:t>
                      </a:r>
                      <a:r>
                        <a:rPr lang="en-US" sz="1000" u="none" strike="noStrike" dirty="0" smtClean="0">
                          <a:effectLst/>
                        </a:rPr>
                        <a:t>- Resolution </a:t>
                      </a:r>
                      <a:r>
                        <a:rPr lang="en-US" sz="1000" u="none" strike="noStrike" dirty="0">
                          <a:effectLst/>
                        </a:rPr>
                        <a:t>of revisions to </a:t>
                      </a:r>
                      <a:r>
                        <a:rPr lang="en-US" sz="1000" u="none" strike="noStrike" dirty="0" smtClean="0">
                          <a:effectLst/>
                        </a:rPr>
                        <a:t>beam line </a:t>
                      </a:r>
                      <a:r>
                        <a:rPr lang="en-US" sz="1000" u="none" strike="noStrike" dirty="0">
                          <a:effectLst/>
                        </a:rPr>
                        <a:t>geometry at M4 line at extraction from delivery ring</a:t>
                      </a:r>
                      <a:endParaRPr lang="en-US" sz="1000" b="0" i="0" u="none" strike="noStrike" dirty="0">
                        <a:solidFill>
                          <a:srgbClr val="000000"/>
                        </a:solidFill>
                        <a:effectLst/>
                        <a:latin typeface="Calibri"/>
                      </a:endParaRPr>
                    </a:p>
                  </a:txBody>
                  <a:tcPr marL="6656" marR="6656" marT="6656" marB="0" anchor="ctr"/>
                </a:tc>
                <a:tc>
                  <a:txBody>
                    <a:bodyPr/>
                    <a:lstStyle/>
                    <a:p>
                      <a:pPr algn="ctr" fontAlgn="b"/>
                      <a:r>
                        <a:rPr lang="en-US" sz="1000" u="none" strike="noStrike" dirty="0">
                          <a:effectLst/>
                        </a:rPr>
                        <a:t>20-Dec-13 A</a:t>
                      </a:r>
                      <a:endParaRPr lang="en-US" sz="1000" b="0" i="0" u="none" strike="noStrike" dirty="0">
                        <a:solidFill>
                          <a:srgbClr val="000000"/>
                        </a:solidFill>
                        <a:effectLst/>
                        <a:latin typeface="Calibri"/>
                      </a:endParaRPr>
                    </a:p>
                  </a:txBody>
                  <a:tcPr marL="6656" marR="6656" marT="6656" marB="0" anchor="ctr"/>
                </a:tc>
                <a:tc>
                  <a:txBody>
                    <a:bodyPr/>
                    <a:lstStyle/>
                    <a:p>
                      <a:pPr algn="ctr" fontAlgn="b"/>
                      <a:r>
                        <a:rPr lang="en-US" sz="1000" u="none" strike="noStrike">
                          <a:effectLst/>
                        </a:rPr>
                        <a:t>T5</a:t>
                      </a:r>
                      <a:endParaRPr lang="en-US" sz="1000" b="0" i="0" u="none" strike="noStrike">
                        <a:solidFill>
                          <a:srgbClr val="000000"/>
                        </a:solidFill>
                        <a:effectLst/>
                        <a:latin typeface="Calibri"/>
                      </a:endParaRPr>
                    </a:p>
                  </a:txBody>
                  <a:tcPr marL="6656" marR="6656" marT="6656" marB="0" anchor="ctr"/>
                </a:tc>
              </a:tr>
              <a:tr h="256877">
                <a:tc>
                  <a:txBody>
                    <a:bodyPr/>
                    <a:lstStyle/>
                    <a:p>
                      <a:pPr algn="l" fontAlgn="b"/>
                      <a:r>
                        <a:rPr lang="en-US" sz="1000" u="none" strike="noStrike" dirty="0" smtClean="0">
                          <a:effectLst/>
                        </a:rPr>
                        <a:t>  47502.04.001090</a:t>
                      </a:r>
                      <a:endParaRPr lang="en-US" sz="1000" b="0" i="0" u="none" strike="noStrike" dirty="0">
                        <a:solidFill>
                          <a:srgbClr val="000000"/>
                        </a:solidFill>
                        <a:effectLst/>
                        <a:latin typeface="Calibri"/>
                      </a:endParaRPr>
                    </a:p>
                  </a:txBody>
                  <a:tcPr marL="6656" marR="6656" marT="6656" marB="0" anchor="ctr"/>
                </a:tc>
                <a:tc>
                  <a:txBody>
                    <a:bodyPr/>
                    <a:lstStyle/>
                    <a:p>
                      <a:pPr algn="l" fontAlgn="b"/>
                      <a:r>
                        <a:rPr lang="en-US" sz="1000" u="none" strike="noStrike" dirty="0">
                          <a:effectLst/>
                        </a:rPr>
                        <a:t>T5 - M4 Shield Wall Ready for g-2 Beam Operations</a:t>
                      </a:r>
                      <a:endParaRPr lang="en-US" sz="1000" b="0" i="0" u="none" strike="noStrike" dirty="0">
                        <a:solidFill>
                          <a:srgbClr val="000000"/>
                        </a:solidFill>
                        <a:effectLst/>
                        <a:latin typeface="Calibri"/>
                      </a:endParaRPr>
                    </a:p>
                  </a:txBody>
                  <a:tcPr marL="6656" marR="6656" marT="6656" marB="0" anchor="ctr"/>
                </a:tc>
                <a:tc>
                  <a:txBody>
                    <a:bodyPr/>
                    <a:lstStyle/>
                    <a:p>
                      <a:pPr algn="ctr" fontAlgn="b"/>
                      <a:r>
                        <a:rPr lang="en-US" sz="1000" u="none" strike="noStrike">
                          <a:effectLst/>
                        </a:rPr>
                        <a:t>28-Feb-17</a:t>
                      </a:r>
                      <a:endParaRPr lang="en-US" sz="1000" b="0" i="0" u="none" strike="noStrike">
                        <a:solidFill>
                          <a:srgbClr val="000000"/>
                        </a:solidFill>
                        <a:effectLst/>
                        <a:latin typeface="Calibri"/>
                      </a:endParaRPr>
                    </a:p>
                  </a:txBody>
                  <a:tcPr marL="6656" marR="6656" marT="6656" marB="0" anchor="ctr"/>
                </a:tc>
                <a:tc>
                  <a:txBody>
                    <a:bodyPr/>
                    <a:lstStyle/>
                    <a:p>
                      <a:pPr algn="ctr" fontAlgn="b"/>
                      <a:r>
                        <a:rPr lang="en-US" sz="1000" u="none" strike="noStrike">
                          <a:effectLst/>
                        </a:rPr>
                        <a:t>T5</a:t>
                      </a:r>
                      <a:endParaRPr lang="en-US" sz="1000" b="0" i="0" u="none" strike="noStrike">
                        <a:solidFill>
                          <a:srgbClr val="000000"/>
                        </a:solidFill>
                        <a:effectLst/>
                        <a:latin typeface="Calibri"/>
                      </a:endParaRPr>
                    </a:p>
                  </a:txBody>
                  <a:tcPr marL="6656" marR="6656" marT="6656" marB="0" anchor="ctr"/>
                </a:tc>
              </a:tr>
              <a:tr h="256877">
                <a:tc>
                  <a:txBody>
                    <a:bodyPr/>
                    <a:lstStyle/>
                    <a:p>
                      <a:pPr algn="l" fontAlgn="b"/>
                      <a:r>
                        <a:rPr lang="en-US" sz="1000" u="none" strike="noStrike" dirty="0" smtClean="0">
                          <a:effectLst/>
                        </a:rPr>
                        <a:t>  47502.04.03.1.001080</a:t>
                      </a:r>
                      <a:endParaRPr lang="en-US" sz="1000" b="0" i="0" u="none" strike="noStrike" dirty="0">
                        <a:solidFill>
                          <a:srgbClr val="000000"/>
                        </a:solidFill>
                        <a:effectLst/>
                        <a:latin typeface="Calibri"/>
                      </a:endParaRPr>
                    </a:p>
                  </a:txBody>
                  <a:tcPr marL="6656" marR="6656" marT="6656" marB="0" anchor="ctr"/>
                </a:tc>
                <a:tc>
                  <a:txBody>
                    <a:bodyPr/>
                    <a:lstStyle/>
                    <a:p>
                      <a:pPr algn="l" fontAlgn="b"/>
                      <a:r>
                        <a:rPr lang="en-US" sz="1000" u="none" strike="noStrike">
                          <a:effectLst/>
                        </a:rPr>
                        <a:t>T5 - External Beamline Safety System Interlocks Complete</a:t>
                      </a:r>
                      <a:endParaRPr lang="en-US" sz="1000" b="0" i="0" u="none" strike="noStrike">
                        <a:solidFill>
                          <a:srgbClr val="000000"/>
                        </a:solidFill>
                        <a:effectLst/>
                        <a:latin typeface="Calibri"/>
                      </a:endParaRPr>
                    </a:p>
                  </a:txBody>
                  <a:tcPr marL="6656" marR="6656" marT="6656" marB="0" anchor="ctr"/>
                </a:tc>
                <a:tc>
                  <a:txBody>
                    <a:bodyPr/>
                    <a:lstStyle/>
                    <a:p>
                      <a:pPr algn="ctr" fontAlgn="b"/>
                      <a:r>
                        <a:rPr lang="en-US" sz="1000" u="none" strike="noStrike">
                          <a:effectLst/>
                        </a:rPr>
                        <a:t>18-Apr-17</a:t>
                      </a:r>
                      <a:endParaRPr lang="en-US" sz="1000" b="0" i="0" u="none" strike="noStrike">
                        <a:solidFill>
                          <a:srgbClr val="000000"/>
                        </a:solidFill>
                        <a:effectLst/>
                        <a:latin typeface="Calibri"/>
                      </a:endParaRPr>
                    </a:p>
                  </a:txBody>
                  <a:tcPr marL="6656" marR="6656" marT="6656" marB="0" anchor="ctr"/>
                </a:tc>
                <a:tc>
                  <a:txBody>
                    <a:bodyPr/>
                    <a:lstStyle/>
                    <a:p>
                      <a:pPr algn="ctr" fontAlgn="b"/>
                      <a:r>
                        <a:rPr lang="en-US" sz="1000" u="none" strike="noStrike" dirty="0">
                          <a:effectLst/>
                        </a:rPr>
                        <a:t>T5</a:t>
                      </a:r>
                      <a:endParaRPr lang="en-US" sz="1000" b="0" i="0" u="none" strike="noStrike" dirty="0">
                        <a:solidFill>
                          <a:srgbClr val="000000"/>
                        </a:solidFill>
                        <a:effectLst/>
                        <a:latin typeface="Calibri"/>
                      </a:endParaRPr>
                    </a:p>
                  </a:txBody>
                  <a:tcPr marL="6656" marR="6656" marT="6656" marB="0" anchor="ctr"/>
                </a:tc>
              </a:tr>
              <a:tr h="328821">
                <a:tc>
                  <a:txBody>
                    <a:bodyPr/>
                    <a:lstStyle/>
                    <a:p>
                      <a:pPr algn="l" fontAlgn="b"/>
                      <a:r>
                        <a:rPr lang="en-US" sz="1000" u="none" strike="noStrike" dirty="0" smtClean="0">
                          <a:effectLst/>
                        </a:rPr>
                        <a:t>  47502.04.02.1.001075</a:t>
                      </a:r>
                      <a:endParaRPr lang="en-US" sz="1000" b="0" i="0" u="none" strike="noStrike" dirty="0">
                        <a:solidFill>
                          <a:srgbClr val="000000"/>
                        </a:solidFill>
                        <a:effectLst/>
                        <a:latin typeface="Calibri"/>
                      </a:endParaRPr>
                    </a:p>
                  </a:txBody>
                  <a:tcPr marL="6656" marR="6656" marT="6656" marB="0" anchor="ctr"/>
                </a:tc>
                <a:tc>
                  <a:txBody>
                    <a:bodyPr/>
                    <a:lstStyle/>
                    <a:p>
                      <a:pPr algn="l" fontAlgn="b"/>
                      <a:r>
                        <a:rPr lang="en-US" sz="1000" u="none" strike="noStrike" dirty="0">
                          <a:effectLst/>
                        </a:rPr>
                        <a:t>T5 - Start Procurement for Delivery Ring In-Tunnel Shielding</a:t>
                      </a:r>
                      <a:endParaRPr lang="en-US" sz="1000" b="0" i="0" u="none" strike="noStrike" dirty="0">
                        <a:solidFill>
                          <a:srgbClr val="000000"/>
                        </a:solidFill>
                        <a:effectLst/>
                        <a:latin typeface="Calibri"/>
                      </a:endParaRPr>
                    </a:p>
                  </a:txBody>
                  <a:tcPr marL="6656" marR="6656" marT="6656" marB="0" anchor="ct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US" sz="1000" u="none" strike="noStrike" dirty="0" smtClean="0">
                          <a:effectLst/>
                        </a:rPr>
                        <a:t>2-Oct-17</a:t>
                      </a:r>
                      <a:endParaRPr lang="en-US" sz="1000" b="0" i="0" u="none" strike="noStrike" dirty="0" smtClean="0">
                        <a:solidFill>
                          <a:srgbClr val="000000"/>
                        </a:solidFill>
                        <a:effectLst/>
                        <a:latin typeface="Calibri"/>
                      </a:endParaRPr>
                    </a:p>
                  </a:txBody>
                  <a:tcPr marL="6656" marR="6656" marT="6656" marB="0" anchor="ctr"/>
                </a:tc>
                <a:tc>
                  <a:txBody>
                    <a:bodyPr/>
                    <a:lstStyle/>
                    <a:p>
                      <a:pPr algn="ctr" fontAlgn="b"/>
                      <a:r>
                        <a:rPr lang="en-US" sz="1000" u="none" strike="noStrike" dirty="0">
                          <a:effectLst/>
                        </a:rPr>
                        <a:t>T5</a:t>
                      </a:r>
                      <a:endParaRPr lang="en-US" sz="1000" b="0" i="0" u="none" strike="noStrike" dirty="0">
                        <a:solidFill>
                          <a:srgbClr val="000000"/>
                        </a:solidFill>
                        <a:effectLst/>
                        <a:latin typeface="Calibri"/>
                      </a:endParaRPr>
                    </a:p>
                  </a:txBody>
                  <a:tcPr marL="6656" marR="6656" marT="6656" marB="0" anchor="ctr"/>
                </a:tc>
              </a:tr>
              <a:tr h="256877">
                <a:tc>
                  <a:txBody>
                    <a:bodyPr/>
                    <a:lstStyle/>
                    <a:p>
                      <a:pPr algn="l" fontAlgn="b"/>
                      <a:r>
                        <a:rPr lang="en-US" sz="1000" u="none" strike="noStrike" dirty="0" smtClean="0">
                          <a:effectLst/>
                        </a:rPr>
                        <a:t>  47502.04.04.2.1050</a:t>
                      </a:r>
                      <a:endParaRPr lang="en-US" sz="1000" b="0" i="0" u="none" strike="noStrike" dirty="0">
                        <a:solidFill>
                          <a:srgbClr val="000000"/>
                        </a:solidFill>
                        <a:effectLst/>
                        <a:latin typeface="Calibri"/>
                      </a:endParaRPr>
                    </a:p>
                  </a:txBody>
                  <a:tcPr marL="6656" marR="6656" marT="6656" marB="0" anchor="ctr"/>
                </a:tc>
                <a:tc>
                  <a:txBody>
                    <a:bodyPr/>
                    <a:lstStyle/>
                    <a:p>
                      <a:pPr algn="l" fontAlgn="b"/>
                      <a:r>
                        <a:rPr lang="en-US" sz="1000" u="none" strike="noStrike" dirty="0">
                          <a:effectLst/>
                        </a:rPr>
                        <a:t>T5 - External Beamline Enclosure Safety Systems Complete</a:t>
                      </a:r>
                      <a:endParaRPr lang="en-US" sz="1000" b="0" i="0" u="none" strike="noStrike" dirty="0">
                        <a:solidFill>
                          <a:srgbClr val="000000"/>
                        </a:solidFill>
                        <a:effectLst/>
                        <a:latin typeface="Calibri"/>
                      </a:endParaRPr>
                    </a:p>
                  </a:txBody>
                  <a:tcPr marL="6656" marR="6656" marT="6656" marB="0" anchor="ctr"/>
                </a:tc>
                <a:tc>
                  <a:txBody>
                    <a:bodyPr/>
                    <a:lstStyle/>
                    <a:p>
                      <a:pPr algn="ctr" fontAlgn="b"/>
                      <a:r>
                        <a:rPr lang="en-US" sz="1000" u="none" strike="noStrike">
                          <a:effectLst/>
                        </a:rPr>
                        <a:t>24-Apr-18</a:t>
                      </a:r>
                      <a:endParaRPr lang="en-US" sz="1000" b="0" i="0" u="none" strike="noStrike">
                        <a:solidFill>
                          <a:srgbClr val="000000"/>
                        </a:solidFill>
                        <a:effectLst/>
                        <a:latin typeface="Calibri"/>
                      </a:endParaRPr>
                    </a:p>
                  </a:txBody>
                  <a:tcPr marL="6656" marR="6656" marT="6656" marB="0" anchor="ctr"/>
                </a:tc>
                <a:tc>
                  <a:txBody>
                    <a:bodyPr/>
                    <a:lstStyle/>
                    <a:p>
                      <a:pPr algn="ctr" fontAlgn="b"/>
                      <a:r>
                        <a:rPr lang="en-US" sz="1000" u="none" strike="noStrike">
                          <a:effectLst/>
                        </a:rPr>
                        <a:t>T5</a:t>
                      </a:r>
                      <a:endParaRPr lang="en-US" sz="1000" b="0" i="0" u="none" strike="noStrike">
                        <a:solidFill>
                          <a:srgbClr val="000000"/>
                        </a:solidFill>
                        <a:effectLst/>
                        <a:latin typeface="Calibri"/>
                      </a:endParaRPr>
                    </a:p>
                  </a:txBody>
                  <a:tcPr marL="6656" marR="6656" marT="6656" marB="0" anchor="ctr"/>
                </a:tc>
              </a:tr>
              <a:tr h="256877">
                <a:tc>
                  <a:txBody>
                    <a:bodyPr/>
                    <a:lstStyle/>
                    <a:p>
                      <a:pPr algn="l" fontAlgn="b"/>
                      <a:r>
                        <a:rPr lang="en-US" sz="1000" u="none" strike="noStrike" dirty="0" smtClean="0">
                          <a:effectLst/>
                        </a:rPr>
                        <a:t>  47502.04.04.4.1050</a:t>
                      </a:r>
                      <a:endParaRPr lang="en-US" sz="1000" b="0" i="0" u="none" strike="noStrike" dirty="0">
                        <a:solidFill>
                          <a:srgbClr val="000000"/>
                        </a:solidFill>
                        <a:effectLst/>
                        <a:latin typeface="Calibri"/>
                      </a:endParaRPr>
                    </a:p>
                  </a:txBody>
                  <a:tcPr marL="6656" marR="6656" marT="6656" marB="0" anchor="ctr"/>
                </a:tc>
                <a:tc>
                  <a:txBody>
                    <a:bodyPr/>
                    <a:lstStyle/>
                    <a:p>
                      <a:pPr algn="l" fontAlgn="b"/>
                      <a:r>
                        <a:rPr lang="en-US" sz="1000" u="none" strike="noStrike" dirty="0">
                          <a:effectLst/>
                        </a:rPr>
                        <a:t>T4 - ODH Safety System Installation Complete</a:t>
                      </a:r>
                      <a:endParaRPr lang="en-US" sz="1000" b="0" i="0" u="none" strike="noStrike" dirty="0">
                        <a:solidFill>
                          <a:srgbClr val="000000"/>
                        </a:solidFill>
                        <a:effectLst/>
                        <a:latin typeface="Calibri"/>
                      </a:endParaRPr>
                    </a:p>
                  </a:txBody>
                  <a:tcPr marL="6656" marR="6656" marT="6656" marB="0" anchor="ctr"/>
                </a:tc>
                <a:tc>
                  <a:txBody>
                    <a:bodyPr/>
                    <a:lstStyle/>
                    <a:p>
                      <a:pPr algn="ctr" fontAlgn="b"/>
                      <a:r>
                        <a:rPr lang="en-US" sz="1000" u="none" strike="noStrike">
                          <a:effectLst/>
                        </a:rPr>
                        <a:t>25-Apr-18</a:t>
                      </a:r>
                      <a:endParaRPr lang="en-US" sz="1000" b="0" i="0" u="none" strike="noStrike">
                        <a:solidFill>
                          <a:srgbClr val="000000"/>
                        </a:solidFill>
                        <a:effectLst/>
                        <a:latin typeface="Calibri"/>
                      </a:endParaRPr>
                    </a:p>
                  </a:txBody>
                  <a:tcPr marL="6656" marR="6656" marT="6656" marB="0" anchor="ctr"/>
                </a:tc>
                <a:tc>
                  <a:txBody>
                    <a:bodyPr/>
                    <a:lstStyle/>
                    <a:p>
                      <a:pPr algn="ctr" fontAlgn="b"/>
                      <a:r>
                        <a:rPr lang="en-US" sz="1000" u="none" strike="noStrike">
                          <a:effectLst/>
                        </a:rPr>
                        <a:t>T4</a:t>
                      </a:r>
                      <a:endParaRPr lang="en-US" sz="1000" b="0" i="0" u="none" strike="noStrike">
                        <a:solidFill>
                          <a:srgbClr val="000000"/>
                        </a:solidFill>
                        <a:effectLst/>
                        <a:latin typeface="Calibri"/>
                      </a:endParaRPr>
                    </a:p>
                  </a:txBody>
                  <a:tcPr marL="6656" marR="6656" marT="6656" marB="0" anchor="ctr"/>
                </a:tc>
              </a:tr>
              <a:tr h="256877">
                <a:tc>
                  <a:txBody>
                    <a:bodyPr/>
                    <a:lstStyle/>
                    <a:p>
                      <a:pPr algn="l" fontAlgn="b"/>
                      <a:r>
                        <a:rPr lang="en-US" sz="1000" u="none" strike="noStrike" dirty="0" smtClean="0">
                          <a:effectLst/>
                        </a:rPr>
                        <a:t>  47502.04.04.1.1110</a:t>
                      </a:r>
                      <a:endParaRPr lang="en-US" sz="1000" b="0" i="0" u="none" strike="noStrike" dirty="0">
                        <a:solidFill>
                          <a:srgbClr val="000000"/>
                        </a:solidFill>
                        <a:effectLst/>
                        <a:latin typeface="Calibri"/>
                      </a:endParaRPr>
                    </a:p>
                  </a:txBody>
                  <a:tcPr marL="6656" marR="6656" marT="6656" marB="0" anchor="ctr"/>
                </a:tc>
                <a:tc>
                  <a:txBody>
                    <a:bodyPr/>
                    <a:lstStyle/>
                    <a:p>
                      <a:pPr algn="l" fontAlgn="b"/>
                      <a:r>
                        <a:rPr lang="en-US" sz="1000" u="none" strike="noStrike" dirty="0">
                          <a:effectLst/>
                        </a:rPr>
                        <a:t>T4 - Target Hall Safety Systems Complete</a:t>
                      </a:r>
                      <a:endParaRPr lang="en-US" sz="1000" b="0" i="0" u="none" strike="noStrike" dirty="0">
                        <a:solidFill>
                          <a:srgbClr val="000000"/>
                        </a:solidFill>
                        <a:effectLst/>
                        <a:latin typeface="Calibri"/>
                      </a:endParaRPr>
                    </a:p>
                  </a:txBody>
                  <a:tcPr marL="6656" marR="6656" marT="6656" marB="0" anchor="ctr"/>
                </a:tc>
                <a:tc>
                  <a:txBody>
                    <a:bodyPr/>
                    <a:lstStyle/>
                    <a:p>
                      <a:pPr algn="ctr" fontAlgn="b"/>
                      <a:r>
                        <a:rPr lang="en-US" sz="1000" u="none" strike="noStrike">
                          <a:effectLst/>
                        </a:rPr>
                        <a:t>18-Jul-19</a:t>
                      </a:r>
                      <a:endParaRPr lang="en-US" sz="1000" b="0" i="0" u="none" strike="noStrike">
                        <a:solidFill>
                          <a:srgbClr val="000000"/>
                        </a:solidFill>
                        <a:effectLst/>
                        <a:latin typeface="Calibri"/>
                      </a:endParaRPr>
                    </a:p>
                  </a:txBody>
                  <a:tcPr marL="6656" marR="6656" marT="6656" marB="0" anchor="ctr"/>
                </a:tc>
                <a:tc>
                  <a:txBody>
                    <a:bodyPr/>
                    <a:lstStyle/>
                    <a:p>
                      <a:pPr algn="ctr" fontAlgn="b"/>
                      <a:r>
                        <a:rPr lang="en-US" sz="1000" u="none" strike="noStrike">
                          <a:effectLst/>
                        </a:rPr>
                        <a:t>T4</a:t>
                      </a:r>
                      <a:endParaRPr lang="en-US" sz="1000" b="0" i="0" u="none" strike="noStrike">
                        <a:solidFill>
                          <a:srgbClr val="000000"/>
                        </a:solidFill>
                        <a:effectLst/>
                        <a:latin typeface="Calibri"/>
                      </a:endParaRPr>
                    </a:p>
                  </a:txBody>
                  <a:tcPr marL="6656" marR="6656" marT="6656" marB="0" anchor="ctr"/>
                </a:tc>
              </a:tr>
              <a:tr h="328821">
                <a:tc>
                  <a:txBody>
                    <a:bodyPr/>
                    <a:lstStyle/>
                    <a:p>
                      <a:pPr algn="l" fontAlgn="b"/>
                      <a:r>
                        <a:rPr lang="en-US" sz="1000" u="none" strike="noStrike" dirty="0" smtClean="0">
                          <a:effectLst/>
                        </a:rPr>
                        <a:t>  47502.04.03.3.001087</a:t>
                      </a:r>
                      <a:endParaRPr lang="en-US" sz="1000" b="0" i="0" u="none" strike="noStrike" dirty="0">
                        <a:solidFill>
                          <a:srgbClr val="000000"/>
                        </a:solidFill>
                        <a:effectLst/>
                        <a:latin typeface="Calibri"/>
                      </a:endParaRPr>
                    </a:p>
                  </a:txBody>
                  <a:tcPr marL="6656" marR="6656" marT="6656" marB="0" anchor="ctr"/>
                </a:tc>
                <a:tc>
                  <a:txBody>
                    <a:bodyPr/>
                    <a:lstStyle/>
                    <a:p>
                      <a:pPr algn="l" fontAlgn="b"/>
                      <a:r>
                        <a:rPr lang="en-US" sz="1000" u="none" strike="noStrike" dirty="0">
                          <a:effectLst/>
                        </a:rPr>
                        <a:t>T5 - Ready to Move M4 Shield Wall to Diagnostic Absorber</a:t>
                      </a:r>
                      <a:endParaRPr lang="en-US" sz="1000" b="0" i="0" u="none" strike="noStrike" dirty="0">
                        <a:solidFill>
                          <a:srgbClr val="000000"/>
                        </a:solidFill>
                        <a:effectLst/>
                        <a:latin typeface="Calibri"/>
                      </a:endParaRPr>
                    </a:p>
                  </a:txBody>
                  <a:tcPr marL="6656" marR="6656" marT="6656" marB="0" anchor="ct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US" sz="1000" u="none" strike="noStrike" dirty="0" smtClean="0">
                          <a:effectLst/>
                        </a:rPr>
                        <a:t>3-Sep-19</a:t>
                      </a:r>
                      <a:endParaRPr lang="en-US" sz="1000" b="0" i="0" u="none" strike="noStrike" dirty="0" smtClean="0">
                        <a:solidFill>
                          <a:srgbClr val="000000"/>
                        </a:solidFill>
                        <a:effectLst/>
                        <a:latin typeface="Calibri"/>
                      </a:endParaRPr>
                    </a:p>
                  </a:txBody>
                  <a:tcPr marL="6656" marR="6656" marT="6656" marB="0" anchor="ctr"/>
                </a:tc>
                <a:tc>
                  <a:txBody>
                    <a:bodyPr/>
                    <a:lstStyle/>
                    <a:p>
                      <a:pPr algn="ctr" fontAlgn="b"/>
                      <a:r>
                        <a:rPr lang="en-US" sz="1000" u="none" strike="noStrike">
                          <a:effectLst/>
                        </a:rPr>
                        <a:t>T5</a:t>
                      </a:r>
                      <a:endParaRPr lang="en-US" sz="1000" b="0" i="0" u="none" strike="noStrike">
                        <a:solidFill>
                          <a:srgbClr val="000000"/>
                        </a:solidFill>
                        <a:effectLst/>
                        <a:latin typeface="Calibri"/>
                      </a:endParaRPr>
                    </a:p>
                  </a:txBody>
                  <a:tcPr marL="6656" marR="6656" marT="6656" marB="0" anchor="ctr"/>
                </a:tc>
              </a:tr>
              <a:tr h="328821">
                <a:tc>
                  <a:txBody>
                    <a:bodyPr/>
                    <a:lstStyle/>
                    <a:p>
                      <a:pPr algn="l" fontAlgn="b"/>
                      <a:r>
                        <a:rPr lang="en-US" sz="1000" u="none" strike="noStrike" dirty="0" smtClean="0">
                          <a:effectLst/>
                        </a:rPr>
                        <a:t>  47502.04.03.3.001110</a:t>
                      </a:r>
                      <a:endParaRPr lang="en-US" sz="1000" b="0" i="0" u="none" strike="noStrike" dirty="0">
                        <a:solidFill>
                          <a:srgbClr val="000000"/>
                        </a:solidFill>
                        <a:effectLst/>
                        <a:latin typeface="Calibri"/>
                      </a:endParaRPr>
                    </a:p>
                  </a:txBody>
                  <a:tcPr marL="6656" marR="6656" marT="6656" marB="0" anchor="ctr"/>
                </a:tc>
                <a:tc>
                  <a:txBody>
                    <a:bodyPr/>
                    <a:lstStyle/>
                    <a:p>
                      <a:pPr algn="l" fontAlgn="b"/>
                      <a:r>
                        <a:rPr lang="en-US" sz="1000" u="none" strike="noStrike" dirty="0">
                          <a:effectLst/>
                        </a:rPr>
                        <a:t>T5 - External Beamline In-Tunnel Shielding Complete</a:t>
                      </a:r>
                      <a:endParaRPr lang="en-US" sz="1000" b="0" i="0" u="none" strike="noStrike" dirty="0">
                        <a:solidFill>
                          <a:srgbClr val="000000"/>
                        </a:solidFill>
                        <a:effectLst/>
                        <a:latin typeface="Calibri"/>
                      </a:endParaRPr>
                    </a:p>
                  </a:txBody>
                  <a:tcPr marL="6656" marR="6656" marT="6656" marB="0" anchor="ctr"/>
                </a:tc>
                <a:tc>
                  <a:txBody>
                    <a:bodyPr/>
                    <a:lstStyle/>
                    <a:p>
                      <a:pPr algn="ctr" fontAlgn="b"/>
                      <a:r>
                        <a:rPr lang="en-US" sz="1000" u="none" strike="noStrike">
                          <a:effectLst/>
                        </a:rPr>
                        <a:t>14-Oct-19</a:t>
                      </a:r>
                      <a:endParaRPr lang="en-US" sz="1000" b="0" i="0" u="none" strike="noStrike">
                        <a:solidFill>
                          <a:srgbClr val="000000"/>
                        </a:solidFill>
                        <a:effectLst/>
                        <a:latin typeface="Calibri"/>
                      </a:endParaRPr>
                    </a:p>
                  </a:txBody>
                  <a:tcPr marL="6656" marR="6656" marT="6656" marB="0" anchor="ctr"/>
                </a:tc>
                <a:tc>
                  <a:txBody>
                    <a:bodyPr/>
                    <a:lstStyle/>
                    <a:p>
                      <a:pPr algn="ctr" fontAlgn="b"/>
                      <a:r>
                        <a:rPr lang="en-US" sz="1000" u="none" strike="noStrike">
                          <a:effectLst/>
                        </a:rPr>
                        <a:t>T5</a:t>
                      </a:r>
                      <a:endParaRPr lang="en-US" sz="1000" b="0" i="0" u="none" strike="noStrike">
                        <a:solidFill>
                          <a:srgbClr val="000000"/>
                        </a:solidFill>
                        <a:effectLst/>
                        <a:latin typeface="Calibri"/>
                      </a:endParaRPr>
                    </a:p>
                  </a:txBody>
                  <a:tcPr marL="6656" marR="6656" marT="6656" marB="0" anchor="ctr"/>
                </a:tc>
              </a:tr>
              <a:tr h="328821">
                <a:tc>
                  <a:txBody>
                    <a:bodyPr/>
                    <a:lstStyle/>
                    <a:p>
                      <a:pPr algn="l" fontAlgn="b"/>
                      <a:r>
                        <a:rPr lang="en-US" sz="1000" u="none" strike="noStrike" dirty="0" smtClean="0">
                          <a:effectLst/>
                        </a:rPr>
                        <a:t>  47502.04.02.2.001150</a:t>
                      </a:r>
                      <a:endParaRPr lang="en-US" sz="1000" b="0" i="0" u="none" strike="noStrike" dirty="0">
                        <a:solidFill>
                          <a:srgbClr val="000000"/>
                        </a:solidFill>
                        <a:effectLst/>
                        <a:latin typeface="Calibri"/>
                      </a:endParaRPr>
                    </a:p>
                  </a:txBody>
                  <a:tcPr marL="6656" marR="6656" marT="6656" marB="0" anchor="ctr"/>
                </a:tc>
                <a:tc>
                  <a:txBody>
                    <a:bodyPr/>
                    <a:lstStyle/>
                    <a:p>
                      <a:pPr algn="l" fontAlgn="b"/>
                      <a:r>
                        <a:rPr lang="en-US" sz="1000" u="none" strike="noStrike" dirty="0">
                          <a:effectLst/>
                        </a:rPr>
                        <a:t>T4 - Delivery Ring TLM System Complete</a:t>
                      </a:r>
                      <a:endParaRPr lang="en-US" sz="1000" b="0" i="0" u="none" strike="noStrike" dirty="0">
                        <a:solidFill>
                          <a:srgbClr val="000000"/>
                        </a:solidFill>
                        <a:effectLst/>
                        <a:latin typeface="Calibri"/>
                      </a:endParaRPr>
                    </a:p>
                  </a:txBody>
                  <a:tcPr marL="6656" marR="6656" marT="6656" marB="0" anchor="ctr"/>
                </a:tc>
                <a:tc>
                  <a:txBody>
                    <a:bodyPr/>
                    <a:lstStyle/>
                    <a:p>
                      <a:pPr algn="ctr" fontAlgn="b"/>
                      <a:r>
                        <a:rPr lang="en-US" sz="1000" u="none" strike="noStrike">
                          <a:effectLst/>
                        </a:rPr>
                        <a:t>7-Jan-20</a:t>
                      </a:r>
                      <a:endParaRPr lang="en-US" sz="1000" b="0" i="0" u="none" strike="noStrike">
                        <a:solidFill>
                          <a:srgbClr val="000000"/>
                        </a:solidFill>
                        <a:effectLst/>
                        <a:latin typeface="Calibri"/>
                      </a:endParaRPr>
                    </a:p>
                  </a:txBody>
                  <a:tcPr marL="6656" marR="6656" marT="6656" marB="0" anchor="ctr"/>
                </a:tc>
                <a:tc>
                  <a:txBody>
                    <a:bodyPr/>
                    <a:lstStyle/>
                    <a:p>
                      <a:pPr algn="ctr" fontAlgn="b"/>
                      <a:r>
                        <a:rPr lang="en-US" sz="1000" u="none" strike="noStrike">
                          <a:effectLst/>
                        </a:rPr>
                        <a:t>T4</a:t>
                      </a:r>
                      <a:endParaRPr lang="en-US" sz="1000" b="0" i="0" u="none" strike="noStrike">
                        <a:solidFill>
                          <a:srgbClr val="000000"/>
                        </a:solidFill>
                        <a:effectLst/>
                        <a:latin typeface="Calibri"/>
                      </a:endParaRPr>
                    </a:p>
                  </a:txBody>
                  <a:tcPr marL="6656" marR="6656" marT="6656" marB="0" anchor="ctr"/>
                </a:tc>
              </a:tr>
              <a:tr h="256877">
                <a:tc>
                  <a:txBody>
                    <a:bodyPr/>
                    <a:lstStyle/>
                    <a:p>
                      <a:pPr algn="l" fontAlgn="b"/>
                      <a:r>
                        <a:rPr lang="en-US" sz="1000" u="none" strike="noStrike" dirty="0" smtClean="0">
                          <a:effectLst/>
                        </a:rPr>
                        <a:t>  47502.04.1080</a:t>
                      </a:r>
                      <a:endParaRPr lang="en-US" sz="1000" b="0" i="0" u="none" strike="noStrike" dirty="0">
                        <a:solidFill>
                          <a:srgbClr val="000000"/>
                        </a:solidFill>
                        <a:effectLst/>
                        <a:latin typeface="Calibri"/>
                      </a:endParaRPr>
                    </a:p>
                  </a:txBody>
                  <a:tcPr marL="6656" marR="6656" marT="6656" marB="0" anchor="ctr"/>
                </a:tc>
                <a:tc>
                  <a:txBody>
                    <a:bodyPr/>
                    <a:lstStyle/>
                    <a:p>
                      <a:pPr algn="l" fontAlgn="b"/>
                      <a:r>
                        <a:rPr lang="en-US" sz="1000" u="none" strike="noStrike" dirty="0">
                          <a:effectLst/>
                        </a:rPr>
                        <a:t>T5 - </a:t>
                      </a:r>
                      <a:r>
                        <a:rPr lang="en-US" sz="1000" u="none" strike="noStrike" dirty="0" smtClean="0">
                          <a:effectLst/>
                        </a:rPr>
                        <a:t>Radiation Safety ready </a:t>
                      </a:r>
                      <a:r>
                        <a:rPr lang="en-US" sz="1000" u="none" strike="noStrike" dirty="0">
                          <a:effectLst/>
                        </a:rPr>
                        <a:t>for beam to the diagnostic absorber</a:t>
                      </a:r>
                      <a:endParaRPr lang="en-US" sz="1000" b="0" i="0" u="none" strike="noStrike" dirty="0">
                        <a:solidFill>
                          <a:srgbClr val="000000"/>
                        </a:solidFill>
                        <a:effectLst/>
                        <a:latin typeface="Calibri"/>
                      </a:endParaRPr>
                    </a:p>
                  </a:txBody>
                  <a:tcPr marL="6656" marR="6656" marT="6656" marB="0" anchor="ctr"/>
                </a:tc>
                <a:tc>
                  <a:txBody>
                    <a:bodyPr/>
                    <a:lstStyle/>
                    <a:p>
                      <a:pPr algn="ctr" fontAlgn="b"/>
                      <a:r>
                        <a:rPr lang="en-US" sz="1000" u="none" strike="noStrike" dirty="0">
                          <a:effectLst/>
                        </a:rPr>
                        <a:t>29-Jan-20</a:t>
                      </a:r>
                      <a:endParaRPr lang="en-US" sz="1000" b="0" i="0" u="none" strike="noStrike" dirty="0">
                        <a:solidFill>
                          <a:srgbClr val="000000"/>
                        </a:solidFill>
                        <a:effectLst/>
                        <a:latin typeface="Calibri"/>
                      </a:endParaRPr>
                    </a:p>
                  </a:txBody>
                  <a:tcPr marL="6656" marR="6656" marT="6656" marB="0" anchor="ctr"/>
                </a:tc>
                <a:tc>
                  <a:txBody>
                    <a:bodyPr/>
                    <a:lstStyle/>
                    <a:p>
                      <a:pPr algn="ctr" fontAlgn="b"/>
                      <a:r>
                        <a:rPr lang="en-US" sz="1000" u="none" strike="noStrike" dirty="0">
                          <a:effectLst/>
                        </a:rPr>
                        <a:t>T5</a:t>
                      </a:r>
                      <a:endParaRPr lang="en-US" sz="1000" b="0" i="0" u="none" strike="noStrike" dirty="0">
                        <a:solidFill>
                          <a:srgbClr val="000000"/>
                        </a:solidFill>
                        <a:effectLst/>
                        <a:latin typeface="Calibri"/>
                      </a:endParaRPr>
                    </a:p>
                  </a:txBody>
                  <a:tcPr marL="6656" marR="6656" marT="6656" marB="0" anchor="ctr"/>
                </a:tc>
              </a:tr>
              <a:tr h="328821">
                <a:tc>
                  <a:txBody>
                    <a:bodyPr/>
                    <a:lstStyle/>
                    <a:p>
                      <a:pPr algn="l" fontAlgn="b"/>
                      <a:r>
                        <a:rPr lang="en-US" sz="1000" u="none" strike="noStrike" dirty="0" smtClean="0">
                          <a:effectLst/>
                        </a:rPr>
                        <a:t>  47502.04.04.001000</a:t>
                      </a:r>
                      <a:endParaRPr lang="en-US" sz="1000" b="0" i="0" u="none" strike="noStrike" dirty="0">
                        <a:solidFill>
                          <a:srgbClr val="000000"/>
                        </a:solidFill>
                        <a:effectLst/>
                        <a:latin typeface="Calibri"/>
                      </a:endParaRPr>
                    </a:p>
                  </a:txBody>
                  <a:tcPr marL="6656" marR="6656" marT="6656" marB="0" anchor="ctr"/>
                </a:tc>
                <a:tc>
                  <a:txBody>
                    <a:bodyPr/>
                    <a:lstStyle/>
                    <a:p>
                      <a:pPr algn="l" fontAlgn="b"/>
                      <a:r>
                        <a:rPr lang="de-DE" sz="1000" u="none" strike="noStrike" dirty="0">
                          <a:effectLst/>
                        </a:rPr>
                        <a:t>T5 - Mu2e Safety Systems Complete</a:t>
                      </a:r>
                      <a:endParaRPr lang="de-DE" sz="1000" b="0" i="0" u="none" strike="noStrike" dirty="0">
                        <a:solidFill>
                          <a:srgbClr val="000000"/>
                        </a:solidFill>
                        <a:effectLst/>
                        <a:latin typeface="Calibri"/>
                      </a:endParaRPr>
                    </a:p>
                  </a:txBody>
                  <a:tcPr marL="6656" marR="6656" marT="6656" marB="0" anchor="ctr"/>
                </a:tc>
                <a:tc>
                  <a:txBody>
                    <a:bodyPr/>
                    <a:lstStyle/>
                    <a:p>
                      <a:pPr algn="ctr" fontAlgn="b"/>
                      <a:r>
                        <a:rPr lang="en-US" sz="1000" u="none" strike="noStrike" dirty="0">
                          <a:effectLst/>
                        </a:rPr>
                        <a:t>26-Feb-20</a:t>
                      </a:r>
                      <a:endParaRPr lang="en-US" sz="1000" b="0" i="0" u="none" strike="noStrike" dirty="0">
                        <a:solidFill>
                          <a:srgbClr val="000000"/>
                        </a:solidFill>
                        <a:effectLst/>
                        <a:latin typeface="Calibri"/>
                      </a:endParaRPr>
                    </a:p>
                  </a:txBody>
                  <a:tcPr marL="6656" marR="6656" marT="6656" marB="0" anchor="ctr"/>
                </a:tc>
                <a:tc>
                  <a:txBody>
                    <a:bodyPr/>
                    <a:lstStyle/>
                    <a:p>
                      <a:pPr algn="ctr" fontAlgn="b"/>
                      <a:r>
                        <a:rPr lang="en-US" sz="1000" u="none" strike="noStrike" dirty="0">
                          <a:effectLst/>
                        </a:rPr>
                        <a:t>T5</a:t>
                      </a:r>
                      <a:endParaRPr lang="en-US" sz="1000" b="0" i="0" u="none" strike="noStrike" dirty="0">
                        <a:solidFill>
                          <a:srgbClr val="000000"/>
                        </a:solidFill>
                        <a:effectLst/>
                        <a:latin typeface="Calibri"/>
                      </a:endParaRPr>
                    </a:p>
                  </a:txBody>
                  <a:tcPr marL="6656" marR="6656" marT="6656" marB="0" anchor="ctr"/>
                </a:tc>
              </a:tr>
              <a:tr h="328821">
                <a:tc>
                  <a:txBody>
                    <a:bodyPr/>
                    <a:lstStyle/>
                    <a:p>
                      <a:pPr algn="l" fontAlgn="b"/>
                      <a:r>
                        <a:rPr lang="en-US" sz="1000" u="none" strike="noStrike" dirty="0" smtClean="0">
                          <a:effectLst/>
                        </a:rPr>
                        <a:t>  47502.04.02.001000</a:t>
                      </a:r>
                      <a:endParaRPr lang="en-US" sz="1000" b="0" i="0" u="none" strike="noStrike" dirty="0">
                        <a:solidFill>
                          <a:srgbClr val="000000"/>
                        </a:solidFill>
                        <a:effectLst/>
                        <a:latin typeface="Calibri"/>
                      </a:endParaRPr>
                    </a:p>
                  </a:txBody>
                  <a:tcPr marL="6656" marR="6656" marT="6656" marB="0" anchor="ctr"/>
                </a:tc>
                <a:tc>
                  <a:txBody>
                    <a:bodyPr/>
                    <a:lstStyle/>
                    <a:p>
                      <a:pPr algn="l" fontAlgn="b"/>
                      <a:r>
                        <a:rPr lang="en-US" sz="1000" u="none" strike="noStrike" dirty="0">
                          <a:effectLst/>
                        </a:rPr>
                        <a:t>T5 - Delivery Ring </a:t>
                      </a:r>
                      <a:r>
                        <a:rPr lang="en-US" sz="1000" u="none" strike="noStrike" dirty="0" smtClean="0">
                          <a:effectLst/>
                        </a:rPr>
                        <a:t>Radiation Safety Upgrades </a:t>
                      </a:r>
                      <a:r>
                        <a:rPr lang="en-US" sz="1000" u="none" strike="noStrike" dirty="0">
                          <a:effectLst/>
                        </a:rPr>
                        <a:t>Complete</a:t>
                      </a:r>
                      <a:endParaRPr lang="en-US" sz="1000" b="0" i="0" u="none" strike="noStrike" dirty="0">
                        <a:solidFill>
                          <a:srgbClr val="000000"/>
                        </a:solidFill>
                        <a:effectLst/>
                        <a:latin typeface="Calibri"/>
                      </a:endParaRPr>
                    </a:p>
                  </a:txBody>
                  <a:tcPr marL="6656" marR="6656" marT="6656" marB="0" anchor="ctr"/>
                </a:tc>
                <a:tc>
                  <a:txBody>
                    <a:bodyPr/>
                    <a:lstStyle/>
                    <a:p>
                      <a:pPr algn="ctr" fontAlgn="b"/>
                      <a:r>
                        <a:rPr lang="en-US" sz="1000" u="none" strike="noStrike" dirty="0">
                          <a:effectLst/>
                        </a:rPr>
                        <a:t>21-Apr-20</a:t>
                      </a:r>
                      <a:endParaRPr lang="en-US" sz="1000" b="0" i="0" u="none" strike="noStrike" dirty="0">
                        <a:solidFill>
                          <a:srgbClr val="000000"/>
                        </a:solidFill>
                        <a:effectLst/>
                        <a:latin typeface="Calibri"/>
                      </a:endParaRPr>
                    </a:p>
                  </a:txBody>
                  <a:tcPr marL="6656" marR="6656" marT="6656" marB="0" anchor="ctr"/>
                </a:tc>
                <a:tc>
                  <a:txBody>
                    <a:bodyPr/>
                    <a:lstStyle/>
                    <a:p>
                      <a:pPr algn="ctr" fontAlgn="b"/>
                      <a:r>
                        <a:rPr lang="en-US" sz="1000" u="none" strike="noStrike" dirty="0">
                          <a:effectLst/>
                        </a:rPr>
                        <a:t>T5</a:t>
                      </a:r>
                      <a:endParaRPr lang="en-US" sz="1000" b="0" i="0" u="none" strike="noStrike" dirty="0">
                        <a:solidFill>
                          <a:srgbClr val="000000"/>
                        </a:solidFill>
                        <a:effectLst/>
                        <a:latin typeface="Calibri"/>
                      </a:endParaRPr>
                    </a:p>
                  </a:txBody>
                  <a:tcPr marL="6656" marR="6656" marT="6656" marB="0" anchor="ctr"/>
                </a:tc>
              </a:tr>
              <a:tr h="256877">
                <a:tc>
                  <a:txBody>
                    <a:bodyPr/>
                    <a:lstStyle/>
                    <a:p>
                      <a:pPr algn="l" fontAlgn="b"/>
                      <a:r>
                        <a:rPr lang="en-US" sz="1000" u="none" strike="noStrike" dirty="0" smtClean="0">
                          <a:effectLst/>
                        </a:rPr>
                        <a:t>  47502.04.001082</a:t>
                      </a:r>
                      <a:endParaRPr lang="en-US" sz="1000" b="0" i="0" u="none" strike="noStrike" dirty="0">
                        <a:solidFill>
                          <a:srgbClr val="000000"/>
                        </a:solidFill>
                        <a:effectLst/>
                        <a:latin typeface="Calibri"/>
                      </a:endParaRPr>
                    </a:p>
                  </a:txBody>
                  <a:tcPr marL="6656" marR="6656" marT="6656" marB="0" anchor="ctr"/>
                </a:tc>
                <a:tc>
                  <a:txBody>
                    <a:bodyPr/>
                    <a:lstStyle/>
                    <a:p>
                      <a:pPr algn="l" fontAlgn="b"/>
                      <a:r>
                        <a:rPr lang="en-US" sz="1000" u="none" strike="noStrike" dirty="0">
                          <a:effectLst/>
                        </a:rPr>
                        <a:t>T3 - </a:t>
                      </a:r>
                      <a:r>
                        <a:rPr lang="en-US" sz="1000" u="none" strike="noStrike" dirty="0" smtClean="0">
                          <a:effectLst/>
                        </a:rPr>
                        <a:t>Radiation Safety Improvements </a:t>
                      </a:r>
                      <a:r>
                        <a:rPr lang="en-US" sz="1000" u="none" strike="noStrike" dirty="0">
                          <a:effectLst/>
                        </a:rPr>
                        <a:t>Complete</a:t>
                      </a:r>
                      <a:endParaRPr lang="en-US" sz="1000" b="0" i="0" u="none" strike="noStrike" dirty="0">
                        <a:solidFill>
                          <a:srgbClr val="000000"/>
                        </a:solidFill>
                        <a:effectLst/>
                        <a:latin typeface="Calibri"/>
                      </a:endParaRPr>
                    </a:p>
                  </a:txBody>
                  <a:tcPr marL="6656" marR="6656" marT="6656" marB="0" anchor="ctr"/>
                </a:tc>
                <a:tc>
                  <a:txBody>
                    <a:bodyPr/>
                    <a:lstStyle/>
                    <a:p>
                      <a:pPr algn="ctr" fontAlgn="b"/>
                      <a:r>
                        <a:rPr lang="en-US" sz="1000" u="none" strike="noStrike" dirty="0">
                          <a:effectLst/>
                        </a:rPr>
                        <a:t>22-Jul-20*</a:t>
                      </a:r>
                      <a:endParaRPr lang="en-US" sz="1000" b="0" i="0" u="none" strike="noStrike" dirty="0">
                        <a:solidFill>
                          <a:srgbClr val="000000"/>
                        </a:solidFill>
                        <a:effectLst/>
                        <a:latin typeface="Calibri"/>
                      </a:endParaRPr>
                    </a:p>
                  </a:txBody>
                  <a:tcPr marL="6656" marR="6656" marT="6656" marB="0" anchor="ctr"/>
                </a:tc>
                <a:tc>
                  <a:txBody>
                    <a:bodyPr/>
                    <a:lstStyle/>
                    <a:p>
                      <a:pPr algn="ctr" fontAlgn="b"/>
                      <a:r>
                        <a:rPr lang="en-US" sz="1000" u="none" strike="noStrike" dirty="0">
                          <a:effectLst/>
                        </a:rPr>
                        <a:t>T3</a:t>
                      </a:r>
                      <a:endParaRPr lang="en-US" sz="1000" b="0" i="0" u="none" strike="noStrike" dirty="0">
                        <a:solidFill>
                          <a:srgbClr val="000000"/>
                        </a:solidFill>
                        <a:effectLst/>
                        <a:latin typeface="Calibri"/>
                      </a:endParaRPr>
                    </a:p>
                  </a:txBody>
                  <a:tcPr marL="6656" marR="6656" marT="6656" marB="0" anchor="ctr"/>
                </a:tc>
              </a:tr>
            </a:tbl>
          </a:graphicData>
        </a:graphic>
      </p:graphicFrame>
    </p:spTree>
    <p:extLst>
      <p:ext uri="{BB962C8B-B14F-4D97-AF65-F5344CB8AC3E}">
        <p14:creationId xmlns:p14="http://schemas.microsoft.com/office/powerpoint/2010/main" val="19620011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Requirements</a:t>
            </a:r>
            <a:endParaRPr lang="en-US" dirty="0"/>
          </a:p>
        </p:txBody>
      </p:sp>
      <p:sp>
        <p:nvSpPr>
          <p:cNvPr id="3" name="Content Placeholder 2"/>
          <p:cNvSpPr>
            <a:spLocks noGrp="1"/>
          </p:cNvSpPr>
          <p:nvPr>
            <p:ph idx="1"/>
          </p:nvPr>
        </p:nvSpPr>
        <p:spPr>
          <a:xfrm>
            <a:off x="242887" y="919221"/>
            <a:ext cx="8672513" cy="4987867"/>
          </a:xfrm>
        </p:spPr>
        <p:txBody>
          <a:bodyPr/>
          <a:lstStyle/>
          <a:p>
            <a:r>
              <a:rPr lang="en-US" sz="1600" dirty="0" smtClean="0"/>
              <a:t>Fermilab Radiological Controls Manual (FRCM)</a:t>
            </a:r>
          </a:p>
          <a:p>
            <a:pPr lvl="1"/>
            <a:r>
              <a:rPr lang="en-US" sz="1600" dirty="0" smtClean="0"/>
              <a:t>Key requirements:</a:t>
            </a:r>
          </a:p>
          <a:p>
            <a:pPr lvl="2"/>
            <a:r>
              <a:rPr lang="en-US" sz="1600" dirty="0" smtClean="0"/>
              <a:t>Prompt radiation dose rate outside beam enclosure shields</a:t>
            </a:r>
          </a:p>
          <a:p>
            <a:pPr lvl="3"/>
            <a:r>
              <a:rPr lang="en-US" sz="1600" dirty="0" smtClean="0"/>
              <a:t>Includes radiation skyshine</a:t>
            </a:r>
          </a:p>
          <a:p>
            <a:pPr lvl="2"/>
            <a:r>
              <a:rPr lang="en-US" sz="1600" dirty="0" smtClean="0"/>
              <a:t>Residual activation in the beam enclosures</a:t>
            </a:r>
          </a:p>
          <a:p>
            <a:pPr lvl="3"/>
            <a:r>
              <a:rPr lang="en-US" sz="1600" dirty="0" smtClean="0"/>
              <a:t>Most notable are AP30 extraction and PS Room</a:t>
            </a:r>
          </a:p>
          <a:p>
            <a:pPr lvl="2"/>
            <a:r>
              <a:rPr lang="en-US" sz="1600" dirty="0" smtClean="0"/>
              <a:t>Entry Controls</a:t>
            </a:r>
          </a:p>
          <a:p>
            <a:pPr lvl="3"/>
            <a:r>
              <a:rPr lang="en-US" sz="1600" dirty="0" smtClean="0"/>
              <a:t>AP30 service building not accessible during operations</a:t>
            </a:r>
          </a:p>
          <a:p>
            <a:pPr lvl="2"/>
            <a:r>
              <a:rPr lang="en-US" sz="1600" dirty="0" smtClean="0"/>
              <a:t>Radiological Postings</a:t>
            </a:r>
          </a:p>
          <a:p>
            <a:pPr lvl="3"/>
            <a:r>
              <a:rPr lang="en-US" sz="1600" dirty="0" smtClean="0"/>
              <a:t>Muon campus beam lines will require Controlled Area posting</a:t>
            </a:r>
          </a:p>
          <a:p>
            <a:pPr lvl="2"/>
            <a:r>
              <a:rPr lang="en-US" sz="1600" dirty="0" smtClean="0"/>
              <a:t>Air activation</a:t>
            </a:r>
          </a:p>
          <a:p>
            <a:pPr lvl="2"/>
            <a:r>
              <a:rPr lang="en-US" sz="1600" dirty="0" smtClean="0"/>
              <a:t>Surface water activation</a:t>
            </a:r>
          </a:p>
          <a:p>
            <a:pPr lvl="2"/>
            <a:r>
              <a:rPr lang="en-US" sz="1600" dirty="0" smtClean="0"/>
              <a:t>Groundwater activation</a:t>
            </a:r>
          </a:p>
          <a:p>
            <a:pPr lvl="2"/>
            <a:r>
              <a:rPr lang="en-US" sz="1600" dirty="0" smtClean="0"/>
              <a:t>Preliminary shielding assessments</a:t>
            </a:r>
          </a:p>
          <a:p>
            <a:pPr lvl="3"/>
            <a:r>
              <a:rPr lang="en-US" sz="1600" dirty="0" smtClean="0"/>
              <a:t>Required before going out for construction bids</a:t>
            </a:r>
          </a:p>
          <a:p>
            <a:pPr lvl="2"/>
            <a:r>
              <a:rPr lang="en-US" sz="1600" dirty="0" smtClean="0"/>
              <a:t>Exemption Request to allow use of interlocked radiation detectors in lieu of passive shielding</a:t>
            </a:r>
          </a:p>
          <a:p>
            <a:r>
              <a:rPr lang="en-US" sz="1600" dirty="0" smtClean="0"/>
              <a:t>The Radiation Safety Plan has to accommodate 8 kW operation</a:t>
            </a:r>
          </a:p>
          <a:p>
            <a:pPr marL="0" indent="0">
              <a:buNone/>
            </a:pPr>
            <a:endParaRPr lang="en-US" sz="1600" dirty="0" smtClean="0"/>
          </a:p>
        </p:txBody>
      </p:sp>
      <p:sp>
        <p:nvSpPr>
          <p:cNvPr id="4" name="Date Placeholder 3"/>
          <p:cNvSpPr>
            <a:spLocks noGrp="1"/>
          </p:cNvSpPr>
          <p:nvPr>
            <p:ph type="dt" sz="half" idx="10"/>
          </p:nvPr>
        </p:nvSpPr>
        <p:spPr/>
        <p:txBody>
          <a:bodyPr/>
          <a:lstStyle/>
          <a:p>
            <a:pPr>
              <a:defRPr/>
            </a:pPr>
            <a:r>
              <a:rPr lang="en-US" smtClean="0"/>
              <a:t>10/21-24/14</a:t>
            </a:r>
            <a:endParaRPr lang="en-US" dirty="0"/>
          </a:p>
        </p:txBody>
      </p:sp>
      <p:sp>
        <p:nvSpPr>
          <p:cNvPr id="5" name="Footer Placeholder 4"/>
          <p:cNvSpPr>
            <a:spLocks noGrp="1"/>
          </p:cNvSpPr>
          <p:nvPr>
            <p:ph type="ftr" sz="quarter" idx="11"/>
          </p:nvPr>
        </p:nvSpPr>
        <p:spPr/>
        <p:txBody>
          <a:bodyPr/>
          <a:lstStyle/>
          <a:p>
            <a:pPr>
              <a:defRPr/>
            </a:pPr>
            <a:r>
              <a:rPr lang="en-US" dirty="0" smtClean="0"/>
              <a:t>A. Leveling - Radiation Safety Improvements</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3</a:t>
            </a:fld>
            <a:endParaRPr lang="en-US" dirty="0"/>
          </a:p>
        </p:txBody>
      </p:sp>
    </p:spTree>
    <p:extLst>
      <p:ext uri="{BB962C8B-B14F-4D97-AF65-F5344CB8AC3E}">
        <p14:creationId xmlns:p14="http://schemas.microsoft.com/office/powerpoint/2010/main" val="30143363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Schedule</a:t>
            </a:r>
            <a:endParaRPr lang="en-US" dirty="0"/>
          </a:p>
        </p:txBody>
      </p:sp>
      <p:sp>
        <p:nvSpPr>
          <p:cNvPr id="43" name="Rectangle 42"/>
          <p:cNvSpPr/>
          <p:nvPr/>
        </p:nvSpPr>
        <p:spPr>
          <a:xfrm>
            <a:off x="3" y="5486400"/>
            <a:ext cx="8606149"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3" y="5486400"/>
            <a:ext cx="8606149"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ectangle 59"/>
          <p:cNvSpPr/>
          <p:nvPr/>
        </p:nvSpPr>
        <p:spPr>
          <a:xfrm>
            <a:off x="3925814" y="2582546"/>
            <a:ext cx="258763" cy="365760"/>
          </a:xfrm>
          <a:prstGeom prst="rect">
            <a:avLst/>
          </a:prstGeom>
          <a:gradFill>
            <a:gsLst>
              <a:gs pos="0">
                <a:schemeClr val="accent5">
                  <a:lumMod val="20000"/>
                  <a:lumOff val="80000"/>
                </a:schemeClr>
              </a:gs>
              <a:gs pos="30000">
                <a:schemeClr val="accent5">
                  <a:lumMod val="20000"/>
                  <a:lumOff val="80000"/>
                </a:schemeClr>
              </a:gs>
              <a:gs pos="64999">
                <a:schemeClr val="accent5">
                  <a:lumMod val="40000"/>
                  <a:lumOff val="60000"/>
                </a:schemeClr>
              </a:gs>
              <a:gs pos="89999">
                <a:schemeClr val="accent5">
                  <a:lumMod val="60000"/>
                  <a:lumOff val="40000"/>
                </a:schemeClr>
              </a:gs>
              <a:gs pos="100000">
                <a:schemeClr val="accent5">
                  <a:lumMod val="75000"/>
                </a:schemeClr>
              </a:gs>
            </a:gsLst>
            <a:lin ang="10800000" scaled="0"/>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solidFill>
                <a:srgbClr val="404040"/>
              </a:solidFill>
            </a:endParaRPr>
          </a:p>
        </p:txBody>
      </p:sp>
      <p:sp>
        <p:nvSpPr>
          <p:cNvPr id="68" name="Rectangle 67"/>
          <p:cNvSpPr/>
          <p:nvPr/>
        </p:nvSpPr>
        <p:spPr>
          <a:xfrm>
            <a:off x="6205539" y="1307245"/>
            <a:ext cx="626966" cy="365760"/>
          </a:xfrm>
          <a:prstGeom prst="rect">
            <a:avLst/>
          </a:prstGeom>
          <a:gradFill>
            <a:gsLst>
              <a:gs pos="0">
                <a:schemeClr val="accent5">
                  <a:lumMod val="20000"/>
                  <a:lumOff val="80000"/>
                </a:schemeClr>
              </a:gs>
              <a:gs pos="30000">
                <a:schemeClr val="accent5">
                  <a:lumMod val="20000"/>
                  <a:lumOff val="80000"/>
                </a:schemeClr>
              </a:gs>
              <a:gs pos="64999">
                <a:schemeClr val="accent5">
                  <a:lumMod val="40000"/>
                  <a:lumOff val="60000"/>
                </a:schemeClr>
              </a:gs>
              <a:gs pos="89999">
                <a:schemeClr val="accent5">
                  <a:lumMod val="60000"/>
                  <a:lumOff val="40000"/>
                </a:schemeClr>
              </a:gs>
              <a:gs pos="100000">
                <a:schemeClr val="accent5">
                  <a:lumMod val="75000"/>
                </a:schemeClr>
              </a:gs>
            </a:gsLst>
            <a:lin ang="10800000" scaled="0"/>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solidFill>
                <a:srgbClr val="404040"/>
              </a:solidFill>
            </a:endParaRPr>
          </a:p>
        </p:txBody>
      </p:sp>
      <p:sp>
        <p:nvSpPr>
          <p:cNvPr id="96" name="Rectangle 95"/>
          <p:cNvSpPr/>
          <p:nvPr/>
        </p:nvSpPr>
        <p:spPr>
          <a:xfrm>
            <a:off x="1556416" y="900338"/>
            <a:ext cx="5813536" cy="365760"/>
          </a:xfrm>
          <a:prstGeom prst="rect">
            <a:avLst/>
          </a:prstGeom>
          <a:gradFill>
            <a:gsLst>
              <a:gs pos="0">
                <a:schemeClr val="accent5">
                  <a:lumMod val="20000"/>
                  <a:lumOff val="80000"/>
                </a:schemeClr>
              </a:gs>
              <a:gs pos="30000">
                <a:schemeClr val="accent5">
                  <a:lumMod val="20000"/>
                  <a:lumOff val="80000"/>
                </a:schemeClr>
              </a:gs>
              <a:gs pos="64999">
                <a:schemeClr val="accent5">
                  <a:lumMod val="40000"/>
                  <a:lumOff val="60000"/>
                </a:schemeClr>
              </a:gs>
              <a:gs pos="89999">
                <a:schemeClr val="accent5">
                  <a:lumMod val="60000"/>
                  <a:lumOff val="40000"/>
                </a:schemeClr>
              </a:gs>
              <a:gs pos="100000">
                <a:schemeClr val="accent5">
                  <a:lumMod val="75000"/>
                </a:schemeClr>
              </a:gs>
            </a:gsLst>
            <a:lin ang="10800000" scaled="0"/>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rgbClr val="404040"/>
                </a:solidFill>
              </a:rPr>
              <a:t>Radiation Safety Technical </a:t>
            </a:r>
            <a:r>
              <a:rPr lang="en-US" sz="1000" dirty="0">
                <a:solidFill>
                  <a:srgbClr val="404040"/>
                </a:solidFill>
              </a:rPr>
              <a:t>Documentation</a:t>
            </a:r>
          </a:p>
        </p:txBody>
      </p:sp>
      <p:sp>
        <p:nvSpPr>
          <p:cNvPr id="3" name="Date Placeholder 2"/>
          <p:cNvSpPr>
            <a:spLocks noGrp="1"/>
          </p:cNvSpPr>
          <p:nvPr>
            <p:ph type="dt" sz="half" idx="10"/>
          </p:nvPr>
        </p:nvSpPr>
        <p:spPr/>
        <p:txBody>
          <a:bodyPr/>
          <a:lstStyle/>
          <a:p>
            <a:pPr>
              <a:defRPr/>
            </a:pPr>
            <a:r>
              <a:rPr lang="en-US" smtClean="0"/>
              <a:t>10/21-24/14</a:t>
            </a:r>
            <a:endParaRPr lang="en-US" dirty="0"/>
          </a:p>
        </p:txBody>
      </p:sp>
      <p:sp>
        <p:nvSpPr>
          <p:cNvPr id="4" name="Footer Placeholder 3"/>
          <p:cNvSpPr>
            <a:spLocks noGrp="1"/>
          </p:cNvSpPr>
          <p:nvPr>
            <p:ph type="ftr" sz="quarter" idx="11"/>
          </p:nvPr>
        </p:nvSpPr>
        <p:spPr/>
        <p:txBody>
          <a:bodyPr/>
          <a:lstStyle/>
          <a:p>
            <a:pPr>
              <a:defRPr/>
            </a:pPr>
            <a:r>
              <a:rPr lang="en-US" dirty="0" smtClean="0"/>
              <a:t>A. Leveling - Radiation Safety Improvements</a:t>
            </a:r>
            <a:endParaRPr lang="en-US" b="1" dirty="0"/>
          </a:p>
        </p:txBody>
      </p:sp>
      <p:sp>
        <p:nvSpPr>
          <p:cNvPr id="5" name="Slide Number Placeholder 4"/>
          <p:cNvSpPr>
            <a:spLocks noGrp="1"/>
          </p:cNvSpPr>
          <p:nvPr>
            <p:ph type="sldNum" sz="quarter" idx="12"/>
          </p:nvPr>
        </p:nvSpPr>
        <p:spPr/>
        <p:txBody>
          <a:bodyPr/>
          <a:lstStyle/>
          <a:p>
            <a:pPr>
              <a:defRPr/>
            </a:pPr>
            <a:fld id="{2A0CCE80-3B22-F34E-81B2-E096627812DD}" type="slidenum">
              <a:rPr lang="en-US" smtClean="0"/>
              <a:pPr>
                <a:defRPr/>
              </a:pPr>
              <a:t>30</a:t>
            </a:fld>
            <a:endParaRPr lang="en-US" dirty="0"/>
          </a:p>
        </p:txBody>
      </p:sp>
      <p:graphicFrame>
        <p:nvGraphicFramePr>
          <p:cNvPr id="44" name="Table 43"/>
          <p:cNvGraphicFramePr>
            <a:graphicFrameLocks noGrp="1"/>
          </p:cNvGraphicFramePr>
          <p:nvPr>
            <p:extLst>
              <p:ext uri="{D42A27DB-BD31-4B8C-83A1-F6EECF244321}">
                <p14:modId xmlns:p14="http://schemas.microsoft.com/office/powerpoint/2010/main" val="1614344304"/>
              </p:ext>
            </p:extLst>
          </p:nvPr>
        </p:nvGraphicFramePr>
        <p:xfrm>
          <a:off x="1298461" y="5029200"/>
          <a:ext cx="6598425" cy="556260"/>
        </p:xfrm>
        <a:graphic>
          <a:graphicData uri="http://schemas.openxmlformats.org/drawingml/2006/table">
            <a:tbl>
              <a:tblPr/>
              <a:tblGrid>
                <a:gridCol w="263937"/>
                <a:gridCol w="263937"/>
                <a:gridCol w="263937"/>
                <a:gridCol w="263937"/>
                <a:gridCol w="263937"/>
                <a:gridCol w="263937"/>
                <a:gridCol w="263937"/>
                <a:gridCol w="263937"/>
                <a:gridCol w="263937"/>
                <a:gridCol w="263937"/>
                <a:gridCol w="263937"/>
                <a:gridCol w="263937"/>
                <a:gridCol w="263937"/>
                <a:gridCol w="263937"/>
                <a:gridCol w="263937"/>
                <a:gridCol w="263937"/>
                <a:gridCol w="263937"/>
                <a:gridCol w="263937"/>
                <a:gridCol w="263937"/>
                <a:gridCol w="263937"/>
                <a:gridCol w="263937"/>
                <a:gridCol w="263937"/>
                <a:gridCol w="263937"/>
                <a:gridCol w="263937"/>
                <a:gridCol w="263937"/>
              </a:tblGrid>
              <a:tr h="0">
                <a:tc>
                  <a:txBody>
                    <a:bodyPr/>
                    <a:lstStyle/>
                    <a:p>
                      <a:pPr algn="l" fontAlgn="b"/>
                      <a:r>
                        <a:rPr lang="en-US" sz="1000" b="1" i="0" u="none" strike="noStrike" dirty="0">
                          <a:solidFill>
                            <a:srgbClr val="000000"/>
                          </a:solidFill>
                          <a:effectLst/>
                          <a:latin typeface="Calibri"/>
                        </a:rPr>
                        <a:t>Q4</a:t>
                      </a:r>
                    </a:p>
                  </a:txBody>
                  <a:tcPr marL="12700" marR="12700" marT="12700" marB="0" anchor="b">
                    <a:lnL>
                      <a:noFill/>
                    </a:lnL>
                    <a:lnR>
                      <a:noFill/>
                    </a:lnR>
                    <a:lnT>
                      <a:noFill/>
                    </a:lnT>
                    <a:lnB>
                      <a:noFill/>
                    </a:lnB>
                    <a:solidFill>
                      <a:srgbClr val="FFFFFF"/>
                    </a:solidFill>
                  </a:tcPr>
                </a:tc>
                <a:tc>
                  <a:txBody>
                    <a:bodyPr/>
                    <a:lstStyle/>
                    <a:p>
                      <a:pPr algn="l" fontAlgn="b"/>
                      <a:r>
                        <a:rPr lang="en-US" sz="1000" b="1" i="0" u="none" strike="noStrike">
                          <a:solidFill>
                            <a:srgbClr val="000000"/>
                          </a:solidFill>
                          <a:effectLst/>
                          <a:latin typeface="Calibri"/>
                        </a:rPr>
                        <a:t>Q1</a:t>
                      </a:r>
                    </a:p>
                  </a:txBody>
                  <a:tcPr marL="12700" marR="12700" marT="12700" marB="0" anchor="b">
                    <a:lnL>
                      <a:noFill/>
                    </a:lnL>
                    <a:lnR>
                      <a:noFill/>
                    </a:lnR>
                    <a:lnT>
                      <a:noFill/>
                    </a:lnT>
                    <a:lnB>
                      <a:noFill/>
                    </a:lnB>
                    <a:solidFill>
                      <a:srgbClr val="FFFFFF"/>
                    </a:solidFill>
                  </a:tcPr>
                </a:tc>
                <a:tc>
                  <a:txBody>
                    <a:bodyPr/>
                    <a:lstStyle/>
                    <a:p>
                      <a:pPr algn="l" fontAlgn="b"/>
                      <a:r>
                        <a:rPr lang="en-US" sz="1000" b="1" i="0" u="none" strike="noStrike">
                          <a:solidFill>
                            <a:srgbClr val="000000"/>
                          </a:solidFill>
                          <a:effectLst/>
                          <a:latin typeface="Calibri"/>
                        </a:rPr>
                        <a:t>Q2</a:t>
                      </a:r>
                    </a:p>
                  </a:txBody>
                  <a:tcPr marL="12700" marR="12700" marT="12700" marB="0" anchor="b">
                    <a:lnL>
                      <a:noFill/>
                    </a:lnL>
                    <a:lnR>
                      <a:noFill/>
                    </a:lnR>
                    <a:lnT>
                      <a:noFill/>
                    </a:lnT>
                    <a:lnB>
                      <a:noFill/>
                    </a:lnB>
                    <a:solidFill>
                      <a:srgbClr val="FFFFFF"/>
                    </a:solidFill>
                  </a:tcPr>
                </a:tc>
                <a:tc>
                  <a:txBody>
                    <a:bodyPr/>
                    <a:lstStyle/>
                    <a:p>
                      <a:pPr algn="l" fontAlgn="b"/>
                      <a:r>
                        <a:rPr lang="en-US" sz="1000" b="1" i="0" u="none" strike="noStrike">
                          <a:solidFill>
                            <a:srgbClr val="000000"/>
                          </a:solidFill>
                          <a:effectLst/>
                          <a:latin typeface="Calibri"/>
                        </a:rPr>
                        <a:t>Q3</a:t>
                      </a:r>
                    </a:p>
                  </a:txBody>
                  <a:tcPr marL="12700" marR="12700" marT="12700" marB="0" anchor="b">
                    <a:lnL>
                      <a:noFill/>
                    </a:lnL>
                    <a:lnR>
                      <a:noFill/>
                    </a:lnR>
                    <a:lnT>
                      <a:noFill/>
                    </a:lnT>
                    <a:lnB>
                      <a:noFill/>
                    </a:lnB>
                    <a:solidFill>
                      <a:srgbClr val="FFFFFF"/>
                    </a:solidFill>
                  </a:tcPr>
                </a:tc>
                <a:tc>
                  <a:txBody>
                    <a:bodyPr/>
                    <a:lstStyle/>
                    <a:p>
                      <a:pPr algn="l" fontAlgn="b"/>
                      <a:r>
                        <a:rPr lang="en-US" sz="1000" b="1" i="0" u="none" strike="noStrike">
                          <a:solidFill>
                            <a:srgbClr val="000000"/>
                          </a:solidFill>
                          <a:effectLst/>
                          <a:latin typeface="Calibri"/>
                        </a:rPr>
                        <a:t>Q4</a:t>
                      </a:r>
                    </a:p>
                  </a:txBody>
                  <a:tcPr marL="12700" marR="12700" marT="12700" marB="0" anchor="b">
                    <a:lnL>
                      <a:noFill/>
                    </a:lnL>
                    <a:lnR>
                      <a:noFill/>
                    </a:lnR>
                    <a:lnT>
                      <a:noFill/>
                    </a:lnT>
                    <a:lnB>
                      <a:noFill/>
                    </a:lnB>
                    <a:solidFill>
                      <a:srgbClr val="FFFFFF"/>
                    </a:solidFill>
                  </a:tcPr>
                </a:tc>
                <a:tc>
                  <a:txBody>
                    <a:bodyPr/>
                    <a:lstStyle/>
                    <a:p>
                      <a:pPr algn="l" fontAlgn="b"/>
                      <a:r>
                        <a:rPr lang="en-US" sz="1000" b="1" i="0" u="none" strike="noStrike">
                          <a:solidFill>
                            <a:srgbClr val="000000"/>
                          </a:solidFill>
                          <a:effectLst/>
                          <a:latin typeface="Calibri"/>
                        </a:rPr>
                        <a:t>Q1</a:t>
                      </a:r>
                    </a:p>
                  </a:txBody>
                  <a:tcPr marL="12700" marR="12700" marT="12700" marB="0" anchor="b">
                    <a:lnL>
                      <a:noFill/>
                    </a:lnL>
                    <a:lnR>
                      <a:noFill/>
                    </a:lnR>
                    <a:lnT>
                      <a:noFill/>
                    </a:lnT>
                    <a:lnB>
                      <a:noFill/>
                    </a:lnB>
                    <a:solidFill>
                      <a:srgbClr val="FFFFFF"/>
                    </a:solidFill>
                  </a:tcPr>
                </a:tc>
                <a:tc>
                  <a:txBody>
                    <a:bodyPr/>
                    <a:lstStyle/>
                    <a:p>
                      <a:pPr algn="l" fontAlgn="b"/>
                      <a:r>
                        <a:rPr lang="en-US" sz="1000" b="1" i="0" u="none" strike="noStrike">
                          <a:solidFill>
                            <a:srgbClr val="000000"/>
                          </a:solidFill>
                          <a:effectLst/>
                          <a:latin typeface="Calibri"/>
                        </a:rPr>
                        <a:t>Q2</a:t>
                      </a:r>
                    </a:p>
                  </a:txBody>
                  <a:tcPr marL="12700" marR="12700" marT="12700" marB="0" anchor="b">
                    <a:lnL>
                      <a:noFill/>
                    </a:lnL>
                    <a:lnR>
                      <a:noFill/>
                    </a:lnR>
                    <a:lnT>
                      <a:noFill/>
                    </a:lnT>
                    <a:lnB>
                      <a:noFill/>
                    </a:lnB>
                    <a:solidFill>
                      <a:srgbClr val="FFFFFF"/>
                    </a:solidFill>
                  </a:tcPr>
                </a:tc>
                <a:tc>
                  <a:txBody>
                    <a:bodyPr/>
                    <a:lstStyle/>
                    <a:p>
                      <a:pPr algn="l" fontAlgn="b"/>
                      <a:r>
                        <a:rPr lang="en-US" sz="1000" b="1" i="0" u="none" strike="noStrike" dirty="0">
                          <a:solidFill>
                            <a:srgbClr val="000000"/>
                          </a:solidFill>
                          <a:effectLst/>
                          <a:latin typeface="Calibri"/>
                        </a:rPr>
                        <a:t>Q3</a:t>
                      </a:r>
                    </a:p>
                  </a:txBody>
                  <a:tcPr marL="12700" marR="12700" marT="12700" marB="0" anchor="b">
                    <a:lnL>
                      <a:noFill/>
                    </a:lnL>
                    <a:lnR>
                      <a:noFill/>
                    </a:lnR>
                    <a:lnT>
                      <a:noFill/>
                    </a:lnT>
                    <a:lnB>
                      <a:noFill/>
                    </a:lnB>
                    <a:solidFill>
                      <a:srgbClr val="FFFFFF"/>
                    </a:solidFill>
                  </a:tcPr>
                </a:tc>
                <a:tc>
                  <a:txBody>
                    <a:bodyPr/>
                    <a:lstStyle/>
                    <a:p>
                      <a:pPr algn="l" fontAlgn="b"/>
                      <a:r>
                        <a:rPr lang="en-US" sz="1000" b="1" i="0" u="none" strike="noStrike">
                          <a:solidFill>
                            <a:srgbClr val="000000"/>
                          </a:solidFill>
                          <a:effectLst/>
                          <a:latin typeface="Calibri"/>
                        </a:rPr>
                        <a:t>Q4</a:t>
                      </a:r>
                    </a:p>
                  </a:txBody>
                  <a:tcPr marL="12700" marR="12700" marT="12700" marB="0" anchor="b">
                    <a:lnL>
                      <a:noFill/>
                    </a:lnL>
                    <a:lnR>
                      <a:noFill/>
                    </a:lnR>
                    <a:lnT>
                      <a:noFill/>
                    </a:lnT>
                    <a:lnB>
                      <a:noFill/>
                    </a:lnB>
                    <a:solidFill>
                      <a:srgbClr val="FFFFFF"/>
                    </a:solidFill>
                  </a:tcPr>
                </a:tc>
                <a:tc>
                  <a:txBody>
                    <a:bodyPr/>
                    <a:lstStyle/>
                    <a:p>
                      <a:pPr algn="l" fontAlgn="b"/>
                      <a:r>
                        <a:rPr lang="en-US" sz="1000" b="1" i="0" u="none" strike="noStrike" dirty="0">
                          <a:solidFill>
                            <a:srgbClr val="000000"/>
                          </a:solidFill>
                          <a:effectLst/>
                          <a:latin typeface="Calibri"/>
                        </a:rPr>
                        <a:t>Q1</a:t>
                      </a:r>
                    </a:p>
                  </a:txBody>
                  <a:tcPr marL="12700" marR="12700" marT="12700" marB="0" anchor="b">
                    <a:lnL>
                      <a:noFill/>
                    </a:lnL>
                    <a:lnR>
                      <a:noFill/>
                    </a:lnR>
                    <a:lnT>
                      <a:noFill/>
                    </a:lnT>
                    <a:lnB>
                      <a:noFill/>
                    </a:lnB>
                    <a:solidFill>
                      <a:srgbClr val="FFFFFF"/>
                    </a:solidFill>
                  </a:tcPr>
                </a:tc>
                <a:tc>
                  <a:txBody>
                    <a:bodyPr/>
                    <a:lstStyle/>
                    <a:p>
                      <a:pPr algn="l" fontAlgn="b"/>
                      <a:r>
                        <a:rPr lang="en-US" sz="1000" b="1" i="0" u="none" strike="noStrike" dirty="0">
                          <a:solidFill>
                            <a:srgbClr val="000000"/>
                          </a:solidFill>
                          <a:effectLst/>
                          <a:latin typeface="Calibri"/>
                        </a:rPr>
                        <a:t>Q2</a:t>
                      </a:r>
                    </a:p>
                  </a:txBody>
                  <a:tcPr marL="12700" marR="12700" marT="12700" marB="0" anchor="b">
                    <a:lnL>
                      <a:noFill/>
                    </a:lnL>
                    <a:lnR>
                      <a:noFill/>
                    </a:lnR>
                    <a:lnT>
                      <a:noFill/>
                    </a:lnT>
                    <a:lnB>
                      <a:noFill/>
                    </a:lnB>
                    <a:solidFill>
                      <a:srgbClr val="FFFFFF"/>
                    </a:solidFill>
                  </a:tcPr>
                </a:tc>
                <a:tc>
                  <a:txBody>
                    <a:bodyPr/>
                    <a:lstStyle/>
                    <a:p>
                      <a:pPr algn="l" fontAlgn="b"/>
                      <a:r>
                        <a:rPr lang="en-US" sz="1000" b="1" i="0" u="none" strike="noStrike">
                          <a:solidFill>
                            <a:srgbClr val="000000"/>
                          </a:solidFill>
                          <a:effectLst/>
                          <a:latin typeface="Calibri"/>
                        </a:rPr>
                        <a:t>Q3</a:t>
                      </a:r>
                    </a:p>
                  </a:txBody>
                  <a:tcPr marL="12700" marR="12700" marT="12700" marB="0" anchor="b">
                    <a:lnL>
                      <a:noFill/>
                    </a:lnL>
                    <a:lnR>
                      <a:noFill/>
                    </a:lnR>
                    <a:lnT>
                      <a:noFill/>
                    </a:lnT>
                    <a:lnB>
                      <a:noFill/>
                    </a:lnB>
                    <a:solidFill>
                      <a:srgbClr val="FFFFFF"/>
                    </a:solidFill>
                  </a:tcPr>
                </a:tc>
                <a:tc>
                  <a:txBody>
                    <a:bodyPr/>
                    <a:lstStyle/>
                    <a:p>
                      <a:pPr algn="l" fontAlgn="b"/>
                      <a:r>
                        <a:rPr lang="en-US" sz="1000" b="1" i="0" u="none" strike="noStrike">
                          <a:solidFill>
                            <a:srgbClr val="000000"/>
                          </a:solidFill>
                          <a:effectLst/>
                          <a:latin typeface="Calibri"/>
                        </a:rPr>
                        <a:t>Q4</a:t>
                      </a:r>
                    </a:p>
                  </a:txBody>
                  <a:tcPr marL="12700" marR="12700" marT="12700" marB="0" anchor="b">
                    <a:lnL>
                      <a:noFill/>
                    </a:lnL>
                    <a:lnR>
                      <a:noFill/>
                    </a:lnR>
                    <a:lnT>
                      <a:noFill/>
                    </a:lnT>
                    <a:lnB>
                      <a:noFill/>
                    </a:lnB>
                    <a:solidFill>
                      <a:srgbClr val="FFFFFF"/>
                    </a:solidFill>
                  </a:tcPr>
                </a:tc>
                <a:tc>
                  <a:txBody>
                    <a:bodyPr/>
                    <a:lstStyle/>
                    <a:p>
                      <a:pPr algn="l" fontAlgn="b"/>
                      <a:r>
                        <a:rPr lang="en-US" sz="1000" b="1" i="0" u="none" strike="noStrike">
                          <a:solidFill>
                            <a:srgbClr val="000000"/>
                          </a:solidFill>
                          <a:effectLst/>
                          <a:latin typeface="Calibri"/>
                        </a:rPr>
                        <a:t>Q1</a:t>
                      </a:r>
                    </a:p>
                  </a:txBody>
                  <a:tcPr marL="12700" marR="12700" marT="12700" marB="0" anchor="b">
                    <a:lnL>
                      <a:noFill/>
                    </a:lnL>
                    <a:lnR>
                      <a:noFill/>
                    </a:lnR>
                    <a:lnT>
                      <a:noFill/>
                    </a:lnT>
                    <a:lnB>
                      <a:noFill/>
                    </a:lnB>
                    <a:solidFill>
                      <a:srgbClr val="FFFFFF"/>
                    </a:solidFill>
                  </a:tcPr>
                </a:tc>
                <a:tc>
                  <a:txBody>
                    <a:bodyPr/>
                    <a:lstStyle/>
                    <a:p>
                      <a:pPr algn="l" fontAlgn="b"/>
                      <a:r>
                        <a:rPr lang="en-US" sz="1000" b="1" i="0" u="none" strike="noStrike">
                          <a:solidFill>
                            <a:srgbClr val="000000"/>
                          </a:solidFill>
                          <a:effectLst/>
                          <a:latin typeface="Calibri"/>
                        </a:rPr>
                        <a:t>Q2</a:t>
                      </a:r>
                    </a:p>
                  </a:txBody>
                  <a:tcPr marL="12700" marR="12700" marT="12700" marB="0" anchor="b">
                    <a:lnL>
                      <a:noFill/>
                    </a:lnL>
                    <a:lnR>
                      <a:noFill/>
                    </a:lnR>
                    <a:lnT>
                      <a:noFill/>
                    </a:lnT>
                    <a:lnB>
                      <a:noFill/>
                    </a:lnB>
                    <a:solidFill>
                      <a:srgbClr val="FFFFFF"/>
                    </a:solidFill>
                  </a:tcPr>
                </a:tc>
                <a:tc>
                  <a:txBody>
                    <a:bodyPr/>
                    <a:lstStyle/>
                    <a:p>
                      <a:pPr algn="l" fontAlgn="b"/>
                      <a:r>
                        <a:rPr lang="en-US" sz="1000" b="1" i="0" u="none" strike="noStrike">
                          <a:solidFill>
                            <a:srgbClr val="000000"/>
                          </a:solidFill>
                          <a:effectLst/>
                          <a:latin typeface="Calibri"/>
                        </a:rPr>
                        <a:t>Q3</a:t>
                      </a:r>
                    </a:p>
                  </a:txBody>
                  <a:tcPr marL="12700" marR="12700" marT="12700" marB="0" anchor="b">
                    <a:lnL>
                      <a:noFill/>
                    </a:lnL>
                    <a:lnR>
                      <a:noFill/>
                    </a:lnR>
                    <a:lnT>
                      <a:noFill/>
                    </a:lnT>
                    <a:lnB>
                      <a:noFill/>
                    </a:lnB>
                    <a:solidFill>
                      <a:srgbClr val="FFFFFF"/>
                    </a:solidFill>
                  </a:tcPr>
                </a:tc>
                <a:tc>
                  <a:txBody>
                    <a:bodyPr/>
                    <a:lstStyle/>
                    <a:p>
                      <a:pPr algn="l" fontAlgn="b"/>
                      <a:r>
                        <a:rPr lang="en-US" sz="1000" b="1" i="0" u="none" strike="noStrike">
                          <a:solidFill>
                            <a:srgbClr val="000000"/>
                          </a:solidFill>
                          <a:effectLst/>
                          <a:latin typeface="Calibri"/>
                        </a:rPr>
                        <a:t>Q4</a:t>
                      </a:r>
                    </a:p>
                  </a:txBody>
                  <a:tcPr marL="12700" marR="12700" marT="12700" marB="0" anchor="b">
                    <a:lnL>
                      <a:noFill/>
                    </a:lnL>
                    <a:lnR>
                      <a:noFill/>
                    </a:lnR>
                    <a:lnT>
                      <a:noFill/>
                    </a:lnT>
                    <a:lnB>
                      <a:noFill/>
                    </a:lnB>
                    <a:solidFill>
                      <a:srgbClr val="FFFFFF"/>
                    </a:solidFill>
                  </a:tcPr>
                </a:tc>
                <a:tc>
                  <a:txBody>
                    <a:bodyPr/>
                    <a:lstStyle/>
                    <a:p>
                      <a:pPr algn="l" fontAlgn="b"/>
                      <a:r>
                        <a:rPr lang="en-US" sz="1000" b="1" i="0" u="none" strike="noStrike">
                          <a:solidFill>
                            <a:srgbClr val="000000"/>
                          </a:solidFill>
                          <a:effectLst/>
                          <a:latin typeface="Calibri"/>
                        </a:rPr>
                        <a:t>Q1</a:t>
                      </a:r>
                    </a:p>
                  </a:txBody>
                  <a:tcPr marL="12700" marR="12700" marT="12700" marB="0" anchor="b">
                    <a:lnL>
                      <a:noFill/>
                    </a:lnL>
                    <a:lnR>
                      <a:noFill/>
                    </a:lnR>
                    <a:lnT>
                      <a:noFill/>
                    </a:lnT>
                    <a:lnB>
                      <a:noFill/>
                    </a:lnB>
                    <a:solidFill>
                      <a:srgbClr val="FFFFFF"/>
                    </a:solidFill>
                  </a:tcPr>
                </a:tc>
                <a:tc>
                  <a:txBody>
                    <a:bodyPr/>
                    <a:lstStyle/>
                    <a:p>
                      <a:pPr algn="l" fontAlgn="b"/>
                      <a:r>
                        <a:rPr lang="en-US" sz="1000" b="1" i="0" u="none" strike="noStrike">
                          <a:solidFill>
                            <a:srgbClr val="000000"/>
                          </a:solidFill>
                          <a:effectLst/>
                          <a:latin typeface="Calibri"/>
                        </a:rPr>
                        <a:t>Q2</a:t>
                      </a:r>
                    </a:p>
                  </a:txBody>
                  <a:tcPr marL="12700" marR="12700" marT="12700" marB="0" anchor="b">
                    <a:lnL>
                      <a:noFill/>
                    </a:lnL>
                    <a:lnR>
                      <a:noFill/>
                    </a:lnR>
                    <a:lnT>
                      <a:noFill/>
                    </a:lnT>
                    <a:lnB>
                      <a:noFill/>
                    </a:lnB>
                    <a:solidFill>
                      <a:srgbClr val="FFFFFF"/>
                    </a:solidFill>
                  </a:tcPr>
                </a:tc>
                <a:tc>
                  <a:txBody>
                    <a:bodyPr/>
                    <a:lstStyle/>
                    <a:p>
                      <a:pPr algn="l" fontAlgn="b"/>
                      <a:r>
                        <a:rPr lang="en-US" sz="1000" b="1" i="0" u="none" strike="noStrike">
                          <a:solidFill>
                            <a:srgbClr val="000000"/>
                          </a:solidFill>
                          <a:effectLst/>
                          <a:latin typeface="Calibri"/>
                        </a:rPr>
                        <a:t>Q3</a:t>
                      </a:r>
                    </a:p>
                  </a:txBody>
                  <a:tcPr marL="12700" marR="12700" marT="12700" marB="0" anchor="b">
                    <a:lnL>
                      <a:noFill/>
                    </a:lnL>
                    <a:lnR>
                      <a:noFill/>
                    </a:lnR>
                    <a:lnT>
                      <a:noFill/>
                    </a:lnT>
                    <a:lnB>
                      <a:noFill/>
                    </a:lnB>
                    <a:solidFill>
                      <a:srgbClr val="FFFFFF"/>
                    </a:solidFill>
                  </a:tcPr>
                </a:tc>
                <a:tc>
                  <a:txBody>
                    <a:bodyPr/>
                    <a:lstStyle/>
                    <a:p>
                      <a:pPr algn="l" fontAlgn="b"/>
                      <a:r>
                        <a:rPr lang="en-US" sz="1000" b="1" i="0" u="none" strike="noStrike">
                          <a:solidFill>
                            <a:srgbClr val="000000"/>
                          </a:solidFill>
                          <a:effectLst/>
                          <a:latin typeface="Calibri"/>
                        </a:rPr>
                        <a:t>Q4</a:t>
                      </a:r>
                    </a:p>
                  </a:txBody>
                  <a:tcPr marL="12700" marR="12700" marT="12700" marB="0" anchor="b">
                    <a:lnL>
                      <a:noFill/>
                    </a:lnL>
                    <a:lnR>
                      <a:noFill/>
                    </a:lnR>
                    <a:lnT>
                      <a:noFill/>
                    </a:lnT>
                    <a:lnB>
                      <a:noFill/>
                    </a:lnB>
                    <a:solidFill>
                      <a:srgbClr val="FFFFFF"/>
                    </a:solidFill>
                  </a:tcPr>
                </a:tc>
                <a:tc>
                  <a:txBody>
                    <a:bodyPr/>
                    <a:lstStyle/>
                    <a:p>
                      <a:pPr algn="l" fontAlgn="b"/>
                      <a:r>
                        <a:rPr lang="en-US" sz="1000" b="1" i="0" u="none" strike="noStrike">
                          <a:solidFill>
                            <a:srgbClr val="000000"/>
                          </a:solidFill>
                          <a:effectLst/>
                          <a:latin typeface="Calibri"/>
                        </a:rPr>
                        <a:t>Q1</a:t>
                      </a:r>
                    </a:p>
                  </a:txBody>
                  <a:tcPr marL="12700" marR="12700" marT="12700" marB="0" anchor="b">
                    <a:lnL>
                      <a:noFill/>
                    </a:lnL>
                    <a:lnR>
                      <a:noFill/>
                    </a:lnR>
                    <a:lnT>
                      <a:noFill/>
                    </a:lnT>
                    <a:lnB>
                      <a:noFill/>
                    </a:lnB>
                    <a:solidFill>
                      <a:srgbClr val="FFFFFF"/>
                    </a:solidFill>
                  </a:tcPr>
                </a:tc>
                <a:tc>
                  <a:txBody>
                    <a:bodyPr/>
                    <a:lstStyle/>
                    <a:p>
                      <a:pPr algn="l" fontAlgn="b"/>
                      <a:r>
                        <a:rPr lang="en-US" sz="1000" b="1" i="0" u="none" strike="noStrike">
                          <a:solidFill>
                            <a:srgbClr val="000000"/>
                          </a:solidFill>
                          <a:effectLst/>
                          <a:latin typeface="Calibri"/>
                        </a:rPr>
                        <a:t>Q2</a:t>
                      </a:r>
                    </a:p>
                  </a:txBody>
                  <a:tcPr marL="12700" marR="12700" marT="12700" marB="0" anchor="b">
                    <a:lnL>
                      <a:noFill/>
                    </a:lnL>
                    <a:lnR>
                      <a:noFill/>
                    </a:lnR>
                    <a:lnT>
                      <a:noFill/>
                    </a:lnT>
                    <a:lnB>
                      <a:noFill/>
                    </a:lnB>
                    <a:solidFill>
                      <a:srgbClr val="FFFFFF"/>
                    </a:solidFill>
                  </a:tcPr>
                </a:tc>
                <a:tc>
                  <a:txBody>
                    <a:bodyPr/>
                    <a:lstStyle/>
                    <a:p>
                      <a:pPr algn="l" fontAlgn="b"/>
                      <a:r>
                        <a:rPr lang="en-US" sz="1000" b="1" i="0" u="none" strike="noStrike" dirty="0">
                          <a:solidFill>
                            <a:srgbClr val="000000"/>
                          </a:solidFill>
                          <a:effectLst/>
                          <a:latin typeface="Calibri"/>
                        </a:rPr>
                        <a:t>Q3</a:t>
                      </a:r>
                    </a:p>
                  </a:txBody>
                  <a:tcPr marL="12700" marR="12700" marT="12700" marB="0" anchor="b">
                    <a:lnL>
                      <a:noFill/>
                    </a:lnL>
                    <a:lnR>
                      <a:noFill/>
                    </a:lnR>
                    <a:lnT>
                      <a:noFill/>
                    </a:lnT>
                    <a:lnB>
                      <a:noFill/>
                    </a:lnB>
                    <a:solidFill>
                      <a:srgbClr val="FFFFFF"/>
                    </a:solidFill>
                  </a:tcPr>
                </a:tc>
                <a:tc>
                  <a:txBody>
                    <a:bodyPr/>
                    <a:lstStyle/>
                    <a:p>
                      <a:pPr algn="l" fontAlgn="b"/>
                      <a:r>
                        <a:rPr lang="en-US" sz="1000" b="1" i="0" u="none" strike="noStrike" dirty="0">
                          <a:solidFill>
                            <a:srgbClr val="000000"/>
                          </a:solidFill>
                          <a:effectLst/>
                          <a:latin typeface="Calibri"/>
                        </a:rPr>
                        <a:t>Q4</a:t>
                      </a:r>
                    </a:p>
                  </a:txBody>
                  <a:tcPr marL="12700" marR="12700" marT="12700" marB="0" anchor="b">
                    <a:lnL>
                      <a:noFill/>
                    </a:lnL>
                    <a:lnR>
                      <a:noFill/>
                    </a:lnR>
                    <a:lnT>
                      <a:noFill/>
                    </a:lnT>
                    <a:lnB>
                      <a:noFill/>
                    </a:lnB>
                    <a:solidFill>
                      <a:srgbClr val="FFFFFF"/>
                    </a:solidFill>
                  </a:tcPr>
                </a:tc>
              </a:tr>
              <a:tr h="190500">
                <a:tc>
                  <a:txBody>
                    <a:bodyPr/>
                    <a:lstStyle/>
                    <a:p>
                      <a:pPr algn="l" fontAlgn="b"/>
                      <a:endParaRPr lang="en-US" sz="1200" b="1"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1"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1"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1" i="0" u="none" strike="noStrike" dirty="0">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1"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1"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1"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1"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1"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1"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1"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1"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1"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1"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1"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1"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1"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1"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1"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1"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1"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1"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1"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1"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endParaRPr lang="en-US" sz="1200" b="1" i="0" u="none" strike="noStrike">
                        <a:solidFill>
                          <a:srgbClr val="000000"/>
                        </a:solidFill>
                        <a:effectLst/>
                        <a:latin typeface="Calibri"/>
                      </a:endParaRPr>
                    </a:p>
                  </a:txBody>
                  <a:tcPr marL="12700" marR="12700" marT="12700" marB="0" anchor="b">
                    <a:lnL>
                      <a:noFill/>
                    </a:lnL>
                    <a:lnR>
                      <a:noFill/>
                    </a:lnR>
                    <a:lnT>
                      <a:noFill/>
                    </a:lnT>
                    <a:lnB>
                      <a:noFill/>
                    </a:lnB>
                  </a:tcPr>
                </a:tc>
              </a:tr>
              <a:tr h="190500">
                <a:tc>
                  <a:txBody>
                    <a:bodyPr/>
                    <a:lstStyle/>
                    <a:p>
                      <a:pPr algn="l" fontAlgn="b"/>
                      <a:r>
                        <a:rPr lang="en-US" sz="1200" b="1" i="0" u="none" strike="noStrike">
                          <a:solidFill>
                            <a:srgbClr val="000000"/>
                          </a:solidFill>
                          <a:effectLst/>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a:solidFill>
                            <a:srgbClr val="000000"/>
                          </a:solidFill>
                          <a:effectLst/>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dirty="0">
                          <a:solidFill>
                            <a:srgbClr val="000000"/>
                          </a:solidFill>
                          <a:effectLst/>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dirty="0">
                          <a:solidFill>
                            <a:srgbClr val="000000"/>
                          </a:solidFill>
                          <a:effectLst/>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a:solidFill>
                            <a:srgbClr val="000000"/>
                          </a:solidFill>
                          <a:effectLst/>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a:solidFill>
                            <a:srgbClr val="000000"/>
                          </a:solidFill>
                          <a:effectLst/>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a:solidFill>
                            <a:srgbClr val="000000"/>
                          </a:solidFill>
                          <a:effectLst/>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a:solidFill>
                            <a:srgbClr val="000000"/>
                          </a:solidFill>
                          <a:effectLst/>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a:solidFill>
                            <a:srgbClr val="000000"/>
                          </a:solidFill>
                          <a:effectLst/>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a:solidFill>
                            <a:srgbClr val="000000"/>
                          </a:solidFill>
                          <a:effectLst/>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a:solidFill>
                            <a:srgbClr val="000000"/>
                          </a:solidFill>
                          <a:effectLst/>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a:solidFill>
                            <a:srgbClr val="000000"/>
                          </a:solidFill>
                          <a:effectLst/>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a:solidFill>
                            <a:srgbClr val="000000"/>
                          </a:solidFill>
                          <a:effectLst/>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a:solidFill>
                            <a:srgbClr val="000000"/>
                          </a:solidFill>
                          <a:effectLst/>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a:solidFill>
                            <a:srgbClr val="000000"/>
                          </a:solidFill>
                          <a:effectLst/>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a:solidFill>
                            <a:srgbClr val="000000"/>
                          </a:solidFill>
                          <a:effectLst/>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a:solidFill>
                            <a:srgbClr val="000000"/>
                          </a:solidFill>
                          <a:effectLst/>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a:solidFill>
                            <a:srgbClr val="000000"/>
                          </a:solidFill>
                          <a:effectLst/>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dirty="0">
                          <a:solidFill>
                            <a:srgbClr val="000000"/>
                          </a:solidFill>
                          <a:effectLst/>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a:solidFill>
                            <a:srgbClr val="000000"/>
                          </a:solidFill>
                          <a:effectLst/>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a:solidFill>
                            <a:srgbClr val="000000"/>
                          </a:solidFill>
                          <a:effectLst/>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dirty="0">
                          <a:solidFill>
                            <a:srgbClr val="000000"/>
                          </a:solidFill>
                          <a:effectLst/>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a:solidFill>
                            <a:srgbClr val="000000"/>
                          </a:solidFill>
                          <a:effectLst/>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a:solidFill>
                            <a:srgbClr val="000000"/>
                          </a:solidFill>
                          <a:effectLst/>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dirty="0">
                          <a:solidFill>
                            <a:srgbClr val="000000"/>
                          </a:solidFill>
                          <a:effectLst/>
                          <a:latin typeface="Calibri"/>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bl>
          </a:graphicData>
        </a:graphic>
      </p:graphicFrame>
      <p:sp>
        <p:nvSpPr>
          <p:cNvPr id="7" name="Rectangle 6"/>
          <p:cNvSpPr/>
          <p:nvPr/>
        </p:nvSpPr>
        <p:spPr>
          <a:xfrm>
            <a:off x="1115616" y="4784651"/>
            <a:ext cx="6943863" cy="6032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3" name="Straight Connector 52"/>
          <p:cNvCxnSpPr/>
          <p:nvPr/>
        </p:nvCxnSpPr>
        <p:spPr>
          <a:xfrm rot="5400000">
            <a:off x="5532120" y="3657600"/>
            <a:ext cx="4702298"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rot="5400000">
            <a:off x="3429000" y="3657600"/>
            <a:ext cx="4702298"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rot="5400000">
            <a:off x="1325880" y="3657600"/>
            <a:ext cx="4702298"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rot="5400000">
            <a:off x="274320" y="3657600"/>
            <a:ext cx="4702298"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rot="5400000">
            <a:off x="2377440" y="3657600"/>
            <a:ext cx="4702298"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rot="5400000">
            <a:off x="4480560" y="3657600"/>
            <a:ext cx="4702298"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rot="5400000">
            <a:off x="-795528" y="3657600"/>
            <a:ext cx="4702298" cy="1588"/>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46" name="Right Arrow 45"/>
          <p:cNvSpPr/>
          <p:nvPr/>
        </p:nvSpPr>
        <p:spPr>
          <a:xfrm>
            <a:off x="228600" y="5387874"/>
            <a:ext cx="8810625" cy="836756"/>
          </a:xfrm>
          <a:prstGeom prst="rightArrow">
            <a:avLst>
              <a:gd name="adj1" fmla="val 50000"/>
              <a:gd name="adj2" fmla="val 79092"/>
            </a:avLst>
          </a:prstGeom>
          <a:gradFill flip="none" rotWithShape="1">
            <a:gsLst>
              <a:gs pos="0">
                <a:schemeClr val="accent5">
                  <a:lumMod val="50000"/>
                </a:schemeClr>
              </a:gs>
              <a:gs pos="92000">
                <a:srgbClr val="FFFFFF"/>
              </a:gs>
            </a:gsLst>
            <a:path path="rect">
              <a:fillToRect l="100000" t="100000"/>
            </a:path>
            <a:tileRect r="-100000" b="-100000"/>
          </a:gradFill>
          <a:ln>
            <a:solidFill>
              <a:schemeClr val="tx1"/>
            </a:solidFill>
          </a:ln>
          <a:effectLst>
            <a:outerShdw blurRad="50800" dist="508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0">
              <a:tabLst>
                <a:tab pos="914400" algn="ctr"/>
              </a:tabLst>
            </a:pPr>
            <a:r>
              <a:rPr lang="en-US" sz="1400" dirty="0" smtClean="0">
                <a:solidFill>
                  <a:srgbClr val="404040"/>
                </a:solidFill>
                <a:latin typeface="Calibri" charset="0"/>
                <a:ea typeface="ＭＳ Ｐゴシック" charset="0"/>
              </a:rPr>
              <a:t>              FY14                  FY15                FY16                   FY17                FY18                   FY19                 FY20                FY21</a:t>
            </a:r>
            <a:endParaRPr lang="en-US" sz="1400" dirty="0">
              <a:solidFill>
                <a:srgbClr val="404040"/>
              </a:solidFill>
              <a:latin typeface="Calibri" charset="0"/>
              <a:ea typeface="ＭＳ Ｐゴシック" charset="0"/>
            </a:endParaRPr>
          </a:p>
        </p:txBody>
      </p:sp>
      <p:sp>
        <p:nvSpPr>
          <p:cNvPr id="82" name="Rectangle 81"/>
          <p:cNvSpPr/>
          <p:nvPr/>
        </p:nvSpPr>
        <p:spPr>
          <a:xfrm>
            <a:off x="1876222" y="3284636"/>
            <a:ext cx="2972102" cy="365760"/>
          </a:xfrm>
          <a:prstGeom prst="rect">
            <a:avLst/>
          </a:prstGeom>
          <a:solidFill>
            <a:schemeClr val="lt1">
              <a:alpha val="91000"/>
            </a:schemeClr>
          </a:solidFill>
          <a:ln w="3175">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dirty="0" smtClean="0">
                <a:solidFill>
                  <a:srgbClr val="404040"/>
                </a:solidFill>
              </a:rPr>
              <a:t>ODH Solenoid Room Systems Complete</a:t>
            </a:r>
            <a:endParaRPr lang="en-US" sz="1000" dirty="0">
              <a:solidFill>
                <a:srgbClr val="404040"/>
              </a:solidFill>
            </a:endParaRPr>
          </a:p>
        </p:txBody>
      </p:sp>
      <p:sp>
        <p:nvSpPr>
          <p:cNvPr id="84" name="Rectangle 83"/>
          <p:cNvSpPr/>
          <p:nvPr/>
        </p:nvSpPr>
        <p:spPr>
          <a:xfrm>
            <a:off x="4739904" y="4653231"/>
            <a:ext cx="1890470" cy="365760"/>
          </a:xfrm>
          <a:prstGeom prst="rect">
            <a:avLst/>
          </a:prstGeom>
          <a:solidFill>
            <a:schemeClr val="lt1">
              <a:alpha val="91000"/>
            </a:schemeClr>
          </a:solidFill>
          <a:ln w="3175">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dirty="0" smtClean="0">
                <a:solidFill>
                  <a:srgbClr val="404040"/>
                </a:solidFill>
              </a:rPr>
              <a:t>Delivery Ring TLMs complete</a:t>
            </a:r>
            <a:endParaRPr lang="en-US" sz="1000" dirty="0">
              <a:solidFill>
                <a:srgbClr val="404040"/>
              </a:solidFill>
            </a:endParaRPr>
          </a:p>
        </p:txBody>
      </p:sp>
      <p:sp>
        <p:nvSpPr>
          <p:cNvPr id="86" name="Rectangle 85"/>
          <p:cNvSpPr/>
          <p:nvPr/>
        </p:nvSpPr>
        <p:spPr>
          <a:xfrm>
            <a:off x="3971056" y="4247199"/>
            <a:ext cx="2753146" cy="365760"/>
          </a:xfrm>
          <a:prstGeom prst="rect">
            <a:avLst/>
          </a:prstGeom>
          <a:solidFill>
            <a:schemeClr val="lt1">
              <a:alpha val="91000"/>
            </a:schemeClr>
          </a:solidFill>
          <a:ln w="3175">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dirty="0" smtClean="0">
                <a:solidFill>
                  <a:srgbClr val="404040"/>
                </a:solidFill>
              </a:rPr>
              <a:t>External Beam Line TLMs complete</a:t>
            </a:r>
            <a:endParaRPr lang="en-US" sz="1000" dirty="0">
              <a:solidFill>
                <a:srgbClr val="404040"/>
              </a:solidFill>
            </a:endParaRPr>
          </a:p>
        </p:txBody>
      </p:sp>
      <p:sp>
        <p:nvSpPr>
          <p:cNvPr id="85" name="Rectangle 84"/>
          <p:cNvSpPr/>
          <p:nvPr/>
        </p:nvSpPr>
        <p:spPr>
          <a:xfrm>
            <a:off x="6619852" y="4267335"/>
            <a:ext cx="212652" cy="365760"/>
          </a:xfrm>
          <a:prstGeom prst="rect">
            <a:avLst/>
          </a:prstGeom>
          <a:gradFill>
            <a:gsLst>
              <a:gs pos="0">
                <a:schemeClr val="accent5">
                  <a:lumMod val="20000"/>
                  <a:lumOff val="80000"/>
                </a:schemeClr>
              </a:gs>
              <a:gs pos="30000">
                <a:schemeClr val="accent5">
                  <a:lumMod val="20000"/>
                  <a:lumOff val="80000"/>
                </a:schemeClr>
              </a:gs>
              <a:gs pos="64999">
                <a:schemeClr val="accent5">
                  <a:lumMod val="40000"/>
                  <a:lumOff val="60000"/>
                </a:schemeClr>
              </a:gs>
              <a:gs pos="89999">
                <a:schemeClr val="accent5">
                  <a:lumMod val="60000"/>
                  <a:lumOff val="40000"/>
                </a:schemeClr>
              </a:gs>
              <a:gs pos="100000">
                <a:schemeClr val="accent5">
                  <a:lumMod val="75000"/>
                </a:schemeClr>
              </a:gs>
            </a:gsLst>
            <a:lin ang="10800000" scaled="0"/>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solidFill>
                <a:srgbClr val="404040"/>
              </a:solidFill>
            </a:endParaRPr>
          </a:p>
        </p:txBody>
      </p:sp>
      <p:sp>
        <p:nvSpPr>
          <p:cNvPr id="87" name="Rectangle 86"/>
          <p:cNvSpPr/>
          <p:nvPr/>
        </p:nvSpPr>
        <p:spPr>
          <a:xfrm>
            <a:off x="499375" y="1642169"/>
            <a:ext cx="2753146" cy="365760"/>
          </a:xfrm>
          <a:prstGeom prst="rect">
            <a:avLst/>
          </a:prstGeom>
          <a:solidFill>
            <a:schemeClr val="lt1">
              <a:alpha val="91000"/>
            </a:schemeClr>
          </a:solidFill>
          <a:ln w="3175">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dirty="0" smtClean="0">
                <a:solidFill>
                  <a:srgbClr val="404040"/>
                </a:solidFill>
              </a:rPr>
              <a:t>AP1 to Delivery Ring TLMs complete</a:t>
            </a:r>
            <a:endParaRPr lang="en-US" sz="1000" dirty="0">
              <a:solidFill>
                <a:srgbClr val="404040"/>
              </a:solidFill>
            </a:endParaRPr>
          </a:p>
        </p:txBody>
      </p:sp>
      <p:sp>
        <p:nvSpPr>
          <p:cNvPr id="89" name="Rectangle 88"/>
          <p:cNvSpPr/>
          <p:nvPr/>
        </p:nvSpPr>
        <p:spPr>
          <a:xfrm>
            <a:off x="3039869" y="1630222"/>
            <a:ext cx="212652" cy="365760"/>
          </a:xfrm>
          <a:prstGeom prst="rect">
            <a:avLst/>
          </a:prstGeom>
          <a:gradFill>
            <a:gsLst>
              <a:gs pos="0">
                <a:schemeClr val="accent5">
                  <a:lumMod val="20000"/>
                  <a:lumOff val="80000"/>
                </a:schemeClr>
              </a:gs>
              <a:gs pos="30000">
                <a:schemeClr val="accent5">
                  <a:lumMod val="20000"/>
                  <a:lumOff val="80000"/>
                </a:schemeClr>
              </a:gs>
              <a:gs pos="64999">
                <a:schemeClr val="accent5">
                  <a:lumMod val="40000"/>
                  <a:lumOff val="60000"/>
                </a:schemeClr>
              </a:gs>
              <a:gs pos="89999">
                <a:schemeClr val="accent5">
                  <a:lumMod val="60000"/>
                  <a:lumOff val="40000"/>
                </a:schemeClr>
              </a:gs>
              <a:gs pos="100000">
                <a:schemeClr val="accent5">
                  <a:lumMod val="75000"/>
                </a:schemeClr>
              </a:gs>
            </a:gsLst>
            <a:lin ang="10800000" scaled="0"/>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solidFill>
                <a:srgbClr val="404040"/>
              </a:solidFill>
            </a:endParaRPr>
          </a:p>
        </p:txBody>
      </p:sp>
      <p:sp>
        <p:nvSpPr>
          <p:cNvPr id="57" name="Rectangle 56"/>
          <p:cNvSpPr/>
          <p:nvPr/>
        </p:nvSpPr>
        <p:spPr>
          <a:xfrm>
            <a:off x="4727794" y="2168121"/>
            <a:ext cx="2798543" cy="365760"/>
          </a:xfrm>
          <a:prstGeom prst="rect">
            <a:avLst/>
          </a:prstGeom>
          <a:gradFill>
            <a:gsLst>
              <a:gs pos="0">
                <a:schemeClr val="accent5">
                  <a:lumMod val="20000"/>
                  <a:lumOff val="80000"/>
                </a:schemeClr>
              </a:gs>
              <a:gs pos="30000">
                <a:schemeClr val="accent5">
                  <a:lumMod val="20000"/>
                  <a:lumOff val="80000"/>
                </a:schemeClr>
              </a:gs>
              <a:gs pos="64999">
                <a:schemeClr val="accent5">
                  <a:lumMod val="40000"/>
                  <a:lumOff val="60000"/>
                </a:schemeClr>
              </a:gs>
              <a:gs pos="89999">
                <a:schemeClr val="accent5">
                  <a:lumMod val="60000"/>
                  <a:lumOff val="40000"/>
                </a:schemeClr>
              </a:gs>
              <a:gs pos="100000">
                <a:schemeClr val="accent5">
                  <a:lumMod val="75000"/>
                </a:schemeClr>
              </a:gs>
            </a:gsLst>
            <a:lin ang="10800000" scaled="0"/>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solidFill>
                <a:srgbClr val="404040"/>
              </a:solidFill>
            </a:endParaRPr>
          </a:p>
        </p:txBody>
      </p:sp>
      <p:sp>
        <p:nvSpPr>
          <p:cNvPr id="97" name="Rectangle 96"/>
          <p:cNvSpPr/>
          <p:nvPr/>
        </p:nvSpPr>
        <p:spPr>
          <a:xfrm>
            <a:off x="5138470" y="2168121"/>
            <a:ext cx="2083335" cy="365760"/>
          </a:xfrm>
          <a:prstGeom prst="rect">
            <a:avLst/>
          </a:prstGeom>
          <a:noFill/>
          <a:ln w="3175">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dirty="0" smtClean="0">
                <a:solidFill>
                  <a:srgbClr val="404040"/>
                </a:solidFill>
              </a:rPr>
              <a:t>Delivery Ring In-tunnel shielding</a:t>
            </a:r>
            <a:endParaRPr lang="en-US" sz="1000" dirty="0">
              <a:solidFill>
                <a:srgbClr val="404040"/>
              </a:solidFill>
            </a:endParaRPr>
          </a:p>
        </p:txBody>
      </p:sp>
      <p:sp>
        <p:nvSpPr>
          <p:cNvPr id="76" name="Rectangle 75"/>
          <p:cNvSpPr/>
          <p:nvPr/>
        </p:nvSpPr>
        <p:spPr>
          <a:xfrm>
            <a:off x="6836589" y="5029200"/>
            <a:ext cx="250545" cy="365760"/>
          </a:xfrm>
          <a:prstGeom prst="rect">
            <a:avLst/>
          </a:prstGeom>
          <a:gradFill>
            <a:gsLst>
              <a:gs pos="0">
                <a:schemeClr val="accent5">
                  <a:lumMod val="20000"/>
                  <a:lumOff val="80000"/>
                </a:schemeClr>
              </a:gs>
              <a:gs pos="30000">
                <a:schemeClr val="accent5">
                  <a:lumMod val="20000"/>
                  <a:lumOff val="80000"/>
                </a:schemeClr>
              </a:gs>
              <a:gs pos="64999">
                <a:schemeClr val="accent5">
                  <a:lumMod val="40000"/>
                  <a:lumOff val="60000"/>
                </a:schemeClr>
              </a:gs>
              <a:gs pos="89999">
                <a:schemeClr val="accent5">
                  <a:lumMod val="60000"/>
                  <a:lumOff val="40000"/>
                </a:schemeClr>
              </a:gs>
              <a:gs pos="100000">
                <a:schemeClr val="accent5">
                  <a:lumMod val="75000"/>
                </a:schemeClr>
              </a:gs>
            </a:gsLst>
            <a:lin ang="10800000" scaled="0"/>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solidFill>
                <a:srgbClr val="404040"/>
              </a:solidFill>
            </a:endParaRPr>
          </a:p>
        </p:txBody>
      </p:sp>
      <p:sp>
        <p:nvSpPr>
          <p:cNvPr id="95" name="Rectangle 94"/>
          <p:cNvSpPr/>
          <p:nvPr/>
        </p:nvSpPr>
        <p:spPr>
          <a:xfrm>
            <a:off x="4306460" y="5046733"/>
            <a:ext cx="2434855" cy="365760"/>
          </a:xfrm>
          <a:prstGeom prst="rect">
            <a:avLst/>
          </a:prstGeom>
          <a:solidFill>
            <a:schemeClr val="lt1">
              <a:alpha val="91000"/>
            </a:schemeClr>
          </a:solidFill>
          <a:ln w="3175">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dirty="0" smtClean="0">
                <a:solidFill>
                  <a:srgbClr val="404040"/>
                </a:solidFill>
              </a:rPr>
              <a:t>Friskers, Wallflowers, and Air Monitors </a:t>
            </a:r>
            <a:endParaRPr lang="en-US" sz="1000" dirty="0">
              <a:solidFill>
                <a:srgbClr val="404040"/>
              </a:solidFill>
            </a:endParaRPr>
          </a:p>
        </p:txBody>
      </p:sp>
      <p:sp>
        <p:nvSpPr>
          <p:cNvPr id="81" name="Rectangle 80"/>
          <p:cNvSpPr/>
          <p:nvPr/>
        </p:nvSpPr>
        <p:spPr>
          <a:xfrm>
            <a:off x="6623937" y="4680973"/>
            <a:ext cx="212652" cy="365760"/>
          </a:xfrm>
          <a:prstGeom prst="rect">
            <a:avLst/>
          </a:prstGeom>
          <a:gradFill>
            <a:gsLst>
              <a:gs pos="0">
                <a:schemeClr val="accent5">
                  <a:lumMod val="20000"/>
                  <a:lumOff val="80000"/>
                </a:schemeClr>
              </a:gs>
              <a:gs pos="30000">
                <a:schemeClr val="accent5">
                  <a:lumMod val="20000"/>
                  <a:lumOff val="80000"/>
                </a:schemeClr>
              </a:gs>
              <a:gs pos="64999">
                <a:schemeClr val="accent5">
                  <a:lumMod val="40000"/>
                  <a:lumOff val="60000"/>
                </a:schemeClr>
              </a:gs>
              <a:gs pos="89999">
                <a:schemeClr val="accent5">
                  <a:lumMod val="60000"/>
                  <a:lumOff val="40000"/>
                </a:schemeClr>
              </a:gs>
              <a:gs pos="100000">
                <a:schemeClr val="accent5">
                  <a:lumMod val="75000"/>
                </a:schemeClr>
              </a:gs>
            </a:gsLst>
            <a:lin ang="10800000" scaled="0"/>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solidFill>
                <a:srgbClr val="404040"/>
              </a:solidFill>
            </a:endParaRPr>
          </a:p>
        </p:txBody>
      </p:sp>
      <p:sp>
        <p:nvSpPr>
          <p:cNvPr id="83" name="Rectangle 82"/>
          <p:cNvSpPr/>
          <p:nvPr/>
        </p:nvSpPr>
        <p:spPr>
          <a:xfrm>
            <a:off x="4739904" y="3284636"/>
            <a:ext cx="425303" cy="365760"/>
          </a:xfrm>
          <a:prstGeom prst="rect">
            <a:avLst/>
          </a:prstGeom>
          <a:gradFill>
            <a:gsLst>
              <a:gs pos="0">
                <a:schemeClr val="accent5">
                  <a:lumMod val="20000"/>
                  <a:lumOff val="80000"/>
                </a:schemeClr>
              </a:gs>
              <a:gs pos="30000">
                <a:schemeClr val="accent5">
                  <a:lumMod val="20000"/>
                  <a:lumOff val="80000"/>
                </a:schemeClr>
              </a:gs>
              <a:gs pos="64999">
                <a:schemeClr val="accent5">
                  <a:lumMod val="40000"/>
                  <a:lumOff val="60000"/>
                </a:schemeClr>
              </a:gs>
              <a:gs pos="89999">
                <a:schemeClr val="accent5">
                  <a:lumMod val="60000"/>
                  <a:lumOff val="40000"/>
                </a:schemeClr>
              </a:gs>
              <a:gs pos="100000">
                <a:schemeClr val="accent5">
                  <a:lumMod val="75000"/>
                </a:schemeClr>
              </a:gs>
            </a:gsLst>
            <a:lin ang="10800000" scaled="0"/>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solidFill>
                <a:srgbClr val="404040"/>
              </a:solidFill>
            </a:endParaRPr>
          </a:p>
        </p:txBody>
      </p:sp>
      <p:sp>
        <p:nvSpPr>
          <p:cNvPr id="69" name="Rectangle 68"/>
          <p:cNvSpPr/>
          <p:nvPr/>
        </p:nvSpPr>
        <p:spPr>
          <a:xfrm>
            <a:off x="3252521" y="1298639"/>
            <a:ext cx="2972102" cy="365760"/>
          </a:xfrm>
          <a:prstGeom prst="rect">
            <a:avLst/>
          </a:prstGeom>
          <a:solidFill>
            <a:schemeClr val="bg2">
              <a:alpha val="91000"/>
            </a:schemeClr>
          </a:solidFill>
          <a:ln w="3175">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dirty="0" smtClean="0">
                <a:solidFill>
                  <a:srgbClr val="404040"/>
                </a:solidFill>
              </a:rPr>
              <a:t>External Beam Line Safety Systems move M4/M5 shield wall to downstream of diagnostic absorber</a:t>
            </a:r>
            <a:endParaRPr lang="en-US" sz="1000" dirty="0">
              <a:solidFill>
                <a:srgbClr val="404040"/>
              </a:solidFill>
            </a:endParaRPr>
          </a:p>
        </p:txBody>
      </p:sp>
      <p:sp>
        <p:nvSpPr>
          <p:cNvPr id="65" name="Rectangle 64"/>
          <p:cNvSpPr/>
          <p:nvPr/>
        </p:nvSpPr>
        <p:spPr>
          <a:xfrm>
            <a:off x="1786371" y="2582546"/>
            <a:ext cx="2139443" cy="365760"/>
          </a:xfrm>
          <a:prstGeom prst="rect">
            <a:avLst/>
          </a:prstGeom>
          <a:solidFill>
            <a:schemeClr val="lt1">
              <a:alpha val="91000"/>
            </a:schemeClr>
          </a:solidFill>
          <a:ln w="3175">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dirty="0" smtClean="0">
                <a:solidFill>
                  <a:srgbClr val="404040"/>
                </a:solidFill>
              </a:rPr>
              <a:t>External Beam Line Safety Systems install M4/M5 shield wall</a:t>
            </a:r>
            <a:endParaRPr lang="en-US" sz="1000" dirty="0">
              <a:solidFill>
                <a:srgbClr val="404040"/>
              </a:solidFill>
            </a:endParaRPr>
          </a:p>
        </p:txBody>
      </p:sp>
      <p:sp>
        <p:nvSpPr>
          <p:cNvPr id="72" name="Rectangle 71"/>
          <p:cNvSpPr/>
          <p:nvPr/>
        </p:nvSpPr>
        <p:spPr>
          <a:xfrm>
            <a:off x="3677825" y="3833276"/>
            <a:ext cx="247990" cy="365760"/>
          </a:xfrm>
          <a:prstGeom prst="rect">
            <a:avLst/>
          </a:prstGeom>
          <a:gradFill>
            <a:gsLst>
              <a:gs pos="0">
                <a:schemeClr val="accent5">
                  <a:lumMod val="20000"/>
                  <a:lumOff val="80000"/>
                </a:schemeClr>
              </a:gs>
              <a:gs pos="30000">
                <a:schemeClr val="accent5">
                  <a:lumMod val="20000"/>
                  <a:lumOff val="80000"/>
                </a:schemeClr>
              </a:gs>
              <a:gs pos="64999">
                <a:schemeClr val="accent5">
                  <a:lumMod val="40000"/>
                  <a:lumOff val="60000"/>
                </a:schemeClr>
              </a:gs>
              <a:gs pos="89999">
                <a:schemeClr val="accent5">
                  <a:lumMod val="60000"/>
                  <a:lumOff val="40000"/>
                </a:schemeClr>
              </a:gs>
              <a:gs pos="100000">
                <a:schemeClr val="accent5">
                  <a:lumMod val="75000"/>
                </a:schemeClr>
              </a:gs>
            </a:gsLst>
            <a:lin ang="10800000" scaled="0"/>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solidFill>
                <a:srgbClr val="404040"/>
              </a:solidFill>
            </a:endParaRPr>
          </a:p>
        </p:txBody>
      </p:sp>
      <p:sp>
        <p:nvSpPr>
          <p:cNvPr id="91" name="Rectangle 90"/>
          <p:cNvSpPr/>
          <p:nvPr/>
        </p:nvSpPr>
        <p:spPr>
          <a:xfrm>
            <a:off x="612475" y="3833276"/>
            <a:ext cx="3063759" cy="365760"/>
          </a:xfrm>
          <a:prstGeom prst="rect">
            <a:avLst/>
          </a:prstGeom>
          <a:solidFill>
            <a:schemeClr val="lt1">
              <a:alpha val="91000"/>
            </a:schemeClr>
          </a:solidFill>
          <a:ln w="3175">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dirty="0">
                <a:solidFill>
                  <a:srgbClr val="404040"/>
                </a:solidFill>
              </a:rPr>
              <a:t>External Beam Line Safety Systems ESS/RSS installation</a:t>
            </a:r>
          </a:p>
        </p:txBody>
      </p:sp>
      <p:sp>
        <p:nvSpPr>
          <p:cNvPr id="99" name="Rectangle 98"/>
          <p:cNvSpPr/>
          <p:nvPr/>
        </p:nvSpPr>
        <p:spPr>
          <a:xfrm>
            <a:off x="7187776" y="3833276"/>
            <a:ext cx="300547" cy="365760"/>
          </a:xfrm>
          <a:prstGeom prst="rect">
            <a:avLst/>
          </a:prstGeom>
          <a:gradFill>
            <a:gsLst>
              <a:gs pos="0">
                <a:schemeClr val="accent5">
                  <a:lumMod val="20000"/>
                  <a:lumOff val="80000"/>
                </a:schemeClr>
              </a:gs>
              <a:gs pos="30000">
                <a:schemeClr val="accent5">
                  <a:lumMod val="20000"/>
                  <a:lumOff val="80000"/>
                </a:schemeClr>
              </a:gs>
              <a:gs pos="64999">
                <a:schemeClr val="accent5">
                  <a:lumMod val="40000"/>
                  <a:lumOff val="60000"/>
                </a:schemeClr>
              </a:gs>
              <a:gs pos="89999">
                <a:schemeClr val="accent5">
                  <a:lumMod val="60000"/>
                  <a:lumOff val="40000"/>
                </a:schemeClr>
              </a:gs>
              <a:gs pos="100000">
                <a:schemeClr val="accent5">
                  <a:lumMod val="75000"/>
                </a:schemeClr>
              </a:gs>
            </a:gsLst>
            <a:lin ang="10800000" scaled="0"/>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solidFill>
                <a:srgbClr val="404040"/>
              </a:solidFill>
            </a:endParaRPr>
          </a:p>
        </p:txBody>
      </p:sp>
    </p:spTree>
    <p:extLst>
      <p:ext uri="{BB962C8B-B14F-4D97-AF65-F5344CB8AC3E}">
        <p14:creationId xmlns:p14="http://schemas.microsoft.com/office/powerpoint/2010/main" val="36291199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A preliminary design for Radiation Safety Improvements is complete</a:t>
            </a:r>
          </a:p>
          <a:p>
            <a:r>
              <a:rPr lang="en-US" dirty="0" smtClean="0"/>
              <a:t>The design anticipates final approval of the TLM system in CY15</a:t>
            </a:r>
          </a:p>
          <a:p>
            <a:endParaRPr lang="en-US" dirty="0" smtClean="0"/>
          </a:p>
          <a:p>
            <a:endParaRPr lang="en-US" dirty="0"/>
          </a:p>
        </p:txBody>
      </p:sp>
      <p:sp>
        <p:nvSpPr>
          <p:cNvPr id="4" name="Date Placeholder 3"/>
          <p:cNvSpPr>
            <a:spLocks noGrp="1"/>
          </p:cNvSpPr>
          <p:nvPr>
            <p:ph type="dt" sz="half" idx="10"/>
          </p:nvPr>
        </p:nvSpPr>
        <p:spPr/>
        <p:txBody>
          <a:bodyPr/>
          <a:lstStyle/>
          <a:p>
            <a:pPr>
              <a:defRPr/>
            </a:pPr>
            <a:r>
              <a:rPr lang="en-US" smtClean="0"/>
              <a:t>10/21-24/14</a:t>
            </a:r>
            <a:endParaRPr lang="en-US" dirty="0"/>
          </a:p>
        </p:txBody>
      </p:sp>
      <p:sp>
        <p:nvSpPr>
          <p:cNvPr id="5" name="Footer Placeholder 4"/>
          <p:cNvSpPr>
            <a:spLocks noGrp="1"/>
          </p:cNvSpPr>
          <p:nvPr>
            <p:ph type="ftr" sz="quarter" idx="11"/>
          </p:nvPr>
        </p:nvSpPr>
        <p:spPr/>
        <p:txBody>
          <a:bodyPr/>
          <a:lstStyle/>
          <a:p>
            <a:pPr>
              <a:defRPr/>
            </a:pPr>
            <a:r>
              <a:rPr lang="en-US" dirty="0" smtClean="0"/>
              <a:t>A. Leveling - Radiation Safety Improvements</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31</a:t>
            </a:fld>
            <a:endParaRPr lang="en-US" dirty="0"/>
          </a:p>
        </p:txBody>
      </p:sp>
    </p:spTree>
    <p:extLst>
      <p:ext uri="{BB962C8B-B14F-4D97-AF65-F5344CB8AC3E}">
        <p14:creationId xmlns:p14="http://schemas.microsoft.com/office/powerpoint/2010/main" val="24394352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 Slides</a:t>
            </a:r>
            <a:endParaRPr lang="en-US" dirty="0"/>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pPr>
              <a:defRPr/>
            </a:pPr>
            <a:r>
              <a:rPr lang="en-US" smtClean="0"/>
              <a:t>10/21-24/14</a:t>
            </a:r>
            <a:endParaRPr lang="en-US" dirty="0"/>
          </a:p>
        </p:txBody>
      </p:sp>
      <p:sp>
        <p:nvSpPr>
          <p:cNvPr id="5" name="Footer Placeholder 4"/>
          <p:cNvSpPr>
            <a:spLocks noGrp="1"/>
          </p:cNvSpPr>
          <p:nvPr>
            <p:ph type="ftr" sz="quarter" idx="11"/>
          </p:nvPr>
        </p:nvSpPr>
        <p:spPr/>
        <p:txBody>
          <a:bodyPr/>
          <a:lstStyle/>
          <a:p>
            <a:pPr>
              <a:defRPr/>
            </a:pPr>
            <a:r>
              <a:rPr lang="en-US" dirty="0" smtClean="0"/>
              <a:t>A. Leveling - Radiation Safety Improvements</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32</a:t>
            </a:fld>
            <a:endParaRPr lang="en-US" dirty="0"/>
          </a:p>
        </p:txBody>
      </p:sp>
    </p:spTree>
    <p:extLst>
      <p:ext uri="{BB962C8B-B14F-4D97-AF65-F5344CB8AC3E}">
        <p14:creationId xmlns:p14="http://schemas.microsoft.com/office/powerpoint/2010/main" val="4645689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807" y="84614"/>
            <a:ext cx="8686800" cy="641739"/>
          </a:xfrm>
        </p:spPr>
        <p:txBody>
          <a:bodyPr/>
          <a:lstStyle/>
          <a:p>
            <a:r>
              <a:rPr lang="en-US" sz="2000" dirty="0"/>
              <a:t>Booster </a:t>
            </a:r>
            <a:r>
              <a:rPr lang="en-US" sz="2000" dirty="0" smtClean="0"/>
              <a:t>6 to 8 GeV </a:t>
            </a:r>
            <a:r>
              <a:rPr lang="en-US" sz="2000" dirty="0"/>
              <a:t>beam loss study and TLM response</a:t>
            </a:r>
          </a:p>
        </p:txBody>
      </p:sp>
      <p:sp>
        <p:nvSpPr>
          <p:cNvPr id="4" name="Date Placeholder 3"/>
          <p:cNvSpPr>
            <a:spLocks noGrp="1"/>
          </p:cNvSpPr>
          <p:nvPr>
            <p:ph type="dt" sz="half" idx="10"/>
          </p:nvPr>
        </p:nvSpPr>
        <p:spPr/>
        <p:txBody>
          <a:bodyPr/>
          <a:lstStyle/>
          <a:p>
            <a:pPr>
              <a:defRPr/>
            </a:pPr>
            <a:r>
              <a:rPr lang="en-US" smtClean="0"/>
              <a:t>10/21-24/14</a:t>
            </a:r>
            <a:endParaRPr lang="en-US" dirty="0"/>
          </a:p>
        </p:txBody>
      </p:sp>
      <p:sp>
        <p:nvSpPr>
          <p:cNvPr id="5" name="Footer Placeholder 4"/>
          <p:cNvSpPr>
            <a:spLocks noGrp="1"/>
          </p:cNvSpPr>
          <p:nvPr>
            <p:ph type="ftr" sz="quarter" idx="11"/>
          </p:nvPr>
        </p:nvSpPr>
        <p:spPr/>
        <p:txBody>
          <a:bodyPr/>
          <a:lstStyle/>
          <a:p>
            <a:pPr>
              <a:defRPr/>
            </a:pPr>
            <a:r>
              <a:rPr lang="en-US" dirty="0" smtClean="0"/>
              <a:t>A. Leveling - Radiation Safety Improvements</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33</a:t>
            </a:fld>
            <a:endParaRPr lang="en-US" dirty="0"/>
          </a:p>
        </p:txBody>
      </p:sp>
      <p:pic>
        <p:nvPicPr>
          <p:cNvPr id="8" name="Picture 7" descr="ADAPS11158420131027074925.gif"/>
          <p:cNvPicPr>
            <a:picLocks noChangeAspect="1"/>
          </p:cNvPicPr>
          <p:nvPr/>
        </p:nvPicPr>
        <p:blipFill>
          <a:blip r:embed="rId2" cstate="print"/>
          <a:stretch>
            <a:fillRect/>
          </a:stretch>
        </p:blipFill>
        <p:spPr>
          <a:xfrm>
            <a:off x="4572000" y="1556219"/>
            <a:ext cx="4572000" cy="3795834"/>
          </a:xfrm>
          <a:prstGeom prst="rect">
            <a:avLst/>
          </a:prstGeom>
        </p:spPr>
      </p:pic>
      <p:sp>
        <p:nvSpPr>
          <p:cNvPr id="13" name="Content Placeholder 7"/>
          <p:cNvSpPr txBox="1">
            <a:spLocks/>
          </p:cNvSpPr>
          <p:nvPr/>
        </p:nvSpPr>
        <p:spPr>
          <a:xfrm>
            <a:off x="161807" y="995894"/>
            <a:ext cx="4505206" cy="4902728"/>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404040"/>
                </a:solidFill>
                <a:latin typeface="Helvetica"/>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404040"/>
                </a:solidFill>
                <a:latin typeface="Helvetica"/>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000" kern="1200">
                <a:solidFill>
                  <a:srgbClr val="404040"/>
                </a:solidFill>
                <a:latin typeface="Helvetica"/>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800" kern="1200">
                <a:solidFill>
                  <a:srgbClr val="404040"/>
                </a:solidFill>
                <a:latin typeface="Helvetica"/>
                <a:ea typeface="ＭＳ Ｐゴシック" charset="0"/>
                <a:cs typeface="+mn-cs"/>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t>Booster accident condition, ramping radial position late in the acceleration cycle</a:t>
            </a:r>
          </a:p>
          <a:p>
            <a:pPr lvl="1"/>
            <a:r>
              <a:rPr lang="en-US" sz="1800" dirty="0" smtClean="0"/>
              <a:t> 6 to 8 GeV</a:t>
            </a:r>
          </a:p>
          <a:p>
            <a:pPr lvl="2"/>
            <a:r>
              <a:rPr lang="en-US" sz="1800" dirty="0" smtClean="0"/>
              <a:t>TLM response (magenta)</a:t>
            </a:r>
          </a:p>
          <a:p>
            <a:pPr lvl="2"/>
            <a:r>
              <a:rPr lang="en-US" sz="1800" dirty="0" smtClean="0"/>
              <a:t>Booster beam intensity (red)</a:t>
            </a:r>
          </a:p>
          <a:p>
            <a:pPr lvl="2"/>
            <a:r>
              <a:rPr lang="en-US" sz="1800" dirty="0" smtClean="0"/>
              <a:t>chipmunk response (yellow)</a:t>
            </a:r>
          </a:p>
          <a:p>
            <a:pPr lvl="2"/>
            <a:r>
              <a:rPr lang="en-US" sz="1800" dirty="0" smtClean="0"/>
              <a:t>TLM trip level (green)</a:t>
            </a:r>
          </a:p>
          <a:p>
            <a:endParaRPr lang="en-US" sz="1800" dirty="0" smtClean="0"/>
          </a:p>
          <a:p>
            <a:r>
              <a:rPr lang="en-US" sz="1800" dirty="0" smtClean="0"/>
              <a:t>The TLM trip would occur in seconds rather than in minutes as would occur with the existing protection scheme</a:t>
            </a:r>
          </a:p>
          <a:p>
            <a:r>
              <a:rPr lang="en-US" sz="1800" dirty="0" smtClean="0"/>
              <a:t>NOTE!!! – Booster operation would not be curtailed by unnecessary safety system trips but is turned off promptly in the event of severe accident condition</a:t>
            </a:r>
            <a:endParaRPr lang="en-US" sz="1800" dirty="0"/>
          </a:p>
        </p:txBody>
      </p:sp>
      <p:cxnSp>
        <p:nvCxnSpPr>
          <p:cNvPr id="15" name="Straight Connector 14"/>
          <p:cNvCxnSpPr/>
          <p:nvPr/>
        </p:nvCxnSpPr>
        <p:spPr>
          <a:xfrm>
            <a:off x="5629275" y="3150756"/>
            <a:ext cx="3067050" cy="0"/>
          </a:xfrm>
          <a:prstGeom prst="line">
            <a:avLst/>
          </a:prstGeom>
          <a:ln>
            <a:solidFill>
              <a:srgbClr val="1C6B1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223769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TLM prototype electrometer</a:t>
            </a:r>
            <a:endParaRPr lang="en-US" dirty="0"/>
          </a:p>
        </p:txBody>
      </p:sp>
      <p:sp>
        <p:nvSpPr>
          <p:cNvPr id="4" name="Date Placeholder 3"/>
          <p:cNvSpPr>
            <a:spLocks noGrp="1"/>
          </p:cNvSpPr>
          <p:nvPr>
            <p:ph type="dt" sz="half" idx="10"/>
          </p:nvPr>
        </p:nvSpPr>
        <p:spPr/>
        <p:txBody>
          <a:bodyPr/>
          <a:lstStyle/>
          <a:p>
            <a:pPr>
              <a:defRPr/>
            </a:pPr>
            <a:r>
              <a:rPr lang="en-US" smtClean="0"/>
              <a:t>10/21-24/14</a:t>
            </a:r>
            <a:endParaRPr lang="en-US" dirty="0"/>
          </a:p>
        </p:txBody>
      </p:sp>
      <p:sp>
        <p:nvSpPr>
          <p:cNvPr id="5" name="Footer Placeholder 4"/>
          <p:cNvSpPr>
            <a:spLocks noGrp="1"/>
          </p:cNvSpPr>
          <p:nvPr>
            <p:ph type="ftr" sz="quarter" idx="11"/>
          </p:nvPr>
        </p:nvSpPr>
        <p:spPr/>
        <p:txBody>
          <a:bodyPr/>
          <a:lstStyle/>
          <a:p>
            <a:pPr>
              <a:defRPr/>
            </a:pPr>
            <a:r>
              <a:rPr lang="en-US" smtClean="0"/>
              <a:t>A. Leveling - Radiation Safety Improvements</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34</a:t>
            </a:fld>
            <a:endParaRPr lang="en-US" dirty="0"/>
          </a:p>
        </p:txBody>
      </p:sp>
      <p:pic>
        <p:nvPicPr>
          <p:cNvPr id="7" name="Content Placeholder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927651"/>
            <a:ext cx="8672513" cy="1975456"/>
          </a:xfrm>
          <a:prstGeom prst="rect">
            <a:avLst/>
          </a:prstGeom>
        </p:spPr>
      </p:pic>
    </p:spTree>
    <p:extLst>
      <p:ext uri="{BB962C8B-B14F-4D97-AF65-F5344CB8AC3E}">
        <p14:creationId xmlns:p14="http://schemas.microsoft.com/office/powerpoint/2010/main" val="10767400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Booster 400 MeV beam loss study and TLM response</a:t>
            </a:r>
            <a:endParaRPr lang="en-US" sz="2000" dirty="0"/>
          </a:p>
        </p:txBody>
      </p:sp>
      <p:sp>
        <p:nvSpPr>
          <p:cNvPr id="4" name="Date Placeholder 3"/>
          <p:cNvSpPr>
            <a:spLocks noGrp="1"/>
          </p:cNvSpPr>
          <p:nvPr>
            <p:ph type="dt" sz="half" idx="10"/>
          </p:nvPr>
        </p:nvSpPr>
        <p:spPr/>
        <p:txBody>
          <a:bodyPr/>
          <a:lstStyle/>
          <a:p>
            <a:pPr>
              <a:defRPr/>
            </a:pPr>
            <a:r>
              <a:rPr lang="en-US" smtClean="0"/>
              <a:t>10/21-24/14</a:t>
            </a:r>
            <a:endParaRPr lang="en-US" dirty="0"/>
          </a:p>
        </p:txBody>
      </p:sp>
      <p:sp>
        <p:nvSpPr>
          <p:cNvPr id="5" name="Footer Placeholder 4"/>
          <p:cNvSpPr>
            <a:spLocks noGrp="1"/>
          </p:cNvSpPr>
          <p:nvPr>
            <p:ph type="ftr" sz="quarter" idx="11"/>
          </p:nvPr>
        </p:nvSpPr>
        <p:spPr/>
        <p:txBody>
          <a:bodyPr/>
          <a:lstStyle/>
          <a:p>
            <a:pPr>
              <a:defRPr/>
            </a:pPr>
            <a:r>
              <a:rPr lang="en-US" dirty="0" smtClean="0"/>
              <a:t>A. Leveling - Radiation Safety Improvements</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35</a:t>
            </a:fld>
            <a:endParaRPr lang="en-US" dirty="0"/>
          </a:p>
        </p:txBody>
      </p:sp>
      <p:graphicFrame>
        <p:nvGraphicFramePr>
          <p:cNvPr id="7" name="Chart 6"/>
          <p:cNvGraphicFramePr>
            <a:graphicFrameLocks noChangeAspect="1"/>
          </p:cNvGraphicFramePr>
          <p:nvPr>
            <p:extLst>
              <p:ext uri="{D42A27DB-BD31-4B8C-83A1-F6EECF244321}">
                <p14:modId xmlns:p14="http://schemas.microsoft.com/office/powerpoint/2010/main" val="1348717569"/>
              </p:ext>
            </p:extLst>
          </p:nvPr>
        </p:nvGraphicFramePr>
        <p:xfrm>
          <a:off x="4505325" y="914400"/>
          <a:ext cx="4572000" cy="331128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p:cNvGraphicFramePr>
            <a:graphicFrameLocks noChangeAspect="1"/>
          </p:cNvGraphicFramePr>
          <p:nvPr>
            <p:extLst>
              <p:ext uri="{D42A27DB-BD31-4B8C-83A1-F6EECF244321}">
                <p14:modId xmlns:p14="http://schemas.microsoft.com/office/powerpoint/2010/main" val="1368182238"/>
              </p:ext>
            </p:extLst>
          </p:nvPr>
        </p:nvGraphicFramePr>
        <p:xfrm>
          <a:off x="85725" y="914400"/>
          <a:ext cx="4572000" cy="3311775"/>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p:cNvSpPr txBox="1"/>
          <p:nvPr/>
        </p:nvSpPr>
        <p:spPr>
          <a:xfrm>
            <a:off x="54941" y="4114800"/>
            <a:ext cx="4450384" cy="646331"/>
          </a:xfrm>
          <a:prstGeom prst="rect">
            <a:avLst/>
          </a:prstGeom>
          <a:noFill/>
          <a:ln w="28575">
            <a:solidFill>
              <a:srgbClr val="1C6B11"/>
            </a:solidFill>
          </a:ln>
        </p:spPr>
        <p:txBody>
          <a:bodyPr wrap="none" rtlCol="0">
            <a:spAutoFit/>
          </a:bodyPr>
          <a:lstStyle/>
          <a:p>
            <a:pPr algn="ctr"/>
            <a:r>
              <a:rPr lang="en-US" sz="1800" dirty="0"/>
              <a:t>R</a:t>
            </a:r>
            <a:r>
              <a:rPr lang="en-US" sz="1800" dirty="0" smtClean="0"/>
              <a:t>esponse for 8 chipmunks spaced 5’ apart for</a:t>
            </a:r>
          </a:p>
          <a:p>
            <a:pPr algn="ctr"/>
            <a:r>
              <a:rPr lang="en-US" sz="1800" dirty="0" smtClean="0"/>
              <a:t>various trim magnet currents</a:t>
            </a:r>
            <a:endParaRPr lang="en-US" sz="1800" dirty="0"/>
          </a:p>
        </p:txBody>
      </p:sp>
      <p:sp>
        <p:nvSpPr>
          <p:cNvPr id="14" name="TextBox 13"/>
          <p:cNvSpPr txBox="1"/>
          <p:nvPr/>
        </p:nvSpPr>
        <p:spPr>
          <a:xfrm>
            <a:off x="4840510" y="4133850"/>
            <a:ext cx="3832780" cy="646331"/>
          </a:xfrm>
          <a:prstGeom prst="rect">
            <a:avLst/>
          </a:prstGeom>
          <a:noFill/>
          <a:ln w="28575">
            <a:solidFill>
              <a:srgbClr val="1C6B11"/>
            </a:solidFill>
          </a:ln>
        </p:spPr>
        <p:txBody>
          <a:bodyPr wrap="none" rtlCol="0">
            <a:spAutoFit/>
          </a:bodyPr>
          <a:lstStyle/>
          <a:p>
            <a:pPr algn="ctr"/>
            <a:r>
              <a:rPr lang="en-US" sz="1800" dirty="0" smtClean="0"/>
              <a:t>TLM response is demonstrated to be</a:t>
            </a:r>
          </a:p>
          <a:p>
            <a:pPr algn="ctr"/>
            <a:r>
              <a:rPr lang="en-US" sz="1800" dirty="0" smtClean="0"/>
              <a:t>linear over several decades of intensity</a:t>
            </a:r>
            <a:endParaRPr lang="en-US" sz="1800" dirty="0"/>
          </a:p>
        </p:txBody>
      </p:sp>
      <p:sp>
        <p:nvSpPr>
          <p:cNvPr id="15" name="TextBox 14"/>
          <p:cNvSpPr txBox="1"/>
          <p:nvPr/>
        </p:nvSpPr>
        <p:spPr>
          <a:xfrm>
            <a:off x="3155795" y="5219700"/>
            <a:ext cx="2721727" cy="923330"/>
          </a:xfrm>
          <a:prstGeom prst="rect">
            <a:avLst/>
          </a:prstGeom>
          <a:noFill/>
          <a:ln w="28575">
            <a:solidFill>
              <a:srgbClr val="1C6B11"/>
            </a:solidFill>
          </a:ln>
        </p:spPr>
        <p:txBody>
          <a:bodyPr wrap="square" rtlCol="0">
            <a:spAutoFit/>
          </a:bodyPr>
          <a:lstStyle/>
          <a:p>
            <a:pPr algn="ctr"/>
            <a:r>
              <a:rPr lang="en-US" sz="1800" dirty="0" smtClean="0"/>
              <a:t>The marriage of these data sets is the basis for establishing trip levels</a:t>
            </a:r>
            <a:endParaRPr lang="en-US" sz="1800" dirty="0"/>
          </a:p>
        </p:txBody>
      </p:sp>
      <p:cxnSp>
        <p:nvCxnSpPr>
          <p:cNvPr id="17" name="Elbow Connector 16"/>
          <p:cNvCxnSpPr>
            <a:stCxn id="15" idx="1"/>
            <a:endCxn id="13" idx="2"/>
          </p:cNvCxnSpPr>
          <p:nvPr/>
        </p:nvCxnSpPr>
        <p:spPr>
          <a:xfrm rot="10800000">
            <a:off x="2280133" y="4761131"/>
            <a:ext cx="875662" cy="920234"/>
          </a:xfrm>
          <a:prstGeom prst="curvedConnector2">
            <a:avLst/>
          </a:prstGeom>
          <a:ln>
            <a:solidFill>
              <a:srgbClr val="1C6B11"/>
            </a:solidFill>
            <a:tailEnd type="arrow"/>
          </a:ln>
        </p:spPr>
        <p:style>
          <a:lnRef idx="2">
            <a:schemeClr val="accent1"/>
          </a:lnRef>
          <a:fillRef idx="0">
            <a:schemeClr val="accent1"/>
          </a:fillRef>
          <a:effectRef idx="1">
            <a:schemeClr val="accent1"/>
          </a:effectRef>
          <a:fontRef idx="minor">
            <a:schemeClr val="tx1"/>
          </a:fontRef>
        </p:style>
      </p:cxnSp>
      <p:cxnSp>
        <p:nvCxnSpPr>
          <p:cNvPr id="21" name="Elbow Connector 16"/>
          <p:cNvCxnSpPr>
            <a:stCxn id="15" idx="3"/>
            <a:endCxn id="14" idx="2"/>
          </p:cNvCxnSpPr>
          <p:nvPr/>
        </p:nvCxnSpPr>
        <p:spPr>
          <a:xfrm flipV="1">
            <a:off x="5877522" y="4780181"/>
            <a:ext cx="879378" cy="901184"/>
          </a:xfrm>
          <a:prstGeom prst="curvedConnector2">
            <a:avLst/>
          </a:prstGeom>
          <a:ln>
            <a:solidFill>
              <a:srgbClr val="1C6B1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355233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Labor and Materials</a:t>
            </a:r>
            <a:endParaRPr lang="en-US" dirty="0"/>
          </a:p>
        </p:txBody>
      </p:sp>
      <p:sp>
        <p:nvSpPr>
          <p:cNvPr id="4" name="Date Placeholder 3"/>
          <p:cNvSpPr>
            <a:spLocks noGrp="1"/>
          </p:cNvSpPr>
          <p:nvPr>
            <p:ph type="dt" sz="half" idx="10"/>
          </p:nvPr>
        </p:nvSpPr>
        <p:spPr/>
        <p:txBody>
          <a:bodyPr/>
          <a:lstStyle/>
          <a:p>
            <a:pPr>
              <a:defRPr/>
            </a:pPr>
            <a:r>
              <a:rPr lang="en-US" smtClean="0"/>
              <a:t>10/21-24/14</a:t>
            </a:r>
            <a:endParaRPr lang="en-US" dirty="0"/>
          </a:p>
        </p:txBody>
      </p:sp>
      <p:sp>
        <p:nvSpPr>
          <p:cNvPr id="5" name="Footer Placeholder 4"/>
          <p:cNvSpPr>
            <a:spLocks noGrp="1"/>
          </p:cNvSpPr>
          <p:nvPr>
            <p:ph type="ftr" sz="quarter" idx="11"/>
          </p:nvPr>
        </p:nvSpPr>
        <p:spPr/>
        <p:txBody>
          <a:bodyPr/>
          <a:lstStyle/>
          <a:p>
            <a:pPr>
              <a:defRPr/>
            </a:pPr>
            <a:r>
              <a:rPr lang="en-US" dirty="0" smtClean="0"/>
              <a:t>A. Leveling - Radiation Safety Improvements</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36</a:t>
            </a:fld>
            <a:endParaRPr lang="en-US" dirty="0"/>
          </a:p>
        </p:txBody>
      </p:sp>
      <p:graphicFrame>
        <p:nvGraphicFramePr>
          <p:cNvPr id="11" name="Chart 10"/>
          <p:cNvGraphicFramePr>
            <a:graphicFrameLocks/>
          </p:cNvGraphicFramePr>
          <p:nvPr>
            <p:extLst>
              <p:ext uri="{D42A27DB-BD31-4B8C-83A1-F6EECF244321}">
                <p14:modId xmlns:p14="http://schemas.microsoft.com/office/powerpoint/2010/main" val="1662717811"/>
              </p:ext>
            </p:extLst>
          </p:nvPr>
        </p:nvGraphicFramePr>
        <p:xfrm>
          <a:off x="228600" y="990600"/>
          <a:ext cx="8534400" cy="5029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442165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5029200"/>
            <a:ext cx="7258109" cy="609600"/>
          </a:xfrm>
        </p:spPr>
        <p:txBody>
          <a:bodyPr/>
          <a:lstStyle/>
          <a:p>
            <a:r>
              <a:rPr lang="en-US" dirty="0" smtClean="0"/>
              <a:t>Exit stairway details are included in the simulation</a:t>
            </a:r>
            <a:endParaRPr lang="en-US" dirty="0"/>
          </a:p>
        </p:txBody>
      </p:sp>
      <p:pic>
        <p:nvPicPr>
          <p:cNvPr id="6" name="Picture Placeholder 6" descr="ADAPS11158420131201060619.gif"/>
          <p:cNvPicPr>
            <a:picLocks noChangeAspect="1"/>
          </p:cNvPicPr>
          <p:nvPr/>
        </p:nvPicPr>
        <p:blipFill>
          <a:blip r:embed="rId3" cstate="print"/>
          <a:srcRect l="585" t="8048" r="56711" b="5748"/>
          <a:stretch>
            <a:fillRect/>
          </a:stretch>
        </p:blipFill>
        <p:spPr>
          <a:xfrm>
            <a:off x="0" y="1554480"/>
            <a:ext cx="3117503" cy="3200400"/>
          </a:xfrm>
          <a:prstGeom prst="rect">
            <a:avLst/>
          </a:prstGeom>
        </p:spPr>
      </p:pic>
      <p:pic>
        <p:nvPicPr>
          <p:cNvPr id="7" name="Picture Placeholder 6" descr="ADAPS11158420131201060731.gif"/>
          <p:cNvPicPr>
            <a:picLocks noChangeAspect="1"/>
          </p:cNvPicPr>
          <p:nvPr/>
        </p:nvPicPr>
        <p:blipFill>
          <a:blip r:embed="rId4" cstate="print"/>
          <a:srcRect l="585" t="8048" r="56711" b="5749"/>
          <a:stretch>
            <a:fillRect/>
          </a:stretch>
        </p:blipFill>
        <p:spPr>
          <a:xfrm>
            <a:off x="3048000" y="1554480"/>
            <a:ext cx="3117538" cy="3200400"/>
          </a:xfrm>
          <a:prstGeom prst="rect">
            <a:avLst/>
          </a:prstGeom>
        </p:spPr>
      </p:pic>
      <p:pic>
        <p:nvPicPr>
          <p:cNvPr id="8" name="Picture Placeholder 6" descr="ADAPS11158420131201061245.gif"/>
          <p:cNvPicPr>
            <a:picLocks noChangeAspect="1"/>
          </p:cNvPicPr>
          <p:nvPr/>
        </p:nvPicPr>
        <p:blipFill>
          <a:blip r:embed="rId5" cstate="print"/>
          <a:srcRect l="585" t="8048" r="56711" b="5749"/>
          <a:stretch>
            <a:fillRect/>
          </a:stretch>
        </p:blipFill>
        <p:spPr>
          <a:xfrm>
            <a:off x="5791200" y="1554480"/>
            <a:ext cx="3117667" cy="3200400"/>
          </a:xfrm>
          <a:prstGeom prst="rect">
            <a:avLst/>
          </a:prstGeom>
        </p:spPr>
      </p:pic>
      <p:sp>
        <p:nvSpPr>
          <p:cNvPr id="9" name="Title 3"/>
          <p:cNvSpPr txBox="1">
            <a:spLocks/>
          </p:cNvSpPr>
          <p:nvPr/>
        </p:nvSpPr>
        <p:spPr>
          <a:xfrm>
            <a:off x="381000" y="685800"/>
            <a:ext cx="3200400" cy="533400"/>
          </a:xfrm>
          <a:prstGeom prst="rect">
            <a:avLst/>
          </a:prstGeom>
        </p:spPr>
        <p:txBody>
          <a:bodyPr vert="horz" lIns="91440" tIns="45720" rIns="91440" bIns="45720" rtlCol="0" anchor="ctr">
            <a:normAutofit fontScale="85000" lnSpcReduction="20000"/>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dirty="0" smtClean="0"/>
              <a:t>Facility overview</a:t>
            </a:r>
            <a:endParaRPr lang="en-US" dirty="0"/>
          </a:p>
        </p:txBody>
      </p:sp>
    </p:spTree>
    <p:extLst>
      <p:ext uri="{BB962C8B-B14F-4D97-AF65-F5344CB8AC3E}">
        <p14:creationId xmlns:p14="http://schemas.microsoft.com/office/powerpoint/2010/main" val="25144618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305800" cy="807720"/>
          </a:xfrm>
        </p:spPr>
        <p:txBody>
          <a:bodyPr>
            <a:normAutofit fontScale="90000"/>
          </a:bodyPr>
          <a:lstStyle/>
          <a:p>
            <a:pPr algn="ctr"/>
            <a:r>
              <a:rPr lang="en-US" dirty="0"/>
              <a:t>Normal 8 kW beam operation – </a:t>
            </a:r>
            <a:r>
              <a:rPr lang="en-US" dirty="0" err="1"/>
              <a:t>Skyshine</a:t>
            </a:r>
            <a:r>
              <a:rPr lang="en-US" dirty="0"/>
              <a:t> </a:t>
            </a:r>
            <a:r>
              <a:rPr lang="en-US" dirty="0" smtClean="0"/>
              <a:t>only</a:t>
            </a:r>
            <a:br>
              <a:rPr lang="en-US" dirty="0" smtClean="0"/>
            </a:br>
            <a:r>
              <a:rPr lang="en-US" dirty="0" smtClean="0"/>
              <a:t>Total effective dose rate (</a:t>
            </a:r>
            <a:r>
              <a:rPr lang="en-US" dirty="0" err="1" smtClean="0"/>
              <a:t>mrem</a:t>
            </a:r>
            <a:r>
              <a:rPr lang="en-US" dirty="0" smtClean="0"/>
              <a:t>/</a:t>
            </a:r>
            <a:r>
              <a:rPr lang="en-US" dirty="0" err="1" smtClean="0"/>
              <a:t>hr</a:t>
            </a:r>
            <a:r>
              <a:rPr lang="en-US" dirty="0" smtClean="0"/>
              <a:t>) vs distance in tissue detector</a:t>
            </a:r>
            <a:endParaRPr lang="en-US" dirty="0"/>
          </a:p>
        </p:txBody>
      </p:sp>
      <p:pic>
        <p:nvPicPr>
          <p:cNvPr id="7" name="Picture Placeholder 6" descr="ADAPS11158420131212124602.gif"/>
          <p:cNvPicPr>
            <a:picLocks noGrp="1" noChangeAspect="1"/>
          </p:cNvPicPr>
          <p:nvPr>
            <p:ph type="pic" idx="1"/>
          </p:nvPr>
        </p:nvPicPr>
        <p:blipFill rotWithShape="1">
          <a:blip r:embed="rId3" cstate="print"/>
          <a:srcRect l="844" t="7725" r="56926" b="5731"/>
          <a:stretch/>
        </p:blipFill>
        <p:spPr>
          <a:xfrm>
            <a:off x="2362200" y="1295400"/>
            <a:ext cx="4572000" cy="4764024"/>
          </a:xfrm>
          <a:noFill/>
          <a:ln>
            <a:noFill/>
          </a:ln>
          <a:effectLst/>
        </p:spPr>
      </p:pic>
    </p:spTree>
    <p:extLst>
      <p:ext uri="{BB962C8B-B14F-4D97-AF65-F5344CB8AC3E}">
        <p14:creationId xmlns:p14="http://schemas.microsoft.com/office/powerpoint/2010/main" val="27073451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205740"/>
            <a:ext cx="7543800" cy="502920"/>
          </a:xfrm>
        </p:spPr>
        <p:txBody>
          <a:bodyPr>
            <a:normAutofit/>
          </a:bodyPr>
          <a:lstStyle/>
          <a:p>
            <a:r>
              <a:rPr lang="en-US" dirty="0" smtClean="0"/>
              <a:t>DIRECT model angle of interest</a:t>
            </a:r>
            <a:endParaRPr lang="en-US" dirty="0"/>
          </a:p>
        </p:txBody>
      </p:sp>
      <p:pic>
        <p:nvPicPr>
          <p:cNvPr id="7" name="Picture Placeholder 6" descr="aerial map with WH angle relative to AP30.jpg"/>
          <p:cNvPicPr>
            <a:picLocks noGrp="1" noChangeAspect="1"/>
          </p:cNvPicPr>
          <p:nvPr>
            <p:ph type="pic" idx="1"/>
          </p:nvPr>
        </p:nvPicPr>
        <p:blipFill rotWithShape="1">
          <a:blip r:embed="rId3"/>
          <a:srcRect l="8642" t="14836" r="9364" b="19009"/>
          <a:stretch/>
        </p:blipFill>
        <p:spPr>
          <a:xfrm>
            <a:off x="1752600" y="1219200"/>
            <a:ext cx="7219448" cy="4989693"/>
          </a:xfrm>
          <a:prstGeom prst="rect">
            <a:avLst/>
          </a:prstGeom>
          <a:noFill/>
          <a:ln>
            <a:noFill/>
          </a:ln>
          <a:effectLst/>
        </p:spPr>
      </p:pic>
      <p:sp>
        <p:nvSpPr>
          <p:cNvPr id="2" name="TextBox 1"/>
          <p:cNvSpPr txBox="1"/>
          <p:nvPr/>
        </p:nvSpPr>
        <p:spPr>
          <a:xfrm>
            <a:off x="-15536" y="2281561"/>
            <a:ext cx="1837362" cy="1569660"/>
          </a:xfrm>
          <a:prstGeom prst="rect">
            <a:avLst/>
          </a:prstGeom>
          <a:noFill/>
        </p:spPr>
        <p:txBody>
          <a:bodyPr wrap="none" rtlCol="0">
            <a:spAutoFit/>
          </a:bodyPr>
          <a:lstStyle/>
          <a:p>
            <a:r>
              <a:rPr lang="en-US" sz="1600" dirty="0" smtClean="0"/>
              <a:t>500 m radii circles</a:t>
            </a:r>
          </a:p>
          <a:p>
            <a:r>
              <a:rPr lang="en-US" sz="1600" dirty="0" smtClean="0"/>
              <a:t>Centered on</a:t>
            </a:r>
          </a:p>
          <a:p>
            <a:r>
              <a:rPr lang="en-US" sz="1600" dirty="0" smtClean="0"/>
              <a:t>AP10</a:t>
            </a:r>
          </a:p>
          <a:p>
            <a:r>
              <a:rPr lang="en-US" sz="1600" dirty="0" smtClean="0"/>
              <a:t>AP30</a:t>
            </a:r>
          </a:p>
          <a:p>
            <a:r>
              <a:rPr lang="en-US" sz="1600" dirty="0" smtClean="0"/>
              <a:t>AP50 </a:t>
            </a:r>
          </a:p>
          <a:p>
            <a:r>
              <a:rPr lang="en-US" sz="1600" dirty="0" smtClean="0"/>
              <a:t>Service buildings</a:t>
            </a:r>
            <a:endParaRPr lang="en-US" sz="1600" dirty="0"/>
          </a:p>
        </p:txBody>
      </p:sp>
      <p:sp>
        <p:nvSpPr>
          <p:cNvPr id="4" name="TextBox 3"/>
          <p:cNvSpPr txBox="1"/>
          <p:nvPr/>
        </p:nvSpPr>
        <p:spPr>
          <a:xfrm>
            <a:off x="6324600" y="5562600"/>
            <a:ext cx="748923" cy="369332"/>
          </a:xfrm>
          <a:prstGeom prst="rect">
            <a:avLst/>
          </a:prstGeom>
          <a:solidFill>
            <a:schemeClr val="bg1"/>
          </a:solidFill>
        </p:spPr>
        <p:txBody>
          <a:bodyPr wrap="none" rtlCol="0">
            <a:spAutoFit/>
          </a:bodyPr>
          <a:lstStyle/>
          <a:p>
            <a:r>
              <a:rPr lang="en-US" dirty="0" smtClean="0">
                <a:solidFill>
                  <a:srgbClr val="FF0000"/>
                </a:solidFill>
              </a:rPr>
              <a:t>AP30</a:t>
            </a:r>
            <a:endParaRPr lang="en-US" dirty="0">
              <a:solidFill>
                <a:srgbClr val="FF0000"/>
              </a:solidFill>
            </a:endParaRPr>
          </a:p>
        </p:txBody>
      </p:sp>
      <p:sp>
        <p:nvSpPr>
          <p:cNvPr id="6" name="TextBox 5"/>
          <p:cNvSpPr txBox="1"/>
          <p:nvPr/>
        </p:nvSpPr>
        <p:spPr>
          <a:xfrm>
            <a:off x="7696200" y="1230868"/>
            <a:ext cx="1338828" cy="369332"/>
          </a:xfrm>
          <a:prstGeom prst="rect">
            <a:avLst/>
          </a:prstGeom>
          <a:solidFill>
            <a:schemeClr val="bg1"/>
          </a:solidFill>
        </p:spPr>
        <p:txBody>
          <a:bodyPr wrap="none" rtlCol="0">
            <a:spAutoFit/>
          </a:bodyPr>
          <a:lstStyle/>
          <a:p>
            <a:r>
              <a:rPr lang="en-US" dirty="0" smtClean="0">
                <a:solidFill>
                  <a:srgbClr val="FF0000"/>
                </a:solidFill>
              </a:rPr>
              <a:t>Wilson Hall</a:t>
            </a:r>
            <a:endParaRPr lang="en-US" dirty="0">
              <a:solidFill>
                <a:srgbClr val="FF0000"/>
              </a:solidFill>
            </a:endParaRPr>
          </a:p>
        </p:txBody>
      </p:sp>
      <p:cxnSp>
        <p:nvCxnSpPr>
          <p:cNvPr id="8" name="Straight Arrow Connector 7"/>
          <p:cNvCxnSpPr/>
          <p:nvPr/>
        </p:nvCxnSpPr>
        <p:spPr>
          <a:xfrm flipH="1">
            <a:off x="7315200" y="1415534"/>
            <a:ext cx="381000" cy="41326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4" idx="0"/>
          </p:cNvCxnSpPr>
          <p:nvPr/>
        </p:nvCxnSpPr>
        <p:spPr>
          <a:xfrm flipH="1" flipV="1">
            <a:off x="5942860" y="4909066"/>
            <a:ext cx="756202" cy="65353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11306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Assumptions</a:t>
            </a:r>
            <a:endParaRPr lang="en-US" dirty="0"/>
          </a:p>
        </p:txBody>
      </p:sp>
      <p:sp>
        <p:nvSpPr>
          <p:cNvPr id="3" name="Content Placeholder 2"/>
          <p:cNvSpPr>
            <a:spLocks noGrp="1"/>
          </p:cNvSpPr>
          <p:nvPr>
            <p:ph idx="1"/>
          </p:nvPr>
        </p:nvSpPr>
        <p:spPr/>
        <p:txBody>
          <a:bodyPr/>
          <a:lstStyle/>
          <a:p>
            <a:r>
              <a:rPr lang="en-US" sz="1800" dirty="0" smtClean="0"/>
              <a:t>Antiproton Source Facilities designed for 13 watts, 8 GeV</a:t>
            </a:r>
          </a:p>
          <a:p>
            <a:r>
              <a:rPr lang="en-US" sz="1800" dirty="0" smtClean="0"/>
              <a:t>Repurposed facilities now to operate at 8 kW, 8 GeV</a:t>
            </a:r>
          </a:p>
          <a:p>
            <a:r>
              <a:rPr lang="en-US" sz="1800" dirty="0" smtClean="0"/>
              <a:t>Available passive shielding is insufficient to meet requirements of FRCM</a:t>
            </a:r>
          </a:p>
          <a:p>
            <a:r>
              <a:rPr lang="en-US" sz="1800" dirty="0" smtClean="0"/>
              <a:t>Design basis:</a:t>
            </a:r>
          </a:p>
          <a:p>
            <a:pPr lvl="1"/>
            <a:r>
              <a:rPr lang="en-US" sz="1800" dirty="0" smtClean="0"/>
              <a:t>the distribution of beam power lost</a:t>
            </a:r>
          </a:p>
          <a:p>
            <a:pPr lvl="1"/>
            <a:r>
              <a:rPr lang="en-US" sz="1800" u="sng" dirty="0" smtClean="0"/>
              <a:t>not</a:t>
            </a:r>
            <a:r>
              <a:rPr lang="en-US" sz="1800" dirty="0" smtClean="0"/>
              <a:t> the </a:t>
            </a:r>
            <a:r>
              <a:rPr lang="en-US" sz="1800" dirty="0"/>
              <a:t>beam power </a:t>
            </a:r>
            <a:r>
              <a:rPr lang="en-US" sz="1800" dirty="0" smtClean="0"/>
              <a:t>delivered</a:t>
            </a:r>
          </a:p>
          <a:p>
            <a:pPr lvl="1"/>
            <a:r>
              <a:rPr lang="en-US" sz="1800" dirty="0" smtClean="0"/>
              <a:t>this point will be illustrated</a:t>
            </a:r>
          </a:p>
          <a:p>
            <a:r>
              <a:rPr lang="en-US" sz="1800" dirty="0" smtClean="0"/>
              <a:t>The design must simultaneously:</a:t>
            </a:r>
          </a:p>
          <a:p>
            <a:pPr lvl="1"/>
            <a:r>
              <a:rPr lang="en-US" sz="1800" dirty="0" smtClean="0"/>
              <a:t> meet all requirements for the FRCM, e.g.,</a:t>
            </a:r>
            <a:endParaRPr lang="en-US" sz="1800" dirty="0"/>
          </a:p>
          <a:p>
            <a:pPr lvl="2"/>
            <a:r>
              <a:rPr lang="en-US" sz="1800" dirty="0" smtClean="0"/>
              <a:t>Limit the severity of single-pulse, beam loss within the time-weighted average FRCM dose limits</a:t>
            </a:r>
          </a:p>
          <a:p>
            <a:pPr lvl="1"/>
            <a:r>
              <a:rPr lang="en-US" sz="1800" dirty="0" smtClean="0"/>
              <a:t>Not require inordinate beam operation interruption to recover from interlocked radiation detector trips</a:t>
            </a:r>
          </a:p>
          <a:p>
            <a:pPr lvl="2"/>
            <a:r>
              <a:rPr lang="en-US" sz="1800" dirty="0" smtClean="0"/>
              <a:t>Implies a critical level of shielding is required for the facility</a:t>
            </a:r>
          </a:p>
          <a:p>
            <a:pPr lvl="1"/>
            <a:r>
              <a:rPr lang="en-US" sz="1800" dirty="0"/>
              <a:t>accommodate normal beam </a:t>
            </a:r>
            <a:r>
              <a:rPr lang="en-US" sz="1800" dirty="0" smtClean="0"/>
              <a:t>losses</a:t>
            </a:r>
          </a:p>
          <a:p>
            <a:pPr lvl="2"/>
            <a:endParaRPr lang="en-US" sz="1800" dirty="0" smtClean="0"/>
          </a:p>
          <a:p>
            <a:endParaRPr lang="en-US" sz="1800" dirty="0" smtClean="0"/>
          </a:p>
          <a:p>
            <a:endParaRPr lang="en-US" sz="1800" dirty="0" smtClean="0"/>
          </a:p>
          <a:p>
            <a:endParaRPr lang="en-US" sz="1800" dirty="0" smtClean="0"/>
          </a:p>
        </p:txBody>
      </p:sp>
      <p:sp>
        <p:nvSpPr>
          <p:cNvPr id="4" name="Date Placeholder 3"/>
          <p:cNvSpPr>
            <a:spLocks noGrp="1"/>
          </p:cNvSpPr>
          <p:nvPr>
            <p:ph type="dt" sz="half" idx="10"/>
          </p:nvPr>
        </p:nvSpPr>
        <p:spPr/>
        <p:txBody>
          <a:bodyPr/>
          <a:lstStyle/>
          <a:p>
            <a:pPr>
              <a:defRPr/>
            </a:pPr>
            <a:r>
              <a:rPr lang="en-US" smtClean="0"/>
              <a:t>10/21-24/14</a:t>
            </a:r>
            <a:endParaRPr lang="en-US" dirty="0"/>
          </a:p>
        </p:txBody>
      </p:sp>
      <p:sp>
        <p:nvSpPr>
          <p:cNvPr id="5" name="Footer Placeholder 4"/>
          <p:cNvSpPr>
            <a:spLocks noGrp="1"/>
          </p:cNvSpPr>
          <p:nvPr>
            <p:ph type="ftr" sz="quarter" idx="11"/>
          </p:nvPr>
        </p:nvSpPr>
        <p:spPr/>
        <p:txBody>
          <a:bodyPr/>
          <a:lstStyle/>
          <a:p>
            <a:pPr>
              <a:defRPr/>
            </a:pPr>
            <a:r>
              <a:rPr lang="en-US" dirty="0" smtClean="0"/>
              <a:t>A. Leveling - Radiation Safety Improvements</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4</a:t>
            </a:fld>
            <a:endParaRPr lang="en-US" dirty="0"/>
          </a:p>
        </p:txBody>
      </p:sp>
    </p:spTree>
    <p:extLst>
      <p:ext uri="{BB962C8B-B14F-4D97-AF65-F5344CB8AC3E}">
        <p14:creationId xmlns:p14="http://schemas.microsoft.com/office/powerpoint/2010/main" val="306000508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p:txBody>
          <a:bodyPr/>
          <a:lstStyle/>
          <a:p>
            <a:r>
              <a:rPr lang="en-US" dirty="0" smtClean="0"/>
              <a:t>mrem/hr</a:t>
            </a:r>
          </a:p>
          <a:p>
            <a:endParaRPr lang="en-US" dirty="0"/>
          </a:p>
        </p:txBody>
      </p:sp>
      <p:sp>
        <p:nvSpPr>
          <p:cNvPr id="4" name="Slide Number Placeholder 3"/>
          <p:cNvSpPr>
            <a:spLocks noGrp="1"/>
          </p:cNvSpPr>
          <p:nvPr>
            <p:ph type="sldNum" sz="quarter" idx="4294967295"/>
          </p:nvPr>
        </p:nvSpPr>
        <p:spPr>
          <a:xfrm>
            <a:off x="0" y="5181600"/>
            <a:ext cx="1447800" cy="663578"/>
          </a:xfrm>
          <a:prstGeom prst="rect">
            <a:avLst/>
          </a:prstGeom>
        </p:spPr>
        <p:txBody>
          <a:bodyPr/>
          <a:lstStyle/>
          <a:p>
            <a:fld id="{97FEAF73-AFC3-43E3-9782-548DC05E32B0}" type="slidenum">
              <a:rPr lang="en-US" smtClean="0"/>
              <a:pPr/>
              <a:t>40</a:t>
            </a:fld>
            <a:endParaRPr lang="en-US"/>
          </a:p>
        </p:txBody>
      </p:sp>
      <p:pic>
        <p:nvPicPr>
          <p:cNvPr id="7" name="Picture Placeholder 6" descr="ADAPS11158420131206103655.gif"/>
          <p:cNvPicPr>
            <a:picLocks noGrp="1" noChangeAspect="1"/>
          </p:cNvPicPr>
          <p:nvPr>
            <p:ph type="pic" idx="1"/>
          </p:nvPr>
        </p:nvPicPr>
        <p:blipFill rotWithShape="1">
          <a:blip r:embed="rId3" cstate="print"/>
          <a:srcRect l="844" t="8821" r="56926" b="6365"/>
          <a:stretch/>
        </p:blipFill>
        <p:spPr>
          <a:xfrm rot="-5400000">
            <a:off x="61662" y="1371600"/>
            <a:ext cx="4387717" cy="4480560"/>
          </a:xfrm>
          <a:noFill/>
          <a:ln>
            <a:noFill/>
          </a:ln>
          <a:effectLst/>
        </p:spPr>
      </p:pic>
      <p:pic>
        <p:nvPicPr>
          <p:cNvPr id="10" name="Picture Placeholder 6" descr="ADAPS11158420131206103547.gif"/>
          <p:cNvPicPr>
            <a:picLocks noChangeAspect="1"/>
          </p:cNvPicPr>
          <p:nvPr/>
        </p:nvPicPr>
        <p:blipFill rotWithShape="1">
          <a:blip r:embed="rId4" cstate="print"/>
          <a:srcRect l="844" t="9224" r="56913" b="5962"/>
          <a:stretch/>
        </p:blipFill>
        <p:spPr>
          <a:xfrm rot="-5400000">
            <a:off x="4617019" y="1371600"/>
            <a:ext cx="4389120" cy="4480560"/>
          </a:xfrm>
          <a:prstGeom prst="rect">
            <a:avLst/>
          </a:prstGeom>
          <a:noFill/>
          <a:ln w="76200">
            <a:noFill/>
            <a:miter lim="800000"/>
          </a:ln>
          <a:effectLst/>
        </p:spPr>
      </p:pic>
      <p:sp>
        <p:nvSpPr>
          <p:cNvPr id="11" name="Title 2"/>
          <p:cNvSpPr txBox="1">
            <a:spLocks/>
          </p:cNvSpPr>
          <p:nvPr/>
        </p:nvSpPr>
        <p:spPr>
          <a:xfrm>
            <a:off x="4724400" y="914400"/>
            <a:ext cx="3628748" cy="609600"/>
          </a:xfrm>
          <a:prstGeom prst="rect">
            <a:avLst/>
          </a:prstGeom>
        </p:spPr>
        <p:txBody>
          <a:bodyPr vert="horz" lIns="91440" tIns="45720" rIns="91440" bIns="45720" rtlCol="0" anchor="b">
            <a:normAutofit fontScale="90000" lnSpcReduction="10000"/>
          </a:bodyPr>
          <a:lstStyle>
            <a:lvl1pPr algn="l" defTabSz="914400" rtl="0" eaLnBrk="1" latinLnBrk="0" hangingPunct="1">
              <a:spcBef>
                <a:spcPct val="0"/>
              </a:spcBef>
              <a:buNone/>
              <a:defRPr sz="2400" b="0" kern="1200" spc="-100" baseline="0">
                <a:solidFill>
                  <a:schemeClr val="tx2"/>
                </a:solidFill>
                <a:latin typeface="+mj-lt"/>
                <a:ea typeface="+mj-ea"/>
                <a:cs typeface="+mj-cs"/>
              </a:defRPr>
            </a:lvl1pPr>
          </a:lstStyle>
          <a:p>
            <a:pPr algn="ctr"/>
            <a:r>
              <a:rPr lang="en-US" sz="2000" dirty="0"/>
              <a:t>Y</a:t>
            </a:r>
            <a:r>
              <a:rPr lang="en-US" sz="2000" dirty="0" smtClean="0"/>
              <a:t>/Z plane, total effective dose rate</a:t>
            </a:r>
            <a:br>
              <a:rPr lang="en-US" sz="2000" dirty="0" smtClean="0"/>
            </a:br>
            <a:r>
              <a:rPr lang="en-US" sz="2000" dirty="0" err="1" smtClean="0"/>
              <a:t>mrem</a:t>
            </a:r>
            <a:r>
              <a:rPr lang="en-US" sz="2000" dirty="0" smtClean="0"/>
              <a:t>/</a:t>
            </a:r>
            <a:r>
              <a:rPr lang="en-US" sz="2000" dirty="0" err="1" smtClean="0"/>
              <a:t>hr</a:t>
            </a:r>
            <a:endParaRPr lang="en-US" sz="2000" dirty="0"/>
          </a:p>
        </p:txBody>
      </p:sp>
      <p:sp>
        <p:nvSpPr>
          <p:cNvPr id="3" name="Title 2"/>
          <p:cNvSpPr>
            <a:spLocks noGrp="1"/>
          </p:cNvSpPr>
          <p:nvPr>
            <p:ph type="title"/>
          </p:nvPr>
        </p:nvSpPr>
        <p:spPr>
          <a:xfrm>
            <a:off x="228600" y="914400"/>
            <a:ext cx="3628748" cy="670116"/>
          </a:xfrm>
        </p:spPr>
        <p:txBody>
          <a:bodyPr>
            <a:normAutofit fontScale="90000"/>
          </a:bodyPr>
          <a:lstStyle/>
          <a:p>
            <a:pPr algn="ctr"/>
            <a:r>
              <a:rPr lang="en-US" sz="2000" dirty="0" smtClean="0"/>
              <a:t>X/Z plane, total effective dose rate</a:t>
            </a:r>
            <a:br>
              <a:rPr lang="en-US" sz="2000" dirty="0" smtClean="0"/>
            </a:br>
            <a:r>
              <a:rPr lang="en-US" sz="2000" dirty="0" err="1" smtClean="0"/>
              <a:t>mrem</a:t>
            </a:r>
            <a:r>
              <a:rPr lang="en-US" sz="2000" dirty="0" smtClean="0"/>
              <a:t>/</a:t>
            </a:r>
            <a:r>
              <a:rPr lang="en-US" sz="2000" dirty="0" err="1" smtClean="0"/>
              <a:t>hr</a:t>
            </a:r>
            <a:endParaRPr lang="en-US" sz="2000" dirty="0"/>
          </a:p>
        </p:txBody>
      </p:sp>
    </p:spTree>
    <p:extLst>
      <p:ext uri="{BB962C8B-B14F-4D97-AF65-F5344CB8AC3E}">
        <p14:creationId xmlns:p14="http://schemas.microsoft.com/office/powerpoint/2010/main" val="121247872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p:txBody>
          <a:bodyPr>
            <a:normAutofit/>
          </a:bodyPr>
          <a:lstStyle/>
          <a:p>
            <a:pPr algn="ctr"/>
            <a:r>
              <a:rPr lang="en-US" sz="2400" dirty="0" smtClean="0"/>
              <a:t>Effective dose rate (</a:t>
            </a:r>
            <a:r>
              <a:rPr lang="en-US" sz="2400" dirty="0" err="1" smtClean="0"/>
              <a:t>mrem</a:t>
            </a:r>
            <a:r>
              <a:rPr lang="en-US" sz="2400" dirty="0" smtClean="0"/>
              <a:t>/</a:t>
            </a:r>
            <a:r>
              <a:rPr lang="en-US" sz="2400" dirty="0" err="1" smtClean="0"/>
              <a:t>hr</a:t>
            </a:r>
            <a:r>
              <a:rPr lang="en-US" sz="2400" dirty="0" smtClean="0"/>
              <a:t>) – 8 kW normal losses vs. altitude</a:t>
            </a:r>
            <a:endParaRPr lang="en-US" sz="2400" dirty="0"/>
          </a:p>
        </p:txBody>
      </p:sp>
      <p:pic>
        <p:nvPicPr>
          <p:cNvPr id="7" name="Picture Placeholder 6" descr="ADAPS11158420131206103847.gif"/>
          <p:cNvPicPr>
            <a:picLocks noGrp="1" noChangeAspect="1"/>
          </p:cNvPicPr>
          <p:nvPr>
            <p:ph type="pic" idx="4294967295"/>
          </p:nvPr>
        </p:nvPicPr>
        <p:blipFill rotWithShape="1">
          <a:blip r:embed="rId3" cstate="print"/>
          <a:srcRect l="844" t="7725" r="56926" b="5731"/>
          <a:stretch/>
        </p:blipFill>
        <p:spPr>
          <a:xfrm>
            <a:off x="0" y="1737360"/>
            <a:ext cx="1828800" cy="1906587"/>
          </a:xfrm>
          <a:prstGeom prst="rect">
            <a:avLst/>
          </a:prstGeom>
          <a:noFill/>
          <a:ln>
            <a:noFill/>
          </a:ln>
          <a:effectLst/>
        </p:spPr>
      </p:pic>
      <p:pic>
        <p:nvPicPr>
          <p:cNvPr id="9" name="Picture Placeholder 6" descr="ADAPS11158420131206104023.gif"/>
          <p:cNvPicPr>
            <a:picLocks noChangeAspect="1"/>
          </p:cNvPicPr>
          <p:nvPr/>
        </p:nvPicPr>
        <p:blipFill rotWithShape="1">
          <a:blip r:embed="rId4" cstate="print"/>
          <a:srcRect l="844" t="7725" r="56926" b="5731"/>
          <a:stretch/>
        </p:blipFill>
        <p:spPr>
          <a:xfrm>
            <a:off x="1828800" y="1737360"/>
            <a:ext cx="1828800" cy="1905606"/>
          </a:xfrm>
          <a:prstGeom prst="rect">
            <a:avLst/>
          </a:prstGeom>
          <a:noFill/>
          <a:ln w="76200">
            <a:noFill/>
            <a:miter lim="800000"/>
          </a:ln>
          <a:effectLst/>
        </p:spPr>
      </p:pic>
      <p:pic>
        <p:nvPicPr>
          <p:cNvPr id="10" name="Picture Placeholder 6" descr="ADAPS11158420131206104141.gif"/>
          <p:cNvPicPr>
            <a:picLocks noChangeAspect="1"/>
          </p:cNvPicPr>
          <p:nvPr/>
        </p:nvPicPr>
        <p:blipFill rotWithShape="1">
          <a:blip r:embed="rId5" cstate="print"/>
          <a:srcRect l="844" t="7725" r="56926" b="5731"/>
          <a:stretch/>
        </p:blipFill>
        <p:spPr>
          <a:xfrm>
            <a:off x="3657600" y="1737360"/>
            <a:ext cx="1828800" cy="1905606"/>
          </a:xfrm>
          <a:prstGeom prst="rect">
            <a:avLst/>
          </a:prstGeom>
          <a:noFill/>
          <a:ln w="76200">
            <a:noFill/>
            <a:miter lim="800000"/>
          </a:ln>
          <a:effectLst/>
        </p:spPr>
      </p:pic>
      <p:pic>
        <p:nvPicPr>
          <p:cNvPr id="11" name="Picture Placeholder 6" descr="ADAPS11158420131206104314.gif"/>
          <p:cNvPicPr>
            <a:picLocks noChangeAspect="1"/>
          </p:cNvPicPr>
          <p:nvPr/>
        </p:nvPicPr>
        <p:blipFill rotWithShape="1">
          <a:blip r:embed="rId6" cstate="print"/>
          <a:srcRect l="844" t="7725" r="56926" b="5731"/>
          <a:stretch/>
        </p:blipFill>
        <p:spPr>
          <a:xfrm>
            <a:off x="5486400" y="1737360"/>
            <a:ext cx="1828800" cy="1905606"/>
          </a:xfrm>
          <a:prstGeom prst="rect">
            <a:avLst/>
          </a:prstGeom>
          <a:noFill/>
          <a:ln w="76200">
            <a:noFill/>
            <a:miter lim="800000"/>
          </a:ln>
          <a:effectLst/>
        </p:spPr>
      </p:pic>
      <p:pic>
        <p:nvPicPr>
          <p:cNvPr id="12" name="Picture Placeholder 6" descr="ADAPS11158420131206104357.gif"/>
          <p:cNvPicPr>
            <a:picLocks noChangeAspect="1"/>
          </p:cNvPicPr>
          <p:nvPr/>
        </p:nvPicPr>
        <p:blipFill rotWithShape="1">
          <a:blip r:embed="rId7" cstate="print"/>
          <a:srcRect l="844" t="7723" r="56926" b="5729"/>
          <a:stretch/>
        </p:blipFill>
        <p:spPr>
          <a:xfrm>
            <a:off x="7315200" y="1737360"/>
            <a:ext cx="1828800" cy="1905606"/>
          </a:xfrm>
          <a:prstGeom prst="rect">
            <a:avLst/>
          </a:prstGeom>
          <a:noFill/>
          <a:ln w="76200">
            <a:noFill/>
            <a:miter lim="800000"/>
          </a:ln>
          <a:effectLst/>
        </p:spPr>
      </p:pic>
      <p:pic>
        <p:nvPicPr>
          <p:cNvPr id="13" name="Picture Placeholder 6" descr="ADAPS11158420131206104716.gif"/>
          <p:cNvPicPr>
            <a:picLocks noChangeAspect="1"/>
          </p:cNvPicPr>
          <p:nvPr/>
        </p:nvPicPr>
        <p:blipFill rotWithShape="1">
          <a:blip r:embed="rId8" cstate="print"/>
          <a:srcRect l="722" t="7644" r="56905" b="5833"/>
          <a:stretch/>
        </p:blipFill>
        <p:spPr>
          <a:xfrm>
            <a:off x="7315200" y="4114800"/>
            <a:ext cx="1828800" cy="1905000"/>
          </a:xfrm>
          <a:prstGeom prst="rect">
            <a:avLst/>
          </a:prstGeom>
          <a:noFill/>
          <a:ln w="76200">
            <a:noFill/>
            <a:miter lim="800000"/>
          </a:ln>
          <a:effectLst/>
        </p:spPr>
      </p:pic>
      <p:pic>
        <p:nvPicPr>
          <p:cNvPr id="14" name="Picture Placeholder 6" descr="ADAPS11158420131206104641.gif"/>
          <p:cNvPicPr>
            <a:picLocks noChangeAspect="1"/>
          </p:cNvPicPr>
          <p:nvPr/>
        </p:nvPicPr>
        <p:blipFill rotWithShape="1">
          <a:blip r:embed="rId9" cstate="print"/>
          <a:srcRect l="880" t="7644" r="56880" b="5831"/>
          <a:stretch/>
        </p:blipFill>
        <p:spPr>
          <a:xfrm>
            <a:off x="5486400" y="4114800"/>
            <a:ext cx="1828800" cy="1905000"/>
          </a:xfrm>
          <a:prstGeom prst="rect">
            <a:avLst/>
          </a:prstGeom>
          <a:noFill/>
          <a:ln w="76200">
            <a:noFill/>
            <a:miter lim="800000"/>
          </a:ln>
          <a:effectLst/>
        </p:spPr>
      </p:pic>
      <p:pic>
        <p:nvPicPr>
          <p:cNvPr id="15" name="Picture Placeholder 6" descr="ADAPS11158420131206104600.gif"/>
          <p:cNvPicPr>
            <a:picLocks noChangeAspect="1"/>
          </p:cNvPicPr>
          <p:nvPr/>
        </p:nvPicPr>
        <p:blipFill rotWithShape="1">
          <a:blip r:embed="rId10" cstate="print"/>
          <a:srcRect l="879" t="7644" r="56880" b="5831"/>
          <a:stretch/>
        </p:blipFill>
        <p:spPr>
          <a:xfrm>
            <a:off x="3657600" y="4114800"/>
            <a:ext cx="1828800" cy="1905000"/>
          </a:xfrm>
          <a:prstGeom prst="rect">
            <a:avLst/>
          </a:prstGeom>
          <a:noFill/>
          <a:ln w="76200">
            <a:noFill/>
            <a:miter lim="800000"/>
          </a:ln>
          <a:effectLst/>
        </p:spPr>
      </p:pic>
      <p:pic>
        <p:nvPicPr>
          <p:cNvPr id="16" name="Picture Placeholder 6" descr="ADAPS11158420131206104519.gif"/>
          <p:cNvPicPr>
            <a:picLocks noChangeAspect="1"/>
          </p:cNvPicPr>
          <p:nvPr/>
        </p:nvPicPr>
        <p:blipFill rotWithShape="1">
          <a:blip r:embed="rId11" cstate="print"/>
          <a:srcRect l="877" t="7644" r="56883" b="5831"/>
          <a:stretch/>
        </p:blipFill>
        <p:spPr>
          <a:xfrm>
            <a:off x="1828800" y="4114800"/>
            <a:ext cx="1828800" cy="1905000"/>
          </a:xfrm>
          <a:prstGeom prst="rect">
            <a:avLst/>
          </a:prstGeom>
          <a:noFill/>
          <a:ln w="76200">
            <a:noFill/>
            <a:miter lim="800000"/>
          </a:ln>
          <a:effectLst/>
        </p:spPr>
      </p:pic>
      <p:pic>
        <p:nvPicPr>
          <p:cNvPr id="17" name="Picture Placeholder 6" descr="ADAPS11158420131206104435.gif"/>
          <p:cNvPicPr>
            <a:picLocks noChangeAspect="1"/>
          </p:cNvPicPr>
          <p:nvPr/>
        </p:nvPicPr>
        <p:blipFill rotWithShape="1">
          <a:blip r:embed="rId12" cstate="print"/>
          <a:srcRect l="878" t="7644" r="56881" b="5831"/>
          <a:stretch/>
        </p:blipFill>
        <p:spPr>
          <a:xfrm>
            <a:off x="0" y="4114800"/>
            <a:ext cx="1828800" cy="1905000"/>
          </a:xfrm>
          <a:prstGeom prst="rect">
            <a:avLst/>
          </a:prstGeom>
          <a:noFill/>
          <a:ln w="76200">
            <a:noFill/>
            <a:miter lim="800000"/>
          </a:ln>
          <a:effectLst/>
        </p:spPr>
      </p:pic>
      <p:sp>
        <p:nvSpPr>
          <p:cNvPr id="19" name="TextBox 18"/>
          <p:cNvSpPr txBox="1"/>
          <p:nvPr/>
        </p:nvSpPr>
        <p:spPr>
          <a:xfrm>
            <a:off x="3619870" y="3699315"/>
            <a:ext cx="2108269" cy="369332"/>
          </a:xfrm>
          <a:prstGeom prst="rect">
            <a:avLst/>
          </a:prstGeom>
          <a:noFill/>
        </p:spPr>
        <p:txBody>
          <a:bodyPr wrap="none" rtlCol="0">
            <a:spAutoFit/>
          </a:bodyPr>
          <a:lstStyle/>
          <a:p>
            <a:pPr algn="ctr"/>
            <a:r>
              <a:rPr lang="en-US" dirty="0" smtClean="0"/>
              <a:t>Layers 1 through 5</a:t>
            </a:r>
            <a:endParaRPr lang="en-US" dirty="0"/>
          </a:p>
        </p:txBody>
      </p:sp>
      <p:sp>
        <p:nvSpPr>
          <p:cNvPr id="20" name="TextBox 19"/>
          <p:cNvSpPr txBox="1"/>
          <p:nvPr/>
        </p:nvSpPr>
        <p:spPr>
          <a:xfrm>
            <a:off x="3550571" y="6032831"/>
            <a:ext cx="2236510" cy="369332"/>
          </a:xfrm>
          <a:prstGeom prst="rect">
            <a:avLst/>
          </a:prstGeom>
          <a:noFill/>
        </p:spPr>
        <p:txBody>
          <a:bodyPr wrap="none" rtlCol="0">
            <a:spAutoFit/>
          </a:bodyPr>
          <a:lstStyle/>
          <a:p>
            <a:pPr algn="ctr"/>
            <a:r>
              <a:rPr lang="en-US" dirty="0" smtClean="0"/>
              <a:t>Layers 6 through 10</a:t>
            </a:r>
            <a:endParaRPr lang="en-US" dirty="0"/>
          </a:p>
        </p:txBody>
      </p:sp>
    </p:spTree>
    <p:extLst>
      <p:ext uri="{BB962C8B-B14F-4D97-AF65-F5344CB8AC3E}">
        <p14:creationId xmlns:p14="http://schemas.microsoft.com/office/powerpoint/2010/main" val="149868428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Picture Placeholder 15"/>
          <p:cNvGraphicFramePr>
            <a:graphicFrameLocks noGrp="1"/>
          </p:cNvGraphicFramePr>
          <p:nvPr>
            <p:ph type="pic" idx="1"/>
            <p:extLst>
              <p:ext uri="{D42A27DB-BD31-4B8C-83A1-F6EECF244321}">
                <p14:modId xmlns:p14="http://schemas.microsoft.com/office/powerpoint/2010/main" val="2701380097"/>
              </p:ext>
            </p:extLst>
          </p:nvPr>
        </p:nvGraphicFramePr>
        <p:xfrm>
          <a:off x="762000" y="1295400"/>
          <a:ext cx="7583487" cy="4949825"/>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 Placeholder 1"/>
          <p:cNvSpPr>
            <a:spLocks noGrp="1"/>
          </p:cNvSpPr>
          <p:nvPr>
            <p:ph type="body" sz="half" idx="2"/>
          </p:nvPr>
        </p:nvSpPr>
        <p:spPr>
          <a:xfrm>
            <a:off x="2563904" y="2286000"/>
            <a:ext cx="2209800" cy="762000"/>
          </a:xfrm>
          <a:solidFill>
            <a:schemeClr val="bg1"/>
          </a:solidFill>
        </p:spPr>
        <p:txBody>
          <a:bodyPr/>
          <a:lstStyle/>
          <a:p>
            <a:pPr algn="ctr"/>
            <a:r>
              <a:rPr lang="en-US" dirty="0" smtClean="0"/>
              <a:t>Determined from </a:t>
            </a:r>
            <a:r>
              <a:rPr lang="en-US" sz="1200" b="1" dirty="0" smtClean="0"/>
              <a:t>SKYSHINE</a:t>
            </a:r>
            <a:r>
              <a:rPr lang="en-US" dirty="0" smtClean="0"/>
              <a:t> tissue equivalent detector layer</a:t>
            </a:r>
            <a:endParaRPr lang="en-US" dirty="0"/>
          </a:p>
        </p:txBody>
      </p:sp>
      <p:sp>
        <p:nvSpPr>
          <p:cNvPr id="3" name="Title 2"/>
          <p:cNvSpPr>
            <a:spLocks noGrp="1"/>
          </p:cNvSpPr>
          <p:nvPr>
            <p:ph type="title"/>
          </p:nvPr>
        </p:nvSpPr>
        <p:spPr>
          <a:xfrm>
            <a:off x="838200" y="533400"/>
            <a:ext cx="6858000" cy="457200"/>
          </a:xfrm>
        </p:spPr>
        <p:txBody>
          <a:bodyPr>
            <a:normAutofit fontScale="90000"/>
          </a:bodyPr>
          <a:lstStyle/>
          <a:p>
            <a:r>
              <a:rPr lang="en-US" dirty="0" smtClean="0"/>
              <a:t>8 kW beam operation with 1.25% extraction losses</a:t>
            </a:r>
            <a:endParaRPr lang="en-US" dirty="0"/>
          </a:p>
        </p:txBody>
      </p:sp>
      <p:sp>
        <p:nvSpPr>
          <p:cNvPr id="4" name="TextBox 3"/>
          <p:cNvSpPr txBox="1"/>
          <p:nvPr/>
        </p:nvSpPr>
        <p:spPr>
          <a:xfrm>
            <a:off x="1905000" y="4572000"/>
            <a:ext cx="1588897" cy="307777"/>
          </a:xfrm>
          <a:prstGeom prst="rect">
            <a:avLst/>
          </a:prstGeom>
          <a:noFill/>
        </p:spPr>
        <p:txBody>
          <a:bodyPr wrap="none" rtlCol="0">
            <a:spAutoFit/>
          </a:bodyPr>
          <a:lstStyle/>
          <a:p>
            <a:r>
              <a:rPr lang="en-US" sz="1400" dirty="0" smtClean="0"/>
              <a:t>Bin size transition</a:t>
            </a:r>
            <a:endParaRPr lang="en-US" sz="1400" dirty="0"/>
          </a:p>
        </p:txBody>
      </p:sp>
      <p:cxnSp>
        <p:nvCxnSpPr>
          <p:cNvPr id="6" name="Straight Arrow Connector 5"/>
          <p:cNvCxnSpPr/>
          <p:nvPr/>
        </p:nvCxnSpPr>
        <p:spPr>
          <a:xfrm flipH="1">
            <a:off x="1905000" y="4879777"/>
            <a:ext cx="794448" cy="68282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668758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2142680" cy="533400"/>
          </a:xfrm>
        </p:spPr>
        <p:txBody>
          <a:bodyPr/>
          <a:lstStyle/>
          <a:p>
            <a:r>
              <a:rPr lang="en-US" dirty="0" smtClean="0"/>
              <a:t>DIRECT model</a:t>
            </a:r>
            <a:endParaRPr lang="en-US" dirty="0"/>
          </a:p>
        </p:txBody>
      </p:sp>
      <p:pic>
        <p:nvPicPr>
          <p:cNvPr id="6" name="Picture Placeholder 5"/>
          <p:cNvPicPr>
            <a:picLocks noGrp="1" noChangeAspect="1"/>
          </p:cNvPicPr>
          <p:nvPr>
            <p:ph type="pic" idx="1"/>
          </p:nvPr>
        </p:nvPicPr>
        <p:blipFill>
          <a:blip r:embed="rId3">
            <a:extLst>
              <a:ext uri="{28A0092B-C50C-407E-A947-70E740481C1C}">
                <a14:useLocalDpi xmlns:a14="http://schemas.microsoft.com/office/drawing/2010/main" val="0"/>
              </a:ext>
            </a:extLst>
          </a:blip>
          <a:stretch>
            <a:fillRect/>
          </a:stretch>
        </p:blipFill>
        <p:spPr>
          <a:xfrm>
            <a:off x="2858610" y="982714"/>
            <a:ext cx="5904390" cy="5211431"/>
          </a:xfrm>
          <a:noFill/>
          <a:ln>
            <a:noFill/>
          </a:ln>
          <a:effectLst/>
        </p:spPr>
      </p:pic>
      <p:sp>
        <p:nvSpPr>
          <p:cNvPr id="4" name="Text Placeholder 3"/>
          <p:cNvSpPr>
            <a:spLocks noGrp="1"/>
          </p:cNvSpPr>
          <p:nvPr>
            <p:ph type="body" sz="half" idx="2"/>
          </p:nvPr>
        </p:nvSpPr>
        <p:spPr>
          <a:xfrm>
            <a:off x="-7398" y="1447800"/>
            <a:ext cx="3200400" cy="5029200"/>
          </a:xfrm>
        </p:spPr>
        <p:txBody>
          <a:bodyPr>
            <a:normAutofit fontScale="85000" lnSpcReduction="20000"/>
          </a:bodyPr>
          <a:lstStyle/>
          <a:p>
            <a:pPr marL="285750" indent="-285750">
              <a:buFont typeface="Arial" panose="020B0604020202020204" pitchFamily="34" charset="0"/>
              <a:buChar char="•"/>
            </a:pPr>
            <a:r>
              <a:rPr lang="en-US" dirty="0" smtClean="0"/>
              <a:t>Root Geometry:</a:t>
            </a:r>
          </a:p>
          <a:p>
            <a:pPr marL="742950" lvl="1" indent="-285750">
              <a:buFont typeface="Arial" panose="020B0604020202020204" pitchFamily="34" charset="0"/>
              <a:buChar char="•"/>
            </a:pPr>
            <a:r>
              <a:rPr lang="en-US" dirty="0" smtClean="0"/>
              <a:t>Cylindrical shell</a:t>
            </a:r>
          </a:p>
          <a:p>
            <a:pPr marL="742950" lvl="1" indent="-285750">
              <a:buFont typeface="Arial" panose="020B0604020202020204" pitchFamily="34" charset="0"/>
              <a:buChar char="•"/>
            </a:pPr>
            <a:r>
              <a:rPr lang="en-US" dirty="0" smtClean="0"/>
              <a:t>500 m radius</a:t>
            </a:r>
          </a:p>
          <a:p>
            <a:pPr marL="742950" lvl="1" indent="-285750">
              <a:buFont typeface="Arial" panose="020B0604020202020204" pitchFamily="34" charset="0"/>
              <a:buChar char="•"/>
            </a:pPr>
            <a:r>
              <a:rPr lang="en-US" dirty="0" smtClean="0"/>
              <a:t>0.3 m thick</a:t>
            </a:r>
          </a:p>
          <a:p>
            <a:pPr marL="742950" lvl="1" indent="-285750">
              <a:buFont typeface="Arial" panose="020B0604020202020204" pitchFamily="34" charset="0"/>
              <a:buChar char="•"/>
            </a:pPr>
            <a:r>
              <a:rPr lang="en-US" dirty="0" smtClean="0"/>
              <a:t>70 m high</a:t>
            </a:r>
          </a:p>
          <a:p>
            <a:pPr marL="742950" lvl="1" indent="-285750">
              <a:buFont typeface="Arial" panose="020B0604020202020204" pitchFamily="34" charset="0"/>
              <a:buChar char="•"/>
            </a:pPr>
            <a:r>
              <a:rPr lang="en-US" dirty="0" smtClean="0"/>
              <a:t>Divided into 16 levels </a:t>
            </a:r>
          </a:p>
          <a:p>
            <a:pPr marL="742950" lvl="1" indent="-285750">
              <a:buFont typeface="Arial" panose="020B0604020202020204" pitchFamily="34" charset="0"/>
              <a:buChar char="•"/>
            </a:pPr>
            <a:r>
              <a:rPr lang="en-US" dirty="0" smtClean="0"/>
              <a:t>Divided in azimuth into 36 ten degree segments</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Purpose: To capture effective dose rate at Wilson Hall as a function of floor</a:t>
            </a:r>
            <a:endParaRPr lang="en-US" dirty="0"/>
          </a:p>
          <a:p>
            <a:pPr marL="285750" indent="-285750">
              <a:buFont typeface="Arial" panose="020B0604020202020204" pitchFamily="34" charset="0"/>
              <a:buChar char="•"/>
            </a:pPr>
            <a:r>
              <a:rPr lang="en-US" dirty="0" smtClean="0"/>
              <a:t>An addition to the SKYSHINE model</a:t>
            </a:r>
          </a:p>
          <a:p>
            <a:pPr marL="285750" indent="-285750">
              <a:buFont typeface="Arial" panose="020B0604020202020204" pitchFamily="34" charset="0"/>
              <a:buChar char="•"/>
            </a:pPr>
            <a:r>
              <a:rPr lang="en-US" dirty="0" smtClean="0"/>
              <a:t>Used for determination of effective dose rate at Wilson Hall</a:t>
            </a:r>
          </a:p>
          <a:p>
            <a:pPr marL="285750" indent="-285750">
              <a:buFont typeface="Arial" panose="020B0604020202020204" pitchFamily="34" charset="0"/>
              <a:buChar char="•"/>
            </a:pPr>
            <a:r>
              <a:rPr lang="en-US" dirty="0" smtClean="0"/>
              <a:t>No credit taken for the massive shielding afforded by the concrete structure</a:t>
            </a:r>
          </a:p>
          <a:p>
            <a:pPr marL="285750" indent="-285750">
              <a:buFont typeface="Arial" panose="020B0604020202020204" pitchFamily="34" charset="0"/>
              <a:buChar char="•"/>
            </a:pPr>
            <a:r>
              <a:rPr lang="en-US" dirty="0" smtClean="0"/>
              <a:t>Azimuthal angle of interest is 23 degrees CW </a:t>
            </a:r>
            <a:r>
              <a:rPr lang="en-US" dirty="0" err="1" smtClean="0"/>
              <a:t>wrt</a:t>
            </a:r>
            <a:r>
              <a:rPr lang="en-US" dirty="0" smtClean="0"/>
              <a:t> incident beam direction</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62144515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685800"/>
            <a:ext cx="3200400" cy="533400"/>
          </a:xfrm>
        </p:spPr>
        <p:txBody>
          <a:bodyPr>
            <a:noAutofit/>
          </a:bodyPr>
          <a:lstStyle/>
          <a:p>
            <a:r>
              <a:rPr lang="en-US" sz="3400" dirty="0" smtClean="0"/>
              <a:t>Facility overview</a:t>
            </a:r>
            <a:endParaRPr lang="en-US" sz="3400" dirty="0"/>
          </a:p>
        </p:txBody>
      </p:sp>
      <p:sp>
        <p:nvSpPr>
          <p:cNvPr id="3" name="Text Placeholder 2"/>
          <p:cNvSpPr>
            <a:spLocks noGrp="1"/>
          </p:cNvSpPr>
          <p:nvPr>
            <p:ph type="body" sz="half" idx="2"/>
          </p:nvPr>
        </p:nvSpPr>
        <p:spPr>
          <a:xfrm>
            <a:off x="76200" y="1332105"/>
            <a:ext cx="4495800" cy="4800600"/>
          </a:xfrm>
        </p:spPr>
        <p:txBody>
          <a:bodyPr>
            <a:normAutofit/>
          </a:bodyPr>
          <a:lstStyle/>
          <a:p>
            <a:pPr marL="285750" indent="-285750">
              <a:buFont typeface="Arial" panose="020B0604020202020204" pitchFamily="34" charset="0"/>
              <a:buChar char="•"/>
            </a:pPr>
            <a:r>
              <a:rPr lang="en-US" sz="1800" dirty="0" smtClean="0"/>
              <a:t>AP30 Anti-proton source service building</a:t>
            </a:r>
          </a:p>
          <a:p>
            <a:pPr marL="742950" lvl="1" indent="-285750">
              <a:buFont typeface="Arial" panose="020B0604020202020204" pitchFamily="34" charset="0"/>
              <a:buChar char="•"/>
            </a:pPr>
            <a:r>
              <a:rPr lang="en-US" sz="1600" dirty="0" smtClean="0"/>
              <a:t>10 foot tunnel shield in service building</a:t>
            </a:r>
          </a:p>
          <a:p>
            <a:pPr marL="1200150" lvl="2" indent="-285750">
              <a:buFont typeface="Arial" panose="020B0604020202020204" pitchFamily="34" charset="0"/>
              <a:buChar char="•"/>
            </a:pPr>
            <a:r>
              <a:rPr lang="en-US" sz="1400" dirty="0" smtClean="0"/>
              <a:t>sufficient for 13 watts of 8 </a:t>
            </a:r>
            <a:r>
              <a:rPr lang="en-US" sz="1400" dirty="0" err="1" smtClean="0"/>
              <a:t>GeV</a:t>
            </a:r>
            <a:r>
              <a:rPr lang="en-US" sz="1400" dirty="0" smtClean="0"/>
              <a:t> protons</a:t>
            </a:r>
          </a:p>
          <a:p>
            <a:pPr marL="285750" indent="-285750">
              <a:buFont typeface="Arial" panose="020B0604020202020204" pitchFamily="34" charset="0"/>
              <a:buChar char="•"/>
            </a:pPr>
            <a:r>
              <a:rPr lang="en-US" sz="1800" dirty="0" smtClean="0"/>
              <a:t>Building is to be repurposed for mu2e experiment</a:t>
            </a:r>
          </a:p>
          <a:p>
            <a:pPr marL="742950" lvl="1" indent="-285750">
              <a:buFont typeface="Arial" panose="020B0604020202020204" pitchFamily="34" charset="0"/>
              <a:buChar char="•"/>
            </a:pPr>
            <a:r>
              <a:rPr lang="en-US" sz="1600" dirty="0" smtClean="0"/>
              <a:t>10 foot shield remains unchanged</a:t>
            </a:r>
          </a:p>
          <a:p>
            <a:pPr marL="1200150" lvl="2" indent="-285750">
              <a:buFont typeface="Arial" panose="020B0604020202020204" pitchFamily="34" charset="0"/>
              <a:buChar char="•"/>
            </a:pPr>
            <a:r>
              <a:rPr lang="en-US" sz="1400" dirty="0" smtClean="0"/>
              <a:t>Mu2e requires </a:t>
            </a:r>
            <a:r>
              <a:rPr lang="en-US" sz="1400" dirty="0"/>
              <a:t>8 </a:t>
            </a:r>
            <a:r>
              <a:rPr lang="en-US" sz="1400" dirty="0" smtClean="0"/>
              <a:t>kW of 8 </a:t>
            </a:r>
            <a:r>
              <a:rPr lang="en-US" sz="1400" dirty="0" err="1" smtClean="0"/>
              <a:t>GeV</a:t>
            </a:r>
            <a:r>
              <a:rPr lang="en-US" sz="1400" dirty="0" smtClean="0"/>
              <a:t> protons</a:t>
            </a:r>
          </a:p>
          <a:p>
            <a:pPr marL="1200150" lvl="2" indent="-285750">
              <a:buFont typeface="Arial" panose="020B0604020202020204" pitchFamily="34" charset="0"/>
              <a:buChar char="•"/>
            </a:pPr>
            <a:r>
              <a:rPr lang="en-US" sz="1400" dirty="0" smtClean="0"/>
              <a:t>Beam is to be extracted beneath the service building by 1/3 integer, slow resonant extraction</a:t>
            </a:r>
          </a:p>
          <a:p>
            <a:pPr marL="1200150" lvl="2" indent="-285750">
              <a:buFont typeface="Arial" panose="020B0604020202020204" pitchFamily="34" charset="0"/>
              <a:buChar char="•"/>
            </a:pPr>
            <a:r>
              <a:rPr lang="en-US" sz="1400" dirty="0" smtClean="0"/>
              <a:t>A </a:t>
            </a:r>
            <a:r>
              <a:rPr lang="en-US" sz="1400" dirty="0" err="1" smtClean="0"/>
              <a:t>lossy</a:t>
            </a:r>
            <a:r>
              <a:rPr lang="en-US" sz="1400" dirty="0" smtClean="0"/>
              <a:t> process</a:t>
            </a:r>
          </a:p>
          <a:p>
            <a:pPr marL="285750" indent="-285750">
              <a:buFont typeface="Arial" panose="020B0604020202020204" pitchFamily="34" charset="0"/>
              <a:buChar char="•"/>
            </a:pPr>
            <a:r>
              <a:rPr lang="en-US" sz="1800" dirty="0" smtClean="0"/>
              <a:t>In addition, there is an exit stairway just downstream of the beam extraction point</a:t>
            </a:r>
          </a:p>
          <a:p>
            <a:pPr marL="742950" lvl="1" indent="-285750">
              <a:buFont typeface="Arial" panose="020B0604020202020204" pitchFamily="34" charset="0"/>
              <a:buChar char="•"/>
            </a:pPr>
            <a:endParaRPr lang="en-US" sz="1600" dirty="0" smtClean="0"/>
          </a:p>
          <a:p>
            <a:pPr marL="742950" lvl="1" indent="-285750">
              <a:buFont typeface="Arial" panose="020B0604020202020204" pitchFamily="34" charset="0"/>
              <a:buChar char="•"/>
            </a:pPr>
            <a:endParaRPr lang="en-US" sz="16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1219200"/>
            <a:ext cx="4457859" cy="4572000"/>
          </a:xfrm>
          <a:prstGeom prst="rect">
            <a:avLst/>
          </a:prstGeom>
        </p:spPr>
      </p:pic>
      <p:sp>
        <p:nvSpPr>
          <p:cNvPr id="5" name="TextBox 4"/>
          <p:cNvSpPr txBox="1"/>
          <p:nvPr/>
        </p:nvSpPr>
        <p:spPr>
          <a:xfrm>
            <a:off x="5562600" y="5943600"/>
            <a:ext cx="2941831" cy="369332"/>
          </a:xfrm>
          <a:prstGeom prst="rect">
            <a:avLst/>
          </a:prstGeom>
          <a:noFill/>
        </p:spPr>
        <p:txBody>
          <a:bodyPr wrap="none" rtlCol="0">
            <a:spAutoFit/>
          </a:bodyPr>
          <a:lstStyle/>
          <a:p>
            <a:r>
              <a:rPr lang="en-US" dirty="0" smtClean="0"/>
              <a:t>Longitudinal elevation view</a:t>
            </a:r>
            <a:endParaRPr lang="en-US" dirty="0"/>
          </a:p>
        </p:txBody>
      </p:sp>
    </p:spTree>
    <p:extLst>
      <p:ext uri="{BB962C8B-B14F-4D97-AF65-F5344CB8AC3E}">
        <p14:creationId xmlns:p14="http://schemas.microsoft.com/office/powerpoint/2010/main" val="147757307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dirty="0" smtClean="0"/>
              <a:t>Extraction system</a:t>
            </a:r>
            <a:endParaRPr lang="en-US" sz="3400" dirty="0"/>
          </a:p>
        </p:txBody>
      </p:sp>
      <p:sp>
        <p:nvSpPr>
          <p:cNvPr id="9" name="Content Placeholder 8"/>
          <p:cNvSpPr>
            <a:spLocks noGrp="1"/>
          </p:cNvSpPr>
          <p:nvPr>
            <p:ph idx="1"/>
          </p:nvPr>
        </p:nvSpPr>
        <p:spPr>
          <a:xfrm>
            <a:off x="685800" y="4648200"/>
            <a:ext cx="8382000" cy="1783080"/>
          </a:xfrm>
        </p:spPr>
        <p:txBody>
          <a:bodyPr>
            <a:normAutofit/>
          </a:bodyPr>
          <a:lstStyle/>
          <a:p>
            <a:r>
              <a:rPr lang="en-US" sz="1800" dirty="0" smtClean="0"/>
              <a:t>Extraction system is modeled with full details of magnets, star chambers, magnetic fields, and extraction septa foils (850)</a:t>
            </a:r>
            <a:endParaRPr lang="en-US" sz="18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54480"/>
            <a:ext cx="2971800" cy="304466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554480"/>
            <a:ext cx="2971800" cy="3056710"/>
          </a:xfrm>
          <a:prstGeom prst="rect">
            <a:avLst/>
          </a:prstGeom>
        </p:spPr>
      </p:pic>
      <p:grpSp>
        <p:nvGrpSpPr>
          <p:cNvPr id="5" name="Group 4"/>
          <p:cNvGrpSpPr>
            <a:grpSpLocks noChangeAspect="1"/>
          </p:cNvGrpSpPr>
          <p:nvPr/>
        </p:nvGrpSpPr>
        <p:grpSpPr>
          <a:xfrm>
            <a:off x="3200400" y="1554480"/>
            <a:ext cx="2971800" cy="3056710"/>
            <a:chOff x="304800" y="1752600"/>
            <a:chExt cx="4000499" cy="4114800"/>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1752600"/>
              <a:ext cx="4000499" cy="4114800"/>
            </a:xfrm>
            <a:prstGeom prst="rect">
              <a:avLst/>
            </a:prstGeom>
          </p:spPr>
        </p:pic>
        <p:sp>
          <p:nvSpPr>
            <p:cNvPr id="7" name="Oval 6"/>
            <p:cNvSpPr/>
            <p:nvPr/>
          </p:nvSpPr>
          <p:spPr>
            <a:xfrm>
              <a:off x="1325880" y="3485965"/>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Oval 7"/>
          <p:cNvSpPr/>
          <p:nvPr/>
        </p:nvSpPr>
        <p:spPr>
          <a:xfrm>
            <a:off x="457200" y="2842122"/>
            <a:ext cx="762000" cy="7392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130705" y="928300"/>
            <a:ext cx="1411605" cy="646331"/>
          </a:xfrm>
          <a:prstGeom prst="rect">
            <a:avLst/>
          </a:prstGeom>
          <a:noFill/>
        </p:spPr>
        <p:txBody>
          <a:bodyPr wrap="none" rtlCol="0">
            <a:spAutoFit/>
          </a:bodyPr>
          <a:lstStyle/>
          <a:p>
            <a:pPr algn="ctr"/>
            <a:r>
              <a:rPr lang="en-US" dirty="0" smtClean="0"/>
              <a:t>Graphite</a:t>
            </a:r>
          </a:p>
          <a:p>
            <a:pPr algn="ctr"/>
            <a:r>
              <a:rPr lang="en-US" dirty="0" smtClean="0"/>
              <a:t>diffuser foils</a:t>
            </a:r>
            <a:endParaRPr lang="en-US" dirty="0"/>
          </a:p>
        </p:txBody>
      </p:sp>
      <p:sp>
        <p:nvSpPr>
          <p:cNvPr id="11" name="TextBox 10"/>
          <p:cNvSpPr txBox="1"/>
          <p:nvPr/>
        </p:nvSpPr>
        <p:spPr>
          <a:xfrm>
            <a:off x="7939135" y="1066800"/>
            <a:ext cx="877163" cy="369332"/>
          </a:xfrm>
          <a:prstGeom prst="rect">
            <a:avLst/>
          </a:prstGeom>
          <a:noFill/>
        </p:spPr>
        <p:txBody>
          <a:bodyPr wrap="none" rtlCol="0">
            <a:spAutoFit/>
          </a:bodyPr>
          <a:lstStyle/>
          <a:p>
            <a:r>
              <a:rPr lang="en-US" dirty="0" smtClean="0"/>
              <a:t>W foils</a:t>
            </a:r>
            <a:endParaRPr lang="en-US" dirty="0"/>
          </a:p>
        </p:txBody>
      </p:sp>
      <p:cxnSp>
        <p:nvCxnSpPr>
          <p:cNvPr id="13" name="Straight Arrow Connector 12"/>
          <p:cNvCxnSpPr>
            <a:stCxn id="10" idx="2"/>
          </p:cNvCxnSpPr>
          <p:nvPr/>
        </p:nvCxnSpPr>
        <p:spPr>
          <a:xfrm>
            <a:off x="6836508" y="1574631"/>
            <a:ext cx="326292" cy="93996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8377716" y="1419736"/>
            <a:ext cx="55174" cy="153559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563758" y="3570060"/>
            <a:ext cx="2252540" cy="523220"/>
          </a:xfrm>
          <a:prstGeom prst="rect">
            <a:avLst/>
          </a:prstGeom>
          <a:noFill/>
        </p:spPr>
        <p:txBody>
          <a:bodyPr wrap="none" rtlCol="0">
            <a:spAutoFit/>
          </a:bodyPr>
          <a:lstStyle/>
          <a:p>
            <a:pPr algn="ctr"/>
            <a:r>
              <a:rPr lang="en-US" sz="1400" dirty="0" smtClean="0"/>
              <a:t>Foils are</a:t>
            </a:r>
          </a:p>
          <a:p>
            <a:pPr algn="ctr"/>
            <a:r>
              <a:rPr lang="en-US" sz="1400" dirty="0" smtClean="0"/>
              <a:t>2 mm x 2 mm every 4 mm</a:t>
            </a:r>
            <a:endParaRPr lang="en-US" sz="1400" dirty="0"/>
          </a:p>
        </p:txBody>
      </p:sp>
    </p:spTree>
    <p:extLst>
      <p:ext uri="{BB962C8B-B14F-4D97-AF65-F5344CB8AC3E}">
        <p14:creationId xmlns:p14="http://schemas.microsoft.com/office/powerpoint/2010/main" val="339952971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ambertson beam positions from Jim 11-18-13.jpg"/>
          <p:cNvPicPr>
            <a:picLocks noChangeAspect="1"/>
          </p:cNvPicPr>
          <p:nvPr/>
        </p:nvPicPr>
        <p:blipFill>
          <a:blip r:embed="rId3" cstate="print"/>
          <a:stretch>
            <a:fillRect/>
          </a:stretch>
        </p:blipFill>
        <p:spPr>
          <a:xfrm>
            <a:off x="822960" y="1828800"/>
            <a:ext cx="3966597" cy="3200400"/>
          </a:xfrm>
          <a:prstGeom prst="rect">
            <a:avLst/>
          </a:prstGeom>
        </p:spPr>
      </p:pic>
      <p:pic>
        <p:nvPicPr>
          <p:cNvPr id="6" name="Picture 5" descr="ADAPS11158420131112191617.gif"/>
          <p:cNvPicPr>
            <a:picLocks noChangeAspect="1"/>
          </p:cNvPicPr>
          <p:nvPr/>
        </p:nvPicPr>
        <p:blipFill rotWithShape="1">
          <a:blip r:embed="rId4" cstate="print"/>
          <a:srcRect l="769" t="4616" r="51539" b="1687"/>
          <a:stretch/>
        </p:blipFill>
        <p:spPr>
          <a:xfrm>
            <a:off x="5120640" y="1828800"/>
            <a:ext cx="3100388" cy="3200400"/>
          </a:xfrm>
          <a:prstGeom prst="rect">
            <a:avLst/>
          </a:prstGeom>
        </p:spPr>
      </p:pic>
      <p:sp>
        <p:nvSpPr>
          <p:cNvPr id="7" name="Oval 6"/>
          <p:cNvSpPr/>
          <p:nvPr/>
        </p:nvSpPr>
        <p:spPr>
          <a:xfrm>
            <a:off x="6139847" y="2971800"/>
            <a:ext cx="7239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495800" y="5180989"/>
            <a:ext cx="2749471" cy="923330"/>
          </a:xfrm>
          <a:prstGeom prst="rect">
            <a:avLst/>
          </a:prstGeom>
          <a:noFill/>
          <a:ln>
            <a:solidFill>
              <a:srgbClr val="FF0000"/>
            </a:solidFill>
          </a:ln>
        </p:spPr>
        <p:txBody>
          <a:bodyPr wrap="none" rtlCol="0">
            <a:spAutoFit/>
          </a:bodyPr>
          <a:lstStyle/>
          <a:p>
            <a:pPr algn="ctr"/>
            <a:r>
              <a:rPr lang="en-US" dirty="0" smtClean="0">
                <a:solidFill>
                  <a:srgbClr val="FF0000"/>
                </a:solidFill>
              </a:rPr>
              <a:t>critical extraction system</a:t>
            </a:r>
          </a:p>
          <a:p>
            <a:pPr algn="ctr"/>
            <a:r>
              <a:rPr lang="en-US" dirty="0" smtClean="0">
                <a:solidFill>
                  <a:srgbClr val="FF0000"/>
                </a:solidFill>
              </a:rPr>
              <a:t>region where beam loss</a:t>
            </a:r>
          </a:p>
          <a:p>
            <a:pPr algn="ctr"/>
            <a:r>
              <a:rPr lang="en-US" dirty="0" smtClean="0">
                <a:solidFill>
                  <a:srgbClr val="FF0000"/>
                </a:solidFill>
              </a:rPr>
              <a:t>will occur</a:t>
            </a:r>
            <a:endParaRPr lang="en-US" dirty="0">
              <a:solidFill>
                <a:srgbClr val="FF0000"/>
              </a:solidFill>
            </a:endParaRPr>
          </a:p>
        </p:txBody>
      </p:sp>
      <p:cxnSp>
        <p:nvCxnSpPr>
          <p:cNvPr id="10" name="Straight Arrow Connector 9"/>
          <p:cNvCxnSpPr>
            <a:stCxn id="8" idx="0"/>
            <a:endCxn id="7" idx="3"/>
          </p:cNvCxnSpPr>
          <p:nvPr/>
        </p:nvCxnSpPr>
        <p:spPr>
          <a:xfrm flipV="1">
            <a:off x="5870536" y="3557167"/>
            <a:ext cx="375324" cy="162382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524000" y="5257800"/>
            <a:ext cx="2236510" cy="646331"/>
          </a:xfrm>
          <a:prstGeom prst="rect">
            <a:avLst/>
          </a:prstGeom>
          <a:noFill/>
        </p:spPr>
        <p:txBody>
          <a:bodyPr wrap="none" rtlCol="0">
            <a:spAutoFit/>
          </a:bodyPr>
          <a:lstStyle/>
          <a:p>
            <a:r>
              <a:rPr lang="en-US" dirty="0" smtClean="0"/>
              <a:t>Cross section of </a:t>
            </a:r>
          </a:p>
          <a:p>
            <a:r>
              <a:rPr lang="en-US" dirty="0" err="1" smtClean="0"/>
              <a:t>Lambertson</a:t>
            </a:r>
            <a:r>
              <a:rPr lang="en-US" dirty="0" smtClean="0"/>
              <a:t> Magnet</a:t>
            </a:r>
            <a:endParaRPr lang="en-US" dirty="0"/>
          </a:p>
        </p:txBody>
      </p:sp>
      <p:sp>
        <p:nvSpPr>
          <p:cNvPr id="14" name="TextBox 13"/>
          <p:cNvSpPr txBox="1"/>
          <p:nvPr/>
        </p:nvSpPr>
        <p:spPr>
          <a:xfrm>
            <a:off x="378423" y="1371600"/>
            <a:ext cx="1745991" cy="523220"/>
          </a:xfrm>
          <a:prstGeom prst="rect">
            <a:avLst/>
          </a:prstGeom>
          <a:noFill/>
        </p:spPr>
        <p:txBody>
          <a:bodyPr wrap="none" rtlCol="0">
            <a:spAutoFit/>
          </a:bodyPr>
          <a:lstStyle/>
          <a:p>
            <a:pPr algn="ctr"/>
            <a:r>
              <a:rPr lang="en-US" sz="1400" dirty="0" smtClean="0">
                <a:solidFill>
                  <a:srgbClr val="FF0000"/>
                </a:solidFill>
              </a:rPr>
              <a:t>field free region</a:t>
            </a:r>
          </a:p>
          <a:p>
            <a:pPr algn="ctr"/>
            <a:r>
              <a:rPr lang="en-US" sz="1400" smtClean="0">
                <a:solidFill>
                  <a:srgbClr val="FF0000"/>
                </a:solidFill>
              </a:rPr>
              <a:t>circulating </a:t>
            </a:r>
            <a:r>
              <a:rPr lang="en-US" sz="1400" dirty="0" smtClean="0">
                <a:solidFill>
                  <a:srgbClr val="FF0000"/>
                </a:solidFill>
              </a:rPr>
              <a:t>aperture</a:t>
            </a:r>
            <a:endParaRPr lang="en-US" sz="1400" dirty="0">
              <a:solidFill>
                <a:srgbClr val="FF0000"/>
              </a:solidFill>
            </a:endParaRPr>
          </a:p>
        </p:txBody>
      </p:sp>
      <p:sp>
        <p:nvSpPr>
          <p:cNvPr id="15" name="TextBox 14"/>
          <p:cNvSpPr txBox="1"/>
          <p:nvPr/>
        </p:nvSpPr>
        <p:spPr>
          <a:xfrm>
            <a:off x="3304666" y="1371600"/>
            <a:ext cx="1837105" cy="523220"/>
          </a:xfrm>
          <a:prstGeom prst="rect">
            <a:avLst/>
          </a:prstGeom>
          <a:noFill/>
        </p:spPr>
        <p:txBody>
          <a:bodyPr wrap="none" rtlCol="0">
            <a:spAutoFit/>
          </a:bodyPr>
          <a:lstStyle/>
          <a:p>
            <a:pPr algn="ctr"/>
            <a:r>
              <a:rPr lang="en-US" sz="1400" dirty="0" smtClean="0">
                <a:solidFill>
                  <a:srgbClr val="FF0000"/>
                </a:solidFill>
              </a:rPr>
              <a:t>vertical bending field</a:t>
            </a:r>
          </a:p>
          <a:p>
            <a:pPr algn="ctr"/>
            <a:r>
              <a:rPr lang="en-US" sz="1400" dirty="0" smtClean="0">
                <a:solidFill>
                  <a:srgbClr val="FF0000"/>
                </a:solidFill>
              </a:rPr>
              <a:t>extraction aperture</a:t>
            </a:r>
            <a:endParaRPr lang="en-US" sz="1400" dirty="0">
              <a:solidFill>
                <a:srgbClr val="FF0000"/>
              </a:solidFill>
            </a:endParaRPr>
          </a:p>
        </p:txBody>
      </p:sp>
      <p:cxnSp>
        <p:nvCxnSpPr>
          <p:cNvPr id="16" name="Straight Arrow Connector 15"/>
          <p:cNvCxnSpPr/>
          <p:nvPr/>
        </p:nvCxnSpPr>
        <p:spPr>
          <a:xfrm>
            <a:off x="1251418" y="1894820"/>
            <a:ext cx="653582" cy="92458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3760510" y="1894820"/>
            <a:ext cx="510439" cy="61978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p:nvPr>
        </p:nvSpPr>
        <p:spPr>
          <a:xfrm>
            <a:off x="457200" y="533400"/>
            <a:ext cx="8229600" cy="990600"/>
          </a:xfrm>
        </p:spPr>
        <p:txBody>
          <a:bodyPr>
            <a:normAutofit/>
          </a:bodyPr>
          <a:lstStyle/>
          <a:p>
            <a:r>
              <a:rPr lang="en-US" sz="3400" dirty="0" smtClean="0"/>
              <a:t>Extraction system</a:t>
            </a:r>
            <a:endParaRPr lang="en-US" sz="3400" dirty="0"/>
          </a:p>
        </p:txBody>
      </p:sp>
    </p:spTree>
    <p:extLst>
      <p:ext uri="{BB962C8B-B14F-4D97-AF65-F5344CB8AC3E}">
        <p14:creationId xmlns:p14="http://schemas.microsoft.com/office/powerpoint/2010/main" val="331816700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56616" y="5394960"/>
            <a:ext cx="8229600" cy="1005840"/>
          </a:xfrm>
        </p:spPr>
        <p:txBody>
          <a:bodyPr>
            <a:normAutofit lnSpcReduction="10000"/>
          </a:bodyPr>
          <a:lstStyle/>
          <a:p>
            <a:r>
              <a:rPr lang="en-US" sz="1800" dirty="0" smtClean="0"/>
              <a:t>Extraction system tuning was required to optimize apertures and minimize losses</a:t>
            </a:r>
          </a:p>
          <a:p>
            <a:pPr lvl="1"/>
            <a:r>
              <a:rPr lang="en-US" sz="1400" dirty="0" smtClean="0"/>
              <a:t>Diffusion section wires modeled as black holes to eliminate scattering during aperture scans</a:t>
            </a:r>
          </a:p>
          <a:p>
            <a:pPr lvl="1"/>
            <a:r>
              <a:rPr lang="en-US" sz="1400" dirty="0" smtClean="0"/>
              <a:t>Beam loss is determined to be 1.25%</a:t>
            </a:r>
            <a:endParaRPr lang="en-US" sz="1400" dirty="0"/>
          </a:p>
        </p:txBody>
      </p:sp>
      <p:pic>
        <p:nvPicPr>
          <p:cNvPr id="3" name="Picture 2" descr="ADAPS11158420131208090224.gif"/>
          <p:cNvPicPr>
            <a:picLocks noChangeAspect="1"/>
          </p:cNvPicPr>
          <p:nvPr/>
        </p:nvPicPr>
        <p:blipFill rotWithShape="1">
          <a:blip r:embed="rId3" cstate="print"/>
          <a:srcRect l="1790" t="8520" r="62826" b="6275"/>
          <a:stretch/>
        </p:blipFill>
        <p:spPr>
          <a:xfrm>
            <a:off x="685800" y="1280160"/>
            <a:ext cx="3785616" cy="4114800"/>
          </a:xfrm>
          <a:prstGeom prst="rect">
            <a:avLst/>
          </a:prstGeom>
        </p:spPr>
      </p:pic>
      <p:pic>
        <p:nvPicPr>
          <p:cNvPr id="4" name="Picture 3" descr="ADAPS11158420131209121716.gif"/>
          <p:cNvPicPr>
            <a:picLocks noChangeAspect="1"/>
          </p:cNvPicPr>
          <p:nvPr/>
        </p:nvPicPr>
        <p:blipFill rotWithShape="1">
          <a:blip r:embed="rId4" cstate="print"/>
          <a:srcRect l="1280" t="3311" r="57180" b="2367"/>
          <a:stretch/>
        </p:blipFill>
        <p:spPr>
          <a:xfrm>
            <a:off x="5410200" y="1280160"/>
            <a:ext cx="2468880" cy="4114800"/>
          </a:xfrm>
          <a:prstGeom prst="rect">
            <a:avLst/>
          </a:prstGeom>
        </p:spPr>
      </p:pic>
      <p:sp>
        <p:nvSpPr>
          <p:cNvPr id="7" name="Title 1"/>
          <p:cNvSpPr>
            <a:spLocks noGrp="1"/>
          </p:cNvSpPr>
          <p:nvPr>
            <p:ph type="title"/>
          </p:nvPr>
        </p:nvSpPr>
        <p:spPr>
          <a:xfrm>
            <a:off x="457200" y="533400"/>
            <a:ext cx="8229600" cy="990600"/>
          </a:xfrm>
        </p:spPr>
        <p:txBody>
          <a:bodyPr>
            <a:normAutofit/>
          </a:bodyPr>
          <a:lstStyle/>
          <a:p>
            <a:r>
              <a:rPr lang="en-US" sz="3400" dirty="0" smtClean="0"/>
              <a:t>Extraction system</a:t>
            </a:r>
            <a:endParaRPr lang="en-US" sz="3400" dirty="0"/>
          </a:p>
        </p:txBody>
      </p:sp>
      <p:sp>
        <p:nvSpPr>
          <p:cNvPr id="8" name="TextBox 7"/>
          <p:cNvSpPr txBox="1"/>
          <p:nvPr/>
        </p:nvSpPr>
        <p:spPr>
          <a:xfrm>
            <a:off x="2057400" y="4953000"/>
            <a:ext cx="1172116" cy="369332"/>
          </a:xfrm>
          <a:prstGeom prst="rect">
            <a:avLst/>
          </a:prstGeom>
          <a:noFill/>
        </p:spPr>
        <p:txBody>
          <a:bodyPr wrap="none" rtlCol="0">
            <a:spAutoFit/>
          </a:bodyPr>
          <a:lstStyle/>
          <a:p>
            <a:r>
              <a:rPr lang="en-US" dirty="0" smtClean="0"/>
              <a:t>Plan view</a:t>
            </a:r>
            <a:endParaRPr lang="en-US" dirty="0"/>
          </a:p>
        </p:txBody>
      </p:sp>
      <p:sp>
        <p:nvSpPr>
          <p:cNvPr id="9" name="TextBox 8"/>
          <p:cNvSpPr txBox="1"/>
          <p:nvPr/>
        </p:nvSpPr>
        <p:spPr>
          <a:xfrm>
            <a:off x="6010155" y="5025628"/>
            <a:ext cx="1659429" cy="369332"/>
          </a:xfrm>
          <a:prstGeom prst="rect">
            <a:avLst/>
          </a:prstGeom>
          <a:noFill/>
        </p:spPr>
        <p:txBody>
          <a:bodyPr wrap="none" rtlCol="0">
            <a:spAutoFit/>
          </a:bodyPr>
          <a:lstStyle/>
          <a:p>
            <a:r>
              <a:rPr lang="en-US" dirty="0" smtClean="0"/>
              <a:t>Elevation view</a:t>
            </a:r>
            <a:endParaRPr lang="en-US" dirty="0"/>
          </a:p>
        </p:txBody>
      </p:sp>
    </p:spTree>
    <p:extLst>
      <p:ext uri="{BB962C8B-B14F-4D97-AF65-F5344CB8AC3E}">
        <p14:creationId xmlns:p14="http://schemas.microsoft.com/office/powerpoint/2010/main" val="392472488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Supplemental shield system</a:t>
            </a:r>
            <a:endParaRPr lang="en-US" dirty="0"/>
          </a:p>
        </p:txBody>
      </p:sp>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1676400"/>
            <a:ext cx="5092216"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40117" y="1789992"/>
            <a:ext cx="2569934" cy="369332"/>
          </a:xfrm>
          <a:prstGeom prst="rect">
            <a:avLst/>
          </a:prstGeom>
          <a:noFill/>
        </p:spPr>
        <p:txBody>
          <a:bodyPr wrap="none" rtlCol="0">
            <a:spAutoFit/>
          </a:bodyPr>
          <a:lstStyle/>
          <a:p>
            <a:r>
              <a:rPr lang="en-US" dirty="0" smtClean="0"/>
              <a:t>81 cm thick steel shield</a:t>
            </a:r>
            <a:endParaRPr lang="en-US" dirty="0"/>
          </a:p>
        </p:txBody>
      </p:sp>
      <p:sp>
        <p:nvSpPr>
          <p:cNvPr id="6" name="TextBox 5"/>
          <p:cNvSpPr txBox="1"/>
          <p:nvPr/>
        </p:nvSpPr>
        <p:spPr>
          <a:xfrm>
            <a:off x="658125" y="4392460"/>
            <a:ext cx="2236510" cy="369332"/>
          </a:xfrm>
          <a:prstGeom prst="rect">
            <a:avLst/>
          </a:prstGeom>
          <a:noFill/>
        </p:spPr>
        <p:txBody>
          <a:bodyPr wrap="none" rtlCol="0">
            <a:spAutoFit/>
          </a:bodyPr>
          <a:lstStyle/>
          <a:p>
            <a:r>
              <a:rPr lang="en-US" dirty="0" err="1" smtClean="0"/>
              <a:t>Lambertson</a:t>
            </a:r>
            <a:r>
              <a:rPr lang="en-US" dirty="0" smtClean="0"/>
              <a:t> magnet</a:t>
            </a:r>
            <a:endParaRPr lang="en-US" dirty="0"/>
          </a:p>
        </p:txBody>
      </p:sp>
      <p:sp>
        <p:nvSpPr>
          <p:cNvPr id="7" name="TextBox 6"/>
          <p:cNvSpPr txBox="1"/>
          <p:nvPr/>
        </p:nvSpPr>
        <p:spPr>
          <a:xfrm>
            <a:off x="440117" y="5006525"/>
            <a:ext cx="2454518" cy="369332"/>
          </a:xfrm>
          <a:prstGeom prst="rect">
            <a:avLst/>
          </a:prstGeom>
          <a:noFill/>
        </p:spPr>
        <p:txBody>
          <a:bodyPr wrap="none" rtlCol="0">
            <a:spAutoFit/>
          </a:bodyPr>
          <a:lstStyle/>
          <a:p>
            <a:r>
              <a:rPr lang="en-US" dirty="0" smtClean="0"/>
              <a:t>10 cm thick steel shelf</a:t>
            </a:r>
            <a:endParaRPr lang="en-US" dirty="0"/>
          </a:p>
        </p:txBody>
      </p:sp>
      <p:sp>
        <p:nvSpPr>
          <p:cNvPr id="8" name="TextBox 7"/>
          <p:cNvSpPr txBox="1"/>
          <p:nvPr/>
        </p:nvSpPr>
        <p:spPr>
          <a:xfrm>
            <a:off x="767130" y="5435924"/>
            <a:ext cx="1915909" cy="369332"/>
          </a:xfrm>
          <a:prstGeom prst="rect">
            <a:avLst/>
          </a:prstGeom>
          <a:noFill/>
        </p:spPr>
        <p:txBody>
          <a:bodyPr wrap="none" rtlCol="0">
            <a:spAutoFit/>
          </a:bodyPr>
          <a:lstStyle/>
          <a:p>
            <a:r>
              <a:rPr lang="en-US" dirty="0" smtClean="0"/>
              <a:t>Support columns</a:t>
            </a:r>
            <a:endParaRPr lang="en-US" dirty="0"/>
          </a:p>
        </p:txBody>
      </p:sp>
      <p:sp>
        <p:nvSpPr>
          <p:cNvPr id="9" name="TextBox 8"/>
          <p:cNvSpPr txBox="1"/>
          <p:nvPr/>
        </p:nvSpPr>
        <p:spPr>
          <a:xfrm>
            <a:off x="1055670" y="2335060"/>
            <a:ext cx="1338828" cy="369332"/>
          </a:xfrm>
          <a:prstGeom prst="rect">
            <a:avLst/>
          </a:prstGeom>
          <a:noFill/>
        </p:spPr>
        <p:txBody>
          <a:bodyPr wrap="none" rtlCol="0">
            <a:spAutoFit/>
          </a:bodyPr>
          <a:lstStyle/>
          <a:p>
            <a:r>
              <a:rPr lang="en-US" dirty="0" err="1" smtClean="0"/>
              <a:t>quadrupole</a:t>
            </a:r>
            <a:endParaRPr lang="en-US" dirty="0"/>
          </a:p>
        </p:txBody>
      </p:sp>
      <p:sp>
        <p:nvSpPr>
          <p:cNvPr id="10" name="TextBox 9"/>
          <p:cNvSpPr txBox="1"/>
          <p:nvPr/>
        </p:nvSpPr>
        <p:spPr>
          <a:xfrm>
            <a:off x="1126202" y="3330125"/>
            <a:ext cx="1197764" cy="369332"/>
          </a:xfrm>
          <a:prstGeom prst="rect">
            <a:avLst/>
          </a:prstGeom>
          <a:noFill/>
        </p:spPr>
        <p:txBody>
          <a:bodyPr wrap="none" rtlCol="0">
            <a:spAutoFit/>
          </a:bodyPr>
          <a:lstStyle/>
          <a:p>
            <a:r>
              <a:rPr lang="en-US" dirty="0" smtClean="0"/>
              <a:t>C-magnet</a:t>
            </a:r>
            <a:endParaRPr lang="en-US" dirty="0"/>
          </a:p>
        </p:txBody>
      </p:sp>
      <p:cxnSp>
        <p:nvCxnSpPr>
          <p:cNvPr id="12" name="Straight Arrow Connector 11"/>
          <p:cNvCxnSpPr>
            <a:stCxn id="4" idx="3"/>
          </p:cNvCxnSpPr>
          <p:nvPr/>
        </p:nvCxnSpPr>
        <p:spPr>
          <a:xfrm>
            <a:off x="3010051" y="1974658"/>
            <a:ext cx="2019149" cy="920942"/>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398072" y="2519726"/>
            <a:ext cx="1869128" cy="995065"/>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0" idx="3"/>
          </p:cNvCxnSpPr>
          <p:nvPr/>
        </p:nvCxnSpPr>
        <p:spPr>
          <a:xfrm>
            <a:off x="2323966" y="3514791"/>
            <a:ext cx="1503362" cy="184666"/>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6" idx="3"/>
          </p:cNvCxnSpPr>
          <p:nvPr/>
        </p:nvCxnSpPr>
        <p:spPr>
          <a:xfrm flipV="1">
            <a:off x="2894635" y="4038600"/>
            <a:ext cx="2515565" cy="538526"/>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7" idx="3"/>
          </p:cNvCxnSpPr>
          <p:nvPr/>
        </p:nvCxnSpPr>
        <p:spPr>
          <a:xfrm flipV="1">
            <a:off x="2894635" y="3886200"/>
            <a:ext cx="3277565" cy="1304991"/>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8" idx="3"/>
          </p:cNvCxnSpPr>
          <p:nvPr/>
        </p:nvCxnSpPr>
        <p:spPr>
          <a:xfrm flipV="1">
            <a:off x="2683039" y="4533192"/>
            <a:ext cx="2727161" cy="1087398"/>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8" idx="3"/>
          </p:cNvCxnSpPr>
          <p:nvPr/>
        </p:nvCxnSpPr>
        <p:spPr>
          <a:xfrm flipV="1">
            <a:off x="2683039" y="4761792"/>
            <a:ext cx="4403561" cy="858798"/>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287120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Supplemental shield system</a:t>
            </a:r>
            <a:endParaRPr lang="en-US" dirty="0"/>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600200"/>
            <a:ext cx="3543362"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a:stCxn id="5" idx="3"/>
          </p:cNvCxnSpPr>
          <p:nvPr/>
        </p:nvCxnSpPr>
        <p:spPr>
          <a:xfrm>
            <a:off x="3886200" y="3376291"/>
            <a:ext cx="990600" cy="0"/>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28600" y="2499128"/>
            <a:ext cx="3657600" cy="1754326"/>
          </a:xfrm>
          <a:prstGeom prst="rect">
            <a:avLst/>
          </a:prstGeom>
          <a:noFill/>
        </p:spPr>
        <p:txBody>
          <a:bodyPr wrap="square" rtlCol="0">
            <a:spAutoFit/>
          </a:bodyPr>
          <a:lstStyle/>
          <a:p>
            <a:pPr algn="ctr"/>
            <a:r>
              <a:rPr lang="en-US" dirty="0" smtClean="0"/>
              <a:t>Aisle way shield is required to limit worker exposure during maintenance activities</a:t>
            </a:r>
          </a:p>
          <a:p>
            <a:pPr algn="ctr"/>
            <a:endParaRPr lang="en-US" dirty="0"/>
          </a:p>
          <a:p>
            <a:pPr algn="ctr"/>
            <a:r>
              <a:rPr lang="en-US" dirty="0" smtClean="0"/>
              <a:t>45 cm concrete</a:t>
            </a:r>
          </a:p>
          <a:p>
            <a:pPr algn="ctr"/>
            <a:r>
              <a:rPr lang="en-US" dirty="0" smtClean="0"/>
              <a:t>10 cm marble (not shown)</a:t>
            </a:r>
            <a:endParaRPr lang="en-US" dirty="0"/>
          </a:p>
        </p:txBody>
      </p:sp>
    </p:spTree>
    <p:extLst>
      <p:ext uri="{BB962C8B-B14F-4D97-AF65-F5344CB8AC3E}">
        <p14:creationId xmlns:p14="http://schemas.microsoft.com/office/powerpoint/2010/main" val="25344798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Assumptions</a:t>
            </a:r>
            <a:endParaRPr lang="en-US" dirty="0"/>
          </a:p>
        </p:txBody>
      </p:sp>
      <p:sp>
        <p:nvSpPr>
          <p:cNvPr id="3" name="Content Placeholder 2"/>
          <p:cNvSpPr>
            <a:spLocks noGrp="1"/>
          </p:cNvSpPr>
          <p:nvPr>
            <p:ph idx="1"/>
          </p:nvPr>
        </p:nvSpPr>
        <p:spPr/>
        <p:txBody>
          <a:bodyPr/>
          <a:lstStyle/>
          <a:p>
            <a:r>
              <a:rPr lang="en-US" sz="1800" dirty="0"/>
              <a:t>Known loss points</a:t>
            </a:r>
          </a:p>
          <a:p>
            <a:pPr lvl="1"/>
            <a:r>
              <a:rPr lang="en-US" sz="1800" dirty="0"/>
              <a:t>AP30 extraction region</a:t>
            </a:r>
          </a:p>
          <a:p>
            <a:pPr lvl="1"/>
            <a:r>
              <a:rPr lang="en-US" sz="1800" dirty="0"/>
              <a:t>Delivery Ring cleanup </a:t>
            </a:r>
            <a:r>
              <a:rPr lang="en-US" sz="1800" dirty="0" smtClean="0"/>
              <a:t>abort dump</a:t>
            </a:r>
            <a:endParaRPr lang="en-US" sz="1800" dirty="0"/>
          </a:p>
          <a:p>
            <a:pPr lvl="1"/>
            <a:r>
              <a:rPr lang="en-US" sz="1800" dirty="0"/>
              <a:t>Extinction Collimators</a:t>
            </a:r>
          </a:p>
          <a:p>
            <a:pPr lvl="1"/>
            <a:r>
              <a:rPr lang="en-US" sz="1800" dirty="0"/>
              <a:t>Diagnostic Absorber</a:t>
            </a:r>
          </a:p>
          <a:p>
            <a:pPr lvl="1"/>
            <a:r>
              <a:rPr lang="en-US" sz="1800" dirty="0"/>
              <a:t>Mu2e Production Solenoid</a:t>
            </a:r>
          </a:p>
          <a:p>
            <a:pPr lvl="1"/>
            <a:r>
              <a:rPr lang="en-US" sz="1800" dirty="0"/>
              <a:t>Mu2e Main Beam Absorber</a:t>
            </a:r>
          </a:p>
          <a:p>
            <a:endParaRPr lang="en-US" sz="1800" dirty="0" smtClean="0"/>
          </a:p>
          <a:p>
            <a:r>
              <a:rPr lang="en-US" sz="1800" dirty="0" smtClean="0"/>
              <a:t>Other potential loss points</a:t>
            </a:r>
          </a:p>
          <a:p>
            <a:pPr lvl="1"/>
            <a:r>
              <a:rPr lang="en-US" sz="1800" dirty="0" smtClean="0"/>
              <a:t>Delivery Ring Injection</a:t>
            </a:r>
          </a:p>
          <a:p>
            <a:pPr lvl="1"/>
            <a:r>
              <a:rPr lang="en-US" sz="1800" dirty="0" smtClean="0"/>
              <a:t>Delivery Ring Cleanup Abort beam line</a:t>
            </a:r>
          </a:p>
          <a:p>
            <a:pPr lvl="1"/>
            <a:r>
              <a:rPr lang="en-US" sz="1800" dirty="0" smtClean="0"/>
              <a:t>Delivery Ring distributed losses due to beam scattering at extraction region</a:t>
            </a:r>
          </a:p>
          <a:p>
            <a:pPr lvl="1"/>
            <a:endParaRPr lang="en-US" sz="1800" dirty="0"/>
          </a:p>
          <a:p>
            <a:r>
              <a:rPr lang="en-US" sz="1800" dirty="0" smtClean="0"/>
              <a:t>The design assumes:</a:t>
            </a:r>
          </a:p>
          <a:p>
            <a:pPr lvl="1"/>
            <a:r>
              <a:rPr lang="en-US" sz="1800" dirty="0" smtClean="0"/>
              <a:t>beam loss at known loss points</a:t>
            </a:r>
          </a:p>
          <a:p>
            <a:pPr lvl="1"/>
            <a:r>
              <a:rPr lang="en-US" sz="1800" dirty="0" smtClean="0"/>
              <a:t>no significant losses at other potential loss points</a:t>
            </a:r>
            <a:endParaRPr lang="en-US" sz="1800" dirty="0"/>
          </a:p>
          <a:p>
            <a:endParaRPr lang="en-US" sz="1800" dirty="0"/>
          </a:p>
        </p:txBody>
      </p:sp>
      <p:sp>
        <p:nvSpPr>
          <p:cNvPr id="4" name="Date Placeholder 3"/>
          <p:cNvSpPr>
            <a:spLocks noGrp="1"/>
          </p:cNvSpPr>
          <p:nvPr>
            <p:ph type="dt" sz="half" idx="10"/>
          </p:nvPr>
        </p:nvSpPr>
        <p:spPr/>
        <p:txBody>
          <a:bodyPr/>
          <a:lstStyle/>
          <a:p>
            <a:pPr>
              <a:defRPr/>
            </a:pPr>
            <a:r>
              <a:rPr lang="en-US" smtClean="0"/>
              <a:t>10/21-24/14</a:t>
            </a:r>
            <a:endParaRPr lang="en-US" dirty="0"/>
          </a:p>
        </p:txBody>
      </p:sp>
      <p:sp>
        <p:nvSpPr>
          <p:cNvPr id="5" name="Footer Placeholder 4"/>
          <p:cNvSpPr>
            <a:spLocks noGrp="1"/>
          </p:cNvSpPr>
          <p:nvPr>
            <p:ph type="ftr" sz="quarter" idx="11"/>
          </p:nvPr>
        </p:nvSpPr>
        <p:spPr/>
        <p:txBody>
          <a:bodyPr/>
          <a:lstStyle/>
          <a:p>
            <a:pPr>
              <a:defRPr/>
            </a:pPr>
            <a:r>
              <a:rPr lang="en-US" dirty="0" smtClean="0"/>
              <a:t>A. Leveling - Radiation Safety Improvements</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5</a:t>
            </a:fld>
            <a:endParaRPr lang="en-US" dirty="0"/>
          </a:p>
        </p:txBody>
      </p:sp>
    </p:spTree>
    <p:extLst>
      <p:ext uri="{BB962C8B-B14F-4D97-AF65-F5344CB8AC3E}">
        <p14:creationId xmlns:p14="http://schemas.microsoft.com/office/powerpoint/2010/main" val="304823047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a:bodyPr>
          <a:lstStyle/>
          <a:p>
            <a:r>
              <a:rPr lang="en-US" dirty="0" smtClean="0"/>
              <a:t>Stage </a:t>
            </a:r>
            <a:r>
              <a:rPr lang="en-US" dirty="0"/>
              <a:t>1</a:t>
            </a:r>
            <a:r>
              <a:rPr lang="en-US" dirty="0" smtClean="0"/>
              <a:t> – generate a particle source file at an intermediate surface, source term for Stage 2 run </a:t>
            </a:r>
          </a:p>
          <a:p>
            <a:r>
              <a:rPr lang="en-US" dirty="0" smtClean="0"/>
              <a:t>Stage 2 – generate a particle source file at surface of service building floor for </a:t>
            </a:r>
            <a:r>
              <a:rPr lang="en-US" sz="2000" dirty="0" smtClean="0"/>
              <a:t>SKYSHINE</a:t>
            </a:r>
            <a:r>
              <a:rPr lang="en-US" dirty="0" smtClean="0"/>
              <a:t> and </a:t>
            </a:r>
            <a:r>
              <a:rPr lang="en-US" sz="2000" dirty="0" smtClean="0"/>
              <a:t>DIRECT</a:t>
            </a:r>
            <a:r>
              <a:rPr lang="en-US" dirty="0" smtClean="0"/>
              <a:t> calculations</a:t>
            </a:r>
          </a:p>
          <a:p>
            <a:r>
              <a:rPr lang="en-US" sz="2000" dirty="0"/>
              <a:t>SKYSHINE</a:t>
            </a:r>
            <a:r>
              <a:rPr lang="en-US" dirty="0"/>
              <a:t> </a:t>
            </a:r>
            <a:r>
              <a:rPr lang="en-US" dirty="0" smtClean="0"/>
              <a:t>calculation</a:t>
            </a:r>
          </a:p>
          <a:p>
            <a:pPr lvl="1"/>
            <a:r>
              <a:rPr lang="en-US" dirty="0" smtClean="0"/>
              <a:t>Effective dose rate at ground level</a:t>
            </a:r>
            <a:br>
              <a:rPr lang="en-US" dirty="0" smtClean="0"/>
            </a:br>
            <a:r>
              <a:rPr lang="en-US" dirty="0" smtClean="0"/>
              <a:t> vs. distance from AP30 service building</a:t>
            </a:r>
          </a:p>
          <a:p>
            <a:r>
              <a:rPr lang="en-US" sz="2000" dirty="0"/>
              <a:t>DIRECT</a:t>
            </a:r>
            <a:r>
              <a:rPr lang="en-US" dirty="0"/>
              <a:t> </a:t>
            </a:r>
            <a:r>
              <a:rPr lang="en-US" dirty="0" smtClean="0"/>
              <a:t>calculation</a:t>
            </a:r>
          </a:p>
          <a:p>
            <a:pPr lvl="1"/>
            <a:r>
              <a:rPr lang="en-US" dirty="0" smtClean="0"/>
              <a:t>Effective dose rate at Wilson Hall</a:t>
            </a:r>
            <a:br>
              <a:rPr lang="en-US" dirty="0" smtClean="0"/>
            </a:br>
            <a:r>
              <a:rPr lang="en-US" dirty="0" smtClean="0"/>
              <a:t>by floor elevation	</a:t>
            </a:r>
          </a:p>
          <a:p>
            <a:pPr lvl="2"/>
            <a:r>
              <a:rPr lang="en-US" dirty="0" smtClean="0"/>
              <a:t>Includes direct and </a:t>
            </a:r>
            <a:r>
              <a:rPr lang="en-US" dirty="0" err="1" smtClean="0"/>
              <a:t>skyshine</a:t>
            </a:r>
            <a:r>
              <a:rPr lang="en-US" dirty="0" smtClean="0"/>
              <a:t> contributions</a:t>
            </a:r>
            <a:endParaRPr lang="en-US" dirty="0"/>
          </a:p>
        </p:txBody>
      </p:sp>
      <p:grpSp>
        <p:nvGrpSpPr>
          <p:cNvPr id="12" name="Group 11"/>
          <p:cNvGrpSpPr/>
          <p:nvPr/>
        </p:nvGrpSpPr>
        <p:grpSpPr>
          <a:xfrm>
            <a:off x="5562606" y="3170823"/>
            <a:ext cx="3429002" cy="3200400"/>
            <a:chOff x="5219698" y="2880804"/>
            <a:chExt cx="3429002" cy="3200400"/>
          </a:xfrm>
        </p:grpSpPr>
        <p:pic>
          <p:nvPicPr>
            <p:cNvPr id="4" name="Picture Placeholder 6" descr="ADAPS11158420131201060619.gif"/>
            <p:cNvPicPr>
              <a:picLocks noChangeAspect="1"/>
            </p:cNvPicPr>
            <p:nvPr/>
          </p:nvPicPr>
          <p:blipFill>
            <a:blip r:embed="rId3" cstate="print"/>
            <a:srcRect l="585" t="8048" r="56711" b="5748"/>
            <a:stretch>
              <a:fillRect/>
            </a:stretch>
          </p:blipFill>
          <p:spPr>
            <a:xfrm>
              <a:off x="5334000" y="2880804"/>
              <a:ext cx="3117503" cy="3200400"/>
            </a:xfrm>
            <a:prstGeom prst="rect">
              <a:avLst/>
            </a:prstGeom>
          </p:spPr>
        </p:pic>
        <p:cxnSp>
          <p:nvCxnSpPr>
            <p:cNvPr id="5" name="Straight Connector 4"/>
            <p:cNvCxnSpPr/>
            <p:nvPr/>
          </p:nvCxnSpPr>
          <p:spPr>
            <a:xfrm>
              <a:off x="5219700" y="4727448"/>
              <a:ext cx="3429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219700" y="4297680"/>
              <a:ext cx="3429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219699" y="4481003"/>
              <a:ext cx="801823" cy="307777"/>
            </a:xfrm>
            <a:prstGeom prst="rect">
              <a:avLst/>
            </a:prstGeom>
            <a:noFill/>
          </p:spPr>
          <p:txBody>
            <a:bodyPr wrap="none" rtlCol="0">
              <a:spAutoFit/>
            </a:bodyPr>
            <a:lstStyle/>
            <a:p>
              <a:r>
                <a:rPr lang="en-US" sz="1400" dirty="0" smtClean="0">
                  <a:solidFill>
                    <a:srgbClr val="FF0000"/>
                  </a:solidFill>
                </a:rPr>
                <a:t>Stage 1</a:t>
              </a:r>
              <a:endParaRPr lang="en-US" sz="1400" dirty="0">
                <a:solidFill>
                  <a:srgbClr val="FF0000"/>
                </a:solidFill>
              </a:endParaRPr>
            </a:p>
          </p:txBody>
        </p:sp>
        <p:sp>
          <p:nvSpPr>
            <p:cNvPr id="11" name="TextBox 10"/>
            <p:cNvSpPr txBox="1"/>
            <p:nvPr/>
          </p:nvSpPr>
          <p:spPr>
            <a:xfrm>
              <a:off x="5219698" y="4038600"/>
              <a:ext cx="801823" cy="307777"/>
            </a:xfrm>
            <a:prstGeom prst="rect">
              <a:avLst/>
            </a:prstGeom>
            <a:noFill/>
          </p:spPr>
          <p:txBody>
            <a:bodyPr wrap="none" rtlCol="0">
              <a:spAutoFit/>
            </a:bodyPr>
            <a:lstStyle/>
            <a:p>
              <a:r>
                <a:rPr lang="en-US" sz="1400" dirty="0" smtClean="0">
                  <a:solidFill>
                    <a:srgbClr val="FF0000"/>
                  </a:solidFill>
                </a:rPr>
                <a:t>Stage 2</a:t>
              </a:r>
              <a:endParaRPr lang="en-US" sz="1400" dirty="0">
                <a:solidFill>
                  <a:srgbClr val="FF0000"/>
                </a:solidFill>
              </a:endParaRPr>
            </a:p>
          </p:txBody>
        </p:sp>
      </p:grpSp>
      <p:sp>
        <p:nvSpPr>
          <p:cNvPr id="2" name="Title 1"/>
          <p:cNvSpPr>
            <a:spLocks noGrp="1"/>
          </p:cNvSpPr>
          <p:nvPr>
            <p:ph type="title"/>
          </p:nvPr>
        </p:nvSpPr>
        <p:spPr/>
        <p:txBody>
          <a:bodyPr/>
          <a:lstStyle/>
          <a:p>
            <a:r>
              <a:rPr lang="en-US" dirty="0" smtClean="0"/>
              <a:t>MARS simulations</a:t>
            </a:r>
            <a:endParaRPr lang="en-US" dirty="0"/>
          </a:p>
        </p:txBody>
      </p:sp>
    </p:spTree>
    <p:extLst>
      <p:ext uri="{BB962C8B-B14F-4D97-AF65-F5344CB8AC3E}">
        <p14:creationId xmlns:p14="http://schemas.microsoft.com/office/powerpoint/2010/main" val="285713789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74124" y="533400"/>
            <a:ext cx="7239000" cy="502920"/>
          </a:xfrm>
        </p:spPr>
        <p:txBody>
          <a:bodyPr>
            <a:normAutofit fontScale="90000"/>
          </a:bodyPr>
          <a:lstStyle/>
          <a:p>
            <a:pPr algn="ctr"/>
            <a:r>
              <a:rPr lang="en-US" dirty="0" smtClean="0"/>
              <a:t>Stage 1 &amp; 2 total flux results – </a:t>
            </a:r>
            <a:r>
              <a:rPr lang="en-US" dirty="0" err="1" smtClean="0"/>
              <a:t>mars.hbook</a:t>
            </a:r>
            <a:r>
              <a:rPr lang="en-US" dirty="0" smtClean="0"/>
              <a:t> histograms</a:t>
            </a:r>
            <a:endParaRPr lang="en-US" dirty="0"/>
          </a:p>
        </p:txBody>
      </p:sp>
      <p:pic>
        <p:nvPicPr>
          <p:cNvPr id="10" name="Picture 9" descr="ADAPS11158420131215030925.gif"/>
          <p:cNvPicPr>
            <a:picLocks noChangeAspect="1"/>
          </p:cNvPicPr>
          <p:nvPr/>
        </p:nvPicPr>
        <p:blipFill rotWithShape="1">
          <a:blip r:embed="rId3" cstate="print"/>
          <a:srcRect l="1791" t="9578" r="56672" b="8740"/>
          <a:stretch/>
        </p:blipFill>
        <p:spPr>
          <a:xfrm>
            <a:off x="4846320" y="1371600"/>
            <a:ext cx="3657600" cy="3657600"/>
          </a:xfrm>
          <a:prstGeom prst="rect">
            <a:avLst/>
          </a:prstGeom>
        </p:spPr>
      </p:pic>
      <p:pic>
        <p:nvPicPr>
          <p:cNvPr id="13" name="Picture 12" descr="ADAPS11158420131130081144.gif"/>
          <p:cNvPicPr>
            <a:picLocks noChangeAspect="1"/>
          </p:cNvPicPr>
          <p:nvPr/>
        </p:nvPicPr>
        <p:blipFill rotWithShape="1">
          <a:blip r:embed="rId4" cstate="print"/>
          <a:srcRect l="591" t="9548" r="56158" b="7912"/>
          <a:stretch/>
        </p:blipFill>
        <p:spPr>
          <a:xfrm>
            <a:off x="0" y="1371600"/>
            <a:ext cx="4572000" cy="4572000"/>
          </a:xfrm>
          <a:prstGeom prst="rect">
            <a:avLst/>
          </a:prstGeom>
        </p:spPr>
      </p:pic>
      <p:pic>
        <p:nvPicPr>
          <p:cNvPr id="14" name="Picture Placeholder 6" descr="ADAPS11158420131201054705.gif"/>
          <p:cNvPicPr>
            <a:picLocks noChangeAspect="1"/>
          </p:cNvPicPr>
          <p:nvPr/>
        </p:nvPicPr>
        <p:blipFill>
          <a:blip r:embed="rId5" cstate="print"/>
          <a:srcRect l="585" t="8048" r="56711" b="5749"/>
          <a:stretch>
            <a:fillRect/>
          </a:stretch>
        </p:blipFill>
        <p:spPr>
          <a:xfrm>
            <a:off x="4572001" y="1295400"/>
            <a:ext cx="4453837" cy="4572000"/>
          </a:xfrm>
          <a:prstGeom prst="rect">
            <a:avLst/>
          </a:prstGeom>
          <a:noFill/>
          <a:ln w="76200">
            <a:noFill/>
            <a:miter lim="800000"/>
          </a:ln>
          <a:effectLst>
            <a:outerShdw blurRad="50800" dist="12700" dir="5400000" algn="t" rotWithShape="0">
              <a:schemeClr val="bg1">
                <a:alpha val="59000"/>
              </a:schemeClr>
            </a:outerShdw>
          </a:effectLst>
        </p:spPr>
      </p:pic>
      <p:cxnSp>
        <p:nvCxnSpPr>
          <p:cNvPr id="4" name="Straight Connector 3"/>
          <p:cNvCxnSpPr/>
          <p:nvPr/>
        </p:nvCxnSpPr>
        <p:spPr>
          <a:xfrm>
            <a:off x="838200" y="1981200"/>
            <a:ext cx="3352800" cy="0"/>
          </a:xfrm>
          <a:prstGeom prst="line">
            <a:avLst/>
          </a:prstGeom>
          <a:ln w="57150">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410200" y="3352800"/>
            <a:ext cx="2743200" cy="0"/>
          </a:xfrm>
          <a:prstGeom prst="line">
            <a:avLst/>
          </a:prstGeom>
          <a:ln w="57150">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153400" y="2667000"/>
            <a:ext cx="350520" cy="0"/>
          </a:xfrm>
          <a:prstGeom prst="line">
            <a:avLst/>
          </a:prstGeom>
          <a:ln w="57150">
            <a:solidFill>
              <a:srgbClr val="FFFF00"/>
            </a:solidFill>
            <a:prstDash val="sysDash"/>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929414" y="1296140"/>
            <a:ext cx="979755" cy="369332"/>
          </a:xfrm>
          <a:prstGeom prst="rect">
            <a:avLst/>
          </a:prstGeom>
          <a:noFill/>
        </p:spPr>
        <p:txBody>
          <a:bodyPr wrap="none" rtlCol="0">
            <a:spAutoFit/>
          </a:bodyPr>
          <a:lstStyle/>
          <a:p>
            <a:r>
              <a:rPr lang="en-US" dirty="0" smtClean="0"/>
              <a:t>Stage 1</a:t>
            </a:r>
            <a:endParaRPr lang="en-US" dirty="0"/>
          </a:p>
        </p:txBody>
      </p:sp>
      <p:sp>
        <p:nvSpPr>
          <p:cNvPr id="15" name="TextBox 14"/>
          <p:cNvSpPr txBox="1"/>
          <p:nvPr/>
        </p:nvSpPr>
        <p:spPr>
          <a:xfrm>
            <a:off x="6400800" y="1296140"/>
            <a:ext cx="979755" cy="369332"/>
          </a:xfrm>
          <a:prstGeom prst="rect">
            <a:avLst/>
          </a:prstGeom>
          <a:noFill/>
        </p:spPr>
        <p:txBody>
          <a:bodyPr wrap="none" rtlCol="0">
            <a:spAutoFit/>
          </a:bodyPr>
          <a:lstStyle/>
          <a:p>
            <a:r>
              <a:rPr lang="en-US" dirty="0" smtClean="0"/>
              <a:t>Stage 2</a:t>
            </a:r>
            <a:endParaRPr lang="en-US" dirty="0"/>
          </a:p>
        </p:txBody>
      </p:sp>
      <p:sp>
        <p:nvSpPr>
          <p:cNvPr id="12" name="TextBox 11"/>
          <p:cNvSpPr txBox="1"/>
          <p:nvPr/>
        </p:nvSpPr>
        <p:spPr>
          <a:xfrm>
            <a:off x="1491670" y="6063734"/>
            <a:ext cx="6160661" cy="369332"/>
          </a:xfrm>
          <a:prstGeom prst="rect">
            <a:avLst/>
          </a:prstGeom>
          <a:noFill/>
        </p:spPr>
        <p:txBody>
          <a:bodyPr wrap="none" rtlCol="0">
            <a:spAutoFit/>
          </a:bodyPr>
          <a:lstStyle/>
          <a:p>
            <a:r>
              <a:rPr lang="en-US" dirty="0" smtClean="0"/>
              <a:t>Dashed lines indicate surface of shower particle collection</a:t>
            </a:r>
            <a:endParaRPr lang="en-US" dirty="0"/>
          </a:p>
        </p:txBody>
      </p:sp>
    </p:spTree>
    <p:extLst>
      <p:ext uri="{BB962C8B-B14F-4D97-AF65-F5344CB8AC3E}">
        <p14:creationId xmlns:p14="http://schemas.microsoft.com/office/powerpoint/2010/main" val="49595717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608111"/>
            <a:ext cx="8229600" cy="534889"/>
          </a:xfrm>
        </p:spPr>
        <p:txBody>
          <a:bodyPr>
            <a:normAutofit fontScale="90000"/>
          </a:bodyPr>
          <a:lstStyle/>
          <a:p>
            <a:r>
              <a:rPr lang="en-US" sz="3600" dirty="0" smtClean="0"/>
              <a:t>SKYSHINE</a:t>
            </a:r>
            <a:r>
              <a:rPr lang="en-US" sz="2400" dirty="0"/>
              <a:t> </a:t>
            </a:r>
            <a:r>
              <a:rPr lang="en-US" sz="2400" dirty="0" smtClean="0"/>
              <a:t>model</a:t>
            </a:r>
            <a:endParaRPr lang="en-US" sz="2400" dirty="0"/>
          </a:p>
        </p:txBody>
      </p:sp>
      <p:sp>
        <p:nvSpPr>
          <p:cNvPr id="8" name="Content Placeholder 7"/>
          <p:cNvSpPr>
            <a:spLocks noGrp="1"/>
          </p:cNvSpPr>
          <p:nvPr>
            <p:ph sz="quarter" idx="1"/>
          </p:nvPr>
        </p:nvSpPr>
        <p:spPr>
          <a:xfrm>
            <a:off x="76200" y="1447800"/>
            <a:ext cx="5143038" cy="4876800"/>
          </a:xfrm>
        </p:spPr>
        <p:txBody>
          <a:bodyPr>
            <a:normAutofit fontScale="85000" lnSpcReduction="20000"/>
          </a:bodyPr>
          <a:lstStyle/>
          <a:p>
            <a:r>
              <a:rPr lang="en-US" dirty="0" smtClean="0"/>
              <a:t>Concrete base, radius 5 km x 2m</a:t>
            </a:r>
          </a:p>
          <a:p>
            <a:r>
              <a:rPr lang="en-US" dirty="0" smtClean="0"/>
              <a:t>Tissue equivalent detector, 5 km x 0.3 m</a:t>
            </a:r>
          </a:p>
          <a:p>
            <a:r>
              <a:rPr lang="en-US" dirty="0" smtClean="0"/>
              <a:t>Atmosphere, 5 km radius x 10 km</a:t>
            </a:r>
          </a:p>
          <a:p>
            <a:r>
              <a:rPr lang="en-US" dirty="0" smtClean="0"/>
              <a:t>A histogram volume (air) 170 cm high and 100 m x 100 m is used to determine effective dose rates in service building, parking lot, and Indian Road</a:t>
            </a:r>
          </a:p>
          <a:p>
            <a:pPr lvl="1"/>
            <a:r>
              <a:rPr lang="en-US" dirty="0" smtClean="0"/>
              <a:t>Stage 2 surface lies between TE detector and histogram volume (red horizontal bar)</a:t>
            </a:r>
          </a:p>
          <a:p>
            <a:pPr lvl="1"/>
            <a:r>
              <a:rPr lang="en-US" dirty="0" smtClean="0"/>
              <a:t>Tissue equivalent detector volume is just below the Stage 2 surface</a:t>
            </a:r>
          </a:p>
          <a:p>
            <a:pPr lvl="1"/>
            <a:r>
              <a:rPr lang="en-US" dirty="0" smtClean="0"/>
              <a:t>In </a:t>
            </a:r>
            <a:r>
              <a:rPr lang="en-US" dirty="0"/>
              <a:t>histogram </a:t>
            </a:r>
            <a:r>
              <a:rPr lang="en-US" dirty="0" smtClean="0"/>
              <a:t>volume, effective dose contribution from Stage 2 surface and reflected SKYSHINE is calculated</a:t>
            </a:r>
          </a:p>
          <a:p>
            <a:pPr lvl="1"/>
            <a:r>
              <a:rPr lang="en-US" dirty="0" smtClean="0"/>
              <a:t>The tissue detector only receives reflected shower particles since the Stage 2 surface is above it</a:t>
            </a:r>
            <a:endParaRPr lang="en-US" dirty="0"/>
          </a:p>
        </p:txBody>
      </p:sp>
      <p:grpSp>
        <p:nvGrpSpPr>
          <p:cNvPr id="4" name="Group 3"/>
          <p:cNvGrpSpPr/>
          <p:nvPr/>
        </p:nvGrpSpPr>
        <p:grpSpPr>
          <a:xfrm>
            <a:off x="5600239" y="1143000"/>
            <a:ext cx="3200400" cy="3276600"/>
            <a:chOff x="3099045" y="1097280"/>
            <a:chExt cx="3200400" cy="3133725"/>
          </a:xfrm>
        </p:grpSpPr>
        <p:grpSp>
          <p:nvGrpSpPr>
            <p:cNvPr id="5" name="Group 4"/>
            <p:cNvGrpSpPr/>
            <p:nvPr/>
          </p:nvGrpSpPr>
          <p:grpSpPr>
            <a:xfrm>
              <a:off x="3099045" y="1097280"/>
              <a:ext cx="3200400" cy="3133725"/>
              <a:chOff x="1" y="1130617"/>
              <a:chExt cx="3200400" cy="3133725"/>
            </a:xfrm>
          </p:grpSpPr>
          <p:grpSp>
            <p:nvGrpSpPr>
              <p:cNvPr id="11" name="Group 10"/>
              <p:cNvGrpSpPr/>
              <p:nvPr/>
            </p:nvGrpSpPr>
            <p:grpSpPr>
              <a:xfrm>
                <a:off x="609600" y="2810337"/>
                <a:ext cx="1622560" cy="338554"/>
                <a:chOff x="609600" y="2810337"/>
                <a:chExt cx="1622560" cy="338554"/>
              </a:xfrm>
            </p:grpSpPr>
            <p:sp>
              <p:nvSpPr>
                <p:cNvPr id="14" name="TextBox 13"/>
                <p:cNvSpPr txBox="1"/>
                <p:nvPr/>
              </p:nvSpPr>
              <p:spPr>
                <a:xfrm>
                  <a:off x="609600" y="2810337"/>
                  <a:ext cx="1622560" cy="338554"/>
                </a:xfrm>
                <a:prstGeom prst="rect">
                  <a:avLst/>
                </a:prstGeom>
                <a:noFill/>
              </p:spPr>
              <p:txBody>
                <a:bodyPr wrap="none" rtlCol="0">
                  <a:spAutoFit/>
                </a:bodyPr>
                <a:lstStyle/>
                <a:p>
                  <a:r>
                    <a:rPr lang="en-US" sz="1600" dirty="0" smtClean="0">
                      <a:solidFill>
                        <a:srgbClr val="FF0000"/>
                      </a:solidFill>
                    </a:rPr>
                    <a:t>Stage 2 surface</a:t>
                  </a:r>
                  <a:endParaRPr lang="en-US" sz="1600" dirty="0">
                    <a:solidFill>
                      <a:srgbClr val="FF0000"/>
                    </a:solidFill>
                  </a:endParaRPr>
                </a:p>
              </p:txBody>
            </p:sp>
            <p:cxnSp>
              <p:nvCxnSpPr>
                <p:cNvPr id="15" name="Straight Connector 14"/>
                <p:cNvCxnSpPr/>
                <p:nvPr/>
              </p:nvCxnSpPr>
              <p:spPr>
                <a:xfrm>
                  <a:off x="838200" y="3124200"/>
                  <a:ext cx="116536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996" t="3587" r="52004" b="2512"/>
              <a:stretch/>
            </p:blipFill>
            <p:spPr>
              <a:xfrm rot="16200000">
                <a:off x="33338" y="1097280"/>
                <a:ext cx="3133725" cy="3200400"/>
              </a:xfrm>
              <a:prstGeom prst="rect">
                <a:avLst/>
              </a:prstGeom>
            </p:spPr>
          </p:pic>
        </p:grpSp>
        <p:sp>
          <p:nvSpPr>
            <p:cNvPr id="6" name="Rectangle 5"/>
            <p:cNvSpPr/>
            <p:nvPr/>
          </p:nvSpPr>
          <p:spPr>
            <a:xfrm>
              <a:off x="4016523" y="2749017"/>
              <a:ext cx="1006802" cy="375211"/>
            </a:xfrm>
            <a:prstGeom prst="rect">
              <a:avLst/>
            </a:prstGeom>
            <a:gradFill flip="none" rotWithShape="1">
              <a:gsLst>
                <a:gs pos="0">
                  <a:srgbClr val="6076B4">
                    <a:tint val="66000"/>
                    <a:satMod val="160000"/>
                  </a:srgbClr>
                </a:gs>
                <a:gs pos="50000">
                  <a:srgbClr val="6076B4">
                    <a:tint val="44500"/>
                    <a:satMod val="160000"/>
                  </a:srgbClr>
                </a:gs>
                <a:gs pos="100000">
                  <a:srgbClr val="6076B4">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Histogram volume</a:t>
              </a:r>
              <a:endParaRPr lang="en-US" sz="1400" dirty="0"/>
            </a:p>
          </p:txBody>
        </p:sp>
        <p:cxnSp>
          <p:nvCxnSpPr>
            <p:cNvPr id="10" name="Straight Connector 9"/>
            <p:cNvCxnSpPr/>
            <p:nvPr/>
          </p:nvCxnSpPr>
          <p:spPr>
            <a:xfrm>
              <a:off x="4204406" y="3131496"/>
              <a:ext cx="685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708644" y="3246553"/>
              <a:ext cx="1685077" cy="369332"/>
            </a:xfrm>
            <a:prstGeom prst="rect">
              <a:avLst/>
            </a:prstGeom>
            <a:noFill/>
          </p:spPr>
          <p:txBody>
            <a:bodyPr wrap="none" rtlCol="0">
              <a:spAutoFit/>
            </a:bodyPr>
            <a:lstStyle/>
            <a:p>
              <a:r>
                <a:rPr lang="en-US" dirty="0" smtClean="0"/>
                <a:t>Concrete base</a:t>
              </a:r>
              <a:endParaRPr lang="en-US" dirty="0"/>
            </a:p>
          </p:txBody>
        </p:sp>
      </p:grpSp>
      <p:sp>
        <p:nvSpPr>
          <p:cNvPr id="17" name="TextBox 16"/>
          <p:cNvSpPr txBox="1"/>
          <p:nvPr/>
        </p:nvSpPr>
        <p:spPr>
          <a:xfrm>
            <a:off x="5521188" y="4800600"/>
            <a:ext cx="1377300" cy="369332"/>
          </a:xfrm>
          <a:prstGeom prst="rect">
            <a:avLst/>
          </a:prstGeom>
          <a:noFill/>
        </p:spPr>
        <p:txBody>
          <a:bodyPr wrap="none" rtlCol="0">
            <a:spAutoFit/>
          </a:bodyPr>
          <a:lstStyle/>
          <a:p>
            <a:r>
              <a:rPr lang="en-US" dirty="0" smtClean="0"/>
              <a:t>TE detector</a:t>
            </a:r>
            <a:endParaRPr lang="en-US" dirty="0"/>
          </a:p>
        </p:txBody>
      </p:sp>
      <p:cxnSp>
        <p:nvCxnSpPr>
          <p:cNvPr id="19" name="Straight Arrow Connector 18"/>
          <p:cNvCxnSpPr/>
          <p:nvPr/>
        </p:nvCxnSpPr>
        <p:spPr>
          <a:xfrm flipV="1">
            <a:off x="6209838" y="3337560"/>
            <a:ext cx="0" cy="146304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468921" y="989111"/>
            <a:ext cx="1130438" cy="307777"/>
          </a:xfrm>
          <a:prstGeom prst="rect">
            <a:avLst/>
          </a:prstGeom>
          <a:noFill/>
        </p:spPr>
        <p:txBody>
          <a:bodyPr wrap="none" rtlCol="0">
            <a:spAutoFit/>
          </a:bodyPr>
          <a:lstStyle/>
          <a:p>
            <a:r>
              <a:rPr lang="en-US" sz="1400" dirty="0" smtClean="0"/>
              <a:t>Not to scale</a:t>
            </a:r>
            <a:endParaRPr lang="en-US" sz="1400" dirty="0"/>
          </a:p>
        </p:txBody>
      </p:sp>
    </p:spTree>
    <p:extLst>
      <p:ext uri="{BB962C8B-B14F-4D97-AF65-F5344CB8AC3E}">
        <p14:creationId xmlns:p14="http://schemas.microsoft.com/office/powerpoint/2010/main" val="236236808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half" idx="2"/>
          </p:nvPr>
        </p:nvSpPr>
        <p:spPr>
          <a:xfrm>
            <a:off x="5299939" y="5274520"/>
            <a:ext cx="3124200" cy="1082040"/>
          </a:xfrm>
        </p:spPr>
        <p:txBody>
          <a:bodyPr>
            <a:noAutofit/>
          </a:bodyPr>
          <a:lstStyle/>
          <a:p>
            <a:pPr algn="ctr"/>
            <a:r>
              <a:rPr lang="en-US" sz="1200" dirty="0" smtClean="0"/>
              <a:t>Tissue equivalent detector is subdivided radially</a:t>
            </a:r>
          </a:p>
          <a:p>
            <a:pPr algn="ctr"/>
            <a:r>
              <a:rPr lang="en-US" sz="1200" dirty="0" smtClean="0"/>
              <a:t>1 m radial bin steps to 50 m</a:t>
            </a:r>
            <a:br>
              <a:rPr lang="en-US" sz="1200" dirty="0" smtClean="0"/>
            </a:br>
            <a:r>
              <a:rPr lang="en-US" sz="1200" dirty="0" smtClean="0"/>
              <a:t>10 meter bins to 5 km</a:t>
            </a:r>
            <a:endParaRPr lang="en-US" sz="1200" dirty="0"/>
          </a:p>
        </p:txBody>
      </p:sp>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829" t="5938" r="52172" b="3681"/>
          <a:stretch/>
        </p:blipFill>
        <p:spPr>
          <a:xfrm>
            <a:off x="4818355" y="1098760"/>
            <a:ext cx="4087368" cy="4017796"/>
          </a:xfrm>
          <a:prstGeom prst="rect">
            <a:avLst/>
          </a:prstGeom>
        </p:spPr>
      </p:pic>
      <p:grpSp>
        <p:nvGrpSpPr>
          <p:cNvPr id="22" name="Group 21"/>
          <p:cNvGrpSpPr/>
          <p:nvPr/>
        </p:nvGrpSpPr>
        <p:grpSpPr>
          <a:xfrm>
            <a:off x="456458" y="990600"/>
            <a:ext cx="4088909" cy="5705002"/>
            <a:chOff x="2819402" y="1130617"/>
            <a:chExt cx="3200400" cy="4465320"/>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004" t="4027" r="51999" b="2072"/>
            <a:stretch/>
          </p:blipFill>
          <p:spPr>
            <a:xfrm rot="16200000">
              <a:off x="2852739" y="1097280"/>
              <a:ext cx="3133725" cy="3200400"/>
            </a:xfrm>
            <a:prstGeom prst="rect">
              <a:avLst/>
            </a:prstGeom>
          </p:spPr>
        </p:pic>
        <p:sp>
          <p:nvSpPr>
            <p:cNvPr id="11" name="Text Placeholder 7"/>
            <p:cNvSpPr txBox="1">
              <a:spLocks/>
            </p:cNvSpPr>
            <p:nvPr/>
          </p:nvSpPr>
          <p:spPr>
            <a:xfrm>
              <a:off x="2971800" y="4482899"/>
              <a:ext cx="2565147" cy="1113038"/>
            </a:xfrm>
            <a:prstGeom prst="rect">
              <a:avLst/>
            </a:prstGeom>
          </p:spPr>
          <p:txBody>
            <a:bodyPr vert="horz" lIns="91440" tIns="45720" rIns="91440" bIns="45720" rtlCol="0">
              <a:noAutofit/>
            </a:bodyPr>
            <a:lstStyle>
              <a:lvl1pPr marL="0" indent="0" algn="l" defTabSz="914400" rtl="0" eaLnBrk="1" latinLnBrk="0" hangingPunct="1">
                <a:spcBef>
                  <a:spcPct val="20000"/>
                </a:spcBef>
                <a:buClr>
                  <a:schemeClr val="accent1"/>
                </a:buClr>
                <a:buSzPct val="85000"/>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Clr>
                  <a:schemeClr val="accent1"/>
                </a:buClr>
                <a:buSzPct val="85000"/>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Clr>
                  <a:schemeClr val="accent1"/>
                </a:buClr>
                <a:buSzPct val="90000"/>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Clr>
                  <a:schemeClr val="accent1"/>
                </a:buClr>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Clr>
                  <a:schemeClr val="accent1"/>
                </a:buClr>
                <a:buSzPct val="100000"/>
                <a:buFont typeface="Arial" pitchFamily="34" charset="0"/>
                <a:buNone/>
                <a:defRPr sz="900" kern="1200" baseline="0">
                  <a:solidFill>
                    <a:schemeClr val="tx1"/>
                  </a:solidFill>
                  <a:latin typeface="+mn-lt"/>
                  <a:ea typeface="+mn-ea"/>
                  <a:cs typeface="+mn-cs"/>
                </a:defRPr>
              </a:lvl5pPr>
              <a:lvl6pPr marL="2286000" indent="0" algn="l" defTabSz="914400" rtl="0" eaLnBrk="1" latinLnBrk="0" hangingPunct="1">
                <a:spcBef>
                  <a:spcPct val="20000"/>
                </a:spcBef>
                <a:buClr>
                  <a:schemeClr val="accent1"/>
                </a:buClr>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Clr>
                  <a:schemeClr val="accent1"/>
                </a:buClr>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Clr>
                  <a:schemeClr val="accent1"/>
                </a:buClr>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Clr>
                  <a:schemeClr val="accent1"/>
                </a:buClr>
                <a:buFont typeface="Arial" pitchFamily="34" charset="0"/>
                <a:buNone/>
                <a:defRPr sz="900" kern="1200">
                  <a:solidFill>
                    <a:schemeClr val="tx1"/>
                  </a:solidFill>
                  <a:latin typeface="+mn-lt"/>
                  <a:ea typeface="+mn-ea"/>
                  <a:cs typeface="+mn-cs"/>
                </a:defRPr>
              </a:lvl9pPr>
            </a:lstStyle>
            <a:p>
              <a:pPr algn="ctr"/>
              <a:r>
                <a:rPr lang="en-US" sz="1200" dirty="0" smtClean="0"/>
                <a:t>The full model</a:t>
              </a:r>
            </a:p>
            <a:p>
              <a:pPr algn="ctr"/>
              <a:r>
                <a:rPr lang="en-US" sz="1200" dirty="0" smtClean="0"/>
                <a:t>Atmosphere extends vertically 10 km in 1 km layers</a:t>
              </a:r>
            </a:p>
            <a:p>
              <a:pPr algn="ctr"/>
              <a:r>
                <a:rPr lang="en-US" sz="1200" dirty="0" smtClean="0"/>
                <a:t>Radius is 5 km</a:t>
              </a:r>
              <a:endParaRPr lang="en-US" sz="1200" dirty="0"/>
            </a:p>
          </p:txBody>
        </p:sp>
      </p:grpSp>
      <p:sp>
        <p:nvSpPr>
          <p:cNvPr id="25" name="Title 6"/>
          <p:cNvSpPr>
            <a:spLocks noGrp="1"/>
          </p:cNvSpPr>
          <p:nvPr>
            <p:ph type="title"/>
          </p:nvPr>
        </p:nvSpPr>
        <p:spPr>
          <a:xfrm>
            <a:off x="456457" y="533400"/>
            <a:ext cx="8229600" cy="609600"/>
          </a:xfrm>
        </p:spPr>
        <p:txBody>
          <a:bodyPr>
            <a:normAutofit/>
          </a:bodyPr>
          <a:lstStyle/>
          <a:p>
            <a:r>
              <a:rPr lang="en-US" sz="3600" dirty="0" smtClean="0"/>
              <a:t>SKYSHINE</a:t>
            </a:r>
            <a:r>
              <a:rPr lang="en-US" dirty="0" smtClean="0"/>
              <a:t> model</a:t>
            </a:r>
            <a:endParaRPr lang="en-US" dirty="0"/>
          </a:p>
        </p:txBody>
      </p:sp>
    </p:spTree>
    <p:extLst>
      <p:ext uri="{BB962C8B-B14F-4D97-AF65-F5344CB8AC3E}">
        <p14:creationId xmlns:p14="http://schemas.microsoft.com/office/powerpoint/2010/main" val="114290892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Internet\Personnel\Leveling\Preliminary Design Documents\skyshine at AP service buildings\2 stage\NASA air formulae.jpg"/>
          <p:cNvPicPr>
            <a:picLocks noChangeAspect="1" noChangeArrowheads="1"/>
          </p:cNvPicPr>
          <p:nvPr/>
        </p:nvPicPr>
        <p:blipFill>
          <a:blip r:embed="rId3" cstate="print"/>
          <a:srcRect/>
          <a:stretch>
            <a:fillRect/>
          </a:stretch>
        </p:blipFill>
        <p:spPr bwMode="auto">
          <a:xfrm>
            <a:off x="28852" y="1371600"/>
            <a:ext cx="5567599" cy="4715195"/>
          </a:xfrm>
          <a:prstGeom prst="rect">
            <a:avLst/>
          </a:prstGeom>
          <a:noFill/>
        </p:spPr>
      </p:pic>
      <p:sp>
        <p:nvSpPr>
          <p:cNvPr id="8" name="Content Placeholder 7"/>
          <p:cNvSpPr txBox="1">
            <a:spLocks/>
          </p:cNvSpPr>
          <p:nvPr/>
        </p:nvSpPr>
        <p:spPr>
          <a:xfrm>
            <a:off x="5867400" y="2090897"/>
            <a:ext cx="3048000" cy="3276600"/>
          </a:xfrm>
          <a:prstGeom prst="rect">
            <a:avLst/>
          </a:prstGeom>
          <a:solidFill>
            <a:schemeClr val="bg2"/>
          </a:solidFill>
          <a:ln w="76200">
            <a:solidFill>
              <a:srgbClr val="FFFFFF"/>
            </a:solidFill>
            <a:miter lim="800000"/>
          </a:ln>
          <a:effectLst>
            <a:outerShdw blurRad="50800" dist="12700" dir="5400000" algn="t" rotWithShape="0">
              <a:prstClr val="black">
                <a:alpha val="59000"/>
              </a:prstClr>
            </a:outerShdw>
          </a:effectLst>
        </p:spPr>
        <p:txBody>
          <a:bodyPr vert="horz" lIns="91440" tIns="45720" rIns="91440" bIns="45720" rtlCol="0">
            <a:noAutofit/>
          </a:bodyPr>
          <a:lstStyle>
            <a:lvl1pPr marL="0" indent="0" algn="l" defTabSz="914400" rtl="0" eaLnBrk="1" latinLnBrk="0" hangingPunct="1">
              <a:spcBef>
                <a:spcPct val="20000"/>
              </a:spcBef>
              <a:buClr>
                <a:schemeClr val="accent1"/>
              </a:buClr>
              <a:buSzPct val="85000"/>
              <a:buFont typeface="Arial" pitchFamily="34" charset="0"/>
              <a:buNone/>
              <a:defRPr sz="3200" kern="1200">
                <a:solidFill>
                  <a:schemeClr val="tx1"/>
                </a:solidFill>
                <a:latin typeface="+mn-lt"/>
                <a:ea typeface="+mn-ea"/>
                <a:cs typeface="+mn-cs"/>
              </a:defRPr>
            </a:lvl1pPr>
            <a:lvl2pPr marL="457200" indent="0" algn="l" defTabSz="914400" rtl="0" eaLnBrk="1" latinLnBrk="0" hangingPunct="1">
              <a:spcBef>
                <a:spcPct val="20000"/>
              </a:spcBef>
              <a:buClr>
                <a:schemeClr val="accent1"/>
              </a:buClr>
              <a:buSzPct val="85000"/>
              <a:buFont typeface="Arial" pitchFamily="34" charset="0"/>
              <a:buNone/>
              <a:defRPr sz="2800" kern="1200">
                <a:solidFill>
                  <a:schemeClr val="tx1"/>
                </a:solidFill>
                <a:latin typeface="+mn-lt"/>
                <a:ea typeface="+mn-ea"/>
                <a:cs typeface="+mn-cs"/>
              </a:defRPr>
            </a:lvl2pPr>
            <a:lvl3pPr marL="914400" indent="0" algn="l" defTabSz="914400" rtl="0" eaLnBrk="1" latinLnBrk="0" hangingPunct="1">
              <a:spcBef>
                <a:spcPct val="20000"/>
              </a:spcBef>
              <a:buClr>
                <a:schemeClr val="accent1"/>
              </a:buClr>
              <a:buSzPct val="90000"/>
              <a:buFont typeface="Arial" pitchFamily="34" charset="0"/>
              <a:buNone/>
              <a:defRPr sz="2400" kern="1200">
                <a:solidFill>
                  <a:schemeClr val="tx1"/>
                </a:solidFill>
                <a:latin typeface="+mn-lt"/>
                <a:ea typeface="+mn-ea"/>
                <a:cs typeface="+mn-cs"/>
              </a:defRPr>
            </a:lvl3pPr>
            <a:lvl4pPr marL="1371600" indent="0" algn="l" defTabSz="914400" rtl="0" eaLnBrk="1" latinLnBrk="0" hangingPunct="1">
              <a:spcBef>
                <a:spcPct val="20000"/>
              </a:spcBef>
              <a:buClr>
                <a:schemeClr val="accent1"/>
              </a:buClr>
              <a:buFont typeface="Arial" pitchFamily="34" charset="0"/>
              <a:buNone/>
              <a:defRPr sz="2000" kern="1200">
                <a:solidFill>
                  <a:schemeClr val="tx1"/>
                </a:solidFill>
                <a:latin typeface="+mn-lt"/>
                <a:ea typeface="+mn-ea"/>
                <a:cs typeface="+mn-cs"/>
              </a:defRPr>
            </a:lvl4pPr>
            <a:lvl5pPr marL="1828800" indent="0" algn="l" defTabSz="914400" rtl="0" eaLnBrk="1" latinLnBrk="0" hangingPunct="1">
              <a:spcBef>
                <a:spcPct val="20000"/>
              </a:spcBef>
              <a:buClr>
                <a:schemeClr val="accent1"/>
              </a:buClr>
              <a:buSzPct val="100000"/>
              <a:buFont typeface="Arial" pitchFamily="34" charset="0"/>
              <a:buNone/>
              <a:defRPr sz="2000" kern="1200" baseline="0">
                <a:solidFill>
                  <a:schemeClr val="tx1"/>
                </a:solidFill>
                <a:latin typeface="+mn-lt"/>
                <a:ea typeface="+mn-ea"/>
                <a:cs typeface="+mn-cs"/>
              </a:defRPr>
            </a:lvl5pPr>
            <a:lvl6pPr marL="2286000" indent="0" algn="l" defTabSz="914400" rtl="0" eaLnBrk="1" latinLnBrk="0" hangingPunct="1">
              <a:spcBef>
                <a:spcPct val="20000"/>
              </a:spcBef>
              <a:buClr>
                <a:schemeClr val="accent1"/>
              </a:buClr>
              <a:buFont typeface="Arial" pitchFamily="34" charset="0"/>
              <a:buNone/>
              <a:defRPr sz="2000" kern="1200">
                <a:solidFill>
                  <a:schemeClr val="tx1"/>
                </a:solidFill>
                <a:latin typeface="+mn-lt"/>
                <a:ea typeface="+mn-ea"/>
                <a:cs typeface="+mn-cs"/>
              </a:defRPr>
            </a:lvl6pPr>
            <a:lvl7pPr marL="2743200" indent="0" algn="l" defTabSz="914400" rtl="0" eaLnBrk="1" latinLnBrk="0" hangingPunct="1">
              <a:spcBef>
                <a:spcPct val="20000"/>
              </a:spcBef>
              <a:buClr>
                <a:schemeClr val="accent1"/>
              </a:buClr>
              <a:buFont typeface="Arial" pitchFamily="34" charset="0"/>
              <a:buNone/>
              <a:defRPr sz="2000" kern="1200">
                <a:solidFill>
                  <a:schemeClr val="tx1"/>
                </a:solidFill>
                <a:latin typeface="+mn-lt"/>
                <a:ea typeface="+mn-ea"/>
                <a:cs typeface="+mn-cs"/>
              </a:defRPr>
            </a:lvl7pPr>
            <a:lvl8pPr marL="3200400" indent="0" algn="l" defTabSz="914400" rtl="0" eaLnBrk="1" latinLnBrk="0" hangingPunct="1">
              <a:spcBef>
                <a:spcPct val="20000"/>
              </a:spcBef>
              <a:buClr>
                <a:schemeClr val="accent1"/>
              </a:buClr>
              <a:buFont typeface="Arial" pitchFamily="34" charset="0"/>
              <a:buNone/>
              <a:defRPr sz="2000" kern="1200">
                <a:solidFill>
                  <a:schemeClr val="tx1"/>
                </a:solidFill>
                <a:latin typeface="+mn-lt"/>
                <a:ea typeface="+mn-ea"/>
                <a:cs typeface="+mn-cs"/>
              </a:defRPr>
            </a:lvl8pPr>
            <a:lvl9pPr marL="3657600" indent="0" algn="l" defTabSz="914400" rtl="0" eaLnBrk="1" latinLnBrk="0" hangingPunct="1">
              <a:spcBef>
                <a:spcPct val="20000"/>
              </a:spcBef>
              <a:buClr>
                <a:schemeClr val="accent1"/>
              </a:buClr>
              <a:buFont typeface="Arial" pitchFamily="34" charset="0"/>
              <a:buNone/>
              <a:defRPr sz="2000" kern="1200">
                <a:solidFill>
                  <a:schemeClr val="tx1"/>
                </a:solidFill>
                <a:latin typeface="+mn-lt"/>
                <a:ea typeface="+mn-ea"/>
                <a:cs typeface="+mn-cs"/>
              </a:defRPr>
            </a:lvl9pPr>
          </a:lstStyle>
          <a:p>
            <a:r>
              <a:rPr lang="fr-FR" sz="1100" dirty="0" smtClean="0"/>
              <a:t>MATER.INP file</a:t>
            </a:r>
          </a:p>
          <a:p>
            <a:r>
              <a:rPr lang="fr-FR" sz="1100" dirty="0" smtClean="0"/>
              <a:t>A2B7 </a:t>
            </a:r>
            <a:r>
              <a:rPr lang="en-US" sz="1100" dirty="0"/>
              <a:t>SKYSHINE</a:t>
            </a:r>
            <a:r>
              <a:rPr lang="fr-FR" sz="1100" dirty="0" smtClean="0"/>
              <a:t> </a:t>
            </a:r>
            <a:r>
              <a:rPr lang="fr-FR" sz="1100" dirty="0" err="1" smtClean="0"/>
              <a:t>calculation</a:t>
            </a:r>
            <a:r>
              <a:rPr lang="fr-FR" sz="1100" dirty="0" smtClean="0"/>
              <a:t>, 5 km - 7/31/13</a:t>
            </a:r>
          </a:p>
          <a:p>
            <a:r>
              <a:rPr lang="fr-FR" sz="1100" dirty="0" smtClean="0"/>
              <a:t>1 'CONC‘</a:t>
            </a:r>
          </a:p>
          <a:p>
            <a:r>
              <a:rPr lang="fr-FR" sz="1100" dirty="0" smtClean="0"/>
              <a:t>2 'TISS‘</a:t>
            </a:r>
          </a:p>
          <a:p>
            <a:r>
              <a:rPr lang="fr-FR" sz="1100" dirty="0" smtClean="0"/>
              <a:t>3 'AIR'  0.00116889</a:t>
            </a:r>
          </a:p>
          <a:p>
            <a:r>
              <a:rPr lang="fr-FR" sz="1100" dirty="0" smtClean="0"/>
              <a:t>4 'AIR'  0.00105969</a:t>
            </a:r>
          </a:p>
          <a:p>
            <a:r>
              <a:rPr lang="fr-FR" sz="1100" dirty="0" smtClean="0"/>
              <a:t>5 'AIR'  0.000958479</a:t>
            </a:r>
          </a:p>
          <a:p>
            <a:r>
              <a:rPr lang="fr-FR" sz="1100" dirty="0" smtClean="0"/>
              <a:t>6 'AIR'  0.000864832</a:t>
            </a:r>
          </a:p>
          <a:p>
            <a:r>
              <a:rPr lang="fr-FR" sz="1100" dirty="0" smtClean="0"/>
              <a:t>7 'AIR'  0.00077835</a:t>
            </a:r>
          </a:p>
          <a:p>
            <a:r>
              <a:rPr lang="fr-FR" sz="1100" dirty="0" smtClean="0"/>
              <a:t>8 'AIR'  0.000698646</a:t>
            </a:r>
          </a:p>
          <a:p>
            <a:r>
              <a:rPr lang="fr-FR" sz="1100" dirty="0" smtClean="0"/>
              <a:t>9 'AIR'  0.000625341</a:t>
            </a:r>
          </a:p>
          <a:p>
            <a:r>
              <a:rPr lang="fr-FR" sz="1100" dirty="0" smtClean="0"/>
              <a:t>10 'AIR' 0.000558071</a:t>
            </a:r>
          </a:p>
          <a:p>
            <a:r>
              <a:rPr lang="fr-FR" sz="1100" dirty="0" smtClean="0"/>
              <a:t>11 'AIR' 0.000496482</a:t>
            </a:r>
          </a:p>
          <a:p>
            <a:r>
              <a:rPr lang="fr-FR" sz="1100" dirty="0" smtClean="0"/>
              <a:t>12 'AIR' 0.000440233</a:t>
            </a:r>
          </a:p>
          <a:p>
            <a:r>
              <a:rPr lang="fr-FR" sz="1100" dirty="0" smtClean="0"/>
              <a:t>STOP</a:t>
            </a:r>
            <a:endParaRPr lang="en-US" sz="1100" dirty="0"/>
          </a:p>
        </p:txBody>
      </p:sp>
      <p:sp>
        <p:nvSpPr>
          <p:cNvPr id="9" name="Title 6"/>
          <p:cNvSpPr>
            <a:spLocks noGrp="1"/>
          </p:cNvSpPr>
          <p:nvPr>
            <p:ph type="title"/>
          </p:nvPr>
        </p:nvSpPr>
        <p:spPr>
          <a:xfrm>
            <a:off x="304800" y="533400"/>
            <a:ext cx="6629400" cy="502920"/>
          </a:xfrm>
        </p:spPr>
        <p:txBody>
          <a:bodyPr>
            <a:normAutofit fontScale="90000"/>
          </a:bodyPr>
          <a:lstStyle/>
          <a:p>
            <a:r>
              <a:rPr lang="en-US" dirty="0" smtClean="0"/>
              <a:t>SKYSHINE model – air density correction technique</a:t>
            </a:r>
            <a:endParaRPr lang="en-US" dirty="0"/>
          </a:p>
        </p:txBody>
      </p:sp>
    </p:spTree>
    <p:extLst>
      <p:ext uri="{BB962C8B-B14F-4D97-AF65-F5344CB8AC3E}">
        <p14:creationId xmlns:p14="http://schemas.microsoft.com/office/powerpoint/2010/main" val="25926922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Activities</a:t>
            </a:r>
            <a:endParaRPr lang="en-US" dirty="0"/>
          </a:p>
        </p:txBody>
      </p:sp>
      <p:sp>
        <p:nvSpPr>
          <p:cNvPr id="3" name="Content Placeholder 2"/>
          <p:cNvSpPr>
            <a:spLocks noGrp="1"/>
          </p:cNvSpPr>
          <p:nvPr>
            <p:ph idx="1"/>
          </p:nvPr>
        </p:nvSpPr>
        <p:spPr/>
        <p:txBody>
          <a:bodyPr/>
          <a:lstStyle/>
          <a:p>
            <a:r>
              <a:rPr lang="en-US" sz="1800" dirty="0" smtClean="0"/>
              <a:t>An in-tunnel shield design has been produced to shield the AP30 extraction region</a:t>
            </a:r>
          </a:p>
          <a:p>
            <a:pPr lvl="1"/>
            <a:r>
              <a:rPr lang="en-US" sz="1800" dirty="0" smtClean="0"/>
              <a:t>Can be adapted to other locations if found to be required</a:t>
            </a:r>
            <a:endParaRPr lang="en-US" sz="1800" dirty="0"/>
          </a:p>
          <a:p>
            <a:r>
              <a:rPr lang="en-US" sz="1800" dirty="0"/>
              <a:t>A </a:t>
            </a:r>
            <a:r>
              <a:rPr lang="en-US" sz="1800" dirty="0" smtClean="0"/>
              <a:t>new radiation </a:t>
            </a:r>
            <a:r>
              <a:rPr lang="en-US" sz="1800" dirty="0"/>
              <a:t>beam loss detector has been </a:t>
            </a:r>
            <a:r>
              <a:rPr lang="en-US" sz="1800" dirty="0" smtClean="0"/>
              <a:t>developed and characterized</a:t>
            </a:r>
            <a:endParaRPr lang="en-US" sz="1800" dirty="0"/>
          </a:p>
          <a:p>
            <a:pPr lvl="1"/>
            <a:r>
              <a:rPr lang="en-US" sz="1800" dirty="0"/>
              <a:t>Total Loss Monitor System</a:t>
            </a:r>
          </a:p>
          <a:p>
            <a:pPr lvl="2"/>
            <a:r>
              <a:rPr lang="en-US" sz="1800" dirty="0"/>
              <a:t>Provides continuous coverage of beam loss through areas of common shield thickness</a:t>
            </a:r>
          </a:p>
          <a:p>
            <a:pPr lvl="2"/>
            <a:r>
              <a:rPr lang="en-US" sz="1800" dirty="0"/>
              <a:t>Conservatively limits total beam loss based </a:t>
            </a:r>
            <a:r>
              <a:rPr lang="en-US" sz="1800" dirty="0" smtClean="0"/>
              <a:t>upon </a:t>
            </a:r>
            <a:r>
              <a:rPr lang="en-US" sz="1800" dirty="0"/>
              <a:t>trip levels established for single point beam </a:t>
            </a:r>
            <a:r>
              <a:rPr lang="en-US" sz="1800" dirty="0" smtClean="0"/>
              <a:t>loss</a:t>
            </a:r>
          </a:p>
          <a:p>
            <a:pPr lvl="2"/>
            <a:r>
              <a:rPr lang="en-US" sz="1800" dirty="0" smtClean="0"/>
              <a:t>Serves as active protection in the capacity of a credited safety system</a:t>
            </a:r>
          </a:p>
          <a:p>
            <a:pPr lvl="3"/>
            <a:r>
              <a:rPr lang="en-US" dirty="0" smtClean="0"/>
              <a:t>Preliminary approval has been given by the ESH&amp;Q Section</a:t>
            </a:r>
          </a:p>
          <a:p>
            <a:pPr lvl="2"/>
            <a:r>
              <a:rPr lang="en-US" sz="1800" dirty="0" smtClean="0"/>
              <a:t>Complete systems are now being deployed at Booster accelerator</a:t>
            </a:r>
          </a:p>
          <a:p>
            <a:r>
              <a:rPr lang="en-US" sz="1800" dirty="0" smtClean="0"/>
              <a:t>MARS simulations for TLM detector have been produced to predict response</a:t>
            </a:r>
          </a:p>
          <a:p>
            <a:r>
              <a:rPr lang="en-US" sz="1800" dirty="0" smtClean="0"/>
              <a:t>MARS </a:t>
            </a:r>
            <a:r>
              <a:rPr lang="en-US" sz="1800" dirty="0"/>
              <a:t>simulations </a:t>
            </a:r>
            <a:r>
              <a:rPr lang="en-US" sz="1800" dirty="0" smtClean="0"/>
              <a:t>and measurements have </a:t>
            </a:r>
            <a:r>
              <a:rPr lang="en-US" sz="1800" dirty="0"/>
              <a:t>been made to </a:t>
            </a:r>
            <a:r>
              <a:rPr lang="en-US" sz="1800" dirty="0" smtClean="0"/>
              <a:t>study shield/TLM design combinations for beam loss conditions</a:t>
            </a:r>
            <a:endParaRPr lang="en-US" sz="1800" dirty="0"/>
          </a:p>
          <a:p>
            <a:endParaRPr lang="en-US" sz="1800" dirty="0"/>
          </a:p>
          <a:p>
            <a:endParaRPr lang="en-US" sz="1800" dirty="0"/>
          </a:p>
        </p:txBody>
      </p:sp>
      <p:sp>
        <p:nvSpPr>
          <p:cNvPr id="4" name="Date Placeholder 3"/>
          <p:cNvSpPr>
            <a:spLocks noGrp="1"/>
          </p:cNvSpPr>
          <p:nvPr>
            <p:ph type="dt" sz="half" idx="10"/>
          </p:nvPr>
        </p:nvSpPr>
        <p:spPr/>
        <p:txBody>
          <a:bodyPr/>
          <a:lstStyle/>
          <a:p>
            <a:pPr>
              <a:defRPr/>
            </a:pPr>
            <a:r>
              <a:rPr lang="en-US" smtClean="0"/>
              <a:t>10/21-24/14</a:t>
            </a:r>
            <a:endParaRPr lang="en-US" dirty="0"/>
          </a:p>
        </p:txBody>
      </p:sp>
      <p:sp>
        <p:nvSpPr>
          <p:cNvPr id="5" name="Footer Placeholder 4"/>
          <p:cNvSpPr>
            <a:spLocks noGrp="1"/>
          </p:cNvSpPr>
          <p:nvPr>
            <p:ph type="ftr" sz="quarter" idx="11"/>
          </p:nvPr>
        </p:nvSpPr>
        <p:spPr/>
        <p:txBody>
          <a:bodyPr/>
          <a:lstStyle/>
          <a:p>
            <a:pPr>
              <a:defRPr/>
            </a:pPr>
            <a:r>
              <a:rPr lang="en-US" dirty="0" smtClean="0"/>
              <a:t>A. Leveling - Radiation Safety Improvements</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6</a:t>
            </a:fld>
            <a:endParaRPr lang="en-US" dirty="0"/>
          </a:p>
        </p:txBody>
      </p:sp>
    </p:spTree>
    <p:extLst>
      <p:ext uri="{BB962C8B-B14F-4D97-AF65-F5344CB8AC3E}">
        <p14:creationId xmlns:p14="http://schemas.microsoft.com/office/powerpoint/2010/main" val="34230624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In-tunnel shielding at AP30 extraction region</a:t>
            </a:r>
            <a:endParaRPr lang="en-US" dirty="0"/>
          </a:p>
        </p:txBody>
      </p:sp>
      <p:sp>
        <p:nvSpPr>
          <p:cNvPr id="4" name="Date Placeholder 3"/>
          <p:cNvSpPr>
            <a:spLocks noGrp="1"/>
          </p:cNvSpPr>
          <p:nvPr>
            <p:ph type="dt" sz="half" idx="10"/>
          </p:nvPr>
        </p:nvSpPr>
        <p:spPr/>
        <p:txBody>
          <a:bodyPr/>
          <a:lstStyle/>
          <a:p>
            <a:pPr>
              <a:defRPr/>
            </a:pPr>
            <a:r>
              <a:rPr lang="en-US" smtClean="0"/>
              <a:t>10/21-24/14</a:t>
            </a:r>
            <a:endParaRPr lang="en-US" dirty="0"/>
          </a:p>
        </p:txBody>
      </p:sp>
      <p:sp>
        <p:nvSpPr>
          <p:cNvPr id="5" name="Footer Placeholder 4"/>
          <p:cNvSpPr>
            <a:spLocks noGrp="1"/>
          </p:cNvSpPr>
          <p:nvPr>
            <p:ph type="ftr" sz="quarter" idx="11"/>
          </p:nvPr>
        </p:nvSpPr>
        <p:spPr/>
        <p:txBody>
          <a:bodyPr/>
          <a:lstStyle/>
          <a:p>
            <a:pPr>
              <a:defRPr/>
            </a:pPr>
            <a:r>
              <a:rPr lang="en-US" dirty="0" smtClean="0"/>
              <a:t>A. Leveling - Radiation Safety Improvements</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7</a:t>
            </a:fld>
            <a:endParaRPr lang="en-US" dirty="0"/>
          </a:p>
        </p:txBody>
      </p:sp>
      <p:pic>
        <p:nvPicPr>
          <p:cNvPr id="8" name="Picture 7"/>
          <p:cNvPicPr/>
          <p:nvPr/>
        </p:nvPicPr>
        <p:blipFill>
          <a:blip r:embed="rId2">
            <a:extLst>
              <a:ext uri="{28A0092B-C50C-407E-A947-70E740481C1C}">
                <a14:useLocalDpi xmlns:a14="http://schemas.microsoft.com/office/drawing/2010/main" val="0"/>
              </a:ext>
            </a:extLst>
          </a:blip>
          <a:srcRect/>
          <a:stretch>
            <a:fillRect/>
          </a:stretch>
        </p:blipFill>
        <p:spPr bwMode="auto">
          <a:xfrm>
            <a:off x="5610225" y="1081619"/>
            <a:ext cx="2442903" cy="2200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ontent Placeholder 7"/>
          <p:cNvSpPr txBox="1">
            <a:spLocks/>
          </p:cNvSpPr>
          <p:nvPr/>
        </p:nvSpPr>
        <p:spPr>
          <a:xfrm>
            <a:off x="87379" y="995894"/>
            <a:ext cx="4505206" cy="4902728"/>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404040"/>
                </a:solidFill>
                <a:latin typeface="Helvetica"/>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404040"/>
                </a:solidFill>
                <a:latin typeface="Helvetica"/>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000" kern="1200">
                <a:solidFill>
                  <a:srgbClr val="404040"/>
                </a:solidFill>
                <a:latin typeface="Helvetica"/>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800" kern="1200">
                <a:solidFill>
                  <a:srgbClr val="404040"/>
                </a:solidFill>
                <a:latin typeface="Helvetica"/>
                <a:ea typeface="ＭＳ Ｐゴシック" charset="0"/>
                <a:cs typeface="+mn-cs"/>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t>The design for in-tunnel shielding has been created</a:t>
            </a:r>
          </a:p>
          <a:p>
            <a:pPr lvl="1"/>
            <a:r>
              <a:rPr lang="en-US" sz="1600" dirty="0" smtClean="0"/>
              <a:t>Modular</a:t>
            </a:r>
          </a:p>
          <a:p>
            <a:pPr lvl="1"/>
            <a:r>
              <a:rPr lang="en-US" sz="1600" dirty="0" smtClean="0"/>
              <a:t>Requires unobstructed clearance above the loss points</a:t>
            </a:r>
          </a:p>
          <a:p>
            <a:pPr lvl="1"/>
            <a:r>
              <a:rPr lang="en-US" sz="1600" dirty="0" smtClean="0"/>
              <a:t>Cable trays, especially at AP30, have to be re-routed</a:t>
            </a:r>
          </a:p>
          <a:p>
            <a:pPr lvl="2"/>
            <a:r>
              <a:rPr lang="en-US" sz="1400" dirty="0" smtClean="0"/>
              <a:t>This is already underway</a:t>
            </a:r>
          </a:p>
          <a:p>
            <a:pPr lvl="1"/>
            <a:r>
              <a:rPr lang="en-US" sz="1600" dirty="0" smtClean="0"/>
              <a:t>Aisle shield is included to limit worker radiation exposure (ALARA)</a:t>
            </a:r>
          </a:p>
          <a:p>
            <a:pPr lvl="1"/>
            <a:r>
              <a:rPr lang="en-US" sz="1600" dirty="0"/>
              <a:t>Shield design has been </a:t>
            </a:r>
            <a:r>
              <a:rPr lang="en-US" sz="1600" dirty="0" smtClean="0"/>
              <a:t>incorporated</a:t>
            </a:r>
            <a:br>
              <a:rPr lang="en-US" sz="1600" dirty="0" smtClean="0"/>
            </a:br>
            <a:r>
              <a:rPr lang="en-US" sz="1600" dirty="0" smtClean="0"/>
              <a:t>into </a:t>
            </a:r>
            <a:r>
              <a:rPr lang="en-US" sz="1600" dirty="0"/>
              <a:t>the resonant extraction line MARS </a:t>
            </a:r>
            <a:r>
              <a:rPr lang="en-US" sz="1600" dirty="0" smtClean="0"/>
              <a:t>simulation</a:t>
            </a:r>
            <a:endParaRPr lang="en-US" sz="1600" dirty="0"/>
          </a:p>
        </p:txBody>
      </p:sp>
      <p:pic>
        <p:nvPicPr>
          <p:cNvPr id="10" name="Picture 9"/>
          <p:cNvPicPr/>
          <p:nvPr/>
        </p:nvPicPr>
        <p:blipFill>
          <a:blip r:embed="rId3">
            <a:extLst>
              <a:ext uri="{28A0092B-C50C-407E-A947-70E740481C1C}">
                <a14:useLocalDpi xmlns:a14="http://schemas.microsoft.com/office/drawing/2010/main" val="0"/>
              </a:ext>
            </a:extLst>
          </a:blip>
          <a:srcRect/>
          <a:stretch>
            <a:fillRect/>
          </a:stretch>
        </p:blipFill>
        <p:spPr bwMode="auto">
          <a:xfrm>
            <a:off x="4415347" y="3752850"/>
            <a:ext cx="4626970" cy="2426813"/>
          </a:xfrm>
          <a:prstGeom prst="rect">
            <a:avLst/>
          </a:prstGeom>
          <a:noFill/>
          <a:ln>
            <a:noFill/>
          </a:ln>
        </p:spPr>
      </p:pic>
    </p:spTree>
    <p:extLst>
      <p:ext uri="{BB962C8B-B14F-4D97-AF65-F5344CB8AC3E}">
        <p14:creationId xmlns:p14="http://schemas.microsoft.com/office/powerpoint/2010/main" val="26216060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MARS simulation is used to predict beam loss and prompt radiation effective dose with in-tunnel shielding</a:t>
            </a:r>
          </a:p>
        </p:txBody>
      </p:sp>
      <p:sp>
        <p:nvSpPr>
          <p:cNvPr id="4" name="Slide Number Placeholder 3"/>
          <p:cNvSpPr>
            <a:spLocks noGrp="1"/>
          </p:cNvSpPr>
          <p:nvPr>
            <p:ph type="sldNum" sz="quarter" idx="11"/>
          </p:nvPr>
        </p:nvSpPr>
        <p:spPr>
          <a:xfrm>
            <a:off x="228600" y="6515100"/>
            <a:ext cx="5373688" cy="241300"/>
          </a:xfrm>
        </p:spPr>
        <p:txBody>
          <a:bodyPr>
            <a:normAutofit/>
          </a:bodyPr>
          <a:lstStyle/>
          <a:p>
            <a:fld id="{97FEAF73-AFC3-43E3-9782-548DC05E32B0}" type="slidenum">
              <a:rPr lang="en-US" smtClean="0"/>
              <a:pPr/>
              <a:t>8</a:t>
            </a:fld>
            <a:endParaRPr lang="en-US" dirty="0"/>
          </a:p>
        </p:txBody>
      </p:sp>
      <p:sp>
        <p:nvSpPr>
          <p:cNvPr id="3" name="Footer Placeholder 2"/>
          <p:cNvSpPr>
            <a:spLocks noGrp="1"/>
          </p:cNvSpPr>
          <p:nvPr>
            <p:ph type="ftr" sz="quarter" idx="12"/>
          </p:nvPr>
        </p:nvSpPr>
        <p:spPr>
          <a:xfrm>
            <a:off x="885826" y="6515100"/>
            <a:ext cx="2447925" cy="241300"/>
          </a:xfrm>
        </p:spPr>
        <p:txBody>
          <a:bodyPr/>
          <a:lstStyle/>
          <a:p>
            <a:pPr algn="l"/>
            <a:r>
              <a:rPr lang="en-US" dirty="0" smtClean="0"/>
              <a:t>A. Leveling - Radiation Safety Improvements</a:t>
            </a:r>
            <a:endParaRPr lang="en-US" dirty="0"/>
          </a:p>
        </p:txBody>
      </p:sp>
      <p:pic>
        <p:nvPicPr>
          <p:cNvPr id="8" name="Picture Placeholder 7" descr="ADAPS11158420131212162959.gif"/>
          <p:cNvPicPr>
            <a:picLocks noGrp="1"/>
          </p:cNvPicPr>
          <p:nvPr>
            <p:ph type="pic" idx="1"/>
          </p:nvPr>
        </p:nvPicPr>
        <p:blipFill rotWithShape="1">
          <a:blip r:embed="rId2" cstate="print"/>
          <a:srcRect l="844" t="7725" r="56926" b="5731"/>
          <a:stretch/>
        </p:blipFill>
        <p:spPr>
          <a:xfrm>
            <a:off x="4448175" y="742188"/>
            <a:ext cx="4572000" cy="4764024"/>
          </a:xfrm>
          <a:prstGeom prst="rect">
            <a:avLst/>
          </a:prstGeom>
        </p:spPr>
      </p:pic>
      <p:cxnSp>
        <p:nvCxnSpPr>
          <p:cNvPr id="10" name="Straight Arrow Connector 9"/>
          <p:cNvCxnSpPr/>
          <p:nvPr/>
        </p:nvCxnSpPr>
        <p:spPr>
          <a:xfrm flipV="1">
            <a:off x="5753635" y="3124200"/>
            <a:ext cx="0" cy="533400"/>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pic>
        <p:nvPicPr>
          <p:cNvPr id="15" name="Picture Placeholder 6" descr="ADAPS11158420131119120601.gif"/>
          <p:cNvPicPr>
            <a:picLocks noChangeAspect="1"/>
          </p:cNvPicPr>
          <p:nvPr/>
        </p:nvPicPr>
        <p:blipFill>
          <a:blip r:embed="rId3" cstate="print"/>
          <a:srcRect l="545" t="9025" r="59898" b="6769"/>
          <a:stretch>
            <a:fillRect/>
          </a:stretch>
        </p:blipFill>
        <p:spPr>
          <a:xfrm>
            <a:off x="228600" y="953970"/>
            <a:ext cx="4572000" cy="4697942"/>
          </a:xfrm>
          <a:prstGeom prst="rect">
            <a:avLst/>
          </a:prstGeom>
        </p:spPr>
      </p:pic>
      <p:sp>
        <p:nvSpPr>
          <p:cNvPr id="6" name="TextBox 5"/>
          <p:cNvSpPr txBox="1"/>
          <p:nvPr/>
        </p:nvSpPr>
        <p:spPr>
          <a:xfrm>
            <a:off x="552451" y="5190247"/>
            <a:ext cx="4248149" cy="923330"/>
          </a:xfrm>
          <a:prstGeom prst="rect">
            <a:avLst/>
          </a:prstGeom>
          <a:solidFill>
            <a:schemeClr val="bg1"/>
          </a:solidFill>
        </p:spPr>
        <p:txBody>
          <a:bodyPr wrap="square" rtlCol="0">
            <a:spAutoFit/>
          </a:bodyPr>
          <a:lstStyle/>
          <a:p>
            <a:pPr algn="ctr"/>
            <a:r>
              <a:rPr lang="en-US" sz="1800" dirty="0" smtClean="0"/>
              <a:t>Plan view</a:t>
            </a:r>
          </a:p>
          <a:p>
            <a:pPr algn="ctr"/>
            <a:r>
              <a:rPr lang="en-US" sz="1800" dirty="0" smtClean="0"/>
              <a:t>Proton beam through the Electrostatic septa, quads, Lambertson, and cmagnet </a:t>
            </a:r>
            <a:endParaRPr lang="en-US" sz="1800" dirty="0"/>
          </a:p>
        </p:txBody>
      </p:sp>
      <p:sp>
        <p:nvSpPr>
          <p:cNvPr id="16" name="TextBox 15"/>
          <p:cNvSpPr txBox="1"/>
          <p:nvPr/>
        </p:nvSpPr>
        <p:spPr>
          <a:xfrm>
            <a:off x="5124451" y="5190247"/>
            <a:ext cx="3543300" cy="923330"/>
          </a:xfrm>
          <a:prstGeom prst="rect">
            <a:avLst/>
          </a:prstGeom>
          <a:solidFill>
            <a:schemeClr val="bg1"/>
          </a:solidFill>
        </p:spPr>
        <p:txBody>
          <a:bodyPr wrap="square" rtlCol="0">
            <a:spAutoFit/>
          </a:bodyPr>
          <a:lstStyle/>
          <a:p>
            <a:pPr algn="ctr"/>
            <a:r>
              <a:rPr lang="en-US" sz="1800" dirty="0" smtClean="0"/>
              <a:t>Elevation view</a:t>
            </a:r>
          </a:p>
          <a:p>
            <a:pPr algn="ctr"/>
            <a:r>
              <a:rPr lang="en-US" sz="1800" dirty="0" smtClean="0"/>
              <a:t>Full extraction system model with in-tunnel shielding</a:t>
            </a:r>
            <a:endParaRPr lang="en-US" sz="1800" dirty="0"/>
          </a:p>
        </p:txBody>
      </p:sp>
      <p:sp>
        <p:nvSpPr>
          <p:cNvPr id="5" name="TextBox 4"/>
          <p:cNvSpPr txBox="1"/>
          <p:nvPr/>
        </p:nvSpPr>
        <p:spPr>
          <a:xfrm>
            <a:off x="1076326" y="855017"/>
            <a:ext cx="3592394" cy="461665"/>
          </a:xfrm>
          <a:prstGeom prst="rect">
            <a:avLst/>
          </a:prstGeom>
          <a:noFill/>
        </p:spPr>
        <p:txBody>
          <a:bodyPr wrap="none" rtlCol="0">
            <a:spAutoFit/>
          </a:bodyPr>
          <a:lstStyle/>
          <a:p>
            <a:r>
              <a:rPr lang="en-US" dirty="0" smtClean="0"/>
              <a:t>Inside to outside extraction</a:t>
            </a:r>
            <a:endParaRPr lang="en-US" dirty="0"/>
          </a:p>
        </p:txBody>
      </p:sp>
      <p:sp>
        <p:nvSpPr>
          <p:cNvPr id="7" name="Date Placeholder 6"/>
          <p:cNvSpPr>
            <a:spLocks noGrp="1"/>
          </p:cNvSpPr>
          <p:nvPr>
            <p:ph type="dt" sz="half" idx="10"/>
          </p:nvPr>
        </p:nvSpPr>
        <p:spPr/>
        <p:txBody>
          <a:bodyPr/>
          <a:lstStyle/>
          <a:p>
            <a:pPr>
              <a:defRPr/>
            </a:pPr>
            <a:r>
              <a:rPr lang="en-US" smtClean="0"/>
              <a:t>10/21-24/14</a:t>
            </a:r>
            <a:endParaRPr lang="en-US" dirty="0"/>
          </a:p>
        </p:txBody>
      </p:sp>
    </p:spTree>
    <p:extLst>
      <p:ext uri="{BB962C8B-B14F-4D97-AF65-F5344CB8AC3E}">
        <p14:creationId xmlns:p14="http://schemas.microsoft.com/office/powerpoint/2010/main" val="7584036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Extraction system model detail</a:t>
            </a:r>
            <a:endParaRPr lang="en-US" dirty="0"/>
          </a:p>
        </p:txBody>
      </p:sp>
      <p:sp>
        <p:nvSpPr>
          <p:cNvPr id="3" name="Content Placeholder 2"/>
          <p:cNvSpPr>
            <a:spLocks noGrp="1"/>
          </p:cNvSpPr>
          <p:nvPr>
            <p:ph idx="1"/>
          </p:nvPr>
        </p:nvSpPr>
        <p:spPr>
          <a:xfrm>
            <a:off x="228600" y="1740424"/>
            <a:ext cx="3600450" cy="2346663"/>
          </a:xfrm>
        </p:spPr>
        <p:txBody>
          <a:bodyPr/>
          <a:lstStyle/>
          <a:p>
            <a:r>
              <a:rPr lang="en-US" dirty="0" smtClean="0"/>
              <a:t>A detailed model of the aisle shield and the exit stairway near the extraction region is included in the MARS simulation</a:t>
            </a:r>
            <a:endParaRPr lang="en-US" dirty="0"/>
          </a:p>
        </p:txBody>
      </p:sp>
      <p:sp>
        <p:nvSpPr>
          <p:cNvPr id="4" name="Date Placeholder 3"/>
          <p:cNvSpPr>
            <a:spLocks noGrp="1"/>
          </p:cNvSpPr>
          <p:nvPr>
            <p:ph type="dt" sz="half" idx="10"/>
          </p:nvPr>
        </p:nvSpPr>
        <p:spPr/>
        <p:txBody>
          <a:bodyPr/>
          <a:lstStyle/>
          <a:p>
            <a:pPr>
              <a:defRPr/>
            </a:pPr>
            <a:r>
              <a:rPr lang="en-US" smtClean="0"/>
              <a:t>10/21-24/14</a:t>
            </a:r>
            <a:endParaRPr lang="en-US" dirty="0"/>
          </a:p>
        </p:txBody>
      </p:sp>
      <p:sp>
        <p:nvSpPr>
          <p:cNvPr id="5" name="Footer Placeholder 4"/>
          <p:cNvSpPr>
            <a:spLocks noGrp="1"/>
          </p:cNvSpPr>
          <p:nvPr>
            <p:ph type="ftr" sz="quarter" idx="11"/>
          </p:nvPr>
        </p:nvSpPr>
        <p:spPr/>
        <p:txBody>
          <a:bodyPr/>
          <a:lstStyle/>
          <a:p>
            <a:pPr>
              <a:defRPr/>
            </a:pPr>
            <a:r>
              <a:rPr lang="en-US" dirty="0" smtClean="0"/>
              <a:t>A. Leveling - Radiation Safety Improvements</a:t>
            </a:r>
            <a:endParaRPr lang="en-US" b="1" dirty="0"/>
          </a:p>
        </p:txBody>
      </p:sp>
      <p:sp>
        <p:nvSpPr>
          <p:cNvPr id="6" name="Slide Number Placeholder 5"/>
          <p:cNvSpPr>
            <a:spLocks noGrp="1"/>
          </p:cNvSpPr>
          <p:nvPr>
            <p:ph type="sldNum" sz="quarter" idx="12"/>
          </p:nvPr>
        </p:nvSpPr>
        <p:spPr/>
        <p:txBody>
          <a:bodyPr/>
          <a:lstStyle/>
          <a:p>
            <a:pPr>
              <a:defRPr/>
            </a:pPr>
            <a:fld id="{2A0CCE80-3B22-F34E-81B2-E096627812DD}" type="slidenum">
              <a:rPr lang="en-US" smtClean="0"/>
              <a:pPr>
                <a:defRPr/>
              </a:pPr>
              <a:t>9</a:t>
            </a:fld>
            <a:endParaRPr lang="en-US" dirty="0"/>
          </a:p>
        </p:txBody>
      </p:sp>
      <p:pic>
        <p:nvPicPr>
          <p:cNvPr id="7" name="Picture Placeholder 6" descr="ADAPS11158420131201061245.gif"/>
          <p:cNvPicPr>
            <a:picLocks noChangeAspect="1"/>
          </p:cNvPicPr>
          <p:nvPr/>
        </p:nvPicPr>
        <p:blipFill>
          <a:blip r:embed="rId2" cstate="print"/>
          <a:srcRect l="585" t="8048" r="56711" b="5749"/>
          <a:stretch>
            <a:fillRect/>
          </a:stretch>
        </p:blipFill>
        <p:spPr>
          <a:xfrm>
            <a:off x="5846445" y="1137402"/>
            <a:ext cx="2494134" cy="2560320"/>
          </a:xfrm>
          <a:prstGeom prst="rect">
            <a:avLst/>
          </a:prstGeom>
        </p:spPr>
      </p:pic>
      <p:pic>
        <p:nvPicPr>
          <p:cNvPr id="9" name="Picture 8" descr="ADAPS11158420131128094334.gif"/>
          <p:cNvPicPr/>
          <p:nvPr/>
        </p:nvPicPr>
        <p:blipFill rotWithShape="1">
          <a:blip r:embed="rId3" cstate="print"/>
          <a:srcRect l="765" t="9108" r="57694" b="6080"/>
          <a:stretch/>
        </p:blipFill>
        <p:spPr>
          <a:xfrm>
            <a:off x="3981133" y="3727191"/>
            <a:ext cx="2468880" cy="2560320"/>
          </a:xfrm>
          <a:prstGeom prst="rect">
            <a:avLst/>
          </a:prstGeom>
        </p:spPr>
      </p:pic>
    </p:spTree>
    <p:extLst>
      <p:ext uri="{BB962C8B-B14F-4D97-AF65-F5344CB8AC3E}">
        <p14:creationId xmlns:p14="http://schemas.microsoft.com/office/powerpoint/2010/main" val="4069440857"/>
      </p:ext>
    </p:extLst>
  </p:cSld>
  <p:clrMapOvr>
    <a:masterClrMapping/>
  </p:clrMapOvr>
  <p:timing>
    <p:tnLst>
      <p:par>
        <p:cTn id="1" dur="indefinite" restart="never" nodeType="tmRoot"/>
      </p:par>
    </p:tnLst>
  </p:timing>
</p:sld>
</file>

<file path=ppt/theme/theme1.xml><?xml version="1.0" encoding="utf-8"?>
<a:theme xmlns:a="http://schemas.openxmlformats.org/drawingml/2006/main" name="FermilabTemplate">
  <a:themeElements>
    <a:clrScheme name="Custom 2">
      <a:dk1>
        <a:srgbClr val="404040"/>
      </a:dk1>
      <a:lt1>
        <a:srgbClr val="FFFFFF"/>
      </a:lt1>
      <a:dk2>
        <a:srgbClr val="154D81"/>
      </a:dk2>
      <a:lt2>
        <a:srgbClr val="FFFFFF"/>
      </a:lt2>
      <a:accent1>
        <a:srgbClr val="82D2E6"/>
      </a:accent1>
      <a:accent2>
        <a:srgbClr val="1997B7"/>
      </a:accent2>
      <a:accent3>
        <a:srgbClr val="DA592A"/>
      </a:accent3>
      <a:accent4>
        <a:srgbClr val="BD1F24"/>
      </a:accent4>
      <a:accent5>
        <a:srgbClr val="519A24"/>
      </a:accent5>
      <a:accent6>
        <a:srgbClr val="40404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Fermilab: Footer Only">
  <a:themeElements>
    <a:clrScheme name="Fermilab">
      <a:dk1>
        <a:srgbClr val="074184"/>
      </a:dk1>
      <a:lt1>
        <a:srgbClr val="FFFFFF"/>
      </a:lt1>
      <a:dk2>
        <a:srgbClr val="074184"/>
      </a:dk2>
      <a:lt2>
        <a:srgbClr val="FFFCF3"/>
      </a:lt2>
      <a:accent1>
        <a:srgbClr val="70C3DC"/>
      </a:accent1>
      <a:accent2>
        <a:srgbClr val="E14825"/>
      </a:accent2>
      <a:accent3>
        <a:srgbClr val="399F3C"/>
      </a:accent3>
      <a:accent4>
        <a:srgbClr val="800F1B"/>
      </a:accent4>
      <a:accent5>
        <a:srgbClr val="1997B7"/>
      </a:accent5>
      <a:accent6>
        <a:srgbClr val="40404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FermilabTemplate">
  <a:themeElements>
    <a:clrScheme name="Custom 2">
      <a:dk1>
        <a:srgbClr val="404040"/>
      </a:dk1>
      <a:lt1>
        <a:srgbClr val="FFFFFF"/>
      </a:lt1>
      <a:dk2>
        <a:srgbClr val="154D81"/>
      </a:dk2>
      <a:lt2>
        <a:srgbClr val="FFFFFF"/>
      </a:lt2>
      <a:accent1>
        <a:srgbClr val="82D2E6"/>
      </a:accent1>
      <a:accent2>
        <a:srgbClr val="1997B7"/>
      </a:accent2>
      <a:accent3>
        <a:srgbClr val="DA592A"/>
      </a:accent3>
      <a:accent4>
        <a:srgbClr val="BD1F24"/>
      </a:accent4>
      <a:accent5>
        <a:srgbClr val="519A24"/>
      </a:accent5>
      <a:accent6>
        <a:srgbClr val="40404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FermilabTemplate.potx</Template>
  <TotalTime>24722</TotalTime>
  <Words>4734</Words>
  <Application>Microsoft Office PowerPoint</Application>
  <PresentationFormat>On-screen Show (4:3)</PresentationFormat>
  <Paragraphs>780</Paragraphs>
  <Slides>54</Slides>
  <Notes>19</Notes>
  <HiddenSlides>0</HiddenSlides>
  <MMClips>0</MMClips>
  <ScaleCrop>false</ScaleCrop>
  <HeadingPairs>
    <vt:vector size="4" baseType="variant">
      <vt:variant>
        <vt:lpstr>Theme</vt:lpstr>
      </vt:variant>
      <vt:variant>
        <vt:i4>3</vt:i4>
      </vt:variant>
      <vt:variant>
        <vt:lpstr>Slide Titles</vt:lpstr>
      </vt:variant>
      <vt:variant>
        <vt:i4>54</vt:i4>
      </vt:variant>
    </vt:vector>
  </HeadingPairs>
  <TitlesOfParts>
    <vt:vector size="57" baseType="lpstr">
      <vt:lpstr>FermilabTemplate</vt:lpstr>
      <vt:lpstr>Fermilab: Footer Only</vt:lpstr>
      <vt:lpstr>1_FermilabTemplate</vt:lpstr>
      <vt:lpstr>Mu2e CD-2 DOE Review Accelerator Radiation Safety Improvements 475.02.04</vt:lpstr>
      <vt:lpstr>WBS 475.02.04  Radiation Safety Improvements</vt:lpstr>
      <vt:lpstr>Requirements</vt:lpstr>
      <vt:lpstr>Design Assumptions</vt:lpstr>
      <vt:lpstr>Design Assumptions</vt:lpstr>
      <vt:lpstr>Design Activities</vt:lpstr>
      <vt:lpstr>In-tunnel shielding at AP30 extraction region</vt:lpstr>
      <vt:lpstr>MARS simulation is used to predict beam loss and prompt radiation effective dose with in-tunnel shielding</vt:lpstr>
      <vt:lpstr>Extraction system model detail</vt:lpstr>
      <vt:lpstr>MARS simulation results for AP30 service building region</vt:lpstr>
      <vt:lpstr>MARS simulation result for radiation skyshine – mrem/hr</vt:lpstr>
      <vt:lpstr>MARS simulation result for radiation skyshine</vt:lpstr>
      <vt:lpstr>MARS simulation result for radiation skyshine</vt:lpstr>
      <vt:lpstr>Booster Beam power/beam loss illustration &amp; TLM Response</vt:lpstr>
      <vt:lpstr>NuMI Beam power/beam loss illustration &amp; TLM Response</vt:lpstr>
      <vt:lpstr>TLM detector cable </vt:lpstr>
      <vt:lpstr>Changes since CD-1</vt:lpstr>
      <vt:lpstr>Value Engineering since CD-1</vt:lpstr>
      <vt:lpstr>TLM review status</vt:lpstr>
      <vt:lpstr>Organizational Breakdown</vt:lpstr>
      <vt:lpstr>Quality Assurance</vt:lpstr>
      <vt:lpstr>Quality Assurance</vt:lpstr>
      <vt:lpstr>Risks – Radiation Safety Improvements</vt:lpstr>
      <vt:lpstr>ES&amp;H</vt:lpstr>
      <vt:lpstr>Cost Table</vt:lpstr>
      <vt:lpstr>Cost Breakdown – Radiation Safety Improvements</vt:lpstr>
      <vt:lpstr>Quality of Estimate</vt:lpstr>
      <vt:lpstr>FTEs by Discipline</vt:lpstr>
      <vt:lpstr>Major Milestones</vt:lpstr>
      <vt:lpstr>Schedule</vt:lpstr>
      <vt:lpstr>Summary</vt:lpstr>
      <vt:lpstr>Extra Slides</vt:lpstr>
      <vt:lpstr>Booster 6 to 8 GeV beam loss study and TLM response</vt:lpstr>
      <vt:lpstr>TLM prototype electrometer</vt:lpstr>
      <vt:lpstr>Booster 400 MeV beam loss study and TLM response</vt:lpstr>
      <vt:lpstr>Labor and Materials</vt:lpstr>
      <vt:lpstr>PowerPoint Presentation</vt:lpstr>
      <vt:lpstr>Normal 8 kW beam operation – Skyshine only Total effective dose rate (mrem/hr) vs distance in tissue detector</vt:lpstr>
      <vt:lpstr>DIRECT model angle of interest</vt:lpstr>
      <vt:lpstr>X/Z plane, total effective dose rate mrem/hr</vt:lpstr>
      <vt:lpstr>Effective dose rate (mrem/hr) – 8 kW normal losses vs. altitude</vt:lpstr>
      <vt:lpstr>8 kW beam operation with 1.25% extraction losses</vt:lpstr>
      <vt:lpstr>DIRECT model</vt:lpstr>
      <vt:lpstr>Facility overview</vt:lpstr>
      <vt:lpstr>Extraction system</vt:lpstr>
      <vt:lpstr>Extraction system</vt:lpstr>
      <vt:lpstr>Extraction system</vt:lpstr>
      <vt:lpstr>Supplemental shield system</vt:lpstr>
      <vt:lpstr>Supplemental shield system</vt:lpstr>
      <vt:lpstr>MARS simulations</vt:lpstr>
      <vt:lpstr>Stage 1 &amp; 2 total flux results – mars.hbook histograms</vt:lpstr>
      <vt:lpstr>SKYSHINE model</vt:lpstr>
      <vt:lpstr>SKYSHINE model</vt:lpstr>
      <vt:lpstr>SKYSHINE model – air density correction technique</vt:lpstr>
    </vt:vector>
  </TitlesOfParts>
  <Company>Sandbox Studio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Sandbox Studio</dc:creator>
  <cp:lastModifiedBy>Vladimir P. Nagaslaev</cp:lastModifiedBy>
  <cp:revision>561</cp:revision>
  <cp:lastPrinted>2014-06-04T17:18:59Z</cp:lastPrinted>
  <dcterms:created xsi:type="dcterms:W3CDTF">2014-01-03T20:18:13Z</dcterms:created>
  <dcterms:modified xsi:type="dcterms:W3CDTF">2014-10-21T13:48:11Z</dcterms:modified>
</cp:coreProperties>
</file>