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406" r:id="rId3"/>
    <p:sldId id="443" r:id="rId4"/>
    <p:sldId id="434" r:id="rId5"/>
    <p:sldId id="445" r:id="rId6"/>
    <p:sldId id="446" r:id="rId7"/>
    <p:sldId id="447" r:id="rId8"/>
    <p:sldId id="426" r:id="rId9"/>
    <p:sldId id="448" r:id="rId10"/>
    <p:sldId id="449" r:id="rId11"/>
    <p:sldId id="450" r:id="rId12"/>
    <p:sldId id="451" r:id="rId13"/>
    <p:sldId id="470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60" r:id="rId22"/>
    <p:sldId id="461" r:id="rId23"/>
    <p:sldId id="462" r:id="rId24"/>
    <p:sldId id="463" r:id="rId25"/>
    <p:sldId id="465" r:id="rId26"/>
    <p:sldId id="464" r:id="rId27"/>
    <p:sldId id="466" r:id="rId28"/>
    <p:sldId id="467" r:id="rId29"/>
    <p:sldId id="430" r:id="rId30"/>
    <p:sldId id="468" r:id="rId31"/>
    <p:sldId id="469" r:id="rId32"/>
    <p:sldId id="433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EC9C"/>
    <a:srgbClr val="1C6B11"/>
    <a:srgbClr val="BD1F24"/>
    <a:srgbClr val="DA592A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[47502 47503 47508 DOE CD2 L2 2014 10 04.xlsx]WBS Breakdown 47508!PivotTable1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'WBS Breakdown 47508'!$B$6:$B$7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'WBS Breakdown 47508'!$A$8:$A$17</c:f>
              <c:strCache>
                <c:ptCount val="9"/>
                <c:pt idx="0">
                  <c:v>8.1 Project Management</c:v>
                </c:pt>
                <c:pt idx="1">
                  <c:v>8.2 Mechanical Design</c:v>
                </c:pt>
                <c:pt idx="2">
                  <c:v>8.3 Scintillator extrusions</c:v>
                </c:pt>
                <c:pt idx="3">
                  <c:v>8.4 Fibers</c:v>
                </c:pt>
                <c:pt idx="4">
                  <c:v>8.5 Photodetectors (SiPMs)</c:v>
                </c:pt>
                <c:pt idx="5">
                  <c:v>8.6 Electronics</c:v>
                </c:pt>
                <c:pt idx="6">
                  <c:v>8.7 Module Fabrication</c:v>
                </c:pt>
                <c:pt idx="7">
                  <c:v>8.8 Detector assembly and installation</c:v>
                </c:pt>
                <c:pt idx="8">
                  <c:v>8.9 Conceptual Design/R&amp;D</c:v>
                </c:pt>
              </c:strCache>
            </c:strRef>
          </c:cat>
          <c:val>
            <c:numRef>
              <c:f>'WBS Breakdown 47508'!$B$8:$B$17</c:f>
              <c:numCache>
                <c:formatCode>###,###,</c:formatCode>
                <c:ptCount val="9"/>
                <c:pt idx="0">
                  <c:v>445056.31169999996</c:v>
                </c:pt>
                <c:pt idx="1">
                  <c:v>137940.36330000003</c:v>
                </c:pt>
                <c:pt idx="2">
                  <c:v>1028890.5132</c:v>
                </c:pt>
                <c:pt idx="3">
                  <c:v>462325.26400000002</c:v>
                </c:pt>
                <c:pt idx="4">
                  <c:v>769192.90500000003</c:v>
                </c:pt>
                <c:pt idx="5">
                  <c:v>1720262.4603999997</c:v>
                </c:pt>
                <c:pt idx="6">
                  <c:v>1489982.1835000005</c:v>
                </c:pt>
                <c:pt idx="7">
                  <c:v>208352.95690000005</c:v>
                </c:pt>
                <c:pt idx="8">
                  <c:v>510665.4621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94237179337951"/>
          <c:y val="5.359725104521907E-2"/>
          <c:w val="0.38056949679949381"/>
          <c:h val="0.892805497909561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[47502 47503 47508 DOE CD2 L2 2014 10 04.xlsx]Resource Type 47508!PivotTable1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'Resource Type 47508'!$B$6:$B$7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'Resource Type 47508'!$A$8:$A$11</c:f>
              <c:strCache>
                <c:ptCount val="3"/>
                <c:pt idx="0">
                  <c:v>Labor</c:v>
                </c:pt>
                <c:pt idx="1">
                  <c:v>Material</c:v>
                </c:pt>
                <c:pt idx="2">
                  <c:v>Non-Fermi Labor</c:v>
                </c:pt>
              </c:strCache>
            </c:strRef>
          </c:cat>
          <c:val>
            <c:numRef>
              <c:f>'Resource Type 47508'!$B$8:$B$11</c:f>
              <c:numCache>
                <c:formatCode>###,###,</c:formatCode>
                <c:ptCount val="3"/>
                <c:pt idx="0">
                  <c:v>1696093.8097999995</c:v>
                </c:pt>
                <c:pt idx="1">
                  <c:v>4320752.7498999983</c:v>
                </c:pt>
                <c:pt idx="2">
                  <c:v>755821.86040000024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19580211503128"/>
          <c:y val="0.20890587334080607"/>
          <c:w val="0.25095195602529163"/>
          <c:h val="0.1989023632173686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[47502 47503 47508 DOE CD2 L2 2014 10 04.xlsx]Estimate Type 47508!PivotTable2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"/>
        <c:dLbl>
          <c:idx val="0"/>
          <c:layout>
            <c:manualLayout>
              <c:x val="-1.8664332662704102E-2"/>
              <c:y val="9.1817063126973415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"/>
        <c:dLbl>
          <c:idx val="0"/>
          <c:layout>
            <c:manualLayout>
              <c:x val="3.4598686936272618E-2"/>
              <c:y val="5.35838623006849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4"/>
        <c:dLbl>
          <c:idx val="0"/>
          <c:layout>
            <c:manualLayout>
              <c:x val="-1.8664332662704102E-2"/>
              <c:y val="9.1817063126973415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5"/>
        <c:dLbl>
          <c:idx val="0"/>
          <c:layout>
            <c:manualLayout>
              <c:x val="3.4598686936272618E-2"/>
              <c:y val="5.35838623006849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7"/>
        <c:dLbl>
          <c:idx val="0"/>
          <c:layout>
            <c:manualLayout>
              <c:x val="-1.8664332662704102E-2"/>
              <c:y val="9.1817063126973415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8"/>
        <c:dLbl>
          <c:idx val="0"/>
          <c:layout>
            <c:manualLayout>
              <c:x val="3.4598686936272618E-2"/>
              <c:y val="5.35838623006849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'Estimate Type 47508'!$B$6:$B$7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5"/>
              <c:layout>
                <c:manualLayout>
                  <c:x val="-1.8664332662704102E-2"/>
                  <c:y val="9.181706312697341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4598686936272618E-2"/>
                  <c:y val="5.3583862300684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'Estimate Type 47508'!$A$8:$A$15</c:f>
              <c:strCache>
                <c:ptCount val="7"/>
                <c:pt idx="0">
                  <c:v>L1 Actual / M1 Existing P.O.</c:v>
                </c:pt>
                <c:pt idx="1">
                  <c:v>L2 LOE Task / M2 Procurements for LOE/Oversight Work</c:v>
                </c:pt>
                <c:pt idx="2">
                  <c:v>L3 / M3  Advanced</c:v>
                </c:pt>
                <c:pt idx="3">
                  <c:v>L4 / M4 Preliminary</c:v>
                </c:pt>
                <c:pt idx="4">
                  <c:v>L5 / M5 Conceptual</c:v>
                </c:pt>
                <c:pt idx="5">
                  <c:v>L6 / M6 Pre-Conceptual</c:v>
                </c:pt>
                <c:pt idx="6">
                  <c:v>L7 / M7 Rough Estimate Pre-Conceptual - Uncommon Work</c:v>
                </c:pt>
              </c:strCache>
            </c:strRef>
          </c:cat>
          <c:val>
            <c:numRef>
              <c:f>'Estimate Type 47508'!$B$8:$B$15</c:f>
              <c:numCache>
                <c:formatCode>###,###,</c:formatCode>
                <c:ptCount val="7"/>
                <c:pt idx="0">
                  <c:v>1023295.1120000002</c:v>
                </c:pt>
                <c:pt idx="1">
                  <c:v>474905.29419999995</c:v>
                </c:pt>
                <c:pt idx="2">
                  <c:v>1312808.3212000001</c:v>
                </c:pt>
                <c:pt idx="3">
                  <c:v>3377079.6453999989</c:v>
                </c:pt>
                <c:pt idx="4">
                  <c:v>418549.91879999998</c:v>
                </c:pt>
                <c:pt idx="5">
                  <c:v>37909.311400000006</c:v>
                </c:pt>
                <c:pt idx="6">
                  <c:v>128120.88709999999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16909038115685"/>
          <c:y val="6.5534811548750821E-2"/>
          <c:w val="0.380899232315071"/>
          <c:h val="0.8689301358052551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'FTE''s 47508'!$B$26</c:f>
              <c:strCache>
                <c:ptCount val="1"/>
                <c:pt idx="0">
                  <c:v>AD Administrative</c:v>
                </c:pt>
              </c:strCache>
            </c:strRef>
          </c:tx>
          <c:invertIfNegative val="0"/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47508'!$B$27:$B$33</c:f>
              <c:numCache>
                <c:formatCode>#,##0.0</c:formatCode>
                <c:ptCount val="7"/>
                <c:pt idx="0">
                  <c:v>0.21870000000000001</c:v>
                </c:pt>
                <c:pt idx="1">
                  <c:v>0.23399999999999999</c:v>
                </c:pt>
                <c:pt idx="2">
                  <c:v>0.23</c:v>
                </c:pt>
                <c:pt idx="3">
                  <c:v>0.2185</c:v>
                </c:pt>
                <c:pt idx="4">
                  <c:v>0.19600000000000001</c:v>
                </c:pt>
                <c:pt idx="5">
                  <c:v>0.1968</c:v>
                </c:pt>
                <c:pt idx="6">
                  <c:v>5.4999999999999997E-3</c:v>
                </c:pt>
              </c:numCache>
            </c:numRef>
          </c:val>
        </c:ser>
        <c:ser>
          <c:idx val="2"/>
          <c:order val="1"/>
          <c:tx>
            <c:strRef>
              <c:f>'FTE''s 47508'!$C$26</c:f>
              <c:strCache>
                <c:ptCount val="1"/>
                <c:pt idx="0">
                  <c:v>EN Engineering</c:v>
                </c:pt>
              </c:strCache>
            </c:strRef>
          </c:tx>
          <c:invertIfNegative val="0"/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47508'!$C$27:$C$33</c:f>
              <c:numCache>
                <c:formatCode>#,##0.0</c:formatCode>
                <c:ptCount val="7"/>
                <c:pt idx="0">
                  <c:v>0.31569999999999998</c:v>
                </c:pt>
                <c:pt idx="1">
                  <c:v>0.996</c:v>
                </c:pt>
                <c:pt idx="2">
                  <c:v>0.20519999999999999</c:v>
                </c:pt>
                <c:pt idx="3">
                  <c:v>9.98E-2</c:v>
                </c:pt>
                <c:pt idx="4">
                  <c:v>4.8800000000000003E-2</c:v>
                </c:pt>
                <c:pt idx="5">
                  <c:v>4.9000000000000002E-2</c:v>
                </c:pt>
                <c:pt idx="6">
                  <c:v>1.4E-3</c:v>
                </c:pt>
              </c:numCache>
            </c:numRef>
          </c:val>
        </c:ser>
        <c:ser>
          <c:idx val="3"/>
          <c:order val="2"/>
          <c:tx>
            <c:strRef>
              <c:f>'FTE''s 47508'!$D$26</c:f>
              <c:strCache>
                <c:ptCount val="1"/>
                <c:pt idx="0">
                  <c:v>ES Environmental, Safety &amp; Health</c:v>
                </c:pt>
              </c:strCache>
            </c:strRef>
          </c:tx>
          <c:invertIfNegative val="0"/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47508'!$D$27:$D$33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3"/>
          <c:tx>
            <c:strRef>
              <c:f>'FTE''s 47508'!$E$26</c:f>
              <c:strCache>
                <c:ptCount val="1"/>
                <c:pt idx="0">
                  <c:v>FM Facilities Management</c:v>
                </c:pt>
              </c:strCache>
            </c:strRef>
          </c:tx>
          <c:invertIfNegative val="0"/>
          <c:val>
            <c:numRef>
              <c:f>'FTE''s 47508'!$E$27:$E$33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7"/>
          <c:order val="4"/>
          <c:tx>
            <c:strRef>
              <c:f>'FTE''s 47508'!$F$26</c:f>
              <c:strCache>
                <c:ptCount val="1"/>
                <c:pt idx="0">
                  <c:v>IT Information Technology</c:v>
                </c:pt>
              </c:strCache>
            </c:strRef>
          </c:tx>
          <c:invertIfNegative val="0"/>
          <c:val>
            <c:numRef>
              <c:f>'FTE''s 47508'!$F$27:$F$33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0"/>
          <c:order val="5"/>
          <c:tx>
            <c:strRef>
              <c:f>'FTE''s 47508'!$G$26</c:f>
              <c:strCache>
                <c:ptCount val="1"/>
                <c:pt idx="0">
                  <c:v>SC Scientific</c:v>
                </c:pt>
              </c:strCache>
            </c:strRef>
          </c:tx>
          <c:invertIfNegative val="0"/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47508'!$G$27:$G$33</c:f>
              <c:numCache>
                <c:formatCode>#,##0.0</c:formatCode>
                <c:ptCount val="7"/>
                <c:pt idx="0">
                  <c:v>1.8314000000000001</c:v>
                </c:pt>
                <c:pt idx="1">
                  <c:v>1.3972999999999998</c:v>
                </c:pt>
                <c:pt idx="2">
                  <c:v>1.323</c:v>
                </c:pt>
                <c:pt idx="3">
                  <c:v>1.2790999999999999</c:v>
                </c:pt>
                <c:pt idx="4">
                  <c:v>1.4186000000000001</c:v>
                </c:pt>
                <c:pt idx="5">
                  <c:v>0.72950000000000004</c:v>
                </c:pt>
                <c:pt idx="6">
                  <c:v>1.78E-2</c:v>
                </c:pt>
              </c:numCache>
            </c:numRef>
          </c:val>
        </c:ser>
        <c:ser>
          <c:idx val="6"/>
          <c:order val="6"/>
          <c:tx>
            <c:strRef>
              <c:f>'FTE''s 47508'!$H$26</c:f>
              <c:strCache>
                <c:ptCount val="1"/>
                <c:pt idx="0">
                  <c:v>TE Technical</c:v>
                </c:pt>
              </c:strCache>
            </c:strRef>
          </c:tx>
          <c:invertIfNegative val="0"/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47508'!$H$27:$H$33</c:f>
              <c:numCache>
                <c:formatCode>#,##0.0</c:formatCode>
                <c:ptCount val="7"/>
                <c:pt idx="0">
                  <c:v>1.0173999999999999</c:v>
                </c:pt>
                <c:pt idx="1">
                  <c:v>1.0184</c:v>
                </c:pt>
                <c:pt idx="2">
                  <c:v>2.1595999999999997</c:v>
                </c:pt>
                <c:pt idx="3">
                  <c:v>2.1595999999999997</c:v>
                </c:pt>
                <c:pt idx="4">
                  <c:v>1.877</c:v>
                </c:pt>
                <c:pt idx="5">
                  <c:v>0.12000000000000001</c:v>
                </c:pt>
                <c:pt idx="6">
                  <c:v>1.4E-3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99872"/>
        <c:axId val="41201664"/>
      </c:barChart>
      <c:lineChart>
        <c:grouping val="standard"/>
        <c:varyColors val="0"/>
        <c:ser>
          <c:idx val="5"/>
          <c:order val="7"/>
          <c:tx>
            <c:strRef>
              <c:f>'FTE''s 47508'!$I$26</c:f>
              <c:strCache>
                <c:ptCount val="1"/>
                <c:pt idx="0">
                  <c:v>Cumulative</c:v>
                </c:pt>
              </c:strCache>
            </c:strRef>
          </c:tx>
          <c:marker>
            <c:symbol val="none"/>
          </c:marker>
          <c:cat>
            <c:numRef>
              <c:f>'FTE''s 47508'!$A$27:$A$33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'FTE''s 47508'!$I$27:$I$33</c:f>
              <c:numCache>
                <c:formatCode>#,##0.0</c:formatCode>
                <c:ptCount val="7"/>
                <c:pt idx="0">
                  <c:v>3.3832</c:v>
                </c:pt>
                <c:pt idx="1">
                  <c:v>7.0289000000000001</c:v>
                </c:pt>
                <c:pt idx="2">
                  <c:v>10.9467</c:v>
                </c:pt>
                <c:pt idx="3">
                  <c:v>14.7037</c:v>
                </c:pt>
                <c:pt idx="4">
                  <c:v>18.2441</c:v>
                </c:pt>
                <c:pt idx="5">
                  <c:v>19.339400000000001</c:v>
                </c:pt>
                <c:pt idx="6">
                  <c:v>19.365500000000001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09856"/>
        <c:axId val="41203584"/>
      </c:lineChart>
      <c:dateAx>
        <c:axId val="41199872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41201664"/>
        <c:crosses val="autoZero"/>
        <c:auto val="1"/>
        <c:lblOffset val="100"/>
        <c:baseTimeUnit val="years"/>
      </c:dateAx>
      <c:valAx>
        <c:axId val="4120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FTE's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41199872"/>
        <c:crosses val="autoZero"/>
        <c:crossBetween val="between"/>
      </c:valAx>
      <c:valAx>
        <c:axId val="412035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FTE's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41209856"/>
        <c:crosses val="max"/>
        <c:crossBetween val="between"/>
      </c:valAx>
      <c:dateAx>
        <c:axId val="41209856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41203584"/>
        <c:crosses val="autoZero"/>
        <c:auto val="1"/>
        <c:lblOffset val="100"/>
        <c:baseTimeUnit val="years"/>
      </c:date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and Material 47508'!$B$24</c:f>
              <c:strCache>
                <c:ptCount val="1"/>
                <c:pt idx="0">
                  <c:v>L Labor</c:v>
                </c:pt>
              </c:strCache>
            </c:strRef>
          </c:tx>
          <c:invertIfNegative val="0"/>
          <c:cat>
            <c:numRef>
              <c:f>'Labor and Material 47508'!$A$25:$A$31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'Labor and Material 47508'!$B$25:$B$31</c:f>
              <c:numCache>
                <c:formatCode>###,###,</c:formatCode>
                <c:ptCount val="7"/>
                <c:pt idx="0">
                  <c:v>190045.65520000001</c:v>
                </c:pt>
                <c:pt idx="1">
                  <c:v>223054.76329999999</c:v>
                </c:pt>
                <c:pt idx="2">
                  <c:v>308918.60369999992</c:v>
                </c:pt>
                <c:pt idx="3">
                  <c:v>28388.427199999998</c:v>
                </c:pt>
                <c:pt idx="4">
                  <c:v>44301.340500000006</c:v>
                </c:pt>
                <c:pt idx="5">
                  <c:v>40492.7382</c:v>
                </c:pt>
                <c:pt idx="6">
                  <c:v>806.1712</c:v>
                </c:pt>
              </c:numCache>
            </c:numRef>
          </c:val>
        </c:ser>
        <c:ser>
          <c:idx val="3"/>
          <c:order val="1"/>
          <c:tx>
            <c:strRef>
              <c:f>'Labor and Material 47508'!$C$24</c:f>
              <c:strCache>
                <c:ptCount val="1"/>
                <c:pt idx="0">
                  <c:v>M Material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numRef>
              <c:f>'Labor and Material 47508'!$A$25:$A$31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'Labor and Material 47508'!$C$25:$C$31</c:f>
              <c:numCache>
                <c:formatCode>###,###,</c:formatCode>
                <c:ptCount val="7"/>
                <c:pt idx="0">
                  <c:v>368773.27069999999</c:v>
                </c:pt>
                <c:pt idx="1">
                  <c:v>619003.93879999989</c:v>
                </c:pt>
                <c:pt idx="2">
                  <c:v>1225358.8595</c:v>
                </c:pt>
                <c:pt idx="3">
                  <c:v>643793.01320000004</c:v>
                </c:pt>
                <c:pt idx="4">
                  <c:v>317386.35889999999</c:v>
                </c:pt>
                <c:pt idx="5">
                  <c:v>98912.067200000005</c:v>
                </c:pt>
                <c:pt idx="6">
                  <c:v>308.39960000000002</c:v>
                </c:pt>
              </c:numCache>
            </c:numRef>
          </c:val>
        </c:ser>
        <c:ser>
          <c:idx val="2"/>
          <c:order val="2"/>
          <c:tx>
            <c:strRef>
              <c:f>'Labor and Material 47508'!$D$24</c:f>
              <c:strCache>
                <c:ptCount val="1"/>
                <c:pt idx="0">
                  <c:v>Non-Fermi Labor</c:v>
                </c:pt>
              </c:strCache>
            </c:strRef>
          </c:tx>
          <c:invertIfNegative val="0"/>
          <c:cat>
            <c:numRef>
              <c:f>'Labor and Material 47508'!$A$25:$A$31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'Labor and Material 47508'!$D$25:$D$31</c:f>
              <c:numCache>
                <c:formatCode>###,###,</c:formatCode>
                <c:ptCount val="7"/>
                <c:pt idx="0">
                  <c:v>67935.1682</c:v>
                </c:pt>
                <c:pt idx="1">
                  <c:v>162958.79700000005</c:v>
                </c:pt>
                <c:pt idx="2">
                  <c:v>92555.166200000007</c:v>
                </c:pt>
                <c:pt idx="3">
                  <c:v>190158.22379999998</c:v>
                </c:pt>
                <c:pt idx="4">
                  <c:v>165133.2991</c:v>
                </c:pt>
                <c:pt idx="5">
                  <c:v>21617.774300000001</c:v>
                </c:pt>
                <c:pt idx="6">
                  <c:v>622.11180000000002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84736"/>
        <c:axId val="41286272"/>
      </c:barChart>
      <c:lineChart>
        <c:grouping val="standard"/>
        <c:varyColors val="0"/>
        <c:ser>
          <c:idx val="1"/>
          <c:order val="3"/>
          <c:tx>
            <c:strRef>
              <c:f>'Labor and Material 47508'!$E$24</c:f>
              <c:strCache>
                <c:ptCount val="1"/>
                <c:pt idx="0">
                  <c:v>Cumulative 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'Labor and Material 47508'!$A$25:$A$31</c:f>
              <c:numCache>
                <c:formatCode>"FY"yy</c:formatCode>
                <c:ptCount val="7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  <c:pt idx="5">
                  <c:v>44104</c:v>
                </c:pt>
                <c:pt idx="6">
                  <c:v>44469</c:v>
                </c:pt>
              </c:numCache>
            </c:numRef>
          </c:cat>
          <c:val>
            <c:numRef>
              <c:f>'Labor and Material 47508'!$E$25:$E$31</c:f>
              <c:numCache>
                <c:formatCode>###,###,</c:formatCode>
                <c:ptCount val="7"/>
                <c:pt idx="0">
                  <c:v>2588898.3665999998</c:v>
                </c:pt>
                <c:pt idx="1">
                  <c:v>3593915.8657</c:v>
                </c:pt>
                <c:pt idx="2">
                  <c:v>5220748.4950999999</c:v>
                </c:pt>
                <c:pt idx="3">
                  <c:v>6083088.1592999995</c:v>
                </c:pt>
                <c:pt idx="4">
                  <c:v>6609909.1577999992</c:v>
                </c:pt>
                <c:pt idx="5">
                  <c:v>6770931.7374999989</c:v>
                </c:pt>
                <c:pt idx="6">
                  <c:v>6772668.4200999988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95776"/>
        <c:axId val="50393856"/>
      </c:lineChart>
      <c:dateAx>
        <c:axId val="41284736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41286272"/>
        <c:crosses val="autoZero"/>
        <c:auto val="1"/>
        <c:lblOffset val="100"/>
        <c:baseTimeUnit val="years"/>
      </c:dateAx>
      <c:valAx>
        <c:axId val="4128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Cost $K</a:t>
                </a:r>
              </a:p>
            </c:rich>
          </c:tx>
          <c:layout/>
          <c:overlay val="0"/>
        </c:title>
        <c:numFmt formatCode="###,###," sourceLinked="1"/>
        <c:majorTickMark val="out"/>
        <c:minorTickMark val="none"/>
        <c:tickLblPos val="nextTo"/>
        <c:crossAx val="41284736"/>
        <c:crosses val="autoZero"/>
        <c:crossBetween val="between"/>
      </c:valAx>
      <c:valAx>
        <c:axId val="503938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Cost $K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###,###," sourceLinked="1"/>
        <c:majorTickMark val="out"/>
        <c:minorTickMark val="none"/>
        <c:tickLblPos val="nextTo"/>
        <c:crossAx val="50395776"/>
        <c:crosses val="max"/>
        <c:crossBetween val="between"/>
      </c:valAx>
      <c:dateAx>
        <c:axId val="50395776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50393856"/>
        <c:crosses val="autoZero"/>
        <c:auto val="1"/>
        <c:lblOffset val="100"/>
        <c:baseTimeUnit val="years"/>
        <c:majorUnit val="1"/>
        <c:minorUnit val="1"/>
      </c:date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5" y="103664"/>
            <a:ext cx="8983227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716298" y="3548015"/>
            <a:ext cx="7556500" cy="6959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Cosmic Ray Veto</a:t>
            </a:r>
            <a:endParaRPr lang="en-US" sz="2400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3132" y="5922441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16298" y="4216063"/>
            <a:ext cx="7556500" cy="24251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E. Craig Dukes (University of Virginia)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Cosmic Ray Veto (CRV)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roject Manager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2"/>
              </a:solidFill>
              <a:latin typeface="Helvetic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J. Whitmore (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Fermilab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Helvetica" charset="0"/>
              </a:rPr>
              <a:t>Cosmic Ray Veto (CRV)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Deputy Project Manager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Support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23" y="911562"/>
            <a:ext cx="88700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Simple design that sits on top of the concrete shielding blocks.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Designed to minimized gaps between modules, to allow modules to be installed and removed without undue difficulty, and to allow access to electronics.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vetted by FEA.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78" y="3305286"/>
            <a:ext cx="444683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5286"/>
            <a:ext cx="42032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7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Electronics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" y="911562"/>
            <a:ext cx="57607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Three components: (1) Counter Motherboards (CMB: 4736), (2) Front-end Boards (FEB: 296), (3) Readout Controllers (ROC: 15)</a:t>
            </a:r>
          </a:p>
          <a:p>
            <a:pPr marL="228600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Design based on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MTB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wire chamber readout</a:t>
            </a:r>
          </a:p>
          <a:p>
            <a:pPr marL="228600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COTS parts (80 MHz ultrasound octal amp/ADC)</a:t>
            </a:r>
          </a:p>
          <a:p>
            <a:pPr marL="228600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Triggered system with ~1 s of buffering</a:t>
            </a:r>
          </a:p>
          <a:p>
            <a:pPr marL="228600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2735405"/>
            <a:ext cx="6858000" cy="35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0707" y="911572"/>
            <a:ext cx="3293687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Dynamic range:  	2000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Max rate/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	1 MHz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Rate to DAQ:	76 MB/s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per run:	1.1 PB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 resolution:  	~ 1ns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Magnetic field:  	~ 0.1 T</a:t>
            </a:r>
          </a:p>
          <a:p>
            <a:pPr>
              <a:tabLst>
                <a:tab pos="1943100" algn="l"/>
              </a:tabLst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Max dose:  	10</a:t>
            </a:r>
            <a:r>
              <a:rPr lang="en-US" sz="1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n/cm</a:t>
            </a:r>
            <a:r>
              <a:rPr lang="en-US" sz="1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47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Interfaces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140" y="1020726"/>
            <a:ext cx="84422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Internal and external interfaces are described in docdb-1551.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External interfaces to:  (1) Conventional construction, (2) the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Beamline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and (3) the DAQ.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We participate in the bi-weekly:  electronics,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muon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beamline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DAQ, and integration meetings.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Formal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sign-off between owners of all external interfaces as part of final design requirements.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Interfaces understood and under control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0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2994"/>
            <a:ext cx="8672513" cy="54720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Extensive </a:t>
            </a:r>
            <a:r>
              <a:rPr lang="en-US" sz="2000" dirty="0" smtClean="0"/>
              <a:t>simulation work by </a:t>
            </a:r>
            <a:r>
              <a:rPr lang="en-US" sz="2000" dirty="0"/>
              <a:t>the Neutron Working </a:t>
            </a:r>
            <a:r>
              <a:rPr lang="en-US" sz="2000" dirty="0" smtClean="0"/>
              <a:t>Group has shown that the rates from neutrons and gammas are higher than CD-1 estimates that were extrapolated from MECO studies.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To mitigate the higher rates we have: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added shielding to the CD-1 design (see </a:t>
            </a:r>
            <a:r>
              <a:rPr lang="en-US" sz="2000" dirty="0" err="1" smtClean="0"/>
              <a:t>Muon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WBS 475.5)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added an extra layer of counters (2/3 </a:t>
            </a:r>
            <a:r>
              <a:rPr lang="en-US" sz="2000" dirty="0" smtClean="0">
                <a:latin typeface="Arial"/>
                <a:cs typeface="Arial"/>
              </a:rPr>
              <a:t>→ 3/4)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made the Al absorber layers thicker (to kill thru-going electrons)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moved to a triggered readout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Moved to a 50 x 20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extrusion profile to increase the light yield (energy deposit) from </a:t>
            </a:r>
            <a:r>
              <a:rPr lang="en-US" sz="2000" dirty="0" err="1" smtClean="0"/>
              <a:t>muons</a:t>
            </a:r>
            <a:r>
              <a:rPr lang="en-US" sz="2000" dirty="0" smtClean="0"/>
              <a:t> traversing each layer.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standard module width has been reduced by ~30% to ease fabrication and handling.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Whitmore added as CRV subsystem deputy and L3: </a:t>
            </a:r>
            <a:r>
              <a:rPr lang="en-US" sz="2000" i="1" dirty="0" err="1" smtClean="0"/>
              <a:t>Photodetectors</a:t>
            </a:r>
            <a:r>
              <a:rPr lang="en-US" sz="2000" dirty="0" smtClean="0"/>
              <a:t>, Fagan L3: </a:t>
            </a:r>
            <a:r>
              <a:rPr lang="en-US" sz="2000" i="1" dirty="0" smtClean="0"/>
              <a:t>Detector Assembly &amp; 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5121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We incorporate value engineering at every stage of design.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Based on studies of other projects using large numbers of </a:t>
            </a:r>
            <a:r>
              <a:rPr lang="en-US" sz="2000" dirty="0" err="1" smtClean="0"/>
              <a:t>SiPMs</a:t>
            </a:r>
            <a:r>
              <a:rPr lang="en-US" sz="2000" dirty="0" smtClean="0"/>
              <a:t>, we cut back our testing from 100% to 10%.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We are investigating using wider (60-70 mm vs 50 mm) extrusions, which will lower the counter/fiber/</a:t>
            </a:r>
            <a:r>
              <a:rPr lang="en-US" sz="2000" dirty="0" err="1" smtClean="0"/>
              <a:t>SiPM</a:t>
            </a:r>
            <a:r>
              <a:rPr lang="en-US" sz="2000" dirty="0" smtClean="0"/>
              <a:t>/electronics channel count and save costs.  This is listed in the Risk Register as an opportunity.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70" y="2662270"/>
            <a:ext cx="425998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Efficiency Requirement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11368" y="5103982"/>
            <a:ext cx="0" cy="6445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19886" y="5090432"/>
            <a:ext cx="813651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805" y="960147"/>
            <a:ext cx="86867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inefficiency of 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 finding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track stubs with a 3/4 hit plane requirement demands a 99.6% single-plane efficiency.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efficiency of a particular plane depends on the angles the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make and the size of the gaps between counters.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3" y="1717640"/>
            <a:ext cx="436975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</a:t>
            </a:r>
            <a:r>
              <a:rPr lang="en-US" dirty="0"/>
              <a:t>Efficiency Requirement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804" y="868708"/>
            <a:ext cx="868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single-plane efficiency requirement of 99.6% can be best couched in terms of a counter photoelectron yield requirement.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2508" y="1783098"/>
            <a:ext cx="0" cy="37028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3872" y="3645671"/>
            <a:ext cx="4267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8330" y="2411200"/>
            <a:ext cx="37585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58604" y="2057415"/>
            <a:ext cx="0" cy="32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196" y="5802623"/>
            <a:ext cx="292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Individual </a:t>
            </a:r>
            <a:r>
              <a:rPr lang="en-US" sz="18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noise limit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08440" y="5528303"/>
            <a:ext cx="274320" cy="274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7300" y="2068325"/>
            <a:ext cx="253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Efficiency requirement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4663440" y="2252991"/>
            <a:ext cx="843860" cy="124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62353" y="1783098"/>
            <a:ext cx="0" cy="368303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69807" y="3645671"/>
            <a:ext cx="42672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427254" y="5532097"/>
            <a:ext cx="413234" cy="3616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63623" y="5806414"/>
            <a:ext cx="480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“Energy” threshold: both </a:t>
            </a:r>
            <a:r>
              <a:rPr lang="en-US" sz="1800" dirty="0" err="1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SiPMs</a:t>
            </a:r>
            <a:r>
              <a:rPr lang="en-US" sz="18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each end</a:t>
            </a:r>
            <a:endParaRPr lang="en-US" sz="18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3087" y="3097376"/>
            <a:ext cx="3812312" cy="201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want an effective energy threshold of ~1 MeV, or half the light yield in PE per cm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light yield of 14 PE/cm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a threshold of 7 PE meets requirements.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2353" y="1783098"/>
            <a:ext cx="1262674" cy="628102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39347" y="1576594"/>
            <a:ext cx="121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 PE/cm</a:t>
            </a:r>
            <a:endParaRPr lang="en-US" sz="18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4564695" y="1761260"/>
            <a:ext cx="674652" cy="2961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23197" y="3794918"/>
            <a:ext cx="98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 PE/cm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4549" y="3121223"/>
            <a:ext cx="1120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PE/cm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163" y="2635038"/>
            <a:ext cx="117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PE/cm</a:t>
            </a:r>
            <a:endParaRPr lang="en-US" sz="16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</a:t>
            </a:r>
            <a:r>
              <a:rPr lang="en-US" dirty="0"/>
              <a:t>Efficiency Requirement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805" y="868708"/>
            <a:ext cx="854959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Important: the key parameter in meeting the efficiency requirement is the photoelectron yield.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means by which we meet the required PE yield is through the wavelength shifting fiber diameter.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Extrapolations from test-beam data of a pre-prototype counter, and from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NOvA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measurements of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yield vs fiber diameter show that 14 PE/cm at the far end of a long counter can be achieved with a 1.4 mm diameter fiber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 We will test modules with 1.4 mm and 1.8 mm fibers next spring in the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Fermilab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Meson Test Beam Facility and use the results to determine the appropriate diameter.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3" y="4313048"/>
            <a:ext cx="1772132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8160" y="4973821"/>
            <a:ext cx="133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Fiber</a:t>
            </a:r>
          </a:p>
          <a:p>
            <a:pPr algn="ctr"/>
            <a:r>
              <a:rPr lang="en-US" sz="1800" dirty="0"/>
              <a:t>d</a:t>
            </a:r>
            <a:r>
              <a:rPr lang="en-US" sz="1800" dirty="0" smtClean="0"/>
              <a:t>iameter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6667370" y="5236738"/>
            <a:ext cx="127590" cy="12759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621813" y="4121663"/>
            <a:ext cx="382770" cy="38277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703853" y="5172943"/>
            <a:ext cx="255180" cy="25518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717506" y="6055634"/>
            <a:ext cx="191385" cy="19138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H="1" flipV="1">
            <a:off x="5303716" y="4758639"/>
            <a:ext cx="1018967" cy="980150"/>
          </a:xfrm>
          <a:prstGeom prst="arc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Simulations:  Integrated Rates &amp; Deadtime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28384"/>
              </p:ext>
            </p:extLst>
          </p:nvPr>
        </p:nvGraphicFramePr>
        <p:xfrm>
          <a:off x="2632204" y="4367462"/>
          <a:ext cx="6263640" cy="13201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5910"/>
                <a:gridCol w="1565910"/>
                <a:gridCol w="1565910"/>
                <a:gridCol w="1565910"/>
              </a:tblGrid>
              <a:tr h="7315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Threshold [MeV]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 Instant Rate [kHz]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Rate [kHz]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Fractional dead time [%]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3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260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4.5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33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1.1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89" y="962876"/>
            <a:ext cx="893061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Simulations of the rates due to neutrons and gammas have been done using a G4beamline model of the beam, shielding, and apparatus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Rates have been checked with MARS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Factorized simulation: beam → secondary transport to CRV → rates using CRV efficiencies determined from G4beamline, GEANT4, and MCNP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full non-factorized simulation in the Mu2e framework is underway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PE (energy) cut will be applied offline, not in real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veto will be applied offline, not in real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215653"/>
            <a:ext cx="17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Offline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threshold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2079312" y="5394052"/>
            <a:ext cx="457195" cy="28953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858614"/>
            <a:ext cx="2425248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89" y="3063244"/>
            <a:ext cx="311765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Ionizing Radiation Dose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3453932"/>
            <a:ext cx="381746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Simulations:  </a:t>
            </a:r>
            <a:r>
              <a:rPr lang="en-US" dirty="0" smtClean="0"/>
              <a:t>Radiation Damage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435" y="919073"/>
            <a:ext cx="66174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Ionizing dose: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effect on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detector or electronics – max. value ~10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Gy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Non-ionizing dose: max. rate &lt; 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(1 MeV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eq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n/cm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 on the edge of needing testing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Will irradiate and test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Front-end Boards at 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n/cm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483786" y="4419523"/>
            <a:ext cx="777240" cy="3657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3453932"/>
            <a:ext cx="3817460" cy="27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0823" y="3063244"/>
            <a:ext cx="334190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Neutron (1 MeV) fluence (cm</a:t>
            </a:r>
            <a:r>
              <a:rPr lang="en-US" sz="1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064" name="Group 2063"/>
          <p:cNvGrpSpPr/>
          <p:nvPr/>
        </p:nvGrpSpPr>
        <p:grpSpPr>
          <a:xfrm>
            <a:off x="7999233" y="2330827"/>
            <a:ext cx="1053278" cy="915295"/>
            <a:chOff x="5303520" y="2193665"/>
            <a:chExt cx="1053278" cy="915295"/>
          </a:xfrm>
        </p:grpSpPr>
        <p:cxnSp>
          <p:nvCxnSpPr>
            <p:cNvPr id="2057" name="Straight Arrow Connector 2056"/>
            <p:cNvCxnSpPr/>
            <p:nvPr/>
          </p:nvCxnSpPr>
          <p:spPr>
            <a:xfrm flipV="1">
              <a:off x="5852160" y="2286000"/>
              <a:ext cx="0" cy="7315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Arrow Connector 2058"/>
            <p:cNvCxnSpPr/>
            <p:nvPr/>
          </p:nvCxnSpPr>
          <p:spPr>
            <a:xfrm flipV="1">
              <a:off x="5852160" y="2704177"/>
              <a:ext cx="457200" cy="3133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Arrow Connector 2060"/>
            <p:cNvCxnSpPr/>
            <p:nvPr/>
          </p:nvCxnSpPr>
          <p:spPr>
            <a:xfrm flipH="1" flipV="1">
              <a:off x="5394960" y="2704177"/>
              <a:ext cx="457200" cy="3133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/>
            <p:cNvSpPr txBox="1"/>
            <p:nvPr/>
          </p:nvSpPr>
          <p:spPr>
            <a:xfrm>
              <a:off x="6080760" y="273962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52160" y="219366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3520" y="273962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18017" y="2606049"/>
            <a:ext cx="250821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Readout at this end only</a:t>
            </a:r>
          </a:p>
        </p:txBody>
      </p:sp>
      <p:sp>
        <p:nvSpPr>
          <p:cNvPr id="10" name="Freeform 9"/>
          <p:cNvSpPr/>
          <p:nvPr/>
        </p:nvSpPr>
        <p:spPr>
          <a:xfrm>
            <a:off x="7364413" y="1413446"/>
            <a:ext cx="600075" cy="347662"/>
          </a:xfrm>
          <a:custGeom>
            <a:avLst/>
            <a:gdLst>
              <a:gd name="connsiteX0" fmla="*/ 371475 w 600075"/>
              <a:gd name="connsiteY0" fmla="*/ 347662 h 347662"/>
              <a:gd name="connsiteX1" fmla="*/ 0 w 600075"/>
              <a:gd name="connsiteY1" fmla="*/ 157162 h 347662"/>
              <a:gd name="connsiteX2" fmla="*/ 266700 w 600075"/>
              <a:gd name="connsiteY2" fmla="*/ 0 h 347662"/>
              <a:gd name="connsiteX3" fmla="*/ 600075 w 600075"/>
              <a:gd name="connsiteY3" fmla="*/ 214312 h 347662"/>
              <a:gd name="connsiteX4" fmla="*/ 371475 w 600075"/>
              <a:gd name="connsiteY4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75" h="347662">
                <a:moveTo>
                  <a:pt x="371475" y="347662"/>
                </a:moveTo>
                <a:lnTo>
                  <a:pt x="0" y="157162"/>
                </a:lnTo>
                <a:lnTo>
                  <a:pt x="266700" y="0"/>
                </a:lnTo>
                <a:lnTo>
                  <a:pt x="600075" y="214312"/>
                </a:lnTo>
                <a:lnTo>
                  <a:pt x="371475" y="34766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485612" y="1700213"/>
            <a:ext cx="342965" cy="9058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Veto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94704"/>
            <a:ext cx="852903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E. Craig Dukes</a:t>
            </a:r>
            <a:r>
              <a:rPr lang="en-US" dirty="0" smtClean="0"/>
              <a:t> – L2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30 years working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Co-spokesperson:  </a:t>
            </a:r>
            <a:r>
              <a:rPr lang="en-US" dirty="0" err="1" smtClean="0"/>
              <a:t>HyperCP</a:t>
            </a:r>
            <a:endParaRPr lang="en-US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L3 Manager:  </a:t>
            </a:r>
            <a:r>
              <a:rPr lang="en-US" dirty="0" err="1" smtClean="0"/>
              <a:t>NOvA</a:t>
            </a:r>
            <a:r>
              <a:rPr lang="en-US" dirty="0" smtClean="0"/>
              <a:t> Power Distribution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Julie Whitmore</a:t>
            </a:r>
            <a:r>
              <a:rPr lang="en-US" dirty="0" smtClean="0"/>
              <a:t> – Deputy L2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Fermilab</a:t>
            </a:r>
            <a:r>
              <a:rPr lang="en-US" dirty="0" smtClean="0"/>
              <a:t> scientist for 20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L2 Manager:  CMS HCAL Maintenance &amp; Operations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L3 Manager:  CMS HCAL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We are following guidelines outlined in the project Quality Management Plan (Mu2e-doc-677).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QA/QC procedures are integrated into each component of the Cosmic Ray Veto, and in fact consume a large fraction of the resources devoted to each task.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See Level-3 breakout talks for details on QA/QC.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Example:  Module </a:t>
            </a:r>
            <a:r>
              <a:rPr lang="en-US" sz="2000" dirty="0"/>
              <a:t>F</a:t>
            </a:r>
            <a:r>
              <a:rPr lang="en-US" sz="2000" dirty="0" smtClean="0"/>
              <a:t>actory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Details given in “Quality Assurance and Safety Program for Cosmic Ray Veto Module Factory” (Mu2e-doc-4150).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</a:t>
            </a:r>
            <a:r>
              <a:rPr lang="en-US" sz="2000" dirty="0" smtClean="0"/>
              <a:t>ach module will have their photoelectron yield measured over their entire area to insure they meet the photoelectron yield requirement, and after shipping to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they will be tested for damage.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 Issues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0435" y="899921"/>
            <a:ext cx="8961021" cy="511191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CRV has standard detector-related issues that are common at Fermilab</a:t>
            </a:r>
          </a:p>
          <a:p>
            <a:pPr lvl="1"/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Electrical hazards: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low-voltage power, modest high-voltage power</a:t>
            </a:r>
          </a:p>
          <a:p>
            <a:pPr lvl="1"/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Mechanical hazards:</a:t>
            </a:r>
          </a:p>
          <a:p>
            <a:pPr marL="914400"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CRV modules are heavy: procedures for the safe handling of them are being developed for the module factory and for installation at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Fermilab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914400"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Compressed gas cylinders at the module factory.</a:t>
            </a:r>
          </a:p>
          <a:p>
            <a:pPr lvl="1"/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Toxic materials:</a:t>
            </a:r>
          </a:p>
          <a:p>
            <a:pPr marL="914400"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Polystyrene is classified according to DIN4102 as a “B3” product, meaning highly flammable or easily ignited.  The storage of  the extrusions and fibers will take these properties into account.</a:t>
            </a:r>
          </a:p>
          <a:p>
            <a:pPr marL="914400"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Adhesives will be used in potting the fibers and for module assembly.  Appropriate measures will be taken to reduce the fumes to safe levels.</a:t>
            </a: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hazards are all discussed in the Mu2e Hazard Analysis document (Mu2e-doc-675) and in the Quality Assurance and Safety Program for the Cosmic Ray Veto Module Factory (Mu2e-doc-4150)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20"/>
            <a:ext cx="8672513" cy="4430693"/>
          </a:xfrm>
        </p:spPr>
        <p:txBody>
          <a:bodyPr/>
          <a:lstStyle/>
          <a:p>
            <a:r>
              <a:rPr lang="en-US" sz="2000" dirty="0" smtClean="0"/>
              <a:t>7 Cosmic Ray Veto risks in the registry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Threats: 6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5 low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1 high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Opportunities:  3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Retired:  5</a:t>
            </a:r>
          </a:p>
          <a:p>
            <a:r>
              <a:rPr lang="en-US" sz="2000" dirty="0"/>
              <a:t>Detailed mitigation plans for all risks, documented in risk forms on </a:t>
            </a:r>
            <a:r>
              <a:rPr lang="en-US" sz="2000" dirty="0" err="1"/>
              <a:t>docdb</a:t>
            </a:r>
            <a:r>
              <a:rPr lang="en-US" sz="2000" dirty="0"/>
              <a:t> and linked from Risk Register (</a:t>
            </a:r>
            <a:r>
              <a:rPr lang="en-US" sz="2000" dirty="0" smtClean="0"/>
              <a:t>docdb-4320)</a:t>
            </a:r>
            <a:endParaRPr lang="en-US" sz="2000" dirty="0"/>
          </a:p>
          <a:p>
            <a:r>
              <a:rPr lang="en-US" sz="2000" dirty="0"/>
              <a:t>All risks understood and under control.</a:t>
            </a:r>
          </a:p>
          <a:p>
            <a:r>
              <a:rPr lang="en-US" sz="2000" dirty="0"/>
              <a:t>Details in breakout session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60147"/>
            <a:ext cx="608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no major cost or schedule risks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96898"/>
              </p:ext>
            </p:extLst>
          </p:nvPr>
        </p:nvGraphicFramePr>
        <p:xfrm>
          <a:off x="984401" y="1263899"/>
          <a:ext cx="7645978" cy="497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 by L3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599" y="838200"/>
            <a:ext cx="369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Base Cost by L3 (AY $K)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4522" y="4548057"/>
            <a:ext cx="12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Electronics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25419" y="3288117"/>
            <a:ext cx="123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Module fabrication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5899" y="4363391"/>
            <a:ext cx="93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SiPMs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9333" y="3170421"/>
            <a:ext cx="12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Scintillator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1577" y="3749782"/>
            <a:ext cx="88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Fibers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13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Breakdown: Resource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8749" y="1090427"/>
            <a:ext cx="424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 non-Fermi labor hours &gt; Fermi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7" y="987233"/>
            <a:ext cx="382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Base Cost by L3 (AY </a:t>
            </a:r>
            <a:r>
              <a:rPr lang="en-US" sz="2800" dirty="0">
                <a:latin typeface="Calibri" panose="020F0502020204030204" pitchFamily="34" charset="0"/>
              </a:rPr>
              <a:t>$</a:t>
            </a:r>
            <a:r>
              <a:rPr lang="en-US" sz="2800" dirty="0" smtClean="0">
                <a:latin typeface="Calibri" panose="020F0502020204030204" pitchFamily="34" charset="0"/>
              </a:rPr>
              <a:t>k)</a:t>
            </a:r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980374"/>
              </p:ext>
            </p:extLst>
          </p:nvPr>
        </p:nvGraphicFramePr>
        <p:xfrm>
          <a:off x="962747" y="1493543"/>
          <a:ext cx="6563591" cy="43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0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34" y="902247"/>
            <a:ext cx="7966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404040"/>
                </a:solidFill>
                <a:latin typeface="Helvetica"/>
                <a:cs typeface="+mn-cs"/>
              </a:rPr>
              <a:t>91% of cost understood at the Preliminary Design level or higher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923628"/>
              </p:ext>
            </p:extLst>
          </p:nvPr>
        </p:nvGraphicFramePr>
        <p:xfrm>
          <a:off x="950914" y="1762554"/>
          <a:ext cx="6970568" cy="414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3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Resources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408913"/>
              </p:ext>
            </p:extLst>
          </p:nvPr>
        </p:nvGraphicFramePr>
        <p:xfrm>
          <a:off x="1205082" y="1134622"/>
          <a:ext cx="655493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M&amp;S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952933" y="1095807"/>
          <a:ext cx="7238134" cy="466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8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934490"/>
            <a:ext cx="372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Costs are fully burdened in AY $K</a:t>
            </a:r>
          </a:p>
          <a:p>
            <a:r>
              <a:rPr lang="en-US" sz="2000" dirty="0" smtClean="0"/>
              <a:t>Includes actuals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5257" y="934490"/>
            <a:ext cx="325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Labor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only; Univ. labor captured in M&amp;S. 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064139"/>
          <a:ext cx="8229599" cy="3598085"/>
        </p:xfrm>
        <a:graphic>
          <a:graphicData uri="http://schemas.openxmlformats.org/drawingml/2006/table">
            <a:tbl>
              <a:tblPr/>
              <a:tblGrid>
                <a:gridCol w="2921709"/>
                <a:gridCol w="834097"/>
                <a:gridCol w="834097"/>
                <a:gridCol w="834097"/>
                <a:gridCol w="985751"/>
                <a:gridCol w="985751"/>
                <a:gridCol w="834097"/>
              </a:tblGrid>
              <a:tr h="236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 Cost (AY K$)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11" marR="7111" marT="71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75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Uncertainty (on remaining budget)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Contingency (on remaining budget)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475.8.1 Project Management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267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178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445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75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21%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520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475.8.2 Mechanical Design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135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138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24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38%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475.8.3 Scintillator extrusions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567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1,029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209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1,238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475.8.4 Fibers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106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24%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568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475.8.5 Photodetectors (SiPMs)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464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305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769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190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41%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959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475.8.6  Electronics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1,314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407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1,720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33%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2,231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475.8.7 Module Fabrication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1,482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1,490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466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1,956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475.8.8 Detector assembly and installation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127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81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208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64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273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475.8.9 Conceptual Design/R&amp;D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252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0%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511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475.8.99 Risk Based Contingency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318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-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318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7111" marR="7111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5,077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1,696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6,773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1,963</a:t>
                      </a:r>
                    </a:p>
                  </a:txBody>
                  <a:tcPr marL="7111" marR="25599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Microsoft Sans Serif"/>
                        </a:rPr>
                        <a:t>38%</a:t>
                      </a:r>
                    </a:p>
                  </a:txBody>
                  <a:tcPr marL="7111" marR="7111" marT="711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8,735</a:t>
                      </a:r>
                    </a:p>
                  </a:txBody>
                  <a:tcPr marL="7111" marR="85330" marT="71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0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9" y="1143025"/>
            <a:ext cx="8672513" cy="53120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/>
              <a:t>Jun 2015:	Select </a:t>
            </a:r>
            <a:r>
              <a:rPr lang="en-US" sz="2000" dirty="0" err="1"/>
              <a:t>SiPM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Sep 2015:	Final engineering design complete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Mar 2017:</a:t>
            </a:r>
            <a:r>
              <a:rPr lang="en-US" sz="2000" dirty="0"/>
              <a:t>	Wavelength shifting fiber tested and ready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/>
              <a:t>Feb 2017:	</a:t>
            </a:r>
            <a:r>
              <a:rPr lang="en-US" sz="2000" dirty="0" err="1"/>
              <a:t>SiPMs</a:t>
            </a:r>
            <a:r>
              <a:rPr lang="en-US" sz="2000" dirty="0"/>
              <a:t> tested and accepted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May 2017:	Production of extrusions complete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Dec </a:t>
            </a:r>
            <a:r>
              <a:rPr lang="en-US" sz="2000" dirty="0"/>
              <a:t>2017:	</a:t>
            </a:r>
            <a:r>
              <a:rPr lang="en-US" sz="2000" dirty="0" smtClean="0"/>
              <a:t>Electronics </a:t>
            </a:r>
            <a:r>
              <a:rPr lang="en-US" sz="2000" dirty="0"/>
              <a:t>fabricated and </a:t>
            </a:r>
            <a:r>
              <a:rPr lang="en-US" sz="2000" dirty="0" smtClean="0"/>
              <a:t>tested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Jan 2018:	Module production begins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2057400" algn="l"/>
              </a:tabLst>
            </a:pPr>
            <a:r>
              <a:rPr lang="en-US" sz="2000" dirty="0" smtClean="0"/>
              <a:t>Sep 2019:	Modules received at </a:t>
            </a:r>
            <a:r>
              <a:rPr lang="en-US" sz="2000" dirty="0" err="1" smtClean="0"/>
              <a:t>Fermilab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7" idx="2"/>
          </p:cNvCxnSpPr>
          <p:nvPr/>
        </p:nvCxnSpPr>
        <p:spPr>
          <a:xfrm>
            <a:off x="4526281" y="1698811"/>
            <a:ext cx="9" cy="3741847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7465" y="960147"/>
            <a:ext cx="4297632" cy="738664"/>
          </a:xfrm>
          <a:prstGeom prst="rect">
            <a:avLst/>
          </a:prstGeom>
          <a:solidFill>
            <a:srgbClr val="CBEC9C"/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857250" indent="-742950"/>
            <a:r>
              <a:rPr lang="en-US" sz="1400" dirty="0" smtClean="0">
                <a:latin typeface="+mn-lt"/>
              </a:rPr>
              <a:t>WBS  475.8	Cosmic Ray Veto</a:t>
            </a:r>
          </a:p>
          <a:p>
            <a:pPr marL="857250" indent="-742950"/>
            <a:r>
              <a:rPr lang="en-US" sz="1400" dirty="0" smtClean="0">
                <a:latin typeface="+mn-lt"/>
              </a:rPr>
              <a:t>	Craig Dukes / Virginia</a:t>
            </a:r>
          </a:p>
          <a:p>
            <a:pPr marL="857250" indent="-742950"/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Julie Whitmore / </a:t>
            </a:r>
            <a:r>
              <a:rPr lang="en-US" sz="1400" dirty="0" err="1" smtClean="0">
                <a:latin typeface="+mn-lt"/>
              </a:rPr>
              <a:t>Fermilab</a:t>
            </a:r>
            <a:r>
              <a:rPr lang="en-US" sz="1400" dirty="0" smtClean="0">
                <a:latin typeface="+mn-lt"/>
              </a:rPr>
              <a:t> (Deputy</a:t>
            </a:r>
            <a:r>
              <a:rPr lang="en-US" sz="1400" dirty="0" smtClean="0"/>
              <a:t>)</a:t>
            </a:r>
          </a:p>
        </p:txBody>
      </p:sp>
      <p:cxnSp>
        <p:nvCxnSpPr>
          <p:cNvPr id="18" name="Straight Connector 17"/>
          <p:cNvCxnSpPr>
            <a:endCxn id="25" idx="3"/>
          </p:cNvCxnSpPr>
          <p:nvPr/>
        </p:nvCxnSpPr>
        <p:spPr>
          <a:xfrm flipH="1">
            <a:off x="4114844" y="2421277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208119" y="2514467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303819" y="2514433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399519" y="2514399"/>
            <a:ext cx="1580" cy="2742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45" y="2009803"/>
            <a:ext cx="3657600" cy="822948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475.8.1</a:t>
            </a:r>
            <a:r>
              <a:rPr lang="en-US" sz="1400" dirty="0">
                <a:solidFill>
                  <a:schemeClr val="tx1"/>
                </a:solidFill>
              </a:rPr>
              <a:t>	Project Management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Dukes </a:t>
            </a:r>
            <a:r>
              <a:rPr lang="en-US" sz="1400" dirty="0" smtClean="0">
                <a:solidFill>
                  <a:schemeClr val="tx1"/>
                </a:solidFill>
              </a:rPr>
              <a:t>/ Virginia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9155" y="5074902"/>
            <a:ext cx="3657600" cy="822978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475.8.8 </a:t>
            </a:r>
            <a:r>
              <a:rPr lang="en-US" sz="1400" dirty="0">
                <a:solidFill>
                  <a:schemeClr val="tx1"/>
                </a:solidFill>
              </a:rPr>
              <a:t>	Detector Assembly &amp; Installation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Jim </a:t>
            </a:r>
            <a:r>
              <a:rPr lang="en-US" sz="1400" dirty="0" smtClean="0">
                <a:solidFill>
                  <a:schemeClr val="tx1"/>
                </a:solidFill>
              </a:rPr>
              <a:t>Fagan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47" y="4069073"/>
            <a:ext cx="3657598" cy="822959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475.8.3</a:t>
            </a:r>
            <a:r>
              <a:rPr lang="en-US" sz="1400" dirty="0">
                <a:solidFill>
                  <a:schemeClr val="tx1"/>
                </a:solidFill>
              </a:rPr>
              <a:t>	Scintillator Extrusions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Anna </a:t>
            </a:r>
            <a:r>
              <a:rPr lang="en-US" sz="1400" dirty="0" err="1" smtClean="0">
                <a:solidFill>
                  <a:schemeClr val="tx1"/>
                </a:solidFill>
              </a:rPr>
              <a:t>Pla-Dalmau</a:t>
            </a:r>
            <a:r>
              <a:rPr lang="en-US" sz="1400" dirty="0" smtClean="0">
                <a:solidFill>
                  <a:schemeClr val="tx1"/>
                </a:solidFill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	CAM:  </a:t>
            </a:r>
            <a:r>
              <a:rPr lang="en-US" sz="1400" dirty="0" err="1" smtClean="0">
                <a:solidFill>
                  <a:schemeClr val="tx1"/>
                </a:solidFill>
              </a:rPr>
              <a:t>Pla-Dalmau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44" y="3063244"/>
            <a:ext cx="3657599" cy="822959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475.8.2</a:t>
            </a:r>
            <a:r>
              <a:rPr lang="en-US" sz="1400" dirty="0">
                <a:solidFill>
                  <a:schemeClr val="tx1"/>
                </a:solidFill>
              </a:rPr>
              <a:t>	Mechanical Design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Dukes </a:t>
            </a:r>
            <a:r>
              <a:rPr lang="en-US" sz="1400" dirty="0" smtClean="0">
                <a:solidFill>
                  <a:schemeClr val="tx1"/>
                </a:solidFill>
              </a:rPr>
              <a:t>/ Virginia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46" y="5074902"/>
            <a:ext cx="3657599" cy="822978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475.8.4</a:t>
            </a:r>
            <a:r>
              <a:rPr lang="en-US" sz="1400" dirty="0">
                <a:solidFill>
                  <a:schemeClr val="tx1"/>
                </a:solidFill>
              </a:rPr>
              <a:t>	Fibers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Yuri </a:t>
            </a:r>
            <a:r>
              <a:rPr lang="en-US" sz="1400" dirty="0" err="1" smtClean="0">
                <a:solidFill>
                  <a:schemeClr val="tx1"/>
                </a:solidFill>
              </a:rPr>
              <a:t>Oksuzian</a:t>
            </a:r>
            <a:r>
              <a:rPr lang="en-US" sz="1400" dirty="0" smtClean="0">
                <a:solidFill>
                  <a:schemeClr val="tx1"/>
                </a:solidFill>
              </a:rPr>
              <a:t> / Virginia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Dukes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15839" y="4069073"/>
            <a:ext cx="3657600" cy="822959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475.8.7 	Module Fabrication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Craig Group / </a:t>
            </a:r>
            <a:r>
              <a:rPr lang="en-US" sz="1400" dirty="0" err="1">
                <a:solidFill>
                  <a:schemeClr val="tx1"/>
                </a:solidFill>
              </a:rPr>
              <a:t>Fermilab</a:t>
            </a:r>
            <a:r>
              <a:rPr lang="en-US" sz="1400" dirty="0">
                <a:solidFill>
                  <a:schemeClr val="tx1"/>
                </a:solidFill>
              </a:rPr>
              <a:t> &amp; Virginia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CAM:  Group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29155" y="3063244"/>
            <a:ext cx="3657600" cy="822959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475.8.6 	Electronics</a:t>
            </a: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Sten</a:t>
            </a:r>
            <a:r>
              <a:rPr lang="en-US" sz="1400" dirty="0">
                <a:solidFill>
                  <a:schemeClr val="tx1"/>
                </a:solidFill>
              </a:rPr>
              <a:t> Hansen / </a:t>
            </a:r>
            <a:r>
              <a:rPr lang="en-US" sz="1400" dirty="0" err="1">
                <a:solidFill>
                  <a:schemeClr val="tx1"/>
                </a:solidFill>
              </a:rPr>
              <a:t>Fermilab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CAM:  Dukes → Whitmore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94906" y="2005139"/>
            <a:ext cx="3657600" cy="836063"/>
          </a:xfrm>
          <a:prstGeom prst="rect">
            <a:avLst/>
          </a:prstGeom>
          <a:solidFill>
            <a:srgbClr val="CBEC9C"/>
          </a:solidFill>
          <a:ln w="2540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475.8.5 	Photodetectors</a:t>
            </a:r>
          </a:p>
          <a:p>
            <a:pPr marL="457200" indent="-342900"/>
            <a:r>
              <a:rPr lang="en-US" sz="1400" dirty="0" smtClean="0">
                <a:solidFill>
                  <a:schemeClr val="tx1"/>
                </a:solidFill>
              </a:rPr>
              <a:t>	Julie Whitmore / </a:t>
            </a:r>
            <a:r>
              <a:rPr lang="en-US" sz="1400" dirty="0" err="1" smtClean="0">
                <a:solidFill>
                  <a:schemeClr val="tx1"/>
                </a:solidFill>
              </a:rPr>
              <a:t>Fermilab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342900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CAM:  Whitmore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114805" y="3429000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14766" y="4464325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114727" y="5440658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" y="952971"/>
            <a:ext cx="8229600" cy="51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We have a design that meets requirements, can be built, and is </a:t>
            </a:r>
            <a:r>
              <a:rPr lang="en-US" sz="2000" dirty="0" err="1"/>
              <a:t>costed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design is simple and relies on technologies that have been proven in several recent </a:t>
            </a:r>
            <a:r>
              <a:rPr lang="en-US" sz="2000" dirty="0" err="1"/>
              <a:t>Fermilab</a:t>
            </a:r>
            <a:r>
              <a:rPr lang="en-US" sz="2000" dirty="0"/>
              <a:t> experiments.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Estimates for the Cosmic Ray Veto are complete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91% of cost understood at the Preliminary Design level or higher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Most estimates based on very similar systems, with the same personnel, that have recently been built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Risks are minor and understood, mitigated where possible. 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All interfaces have been identified and defined.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ES&amp;H is embedded into all aspects of the project.</a:t>
            </a:r>
          </a:p>
          <a:p>
            <a:r>
              <a:rPr lang="en-US" sz="2000" dirty="0"/>
              <a:t>We understand exactly what </a:t>
            </a:r>
            <a:r>
              <a:rPr lang="en-US" sz="2000" dirty="0" smtClean="0"/>
              <a:t>has </a:t>
            </a:r>
            <a:r>
              <a:rPr lang="en-US" sz="2000" dirty="0"/>
              <a:t>to be done to get to CD-3, and have a well-developed plan on how to get there.</a:t>
            </a:r>
          </a:p>
          <a:p>
            <a:r>
              <a:rPr lang="en-US" sz="2000" dirty="0"/>
              <a:t>The Cosmic Ray Veto sub-project is ready for approval of its performance baseline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 Fundamental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The requirements for the Cosmic Ray Veto are described </a:t>
            </a:r>
            <a:r>
              <a:rPr lang="en-US" sz="2000" dirty="0" smtClean="0"/>
              <a:t>in </a:t>
            </a:r>
            <a:r>
              <a:rPr lang="en-US" sz="2000" dirty="0"/>
              <a:t>Mu2e-doc-944.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Fundamental (detector independent) requirements:</a:t>
            </a:r>
          </a:p>
          <a:p>
            <a:pPr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To reduce the conversion-like electron background from cosmic rays to less than </a:t>
            </a:r>
            <a:r>
              <a:rPr lang="en-US" sz="2000" dirty="0" smtClean="0">
                <a:solidFill>
                  <a:srgbClr val="FF0000"/>
                </a:solidFill>
              </a:rPr>
              <a:t>0.1 </a:t>
            </a:r>
            <a:r>
              <a:rPr lang="en-US" sz="2000" dirty="0">
                <a:solidFill>
                  <a:srgbClr val="FF0000"/>
                </a:solidFill>
              </a:rPr>
              <a:t>events over the course of the </a:t>
            </a:r>
            <a:r>
              <a:rPr lang="en-US" sz="2000" dirty="0" smtClean="0">
                <a:solidFill>
                  <a:srgbClr val="FF0000"/>
                </a:solidFill>
              </a:rPr>
              <a:t>run</a:t>
            </a:r>
          </a:p>
          <a:p>
            <a:pPr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cosmic-ray trigger primitive to the DAQ</a:t>
            </a:r>
          </a:p>
          <a:p>
            <a:pPr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Not to produce more than </a:t>
            </a:r>
            <a:r>
              <a:rPr lang="en-US" sz="2000" dirty="0" smtClean="0"/>
              <a:t>10% </a:t>
            </a:r>
            <a:r>
              <a:rPr lang="en-US" sz="2000" dirty="0"/>
              <a:t>dead time</a:t>
            </a:r>
          </a:p>
          <a:p>
            <a:pPr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Not to use more than </a:t>
            </a:r>
            <a:r>
              <a:rPr lang="en-US" sz="2000" dirty="0" smtClean="0"/>
              <a:t>20% </a:t>
            </a:r>
            <a:r>
              <a:rPr lang="en-US" sz="2000" dirty="0"/>
              <a:t>of the DAQ bandwidth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59305" y="4266901"/>
            <a:ext cx="4663440" cy="1463022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Note: about 1 conversion-like electron per day is produced by cosmic-ray muons</a:t>
            </a:r>
          </a:p>
        </p:txBody>
      </p:sp>
    </p:spTree>
    <p:extLst>
      <p:ext uri="{BB962C8B-B14F-4D97-AF65-F5344CB8AC3E}">
        <p14:creationId xmlns:p14="http://schemas.microsoft.com/office/powerpoint/2010/main" val="39662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 </a:t>
            </a:r>
            <a:r>
              <a:rPr lang="en-US" dirty="0" smtClean="0"/>
              <a:t>Derived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overall inefficiency for identifying cosmic-ray muons must be no worse than 1x10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photoelectron yield of the cosmic-ray scintillation counters must be at least 14 PE/cm.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time resolution of the cosmic ray veto should be on the order of 5 ns in order to reduce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accidental coincidence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rate from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counter “noise”.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hit rate per 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photodetector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should be no more than 1 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MHz.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total neutron dose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the photodetectors and front-end electronics must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less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than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1×10</a:t>
            </a:r>
            <a:r>
              <a:rPr lang="en-GB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n/cm</a:t>
            </a:r>
            <a:r>
              <a:rPr lang="en-GB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and the electronics must survive this dose with no untoward effects.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DAQ should trigger on no more than 1/100 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microbunches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detectors and DAQ should run during the </a:t>
            </a:r>
            <a:r>
              <a:rPr lang="en-GB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interspill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period.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Requirement: Background Rejection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805" y="960147"/>
            <a:ext cx="86867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Simulations of 28 billion cosmic ray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show that an inefficiency of no worse than10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is required.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simulations have vetted the CRV coverage described in the CDR.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targeted simulation of ~100% of the total live time show that no electron conversion-like background events come through the TS “hole”; however there are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that mimic conversion-electron events that need to be removed by the calorimeter and tracker.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6" y="3337561"/>
            <a:ext cx="74965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 Layout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Craig Dukes - Cosmic Ray Veto (475.8)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275" y="4327869"/>
            <a:ext cx="834910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CRV identifies cosmic ray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muons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that produce conversion-like backgrounds.</a:t>
            </a:r>
          </a:p>
          <a:p>
            <a:pPr marL="230188" indent="-2301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driven by need for excellent efficiency, large area, small gaps, high rates, access to electronics, and constrained space.</a:t>
            </a:r>
          </a:p>
          <a:p>
            <a:pPr marL="230188" indent="-2301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Technology: Four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layers of extruded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polystyrene scintillator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counters with embedded wavelength shifting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fibers, read out with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photodetectors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230188" indent="-2301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track stub in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3/4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layers, localized in time and space produces a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veto.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6330" y="2472191"/>
            <a:ext cx="241360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Details: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Area: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323 m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endParaRPr lang="en-US" sz="1800" baseline="30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82 modules 7 sizes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5,152 counters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10,254 fibers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18,944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SiPMs</a:t>
            </a: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097" y="965606"/>
            <a:ext cx="2377414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 vetted in outside CRV-Review (June 3, 2014)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4128"/>
            <a:ext cx="64693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Counter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911562"/>
            <a:ext cx="5857467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Fundamental element of the CRV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50 x 20 x 900-6600 mm</a:t>
            </a:r>
            <a:r>
              <a:rPr lang="en-US" sz="2000" baseline="30000" dirty="0" smtClean="0"/>
              <a:t>3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Extruded at the FNAL-NICADD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facility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Two 1.4-mm diameter wavelength shifting fibers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Readout: 2 x 2 mm</a:t>
            </a:r>
            <a:r>
              <a:rPr lang="en-US" sz="1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SiPMs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on each fiber end</a:t>
            </a:r>
          </a:p>
          <a:p>
            <a:pPr marL="3429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Flasher LED  on each end for calibration and monitoring</a:t>
            </a:r>
            <a:endParaRPr lang="en-US" sz="20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Glue two extrusions together to form di-counters that are served by one counter motherboard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07" y="3973322"/>
            <a:ext cx="2971800" cy="194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973322"/>
            <a:ext cx="54864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16" y="1234464"/>
            <a:ext cx="3200400" cy="17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Modules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Dukes - Cosmic Ray Veto (475.8)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911562"/>
            <a:ext cx="83644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Fundamental mechanical element of the CRV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layers of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counters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3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layers of Al absorbers sandwiched between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them:  16 counters/layer (narrow module: 8)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Layers are offset to avoid projective gaps between counters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Total:  82; with two different widths; five different lengths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818128"/>
            <a:ext cx="8345065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18751</TotalTime>
  <Words>2477</Words>
  <Application>Microsoft Office PowerPoint</Application>
  <PresentationFormat>On-screen Show (4:3)</PresentationFormat>
  <Paragraphs>428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FermilabTemplate</vt:lpstr>
      <vt:lpstr>Fermilab: Footer Only</vt:lpstr>
      <vt:lpstr>Mu2e Cosmic Ray Veto</vt:lpstr>
      <vt:lpstr>Cosmic Ray Veto Team</vt:lpstr>
      <vt:lpstr>Organization</vt:lpstr>
      <vt:lpstr>Requirements:  Fundamental</vt:lpstr>
      <vt:lpstr>Requirements:  Derived</vt:lpstr>
      <vt:lpstr>Requirement: Background Rejection</vt:lpstr>
      <vt:lpstr>Design:  Layout</vt:lpstr>
      <vt:lpstr>Design: Counter</vt:lpstr>
      <vt:lpstr>Design: Modules</vt:lpstr>
      <vt:lpstr>Design: Support Structure</vt:lpstr>
      <vt:lpstr>Design: Electronics</vt:lpstr>
      <vt:lpstr>Integration and Interfaces</vt:lpstr>
      <vt:lpstr>Changes since CD-1</vt:lpstr>
      <vt:lpstr>Value Engineering since CD-1</vt:lpstr>
      <vt:lpstr>Performance: Efficiency Requirement</vt:lpstr>
      <vt:lpstr>Performance: Efficiency Requirement</vt:lpstr>
      <vt:lpstr>Performance: Efficiency Requirement</vt:lpstr>
      <vt:lpstr>Simulations:  Integrated Rates &amp; Deadtime</vt:lpstr>
      <vt:lpstr>Simulations:  Radiation Damage</vt:lpstr>
      <vt:lpstr>Quality Assurance</vt:lpstr>
      <vt:lpstr>ES&amp;H Issues</vt:lpstr>
      <vt:lpstr>Risks &amp; Opportunities</vt:lpstr>
      <vt:lpstr>Cost Breakdown by L3</vt:lpstr>
      <vt:lpstr>Cost Breakdown: Resource Type</vt:lpstr>
      <vt:lpstr>Quality of Estimate</vt:lpstr>
      <vt:lpstr>Labor Resources by FY</vt:lpstr>
      <vt:lpstr>Labor and M&amp;S by FY</vt:lpstr>
      <vt:lpstr>Cost Table</vt:lpstr>
      <vt:lpstr>Major Milestones</vt:lpstr>
      <vt:lpstr>Schedule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craig</cp:lastModifiedBy>
  <cp:revision>700</cp:revision>
  <cp:lastPrinted>2014-06-06T21:49:25Z</cp:lastPrinted>
  <dcterms:created xsi:type="dcterms:W3CDTF">2014-06-06T16:34:32Z</dcterms:created>
  <dcterms:modified xsi:type="dcterms:W3CDTF">2014-10-19T20:25:25Z</dcterms:modified>
</cp:coreProperties>
</file>