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38"/>
  </p:notesMasterIdLst>
  <p:handoutMasterIdLst>
    <p:handoutMasterId r:id="rId39"/>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95" r:id="rId25"/>
    <p:sldId id="294" r:id="rId26"/>
    <p:sldId id="282" r:id="rId27"/>
    <p:sldId id="298" r:id="rId28"/>
    <p:sldId id="284" r:id="rId29"/>
    <p:sldId id="285" r:id="rId30"/>
    <p:sldId id="286" r:id="rId31"/>
    <p:sldId id="287" r:id="rId32"/>
    <p:sldId id="288" r:id="rId33"/>
    <p:sldId id="292" r:id="rId34"/>
    <p:sldId id="293" r:id="rId35"/>
    <p:sldId id="290" r:id="rId36"/>
    <p:sldId id="296" r:id="rId3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810" y="-37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mm\Documents\D%20drive\a%20work%20in%20progress\mu2e\Reviews\October%202014%20CD2\my%20talks\plenary\475.04%20DoE%20CD2%20L2%2020141002%20try%20no%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amm\Documents\D%20drive\a%20work%20in%20progress\mu2e\Reviews\October%202014%20CD2\my%20talks\plenary\475.04%20DoE%20CD2%20L2%2020141002%20try%20no%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amm\Documents\D%20drive\a%20work%20in%20progress\mu2e\Reviews\October%202014%20CD2\my%20talks\plenary\475.04%20DoE%20CD2%20L2%2020141002%20try%20no%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amm\Documents\D%20drive\a%20work%20in%20progress\mu2e\Reviews\October%202014%20CD2\my%20talk\plenary\475.04%20DoE%20CD2%20L2%2020141002%20try%20no%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[475.04 DoE CD2 L2 20141002 try no 2 adjust fonts.xlsx]WBS Breakdown!PivotTable1</c:name>
    <c:fmtId val="5"/>
  </c:pivotSource>
  <c:chart>
    <c:autoTitleDeleted val="1"/>
    <c:pivotFmts>
      <c:pivotFmt>
        <c:idx val="0"/>
        <c:marker>
          <c:symbol val="none"/>
        </c:marker>
        <c:dLbl>
          <c:idx val="0"/>
          <c:spPr/>
          <c:txPr>
            <a:bodyPr/>
            <a:lstStyle/>
            <a:p>
              <a:pPr>
                <a:defRPr/>
              </a:pPr>
              <a:endParaRPr lang="en-US"/>
            </a:p>
          </c:txPr>
          <c:dLblPos val="inEnd"/>
          <c:showLegendKey val="0"/>
          <c:showVal val="1"/>
          <c:showCatName val="0"/>
          <c:showSerName val="0"/>
          <c:showPercent val="0"/>
          <c:showBubbleSize val="0"/>
        </c:dLbl>
      </c:pivotFmt>
      <c:pivotFmt>
        <c:idx val="1"/>
        <c:marker>
          <c:symbol val="none"/>
        </c:marker>
      </c:pivotFmt>
      <c:pivotFmt>
        <c:idx val="2"/>
        <c:marker>
          <c:symbol val="none"/>
        </c:marker>
        <c:dLbl>
          <c:idx val="0"/>
          <c:spPr/>
          <c:txPr>
            <a:bodyPr/>
            <a:lstStyle/>
            <a:p>
              <a:pPr>
                <a:defRPr/>
              </a:pPr>
              <a:endParaRPr lang="en-US"/>
            </a:p>
          </c:txPr>
          <c:showLegendKey val="0"/>
          <c:showVal val="1"/>
          <c:showCatName val="0"/>
          <c:showSerName val="0"/>
          <c:showPercent val="1"/>
          <c:showBubbleSize val="0"/>
        </c:dLbl>
      </c:pivotFmt>
      <c:pivotFmt>
        <c:idx val="3"/>
        <c:marker>
          <c:symbol val="none"/>
        </c:marker>
        <c:dLbl>
          <c:idx val="0"/>
          <c:spPr/>
          <c:txPr>
            <a:bodyPr/>
            <a:lstStyle/>
            <a:p>
              <a:pPr>
                <a:defRPr/>
              </a:pPr>
              <a:endParaRPr lang="en-US"/>
            </a:p>
          </c:txPr>
          <c:showLegendKey val="0"/>
          <c:showVal val="1"/>
          <c:showCatName val="0"/>
          <c:showSerName val="0"/>
          <c:showPercent val="1"/>
          <c:showBubbleSize val="0"/>
        </c:dLbl>
      </c:pivotFmt>
      <c:pivotFmt>
        <c:idx val="4"/>
        <c:marker>
          <c:symbol val="none"/>
        </c:marker>
        <c:dLbl>
          <c:idx val="0"/>
          <c:spPr/>
          <c:txPr>
            <a:bodyPr/>
            <a:lstStyle/>
            <a:p>
              <a:pPr>
                <a:defRPr/>
              </a:pPr>
              <a:endParaRPr lang="en-US"/>
            </a:p>
          </c:txPr>
          <c:showLegendKey val="0"/>
          <c:showVal val="1"/>
          <c:showCatName val="0"/>
          <c:showSerName val="0"/>
          <c:showPercent val="1"/>
          <c:showBubbleSize val="0"/>
        </c:dLbl>
      </c:pivotFmt>
    </c:pivotFmts>
    <c:plotArea>
      <c:layout/>
      <c:pieChart>
        <c:varyColors val="1"/>
        <c:ser>
          <c:idx val="0"/>
          <c:order val="0"/>
          <c:tx>
            <c:strRef>
              <c:f>'WBS Breakdown'!$B$6:$B$7</c:f>
              <c:strCache>
                <c:ptCount val="1"/>
                <c:pt idx="0">
                  <c:v>Total</c:v>
                </c:pt>
              </c:strCache>
            </c:strRef>
          </c:tx>
          <c:dLbls>
            <c:txPr>
              <a:bodyPr/>
              <a:lstStyle/>
              <a:p>
                <a:pPr>
                  <a:defRPr/>
                </a:pPr>
                <a:endParaRPr lang="en-US"/>
              </a:p>
            </c:txPr>
            <c:showLegendKey val="0"/>
            <c:showVal val="1"/>
            <c:showCatName val="0"/>
            <c:showSerName val="0"/>
            <c:showPercent val="1"/>
            <c:showBubbleSize val="0"/>
            <c:showLeaderLines val="1"/>
          </c:dLbls>
          <c:cat>
            <c:strRef>
              <c:f>'WBS Breakdown'!$A$8:$A$19</c:f>
              <c:strCache>
                <c:ptCount val="11"/>
                <c:pt idx="0">
                  <c:v>475.04.01 Solenoids Project Management</c:v>
                </c:pt>
                <c:pt idx="1">
                  <c:v>475.04.02 Production Solenoid</c:v>
                </c:pt>
                <c:pt idx="2">
                  <c:v>475.04.03 Transport Solenoids</c:v>
                </c:pt>
                <c:pt idx="3">
                  <c:v>475.04.04 Detector Solenoid</c:v>
                </c:pt>
                <c:pt idx="4">
                  <c:v>475.04.05 Cryogenic System</c:v>
                </c:pt>
                <c:pt idx="5">
                  <c:v>475.04.06 Magnet Power System</c:v>
                </c:pt>
                <c:pt idx="6">
                  <c:v>475.04.07 Magnet Quench Protection System</c:v>
                </c:pt>
                <c:pt idx="7">
                  <c:v>475.04.08 Magnetic Field Mapping System</c:v>
                </c:pt>
                <c:pt idx="8">
                  <c:v>475.04.09 Solenoids Ancillary Equipment</c:v>
                </c:pt>
                <c:pt idx="9">
                  <c:v>475.04.10 Solenoids System Integration, Installation &amp; Commissioning</c:v>
                </c:pt>
                <c:pt idx="10">
                  <c:v>475.04.11 Solenoids Conceptual Design/R&amp;D</c:v>
                </c:pt>
              </c:strCache>
            </c:strRef>
          </c:cat>
          <c:val>
            <c:numRef>
              <c:f>'WBS Breakdown'!$B$8:$B$19</c:f>
              <c:numCache>
                <c:formatCode>###,###,</c:formatCode>
                <c:ptCount val="11"/>
                <c:pt idx="0">
                  <c:v>3455927.7390999985</c:v>
                </c:pt>
                <c:pt idx="1">
                  <c:v>15390676.315299999</c:v>
                </c:pt>
                <c:pt idx="2">
                  <c:v>23856287.882099982</c:v>
                </c:pt>
                <c:pt idx="3">
                  <c:v>15900709.976699995</c:v>
                </c:pt>
                <c:pt idx="4">
                  <c:v>11642749.644800013</c:v>
                </c:pt>
                <c:pt idx="5">
                  <c:v>1514111.2343000004</c:v>
                </c:pt>
                <c:pt idx="6">
                  <c:v>2942010.588599999</c:v>
                </c:pt>
                <c:pt idx="7">
                  <c:v>1053372.2742999999</c:v>
                </c:pt>
                <c:pt idx="8">
                  <c:v>988372.19829999912</c:v>
                </c:pt>
                <c:pt idx="9">
                  <c:v>5194661.1907000011</c:v>
                </c:pt>
                <c:pt idx="10">
                  <c:v>6028765.0175999999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618752712166413"/>
          <c:y val="5.1850770309340502E-2"/>
          <c:w val="0.38909540155242833"/>
          <c:h val="0.86877581102362411"/>
        </c:manualLayout>
      </c:layout>
      <c:overlay val="0"/>
      <c:txPr>
        <a:bodyPr/>
        <a:lstStyle/>
        <a:p>
          <a:pPr>
            <a:defRPr sz="110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[475.04 DoE CD2 L2 20141002 try no 2 adjust fonts.xlsx]Resource Type!PivotTable1</c:name>
    <c:fmtId val="6"/>
  </c:pivotSource>
  <c:chart>
    <c:autoTitleDeleted val="1"/>
    <c:pivotFmts>
      <c:pivotFmt>
        <c:idx val="0"/>
        <c:marker>
          <c:symbol val="none"/>
        </c:marker>
        <c:dLbl>
          <c:idx val="0"/>
          <c:spPr/>
          <c:txPr>
            <a:bodyPr/>
            <a:lstStyle/>
            <a:p>
              <a:pPr>
                <a:defRPr/>
              </a:pPr>
              <a:endParaRPr lang="en-US"/>
            </a:p>
          </c:txPr>
          <c:dLblPos val="inEnd"/>
          <c:showLegendKey val="0"/>
          <c:showVal val="1"/>
          <c:showCatName val="0"/>
          <c:showSerName val="0"/>
          <c:showPercent val="0"/>
          <c:showBubbleSize val="0"/>
        </c:dLbl>
      </c:pivotFmt>
      <c:pivotFmt>
        <c:idx val="1"/>
        <c:marker>
          <c:symbol val="none"/>
        </c:marker>
      </c:pivotFmt>
      <c:pivotFmt>
        <c:idx val="2"/>
        <c:marker>
          <c:symbol val="none"/>
        </c:marker>
        <c:dLbl>
          <c:idx val="0"/>
          <c:spPr/>
          <c:txPr>
            <a:bodyPr/>
            <a:lstStyle/>
            <a:p>
              <a:pPr>
                <a:defRPr sz="1200"/>
              </a:pPr>
              <a:endParaRPr lang="en-US"/>
            </a:p>
          </c:txPr>
          <c:showLegendKey val="1"/>
          <c:showVal val="1"/>
          <c:showCatName val="1"/>
          <c:showSerName val="0"/>
          <c:showPercent val="1"/>
          <c:showBubbleSize val="0"/>
          <c:separator>
</c:separator>
        </c:dLbl>
      </c:pivotFmt>
      <c:pivotFmt>
        <c:idx val="3"/>
        <c:marker>
          <c:symbol val="none"/>
        </c:marker>
        <c:dLbl>
          <c:idx val="0"/>
          <c:spPr/>
          <c:txPr>
            <a:bodyPr/>
            <a:lstStyle/>
            <a:p>
              <a:pPr>
                <a:defRPr sz="1200"/>
              </a:pPr>
              <a:endParaRPr lang="en-US"/>
            </a:p>
          </c:txPr>
          <c:showLegendKey val="1"/>
          <c:showVal val="1"/>
          <c:showCatName val="1"/>
          <c:showSerName val="0"/>
          <c:showPercent val="1"/>
          <c:showBubbleSize val="0"/>
          <c:separator>
</c:separator>
        </c:dLbl>
      </c:pivotFmt>
      <c:pivotFmt>
        <c:idx val="4"/>
        <c:marker>
          <c:symbol val="none"/>
        </c:marker>
        <c:dLbl>
          <c:idx val="0"/>
          <c:spPr/>
          <c:txPr>
            <a:bodyPr/>
            <a:lstStyle/>
            <a:p>
              <a:pPr>
                <a:defRPr sz="1200"/>
              </a:pPr>
              <a:endParaRPr lang="en-US"/>
            </a:p>
          </c:txPr>
          <c:showLegendKey val="1"/>
          <c:showVal val="1"/>
          <c:showCatName val="1"/>
          <c:showSerName val="0"/>
          <c:showPercent val="1"/>
          <c:showBubbleSize val="0"/>
          <c:separator>
</c:separator>
        </c:dLbl>
      </c:pivotFmt>
    </c:pivotFmts>
    <c:plotArea>
      <c:layout/>
      <c:pieChart>
        <c:varyColors val="1"/>
        <c:ser>
          <c:idx val="0"/>
          <c:order val="0"/>
          <c:tx>
            <c:strRef>
              <c:f>'Resource Type'!$B$6:$B$7</c:f>
              <c:strCache>
                <c:ptCount val="1"/>
                <c:pt idx="0">
                  <c:v>Total</c:v>
                </c:pt>
              </c:strCache>
            </c:strRef>
          </c:tx>
          <c:dLbls>
            <c:txPr>
              <a:bodyPr/>
              <a:lstStyle/>
              <a:p>
                <a:pPr>
                  <a:defRPr sz="1200"/>
                </a:pPr>
                <a:endParaRPr lang="en-US"/>
              </a:p>
            </c:txPr>
            <c:showLegendKey val="1"/>
            <c:showVal val="1"/>
            <c:showCatName val="1"/>
            <c:showSerName val="0"/>
            <c:showPercent val="1"/>
            <c:showBubbleSize val="0"/>
            <c:separator>
</c:separator>
            <c:showLeaderLines val="1"/>
          </c:dLbls>
          <c:cat>
            <c:strRef>
              <c:f>'Resource Type'!$A$8:$A$11</c:f>
              <c:strCache>
                <c:ptCount val="3"/>
                <c:pt idx="0">
                  <c:v>L Labor</c:v>
                </c:pt>
                <c:pt idx="1">
                  <c:v>M Material</c:v>
                </c:pt>
                <c:pt idx="2">
                  <c:v>N Non-Fermi Labor</c:v>
                </c:pt>
              </c:strCache>
            </c:strRef>
          </c:cat>
          <c:val>
            <c:numRef>
              <c:f>'Resource Type'!$B$8:$B$11</c:f>
              <c:numCache>
                <c:formatCode>###,###,</c:formatCode>
                <c:ptCount val="3"/>
                <c:pt idx="0">
                  <c:v>39338840.156100005</c:v>
                </c:pt>
                <c:pt idx="1">
                  <c:v>47703542.883999996</c:v>
                </c:pt>
                <c:pt idx="2">
                  <c:v>925260.95170000009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800"/>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[475.04 DoE CD2 L2 20141002 try no 2 adjust fonts.xlsx]Estimate Type!PivotTable2</c:name>
    <c:fmtId val="3"/>
  </c:pivotSource>
  <c:chart>
    <c:autoTitleDeleted val="1"/>
    <c:pivotFmts>
      <c:pivotFmt>
        <c:idx val="0"/>
        <c:marker>
          <c:symbol val="none"/>
        </c:marker>
        <c:dLbl>
          <c:idx val="0"/>
          <c:spPr/>
          <c:txPr>
            <a:bodyPr/>
            <a:lstStyle/>
            <a:p>
              <a:pPr>
                <a:defRPr/>
              </a:pPr>
              <a:endParaRPr lang="en-US"/>
            </a:p>
          </c:txPr>
          <c:dLblPos val="inEnd"/>
          <c:showLegendKey val="0"/>
          <c:showVal val="1"/>
          <c:showCatName val="0"/>
          <c:showSerName val="0"/>
          <c:showPercent val="0"/>
          <c:showBubbleSize val="0"/>
        </c:dLbl>
      </c:pivotFmt>
      <c:pivotFmt>
        <c:idx val="1"/>
      </c:pivotFmt>
      <c:pivotFmt>
        <c:idx val="2"/>
      </c:pivotFmt>
      <c:pivotFmt>
        <c:idx val="3"/>
        <c:marker>
          <c:symbol val="none"/>
        </c:marker>
      </c:pivotFmt>
      <c:pivotFmt>
        <c:idx val="4"/>
        <c:marker>
          <c:symbol val="none"/>
        </c:marker>
        <c:dLbl>
          <c:idx val="0"/>
          <c:spPr/>
          <c:txPr>
            <a:bodyPr/>
            <a:lstStyle/>
            <a:p>
              <a:pPr>
                <a:defRPr sz="1200"/>
              </a:pPr>
              <a:endParaRPr lang="en-US"/>
            </a:p>
          </c:txPr>
          <c:showLegendKey val="0"/>
          <c:showVal val="1"/>
          <c:showCatName val="0"/>
          <c:showSerName val="0"/>
          <c:showPercent val="1"/>
          <c:showBubbleSize val="0"/>
          <c:separator>
</c:separator>
        </c:dLbl>
      </c:pivotFmt>
      <c:pivotFmt>
        <c:idx val="5"/>
        <c:dLbl>
          <c:idx val="0"/>
          <c:delete val="1"/>
        </c:dLbl>
      </c:pivotFmt>
      <c:pivotFmt>
        <c:idx val="6"/>
        <c:dLbl>
          <c:idx val="0"/>
          <c:layout>
            <c:manualLayout>
              <c:x val="3.2947037343197594E-2"/>
              <c:y val="7.7372163518208542E-4"/>
            </c:manualLayout>
          </c:layout>
          <c:showLegendKey val="0"/>
          <c:showVal val="1"/>
          <c:showCatName val="0"/>
          <c:showSerName val="0"/>
          <c:showPercent val="1"/>
          <c:showBubbleSize val="0"/>
          <c:separator>
</c:separator>
        </c:dLbl>
      </c:pivotFmt>
      <c:pivotFmt>
        <c:idx val="7"/>
        <c:marker>
          <c:symbol val="none"/>
        </c:marker>
        <c:dLbl>
          <c:idx val="0"/>
          <c:spPr/>
          <c:txPr>
            <a:bodyPr/>
            <a:lstStyle/>
            <a:p>
              <a:pPr>
                <a:defRPr sz="1200"/>
              </a:pPr>
              <a:endParaRPr lang="en-US"/>
            </a:p>
          </c:txPr>
          <c:showLegendKey val="0"/>
          <c:showVal val="1"/>
          <c:showCatName val="0"/>
          <c:showSerName val="0"/>
          <c:showPercent val="1"/>
          <c:showBubbleSize val="0"/>
          <c:separator>
</c:separator>
        </c:dLbl>
      </c:pivotFmt>
      <c:pivotFmt>
        <c:idx val="8"/>
        <c:dLbl>
          <c:idx val="0"/>
          <c:layout>
            <c:manualLayout>
              <c:x val="3.2947037343197594E-2"/>
              <c:y val="7.7372163518208542E-4"/>
            </c:manualLayout>
          </c:layout>
          <c:showLegendKey val="0"/>
          <c:showVal val="1"/>
          <c:showCatName val="0"/>
          <c:showSerName val="0"/>
          <c:showPercent val="1"/>
          <c:showBubbleSize val="0"/>
          <c:separator>
</c:separator>
        </c:dLbl>
      </c:pivotFmt>
      <c:pivotFmt>
        <c:idx val="9"/>
        <c:dLbl>
          <c:idx val="0"/>
          <c:delete val="1"/>
        </c:dLbl>
      </c:pivotFmt>
      <c:pivotFmt>
        <c:idx val="10"/>
        <c:marker>
          <c:symbol val="none"/>
        </c:marker>
        <c:dLbl>
          <c:idx val="0"/>
          <c:spPr/>
          <c:txPr>
            <a:bodyPr/>
            <a:lstStyle/>
            <a:p>
              <a:pPr>
                <a:defRPr sz="1200"/>
              </a:pPr>
              <a:endParaRPr lang="en-US"/>
            </a:p>
          </c:txPr>
          <c:showLegendKey val="0"/>
          <c:showVal val="1"/>
          <c:showCatName val="0"/>
          <c:showSerName val="0"/>
          <c:showPercent val="1"/>
          <c:showBubbleSize val="0"/>
          <c:separator>
</c:separator>
        </c:dLbl>
      </c:pivotFmt>
      <c:pivotFmt>
        <c:idx val="11"/>
        <c:dLbl>
          <c:idx val="0"/>
          <c:layout>
            <c:manualLayout>
              <c:x val="3.2947037343197594E-2"/>
              <c:y val="7.7372163518208542E-4"/>
            </c:manualLayout>
          </c:layout>
          <c:showLegendKey val="0"/>
          <c:showVal val="1"/>
          <c:showCatName val="0"/>
          <c:showSerName val="0"/>
          <c:showPercent val="1"/>
          <c:showBubbleSize val="0"/>
          <c:separator>
</c:separator>
        </c:dLbl>
      </c:pivotFmt>
      <c:pivotFmt>
        <c:idx val="12"/>
        <c:dLbl>
          <c:idx val="0"/>
          <c:delete val="1"/>
        </c:dLbl>
      </c:pivotFmt>
    </c:pivotFmts>
    <c:plotArea>
      <c:layout/>
      <c:pieChart>
        <c:varyColors val="1"/>
        <c:ser>
          <c:idx val="0"/>
          <c:order val="0"/>
          <c:tx>
            <c:strRef>
              <c:f>'Estimate Type'!$B$6:$B$7</c:f>
              <c:strCache>
                <c:ptCount val="1"/>
                <c:pt idx="0">
                  <c:v>Total</c:v>
                </c:pt>
              </c:strCache>
            </c:strRef>
          </c:tx>
          <c:dLbls>
            <c:dLbl>
              <c:idx val="5"/>
              <c:layout>
                <c:manualLayout>
                  <c:x val="3.2947037343197594E-2"/>
                  <c:y val="7.7372163518208542E-4"/>
                </c:manualLayout>
              </c:layout>
              <c:showLegendKey val="0"/>
              <c:showVal val="1"/>
              <c:showCatName val="0"/>
              <c:showSerName val="0"/>
              <c:showPercent val="1"/>
              <c:showBubbleSize val="0"/>
              <c:separator>
</c:separator>
            </c:dLbl>
            <c:dLbl>
              <c:idx val="6"/>
              <c:delete val="1"/>
            </c:dLbl>
            <c:txPr>
              <a:bodyPr/>
              <a:lstStyle/>
              <a:p>
                <a:pPr>
                  <a:defRPr sz="1200"/>
                </a:pPr>
                <a:endParaRPr lang="en-US"/>
              </a:p>
            </c:txPr>
            <c:showLegendKey val="0"/>
            <c:showVal val="1"/>
            <c:showCatName val="0"/>
            <c:showSerName val="0"/>
            <c:showPercent val="1"/>
            <c:showBubbleSize val="0"/>
            <c:separator>
</c:separator>
            <c:showLeaderLines val="1"/>
          </c:dLbls>
          <c:cat>
            <c:strRef>
              <c:f>'Estimate Type'!$A$8:$A$15</c:f>
              <c:strCache>
                <c:ptCount val="7"/>
                <c:pt idx="0">
                  <c:v>L1 Actual / M1 Existing P.O.</c:v>
                </c:pt>
                <c:pt idx="1">
                  <c:v>L2 LOE Task / M2 Procurements for LOE/Oversight Work</c:v>
                </c:pt>
                <c:pt idx="2">
                  <c:v>L3 / M3  Advanced</c:v>
                </c:pt>
                <c:pt idx="3">
                  <c:v>L4 / M4 Preliminary</c:v>
                </c:pt>
                <c:pt idx="4">
                  <c:v>L5 / M5 Conceptual</c:v>
                </c:pt>
                <c:pt idx="5">
                  <c:v>L6 / M6 Pre-Conceptual</c:v>
                </c:pt>
                <c:pt idx="6">
                  <c:v>L7 / M7 Rough Estimate Pre-Conceptual - Uncommon Work</c:v>
                </c:pt>
              </c:strCache>
            </c:strRef>
          </c:cat>
          <c:val>
            <c:numRef>
              <c:f>'Estimate Type'!$B$8:$B$15</c:f>
              <c:numCache>
                <c:formatCode>###,###,</c:formatCode>
                <c:ptCount val="7"/>
                <c:pt idx="0">
                  <c:v>19925869.486800004</c:v>
                </c:pt>
                <c:pt idx="1">
                  <c:v>4261429.4915000014</c:v>
                </c:pt>
                <c:pt idx="2">
                  <c:v>23575303.018800002</c:v>
                </c:pt>
                <c:pt idx="3">
                  <c:v>23740590.399400022</c:v>
                </c:pt>
                <c:pt idx="4">
                  <c:v>15911793.166300001</c:v>
                </c:pt>
                <c:pt idx="5">
                  <c:v>552658.48900000018</c:v>
                </c:pt>
                <c:pt idx="6">
                  <c:v>0.01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380942454692125"/>
          <c:y val="0.12475867154685087"/>
          <c:w val="0.34519057429822303"/>
          <c:h val="0.75048265690629823"/>
        </c:manualLayout>
      </c:layout>
      <c:overlay val="0"/>
      <c:txPr>
        <a:bodyPr/>
        <a:lstStyle/>
        <a:p>
          <a:pPr>
            <a:defRPr sz="12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55908151619751"/>
          <c:y val="2.0599227842961546E-2"/>
          <c:w val="0.78328600668067339"/>
          <c:h val="0.67231054725591022"/>
        </c:manualLayout>
      </c:layout>
      <c:barChart>
        <c:barDir val="col"/>
        <c:grouping val="stacked"/>
        <c:varyColors val="0"/>
        <c:ser>
          <c:idx val="1"/>
          <c:order val="0"/>
          <c:tx>
            <c:strRef>
              <c:f>'FTE''s'!$B$26</c:f>
              <c:strCache>
                <c:ptCount val="1"/>
                <c:pt idx="0">
                  <c:v>AD Administrative</c:v>
                </c:pt>
              </c:strCache>
            </c:strRef>
          </c:tx>
          <c:invertIfNegative val="0"/>
          <c:cat>
            <c:numRef>
              <c:f>'FTE''s'!$A$27:$A$38</c:f>
              <c:numCache>
                <c:formatCode>"FY"yy</c:formatCode>
                <c:ptCount val="7"/>
                <c:pt idx="0">
                  <c:v>42277</c:v>
                </c:pt>
                <c:pt idx="1">
                  <c:v>42643</c:v>
                </c:pt>
                <c:pt idx="2">
                  <c:v>43008</c:v>
                </c:pt>
                <c:pt idx="3">
                  <c:v>43373</c:v>
                </c:pt>
                <c:pt idx="4">
                  <c:v>43738</c:v>
                </c:pt>
                <c:pt idx="5">
                  <c:v>44104</c:v>
                </c:pt>
                <c:pt idx="6">
                  <c:v>44469</c:v>
                </c:pt>
              </c:numCache>
            </c:numRef>
          </c:cat>
          <c:val>
            <c:numRef>
              <c:f>'FTE''s'!$B$27:$B$38</c:f>
              <c:numCache>
                <c:formatCode>#,##0.0</c:formatCode>
                <c:ptCount val="7"/>
                <c:pt idx="0">
                  <c:v>1.5156999999999998</c:v>
                </c:pt>
                <c:pt idx="1">
                  <c:v>1.3822999999999999</c:v>
                </c:pt>
                <c:pt idx="2">
                  <c:v>1.0403</c:v>
                </c:pt>
                <c:pt idx="3">
                  <c:v>1.1548</c:v>
                </c:pt>
                <c:pt idx="4">
                  <c:v>0.62790000000000001</c:v>
                </c:pt>
                <c:pt idx="5">
                  <c:v>0.60089999999999999</c:v>
                </c:pt>
                <c:pt idx="6">
                  <c:v>5.7000000000000002E-3</c:v>
                </c:pt>
              </c:numCache>
            </c:numRef>
          </c:val>
        </c:ser>
        <c:ser>
          <c:idx val="2"/>
          <c:order val="1"/>
          <c:tx>
            <c:strRef>
              <c:f>'FTE''s'!$C$26</c:f>
              <c:strCache>
                <c:ptCount val="1"/>
                <c:pt idx="0">
                  <c:v>EN Engineering</c:v>
                </c:pt>
              </c:strCache>
            </c:strRef>
          </c:tx>
          <c:invertIfNegative val="0"/>
          <c:cat>
            <c:numRef>
              <c:f>'FTE''s'!$A$27:$A$38</c:f>
              <c:numCache>
                <c:formatCode>"FY"yy</c:formatCode>
                <c:ptCount val="7"/>
                <c:pt idx="0">
                  <c:v>42277</c:v>
                </c:pt>
                <c:pt idx="1">
                  <c:v>42643</c:v>
                </c:pt>
                <c:pt idx="2">
                  <c:v>43008</c:v>
                </c:pt>
                <c:pt idx="3">
                  <c:v>43373</c:v>
                </c:pt>
                <c:pt idx="4">
                  <c:v>43738</c:v>
                </c:pt>
                <c:pt idx="5">
                  <c:v>44104</c:v>
                </c:pt>
                <c:pt idx="6">
                  <c:v>44469</c:v>
                </c:pt>
              </c:numCache>
            </c:numRef>
          </c:cat>
          <c:val>
            <c:numRef>
              <c:f>'FTE''s'!$C$27:$C$38</c:f>
              <c:numCache>
                <c:formatCode>#,##0.0</c:formatCode>
                <c:ptCount val="7"/>
                <c:pt idx="0">
                  <c:v>15.8268</c:v>
                </c:pt>
                <c:pt idx="1">
                  <c:v>9.3558000000000003</c:v>
                </c:pt>
                <c:pt idx="2">
                  <c:v>4.7505000000000006</c:v>
                </c:pt>
                <c:pt idx="3">
                  <c:v>7.4487999999999994</c:v>
                </c:pt>
                <c:pt idx="4">
                  <c:v>7.2112000000000007</c:v>
                </c:pt>
                <c:pt idx="5">
                  <c:v>3.6379000000000001</c:v>
                </c:pt>
                <c:pt idx="6">
                  <c:v>5.7000000000000002E-3</c:v>
                </c:pt>
              </c:numCache>
            </c:numRef>
          </c:val>
        </c:ser>
        <c:ser>
          <c:idx val="3"/>
          <c:order val="2"/>
          <c:tx>
            <c:strRef>
              <c:f>'FTE''s'!$D$26</c:f>
              <c:strCache>
                <c:ptCount val="1"/>
                <c:pt idx="0">
                  <c:v>ES Environmental, Safety &amp; Health</c:v>
                </c:pt>
              </c:strCache>
            </c:strRef>
          </c:tx>
          <c:spPr>
            <a:solidFill>
              <a:schemeClr val="accent5">
                <a:lumMod val="75000"/>
              </a:schemeClr>
            </a:solidFill>
          </c:spPr>
          <c:invertIfNegative val="0"/>
          <c:cat>
            <c:numRef>
              <c:f>'FTE''s'!$A$27:$A$38</c:f>
              <c:numCache>
                <c:formatCode>"FY"yy</c:formatCode>
                <c:ptCount val="7"/>
                <c:pt idx="0">
                  <c:v>42277</c:v>
                </c:pt>
                <c:pt idx="1">
                  <c:v>42643</c:v>
                </c:pt>
                <c:pt idx="2">
                  <c:v>43008</c:v>
                </c:pt>
                <c:pt idx="3">
                  <c:v>43373</c:v>
                </c:pt>
                <c:pt idx="4">
                  <c:v>43738</c:v>
                </c:pt>
                <c:pt idx="5">
                  <c:v>44104</c:v>
                </c:pt>
                <c:pt idx="6">
                  <c:v>44469</c:v>
                </c:pt>
              </c:numCache>
            </c:numRef>
          </c:cat>
          <c:val>
            <c:numRef>
              <c:f>'FTE''s'!$D$27:$D$38</c:f>
              <c:numCache>
                <c:formatCode>#,##0.0</c:formatCode>
                <c:ptCount val="7"/>
                <c:pt idx="0">
                  <c:v>0</c:v>
                </c:pt>
                <c:pt idx="1">
                  <c:v>0</c:v>
                </c:pt>
                <c:pt idx="2">
                  <c:v>0</c:v>
                </c:pt>
                <c:pt idx="3">
                  <c:v>4.53E-2</c:v>
                </c:pt>
                <c:pt idx="4">
                  <c:v>0</c:v>
                </c:pt>
                <c:pt idx="5">
                  <c:v>0</c:v>
                </c:pt>
                <c:pt idx="6">
                  <c:v>0</c:v>
                </c:pt>
              </c:numCache>
            </c:numRef>
          </c:val>
        </c:ser>
        <c:ser>
          <c:idx val="5"/>
          <c:order val="3"/>
          <c:tx>
            <c:strRef>
              <c:f>'FTE''s'!$E$26</c:f>
              <c:strCache>
                <c:ptCount val="1"/>
                <c:pt idx="0">
                  <c:v>FM Facilities Management</c:v>
                </c:pt>
              </c:strCache>
            </c:strRef>
          </c:tx>
          <c:invertIfNegative val="0"/>
          <c:val>
            <c:numRef>
              <c:f>'FTE''s'!$E$27:$E$38</c:f>
              <c:numCache>
                <c:formatCode>#,##0.0</c:formatCode>
                <c:ptCount val="7"/>
                <c:pt idx="0">
                  <c:v>0</c:v>
                </c:pt>
                <c:pt idx="1">
                  <c:v>0</c:v>
                </c:pt>
                <c:pt idx="2">
                  <c:v>0</c:v>
                </c:pt>
                <c:pt idx="3">
                  <c:v>6.3999999999999994E-3</c:v>
                </c:pt>
                <c:pt idx="4">
                  <c:v>3.27E-2</c:v>
                </c:pt>
                <c:pt idx="5">
                  <c:v>2E-3</c:v>
                </c:pt>
                <c:pt idx="6">
                  <c:v>0</c:v>
                </c:pt>
              </c:numCache>
            </c:numRef>
          </c:val>
        </c:ser>
        <c:ser>
          <c:idx val="6"/>
          <c:order val="4"/>
          <c:tx>
            <c:strRef>
              <c:f>'FTE''s'!$F$26</c:f>
              <c:strCache>
                <c:ptCount val="1"/>
                <c:pt idx="0">
                  <c:v>IT Information Technology</c:v>
                </c:pt>
              </c:strCache>
            </c:strRef>
          </c:tx>
          <c:invertIfNegative val="0"/>
          <c:val>
            <c:numRef>
              <c:f>'FTE''s'!$F$27:$F$38</c:f>
              <c:numCache>
                <c:formatCode>#,##0.0</c:formatCode>
                <c:ptCount val="7"/>
                <c:pt idx="0">
                  <c:v>0.30020000000000002</c:v>
                </c:pt>
                <c:pt idx="1">
                  <c:v>0.50149999999999995</c:v>
                </c:pt>
                <c:pt idx="2">
                  <c:v>0.3952</c:v>
                </c:pt>
                <c:pt idx="3">
                  <c:v>0.5373</c:v>
                </c:pt>
                <c:pt idx="4">
                  <c:v>0.61450000000000005</c:v>
                </c:pt>
                <c:pt idx="5">
                  <c:v>5.9400000000000001E-2</c:v>
                </c:pt>
                <c:pt idx="6">
                  <c:v>0</c:v>
                </c:pt>
              </c:numCache>
            </c:numRef>
          </c:val>
        </c:ser>
        <c:ser>
          <c:idx val="7"/>
          <c:order val="5"/>
          <c:tx>
            <c:strRef>
              <c:f>'FTE''s'!$G$26</c:f>
              <c:strCache>
                <c:ptCount val="1"/>
                <c:pt idx="0">
                  <c:v>SC Scientific</c:v>
                </c:pt>
              </c:strCache>
            </c:strRef>
          </c:tx>
          <c:invertIfNegative val="0"/>
          <c:val>
            <c:numRef>
              <c:f>'FTE''s'!$G$27:$G$38</c:f>
              <c:numCache>
                <c:formatCode>#,##0.0</c:formatCode>
                <c:ptCount val="7"/>
                <c:pt idx="0">
                  <c:v>1.9818</c:v>
                </c:pt>
                <c:pt idx="1">
                  <c:v>1.8593999999999999</c:v>
                </c:pt>
                <c:pt idx="2">
                  <c:v>1.8176000000000001</c:v>
                </c:pt>
                <c:pt idx="3">
                  <c:v>1.7176</c:v>
                </c:pt>
                <c:pt idx="4">
                  <c:v>1.5002</c:v>
                </c:pt>
                <c:pt idx="5">
                  <c:v>1.5002</c:v>
                </c:pt>
                <c:pt idx="6">
                  <c:v>0</c:v>
                </c:pt>
              </c:numCache>
            </c:numRef>
          </c:val>
        </c:ser>
        <c:ser>
          <c:idx val="0"/>
          <c:order val="6"/>
          <c:tx>
            <c:strRef>
              <c:f>'FTE''s'!$H$26</c:f>
              <c:strCache>
                <c:ptCount val="1"/>
                <c:pt idx="0">
                  <c:v>TE Technical</c:v>
                </c:pt>
              </c:strCache>
            </c:strRef>
          </c:tx>
          <c:spPr>
            <a:solidFill>
              <a:schemeClr val="accent4">
                <a:lumMod val="60000"/>
                <a:lumOff val="40000"/>
              </a:schemeClr>
            </a:solidFill>
          </c:spPr>
          <c:invertIfNegative val="0"/>
          <c:cat>
            <c:numRef>
              <c:f>'FTE''s'!$A$27:$A$38</c:f>
              <c:numCache>
                <c:formatCode>"FY"yy</c:formatCode>
                <c:ptCount val="7"/>
                <c:pt idx="0">
                  <c:v>42277</c:v>
                </c:pt>
                <c:pt idx="1">
                  <c:v>42643</c:v>
                </c:pt>
                <c:pt idx="2">
                  <c:v>43008</c:v>
                </c:pt>
                <c:pt idx="3">
                  <c:v>43373</c:v>
                </c:pt>
                <c:pt idx="4">
                  <c:v>43738</c:v>
                </c:pt>
                <c:pt idx="5">
                  <c:v>44104</c:v>
                </c:pt>
                <c:pt idx="6">
                  <c:v>44469</c:v>
                </c:pt>
              </c:numCache>
            </c:numRef>
          </c:cat>
          <c:val>
            <c:numRef>
              <c:f>'FTE''s'!$H$27:$H$38</c:f>
              <c:numCache>
                <c:formatCode>#,##0.0</c:formatCode>
                <c:ptCount val="7"/>
                <c:pt idx="0">
                  <c:v>10.6014</c:v>
                </c:pt>
                <c:pt idx="1">
                  <c:v>7.6152999999999995</c:v>
                </c:pt>
                <c:pt idx="2">
                  <c:v>8.2271999999999998</c:v>
                </c:pt>
                <c:pt idx="3">
                  <c:v>12.5806</c:v>
                </c:pt>
                <c:pt idx="4">
                  <c:v>17.233799999999999</c:v>
                </c:pt>
                <c:pt idx="5">
                  <c:v>3.1474000000000002</c:v>
                </c:pt>
                <c:pt idx="6">
                  <c:v>0</c:v>
                </c:pt>
              </c:numCache>
            </c:numRef>
          </c:val>
        </c:ser>
        <c:dLbls>
          <c:showLegendKey val="0"/>
          <c:showVal val="0"/>
          <c:showCatName val="0"/>
          <c:showSerName val="0"/>
          <c:showPercent val="0"/>
          <c:showBubbleSize val="0"/>
        </c:dLbls>
        <c:gapWidth val="150"/>
        <c:overlap val="100"/>
        <c:axId val="111694208"/>
        <c:axId val="111695744"/>
      </c:barChart>
      <c:lineChart>
        <c:grouping val="standard"/>
        <c:varyColors val="0"/>
        <c:ser>
          <c:idx val="4"/>
          <c:order val="7"/>
          <c:tx>
            <c:strRef>
              <c:f>'FTE''s'!$I$26</c:f>
              <c:strCache>
                <c:ptCount val="1"/>
                <c:pt idx="0">
                  <c:v>Cumulative</c:v>
                </c:pt>
              </c:strCache>
            </c:strRef>
          </c:tx>
          <c:spPr>
            <a:ln>
              <a:solidFill>
                <a:schemeClr val="accent6">
                  <a:lumMod val="75000"/>
                </a:schemeClr>
              </a:solidFill>
            </a:ln>
          </c:spPr>
          <c:marker>
            <c:symbol val="none"/>
          </c:marker>
          <c:cat>
            <c:numRef>
              <c:f>'FTE''s'!$A$27:$A$38</c:f>
              <c:numCache>
                <c:formatCode>"FY"yy</c:formatCode>
                <c:ptCount val="7"/>
                <c:pt idx="0">
                  <c:v>42277</c:v>
                </c:pt>
                <c:pt idx="1">
                  <c:v>42643</c:v>
                </c:pt>
                <c:pt idx="2">
                  <c:v>43008</c:v>
                </c:pt>
                <c:pt idx="3">
                  <c:v>43373</c:v>
                </c:pt>
                <c:pt idx="4">
                  <c:v>43738</c:v>
                </c:pt>
                <c:pt idx="5">
                  <c:v>44104</c:v>
                </c:pt>
                <c:pt idx="6">
                  <c:v>44469</c:v>
                </c:pt>
              </c:numCache>
            </c:numRef>
          </c:cat>
          <c:val>
            <c:numRef>
              <c:f>'FTE''s'!$I$27:$I$38</c:f>
              <c:numCache>
                <c:formatCode>#,##0.0</c:formatCode>
                <c:ptCount val="7"/>
                <c:pt idx="0">
                  <c:v>30.225900000000003</c:v>
                </c:pt>
                <c:pt idx="1">
                  <c:v>50.940200000000004</c:v>
                </c:pt>
                <c:pt idx="2">
                  <c:v>67.171000000000006</c:v>
                </c:pt>
                <c:pt idx="3">
                  <c:v>90.661799999999999</c:v>
                </c:pt>
                <c:pt idx="4">
                  <c:v>117.88210000000001</c:v>
                </c:pt>
                <c:pt idx="5">
                  <c:v>126.82990000000001</c:v>
                </c:pt>
                <c:pt idx="6">
                  <c:v>126.8413</c:v>
                </c:pt>
              </c:numCache>
            </c:numRef>
          </c:val>
          <c:smooth val="0"/>
        </c:ser>
        <c:dLbls>
          <c:showLegendKey val="0"/>
          <c:showVal val="0"/>
          <c:showCatName val="0"/>
          <c:showSerName val="0"/>
          <c:showPercent val="0"/>
          <c:showBubbleSize val="0"/>
        </c:dLbls>
        <c:marker val="1"/>
        <c:smooth val="0"/>
        <c:axId val="111720320"/>
        <c:axId val="111718400"/>
      </c:lineChart>
      <c:dateAx>
        <c:axId val="111694208"/>
        <c:scaling>
          <c:orientation val="minMax"/>
        </c:scaling>
        <c:delete val="0"/>
        <c:axPos val="b"/>
        <c:numFmt formatCode="&quot;FY&quot;yy" sourceLinked="1"/>
        <c:majorTickMark val="out"/>
        <c:minorTickMark val="none"/>
        <c:tickLblPos val="nextTo"/>
        <c:crossAx val="111695744"/>
        <c:crosses val="autoZero"/>
        <c:auto val="1"/>
        <c:lblOffset val="100"/>
        <c:baseTimeUnit val="years"/>
      </c:dateAx>
      <c:valAx>
        <c:axId val="111695744"/>
        <c:scaling>
          <c:orientation val="minMax"/>
        </c:scaling>
        <c:delete val="0"/>
        <c:axPos val="l"/>
        <c:majorGridlines/>
        <c:title>
          <c:tx>
            <c:rich>
              <a:bodyPr rot="-5400000" vert="horz"/>
              <a:lstStyle/>
              <a:p>
                <a:pPr>
                  <a:defRPr/>
                </a:pPr>
                <a:r>
                  <a:rPr lang="en-US" dirty="0"/>
                  <a:t>Annual FTE's</a:t>
                </a:r>
              </a:p>
            </c:rich>
          </c:tx>
          <c:layout/>
          <c:overlay val="0"/>
        </c:title>
        <c:numFmt formatCode="#,##0.0" sourceLinked="1"/>
        <c:majorTickMark val="out"/>
        <c:minorTickMark val="none"/>
        <c:tickLblPos val="nextTo"/>
        <c:crossAx val="111694208"/>
        <c:crosses val="autoZero"/>
        <c:crossBetween val="between"/>
      </c:valAx>
      <c:valAx>
        <c:axId val="111718400"/>
        <c:scaling>
          <c:orientation val="minMax"/>
        </c:scaling>
        <c:delete val="0"/>
        <c:axPos val="r"/>
        <c:title>
          <c:tx>
            <c:rich>
              <a:bodyPr rot="-5400000" vert="horz"/>
              <a:lstStyle/>
              <a:p>
                <a:pPr>
                  <a:defRPr/>
                </a:pPr>
                <a:r>
                  <a:rPr lang="en-US" dirty="0"/>
                  <a:t>Cumulative FTE's</a:t>
                </a:r>
              </a:p>
            </c:rich>
          </c:tx>
          <c:layout/>
          <c:overlay val="0"/>
        </c:title>
        <c:numFmt formatCode="#,##0.0" sourceLinked="1"/>
        <c:majorTickMark val="out"/>
        <c:minorTickMark val="none"/>
        <c:tickLblPos val="nextTo"/>
        <c:crossAx val="111720320"/>
        <c:crosses val="max"/>
        <c:crossBetween val="between"/>
      </c:valAx>
      <c:dateAx>
        <c:axId val="111720320"/>
        <c:scaling>
          <c:orientation val="minMax"/>
        </c:scaling>
        <c:delete val="1"/>
        <c:axPos val="b"/>
        <c:numFmt formatCode="&quot;FY&quot;yy" sourceLinked="1"/>
        <c:majorTickMark val="out"/>
        <c:minorTickMark val="none"/>
        <c:tickLblPos val="none"/>
        <c:crossAx val="111718400"/>
        <c:crosses val="autoZero"/>
        <c:auto val="1"/>
        <c:lblOffset val="100"/>
        <c:baseTimeUnit val="years"/>
      </c:date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10/19/2014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M.Lamm - DOE CD-2/3b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dirty="0" smtClean="0"/>
              <a:t>10/21/14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dirty="0" smtClean="0"/>
              <a:t>M.Lamm - DOE CD-2/3b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dirty="0" smtClean="0"/>
              <a:t>10/21/14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dirty="0" smtClean="0"/>
              <a:t>M.Lamm - DOE CD-2/3b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smtClean="0"/>
              <a:t>10/21/14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M.Lamm - DOE CD-2/3b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prstGeom prst="rect">
            <a:avLst/>
          </a:prstGeom>
        </p:spPr>
        <p:txBody>
          <a:bodyPr/>
          <a:lstStyle>
            <a:lvl1pPr>
              <a:defRPr sz="2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10/21/14</a:t>
            </a:r>
            <a:endParaRPr lang="en-US" dirty="0"/>
          </a:p>
        </p:txBody>
      </p:sp>
      <p:sp>
        <p:nvSpPr>
          <p:cNvPr id="4" name="Footer Placeholder 3"/>
          <p:cNvSpPr>
            <a:spLocks noGrp="1"/>
          </p:cNvSpPr>
          <p:nvPr>
            <p:ph type="ftr" sz="quarter" idx="11"/>
          </p:nvPr>
        </p:nvSpPr>
        <p:spPr/>
        <p:txBody>
          <a:bodyPr/>
          <a:lstStyle/>
          <a:p>
            <a:r>
              <a:rPr lang="en-US" dirty="0" smtClean="0"/>
              <a:t>M.Lamm - DOE CD-2/3b Review</a:t>
            </a:r>
            <a:endParaRPr lang="en-US" dirty="0"/>
          </a:p>
        </p:txBody>
      </p:sp>
      <p:sp>
        <p:nvSpPr>
          <p:cNvPr id="5" name="Slide Number Placeholder 4"/>
          <p:cNvSpPr>
            <a:spLocks noGrp="1"/>
          </p:cNvSpPr>
          <p:nvPr>
            <p:ph type="sldNum" sz="quarter" idx="12"/>
          </p:nvPr>
        </p:nvSpPr>
        <p:spPr>
          <a:xfrm>
            <a:off x="228600" y="6458620"/>
            <a:ext cx="533400" cy="365125"/>
          </a:xfrm>
          <a:prstGeom prst="rect">
            <a:avLst/>
          </a:prstGeom>
        </p:spPr>
        <p:txBody>
          <a:bodyPr/>
          <a:lstStyle/>
          <a:p>
            <a:fld id="{C3711109-85FD-4DF0-B373-F61404FDD249}" type="slidenum">
              <a:rPr lang="en-US" smtClean="0"/>
              <a:pPr/>
              <a:t>‹#›</a:t>
            </a:fld>
            <a:endParaRPr lang="en-US" dirty="0"/>
          </a:p>
        </p:txBody>
      </p:sp>
    </p:spTree>
    <p:extLst>
      <p:ext uri="{BB962C8B-B14F-4D97-AF65-F5344CB8AC3E}">
        <p14:creationId xmlns:p14="http://schemas.microsoft.com/office/powerpoint/2010/main" val="154440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dirty="0" smtClean="0"/>
              <a:t>10/21/14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smtClean="0"/>
              <a:t>M.Lamm - DOE CD-2/3b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10/21/14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dirty="0" smtClean="0"/>
              <a:t>M.Lamm - DOE CD-2/3b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10/21/14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smtClean="0"/>
              <a:t>M.Lamm - DOE CD-2/3b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dirty="0" smtClean="0"/>
              <a:t>10/21/14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dirty="0" smtClean="0"/>
              <a:t>M.Lamm - DOE CD-2/3b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 id="2147484005" r:id="rId6"/>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dirty="0" smtClean="0"/>
              <a:t>10/21/14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dirty="0" smtClean="0"/>
              <a:t>M.Lamm - DOE CD-2/3b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solidFill>
                  <a:schemeClr val="tx2"/>
                </a:solidFill>
                <a:latin typeface="Helvetica" charset="0"/>
              </a:rPr>
              <a:t>475.04 Solenoid System</a:t>
            </a: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Michael Lamm</a:t>
            </a:r>
            <a:endParaRPr lang="en-US" dirty="0">
              <a:solidFill>
                <a:schemeClr val="tx2"/>
              </a:solidFill>
              <a:latin typeface="Helvetica" charset="0"/>
            </a:endParaRPr>
          </a:p>
          <a:p>
            <a:r>
              <a:rPr lang="en-US" dirty="0" smtClean="0">
                <a:solidFill>
                  <a:schemeClr val="tx2"/>
                </a:solidFill>
                <a:latin typeface="Helvetica" charset="0"/>
              </a:rPr>
              <a:t>L2 for Solenoids</a:t>
            </a:r>
            <a:endParaRPr lang="en-US" dirty="0">
              <a:solidFill>
                <a:schemeClr val="tx2"/>
              </a:solidFill>
              <a:latin typeface="Helvetica" charset="0"/>
            </a:endParaRPr>
          </a:p>
          <a:p>
            <a:r>
              <a:rPr lang="en-US" dirty="0" smtClean="0">
                <a:solidFill>
                  <a:schemeClr val="tx2"/>
                </a:solidFill>
                <a:latin typeface="Helvetica" charset="0"/>
              </a:rPr>
              <a:t>10/21/2014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
            <a:ext cx="8229600" cy="559558"/>
          </a:xfrm>
        </p:spPr>
        <p:txBody>
          <a:bodyPr>
            <a:noAutofit/>
          </a:bodyPr>
          <a:lstStyle/>
          <a:p>
            <a:r>
              <a:rPr lang="en-US" dirty="0"/>
              <a:t>Design: Detector Solenoid (DS)</a:t>
            </a:r>
          </a:p>
        </p:txBody>
      </p:sp>
      <p:grpSp>
        <p:nvGrpSpPr>
          <p:cNvPr id="3" name="Group 2"/>
          <p:cNvGrpSpPr>
            <a:grpSpLocks noChangeAspect="1"/>
          </p:cNvGrpSpPr>
          <p:nvPr/>
        </p:nvGrpSpPr>
        <p:grpSpPr>
          <a:xfrm>
            <a:off x="1371600" y="726354"/>
            <a:ext cx="6732254" cy="2877312"/>
            <a:chOff x="1757450" y="1524000"/>
            <a:chExt cx="5705300" cy="2438400"/>
          </a:xfrm>
        </p:grpSpPr>
        <p:pic>
          <p:nvPicPr>
            <p:cNvPr id="18" name="Picture 17" descr="mu2edisk.pdf"/>
            <p:cNvPicPr>
              <a:picLocks noChangeAspect="1"/>
            </p:cNvPicPr>
            <p:nvPr/>
          </p:nvPicPr>
          <p:blipFill rotWithShape="1">
            <a:blip r:embed="rId2">
              <a:extLst>
                <a:ext uri="{28A0092B-C50C-407E-A947-70E740481C1C}">
                  <a14:useLocalDpi xmlns:a14="http://schemas.microsoft.com/office/drawing/2010/main" val="0"/>
                </a:ext>
              </a:extLst>
            </a:blip>
            <a:srcRect l="49119" t="36702" r="8605" b="49337"/>
            <a:stretch/>
          </p:blipFill>
          <p:spPr>
            <a:xfrm>
              <a:off x="1757450" y="1524000"/>
              <a:ext cx="5705300" cy="2438400"/>
            </a:xfrm>
            <a:prstGeom prst="rect">
              <a:avLst/>
            </a:prstGeom>
          </p:spPr>
        </p:pic>
        <p:sp>
          <p:nvSpPr>
            <p:cNvPr id="20" name="TextBox 19"/>
            <p:cNvSpPr txBox="1"/>
            <p:nvPr/>
          </p:nvSpPr>
          <p:spPr>
            <a:xfrm rot="-660000">
              <a:off x="4435963" y="1560344"/>
              <a:ext cx="2018337" cy="369332"/>
            </a:xfrm>
            <a:prstGeom prst="rect">
              <a:avLst/>
            </a:prstGeom>
            <a:solidFill>
              <a:srgbClr val="FFFF00"/>
            </a:solidFill>
          </p:spPr>
          <p:txBody>
            <a:bodyPr wrap="square" rtlCol="0">
              <a:spAutoFit/>
            </a:bodyPr>
            <a:lstStyle/>
            <a:p>
              <a:r>
                <a:rPr lang="en-US" dirty="0" smtClean="0"/>
                <a:t>Detector Section</a:t>
              </a:r>
              <a:endParaRPr lang="en-US" dirty="0"/>
            </a:p>
          </p:txBody>
        </p:sp>
        <p:sp>
          <p:nvSpPr>
            <p:cNvPr id="22" name="TextBox 21"/>
            <p:cNvSpPr txBox="1"/>
            <p:nvPr/>
          </p:nvSpPr>
          <p:spPr>
            <a:xfrm rot="-660000">
              <a:off x="2384236" y="1979034"/>
              <a:ext cx="2018337" cy="369332"/>
            </a:xfrm>
            <a:prstGeom prst="rect">
              <a:avLst/>
            </a:prstGeom>
            <a:solidFill>
              <a:srgbClr val="FFFF00"/>
            </a:solidFill>
          </p:spPr>
          <p:txBody>
            <a:bodyPr wrap="square" rtlCol="0">
              <a:spAutoFit/>
            </a:bodyPr>
            <a:lstStyle/>
            <a:p>
              <a:r>
                <a:rPr lang="en-US" dirty="0" smtClean="0"/>
                <a:t>Gradient Section</a:t>
              </a:r>
              <a:endParaRPr lang="en-US" dirty="0"/>
            </a:p>
          </p:txBody>
        </p:sp>
      </p:grpSp>
      <p:sp>
        <p:nvSpPr>
          <p:cNvPr id="21" name="Rectangle 3"/>
          <p:cNvSpPr txBox="1">
            <a:spLocks noChangeArrowheads="1"/>
          </p:cNvSpPr>
          <p:nvPr/>
        </p:nvSpPr>
        <p:spPr bwMode="auto">
          <a:xfrm>
            <a:off x="228600" y="3470316"/>
            <a:ext cx="8763000" cy="2911434"/>
          </a:xfrm>
          <a:prstGeom prst="rect">
            <a:avLst/>
          </a:prstGeom>
          <a:noFill/>
          <a:ln w="9525">
            <a:noFill/>
            <a:miter lim="800000"/>
            <a:headEnd/>
            <a:tailEnd/>
          </a:ln>
          <a:effectLst/>
        </p:spPr>
        <p:txBody>
          <a:bodyPr>
            <a:normAutofit fontScale="77500" lnSpcReduction="20000"/>
          </a:bodyPr>
          <a:lstStyle>
            <a:lvl1pPr marL="342900" indent="-342900" algn="l" rtl="0" fontAlgn="base">
              <a:spcBef>
                <a:spcPct val="20000"/>
              </a:spcBef>
              <a:spcAft>
                <a:spcPct val="0"/>
              </a:spcAft>
              <a:buClr>
                <a:srgbClr val="FF3300"/>
              </a:buClr>
              <a:buChar char="•"/>
              <a:defRPr sz="2800" b="1">
                <a:solidFill>
                  <a:schemeClr val="accent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b="0" dirty="0" smtClean="0">
                <a:solidFill>
                  <a:schemeClr val="tx1"/>
                </a:solidFill>
                <a:latin typeface="Helvetica" pitchFamily="34" charset="0"/>
                <a:sym typeface="Wingdings" pitchFamily="2" charset="2"/>
              </a:rPr>
              <a:t>1.8 m Aperture    Operating Current ~6kA</a:t>
            </a:r>
          </a:p>
          <a:p>
            <a:pPr>
              <a:defRPr/>
            </a:pPr>
            <a:r>
              <a:rPr lang="en-US" b="0" dirty="0" smtClean="0">
                <a:solidFill>
                  <a:schemeClr val="tx1"/>
                </a:solidFill>
                <a:latin typeface="Helvetica" pitchFamily="34" charset="0"/>
                <a:sym typeface="Wingdings" pitchFamily="2" charset="2"/>
              </a:rPr>
              <a:t>Gradient section 2T I T field</a:t>
            </a:r>
          </a:p>
          <a:p>
            <a:pPr>
              <a:defRPr/>
            </a:pPr>
            <a:r>
              <a:rPr lang="en-US" b="0" dirty="0" smtClean="0">
                <a:solidFill>
                  <a:schemeClr val="tx1"/>
                </a:solidFill>
                <a:latin typeface="Helvetica" pitchFamily="34" charset="0"/>
                <a:sym typeface="Wingdings" pitchFamily="2" charset="2"/>
              </a:rPr>
              <a:t>Spectrometer section 1 T field with small axial gradient superimposed to reduce backgrounds</a:t>
            </a:r>
          </a:p>
          <a:p>
            <a:pPr>
              <a:defRPr/>
            </a:pPr>
            <a:r>
              <a:rPr lang="en-US" b="0" dirty="0" smtClean="0">
                <a:solidFill>
                  <a:schemeClr val="tx1"/>
                </a:solidFill>
                <a:latin typeface="Helvetica" pitchFamily="34" charset="0"/>
                <a:sym typeface="Wingdings" pitchFamily="2" charset="2"/>
              </a:rPr>
              <a:t>11 Coils in total </a:t>
            </a:r>
          </a:p>
          <a:p>
            <a:pPr lvl="1">
              <a:defRPr/>
            </a:pPr>
            <a:r>
              <a:rPr lang="en-US" dirty="0" smtClean="0">
                <a:latin typeface="Helvetica" pitchFamily="34" charset="0"/>
                <a:sym typeface="Wingdings" pitchFamily="2" charset="2"/>
              </a:rPr>
              <a:t>Axial spacers in Gradient Section</a:t>
            </a:r>
          </a:p>
          <a:p>
            <a:pPr lvl="1">
              <a:defRPr/>
            </a:pPr>
            <a:r>
              <a:rPr lang="en-US" dirty="0" smtClean="0">
                <a:latin typeface="Helvetica" pitchFamily="34" charset="0"/>
                <a:sym typeface="Wingdings" pitchFamily="2" charset="2"/>
              </a:rPr>
              <a:t>Spectrometer section made  in 3 sections to simplify fabrication and reduce cost</a:t>
            </a:r>
          </a:p>
          <a:p>
            <a:pPr>
              <a:defRPr/>
            </a:pPr>
            <a:r>
              <a:rPr lang="en-US" dirty="0" smtClean="0">
                <a:solidFill>
                  <a:schemeClr val="tx1"/>
                </a:solidFill>
                <a:latin typeface="Helvetica" pitchFamily="34" charset="0"/>
                <a:sym typeface="Wingdings" pitchFamily="2" charset="2"/>
              </a:rPr>
              <a:t>Fabrication technology similar to PS</a:t>
            </a:r>
          </a:p>
        </p:txBody>
      </p:sp>
      <p:sp>
        <p:nvSpPr>
          <p:cNvPr id="2" name="Footer Placeholder 1"/>
          <p:cNvSpPr>
            <a:spLocks noGrp="1"/>
          </p:cNvSpPr>
          <p:nvPr>
            <p:ph type="ftr" sz="quarter" idx="11"/>
          </p:nvPr>
        </p:nvSpPr>
        <p:spPr/>
        <p:txBody>
          <a:bodyPr/>
          <a:lstStyle/>
          <a:p>
            <a:pPr>
              <a:defRPr/>
            </a:pPr>
            <a:r>
              <a:rPr lang="en-US" dirty="0" smtClean="0"/>
              <a:t>M.Lamm - DOE CD-2/3b Review</a:t>
            </a:r>
            <a:endParaRPr lang="en-US" b="1" dirty="0"/>
          </a:p>
        </p:txBody>
      </p:sp>
      <p:sp>
        <p:nvSpPr>
          <p:cNvPr id="4" name="Slide Number Placeholder 3"/>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sp>
        <p:nvSpPr>
          <p:cNvPr id="5" name="Date Placeholder 4"/>
          <p:cNvSpPr>
            <a:spLocks noGrp="1"/>
          </p:cNvSpPr>
          <p:nvPr>
            <p:ph type="dt" sz="half" idx="10"/>
          </p:nvPr>
        </p:nvSpPr>
        <p:spPr/>
        <p:txBody>
          <a:bodyPr/>
          <a:lstStyle/>
          <a:p>
            <a:pPr>
              <a:defRPr/>
            </a:pPr>
            <a:r>
              <a:rPr lang="en-US" dirty="0" smtClean="0"/>
              <a:t>10/21/14</a:t>
            </a:r>
            <a:endParaRPr lang="en-US" dirty="0"/>
          </a:p>
        </p:txBody>
      </p:sp>
    </p:spTree>
    <p:extLst>
      <p:ext uri="{BB962C8B-B14F-4D97-AF65-F5344CB8AC3E}">
        <p14:creationId xmlns:p14="http://schemas.microsoft.com/office/powerpoint/2010/main" val="472556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Helvetica" pitchFamily="34" charset="0"/>
                <a:ea typeface="ＭＳ Ｐゴシック" pitchFamily="34" charset="-128"/>
              </a:rPr>
              <a:t>Design: Transport Solenoids (TS)</a:t>
            </a:r>
          </a:p>
        </p:txBody>
      </p:sp>
      <p:sp>
        <p:nvSpPr>
          <p:cNvPr id="163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037FD974-C9E0-4E77-B030-6BCF570AF23D}" type="slidenum">
              <a:rPr lang="en-US" sz="900" smtClean="0">
                <a:solidFill>
                  <a:srgbClr val="154D81"/>
                </a:solidFill>
                <a:latin typeface="Helvetica" pitchFamily="34" charset="0"/>
              </a:rPr>
              <a:pPr eaLnBrk="1" hangingPunct="1"/>
              <a:t>11</a:t>
            </a:fld>
            <a:endParaRPr lang="en-US" sz="900" dirty="0" smtClean="0">
              <a:solidFill>
                <a:srgbClr val="154D81"/>
              </a:solidFill>
              <a:latin typeface="Helvetica" pitchFamily="34" charset="0"/>
            </a:endParaRPr>
          </a:p>
        </p:txBody>
      </p:sp>
      <p:sp>
        <p:nvSpPr>
          <p:cNvPr id="16389" name="Footer Placeholder 7"/>
          <p:cNvSpPr>
            <a:spLocks noGrp="1"/>
          </p:cNvSpPr>
          <p:nvPr>
            <p:ph type="ftr" sz="quarter" idx="11"/>
          </p:nvPr>
        </p:nvSpPr>
        <p:spPr bwMode="auto">
          <a:xfrm>
            <a:off x="3409950" y="6492875"/>
            <a:ext cx="3962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sz="900" dirty="0" smtClean="0">
                <a:solidFill>
                  <a:srgbClr val="154D81"/>
                </a:solidFill>
                <a:latin typeface="Helvetica" pitchFamily="34" charset="0"/>
              </a:rPr>
              <a:t>M.Lamm - DOE CD-2/3b Review</a:t>
            </a:r>
          </a:p>
        </p:txBody>
      </p:sp>
      <p:grpSp>
        <p:nvGrpSpPr>
          <p:cNvPr id="16391" name="Group 15"/>
          <p:cNvGrpSpPr>
            <a:grpSpLocks/>
          </p:cNvGrpSpPr>
          <p:nvPr/>
        </p:nvGrpSpPr>
        <p:grpSpPr bwMode="auto">
          <a:xfrm>
            <a:off x="223838" y="1041400"/>
            <a:ext cx="4789487" cy="2144713"/>
            <a:chOff x="223836" y="1040755"/>
            <a:chExt cx="4790073" cy="2145357"/>
          </a:xfrm>
        </p:grpSpPr>
        <p:pic>
          <p:nvPicPr>
            <p:cNvPr id="16403" name="Picture 6" descr="mu2e-pic-v3.png"/>
            <p:cNvPicPr>
              <a:picLocks noChangeAspect="1"/>
            </p:cNvPicPr>
            <p:nvPr/>
          </p:nvPicPr>
          <p:blipFill>
            <a:blip r:embed="rId2">
              <a:extLst>
                <a:ext uri="{28A0092B-C50C-407E-A947-70E740481C1C}">
                  <a14:useLocalDpi xmlns:a14="http://schemas.microsoft.com/office/drawing/2010/main" val="0"/>
                </a:ext>
              </a:extLst>
            </a:blip>
            <a:srcRect l="13731" t="32817" r="38774" b="26659"/>
            <a:stretch>
              <a:fillRect/>
            </a:stretch>
          </p:blipFill>
          <p:spPr bwMode="auto">
            <a:xfrm>
              <a:off x="223836" y="1142565"/>
              <a:ext cx="4790073" cy="204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4"/>
            <p:cNvSpPr txBox="1">
              <a:spLocks noChangeArrowheads="1"/>
            </p:cNvSpPr>
            <p:nvPr/>
          </p:nvSpPr>
          <p:spPr bwMode="auto">
            <a:xfrm>
              <a:off x="1108484" y="1040755"/>
              <a:ext cx="813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b="1" dirty="0"/>
                <a:t>TSu</a:t>
              </a:r>
            </a:p>
          </p:txBody>
        </p:sp>
        <p:sp>
          <p:nvSpPr>
            <p:cNvPr id="16405" name="TextBox 21"/>
            <p:cNvSpPr txBox="1">
              <a:spLocks noChangeArrowheads="1"/>
            </p:cNvSpPr>
            <p:nvPr/>
          </p:nvSpPr>
          <p:spPr bwMode="auto">
            <a:xfrm>
              <a:off x="3122420" y="1702673"/>
              <a:ext cx="813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b="1" dirty="0"/>
                <a:t>TSd</a:t>
              </a:r>
            </a:p>
          </p:txBody>
        </p:sp>
      </p:grpSp>
      <p:sp>
        <p:nvSpPr>
          <p:cNvPr id="16392" name="TextBox 22"/>
          <p:cNvSpPr txBox="1">
            <a:spLocks noChangeArrowheads="1"/>
          </p:cNvSpPr>
          <p:nvPr/>
        </p:nvSpPr>
        <p:spPr bwMode="auto">
          <a:xfrm>
            <a:off x="5386388" y="917882"/>
            <a:ext cx="35290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lnSpc>
                <a:spcPct val="150000"/>
              </a:lnSpc>
            </a:pPr>
            <a:r>
              <a:rPr lang="en-US" dirty="0"/>
              <a:t>Two cryostats TSu and TSd</a:t>
            </a:r>
          </a:p>
          <a:p>
            <a:pPr eaLnBrk="1" hangingPunct="1">
              <a:lnSpc>
                <a:spcPct val="150000"/>
              </a:lnSpc>
            </a:pPr>
            <a:r>
              <a:rPr lang="en-US" dirty="0"/>
              <a:t>	</a:t>
            </a:r>
            <a:r>
              <a:rPr lang="en-US" sz="2000" dirty="0"/>
              <a:t>Separate cryogenic </a:t>
            </a:r>
            <a:r>
              <a:rPr lang="en-US" sz="2000" dirty="0" smtClean="0"/>
              <a:t>lines</a:t>
            </a:r>
            <a:endParaRPr lang="en-US" sz="2000" dirty="0"/>
          </a:p>
          <a:p>
            <a:pPr eaLnBrk="1" hangingPunct="1">
              <a:lnSpc>
                <a:spcPct val="150000"/>
              </a:lnSpc>
            </a:pPr>
            <a:r>
              <a:rPr lang="en-US" sz="2000" dirty="0"/>
              <a:t>	Separate power system </a:t>
            </a:r>
          </a:p>
          <a:p>
            <a:pPr eaLnBrk="1" hangingPunct="1"/>
            <a:endParaRPr lang="en-US" dirty="0"/>
          </a:p>
        </p:txBody>
      </p:sp>
      <p:grpSp>
        <p:nvGrpSpPr>
          <p:cNvPr id="14357" name="Group 14356"/>
          <p:cNvGrpSpPr>
            <a:grpSpLocks/>
          </p:cNvGrpSpPr>
          <p:nvPr/>
        </p:nvGrpSpPr>
        <p:grpSpPr bwMode="auto">
          <a:xfrm>
            <a:off x="133350" y="2276475"/>
            <a:ext cx="3995738" cy="1966913"/>
            <a:chOff x="132672" y="2277112"/>
            <a:chExt cx="3997009" cy="1966911"/>
          </a:xfrm>
        </p:grpSpPr>
        <p:cxnSp>
          <p:nvCxnSpPr>
            <p:cNvPr id="14" name="Straight Arrow Connector 13"/>
            <p:cNvCxnSpPr/>
            <p:nvPr/>
          </p:nvCxnSpPr>
          <p:spPr>
            <a:xfrm flipV="1">
              <a:off x="2327295" y="2826386"/>
              <a:ext cx="1802386" cy="641349"/>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707530" y="2277112"/>
              <a:ext cx="838467" cy="1098549"/>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397" name="TextBox 23"/>
            <p:cNvSpPr txBox="1">
              <a:spLocks noChangeArrowheads="1"/>
            </p:cNvSpPr>
            <p:nvPr/>
          </p:nvSpPr>
          <p:spPr bwMode="auto">
            <a:xfrm>
              <a:off x="132672" y="3320693"/>
              <a:ext cx="35635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lnSpc>
                  <a:spcPct val="150000"/>
                </a:lnSpc>
              </a:pPr>
              <a:r>
                <a:rPr lang="en-US" sz="1800" dirty="0"/>
                <a:t>Mechanical and Magnetic interface with PS and DS</a:t>
              </a:r>
            </a:p>
          </p:txBody>
        </p:sp>
      </p:grpSp>
      <p:grpSp>
        <p:nvGrpSpPr>
          <p:cNvPr id="4" name="Group 3"/>
          <p:cNvGrpSpPr/>
          <p:nvPr/>
        </p:nvGrpSpPr>
        <p:grpSpPr>
          <a:xfrm>
            <a:off x="77788" y="2290763"/>
            <a:ext cx="8963025" cy="4006850"/>
            <a:chOff x="77788" y="2290763"/>
            <a:chExt cx="8963025" cy="4006850"/>
          </a:xfrm>
        </p:grpSpPr>
        <p:grpSp>
          <p:nvGrpSpPr>
            <p:cNvPr id="2" name="Group 1"/>
            <p:cNvGrpSpPr/>
            <p:nvPr/>
          </p:nvGrpSpPr>
          <p:grpSpPr>
            <a:xfrm>
              <a:off x="77788" y="2290763"/>
              <a:ext cx="8963025" cy="4006850"/>
              <a:chOff x="77788" y="2290763"/>
              <a:chExt cx="8963025" cy="4006850"/>
            </a:xfrm>
          </p:grpSpPr>
          <p:sp>
            <p:nvSpPr>
              <p:cNvPr id="16390" name="TextBox 3"/>
              <p:cNvSpPr txBox="1">
                <a:spLocks noChangeArrowheads="1"/>
              </p:cNvSpPr>
              <p:nvPr/>
            </p:nvSpPr>
            <p:spPr bwMode="auto">
              <a:xfrm>
                <a:off x="5386388" y="2731294"/>
                <a:ext cx="3654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dirty="0"/>
                  <a:t>52 short solenoid </a:t>
                </a:r>
                <a:r>
                  <a:rPr lang="en-US" dirty="0" smtClean="0"/>
                  <a:t>coils</a:t>
                </a:r>
              </a:p>
              <a:p>
                <a:pPr eaLnBrk="1" hangingPunct="1"/>
                <a:r>
                  <a:rPr lang="en-US" dirty="0" smtClean="0"/>
                  <a:t>Typically 2 coils per module</a:t>
                </a:r>
                <a:endParaRPr lang="en-US" dirty="0"/>
              </a:p>
              <a:p>
                <a:pPr eaLnBrk="1" hangingPunct="1"/>
                <a:endParaRPr lang="en-US" dirty="0"/>
              </a:p>
            </p:txBody>
          </p:sp>
          <p:grpSp>
            <p:nvGrpSpPr>
              <p:cNvPr id="14347" name="Group 14346"/>
              <p:cNvGrpSpPr>
                <a:grpSpLocks/>
              </p:cNvGrpSpPr>
              <p:nvPr/>
            </p:nvGrpSpPr>
            <p:grpSpPr bwMode="auto">
              <a:xfrm>
                <a:off x="77788" y="2290763"/>
                <a:ext cx="8963025" cy="4006850"/>
                <a:chOff x="77803" y="2291058"/>
                <a:chExt cx="8962637" cy="4006173"/>
              </a:xfrm>
            </p:grpSpPr>
            <p:grpSp>
              <p:nvGrpSpPr>
                <p:cNvPr id="16398" name="Group 27"/>
                <p:cNvGrpSpPr>
                  <a:grpSpLocks/>
                </p:cNvGrpSpPr>
                <p:nvPr/>
              </p:nvGrpSpPr>
              <p:grpSpPr bwMode="auto">
                <a:xfrm>
                  <a:off x="77803" y="3717933"/>
                  <a:ext cx="8962637" cy="2579298"/>
                  <a:chOff x="353089" y="3717933"/>
                  <a:chExt cx="8687350" cy="2579298"/>
                </a:xfrm>
              </p:grpSpPr>
              <p:pic>
                <p:nvPicPr>
                  <p:cNvPr id="16401" name="Picture 8"/>
                  <p:cNvPicPr>
                    <a:picLocks noChangeAspect="1"/>
                  </p:cNvPicPr>
                  <p:nvPr/>
                </p:nvPicPr>
                <p:blipFill>
                  <a:blip r:embed="rId3">
                    <a:extLst>
                      <a:ext uri="{28A0092B-C50C-407E-A947-70E740481C1C}">
                        <a14:useLocalDpi xmlns:a14="http://schemas.microsoft.com/office/drawing/2010/main" val="0"/>
                      </a:ext>
                    </a:extLst>
                  </a:blip>
                  <a:srcRect t="2881" r="4166" b="27377"/>
                  <a:stretch>
                    <a:fillRect/>
                  </a:stretch>
                </p:blipFill>
                <p:spPr bwMode="auto">
                  <a:xfrm>
                    <a:off x="4397702" y="3717933"/>
                    <a:ext cx="4642737" cy="257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Box 6"/>
                  <p:cNvSpPr txBox="1">
                    <a:spLocks noChangeArrowheads="1"/>
                  </p:cNvSpPr>
                  <p:nvPr/>
                </p:nvSpPr>
                <p:spPr bwMode="auto">
                  <a:xfrm>
                    <a:off x="353089" y="4344607"/>
                    <a:ext cx="3827374" cy="13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marL="0" lvl="1" eaLnBrk="1" hangingPunct="1">
                      <a:lnSpc>
                        <a:spcPct val="150000"/>
                      </a:lnSpc>
                    </a:pPr>
                    <a:r>
                      <a:rPr lang="en-US" sz="2000" dirty="0" smtClean="0"/>
                      <a:t>Once </a:t>
                    </a:r>
                    <a:r>
                      <a:rPr lang="en-US" sz="2000" dirty="0"/>
                      <a:t>bolted together defines coils placement</a:t>
                    </a:r>
                    <a:r>
                      <a:rPr lang="en-US" sz="2000" dirty="0">
                        <a:sym typeface="Wingdings" pitchFamily="2" charset="2"/>
                      </a:rPr>
                      <a:t></a:t>
                    </a:r>
                    <a:r>
                      <a:rPr lang="en-US" sz="2000" dirty="0"/>
                      <a:t>magnetic field</a:t>
                    </a:r>
                  </a:p>
                  <a:p>
                    <a:pPr eaLnBrk="1" hangingPunct="1"/>
                    <a:endParaRPr lang="en-US" dirty="0"/>
                  </a:p>
                </p:txBody>
              </p:sp>
            </p:grpSp>
            <p:sp>
              <p:nvSpPr>
                <p:cNvPr id="34" name="Oval 33"/>
                <p:cNvSpPr/>
                <p:nvPr/>
              </p:nvSpPr>
              <p:spPr>
                <a:xfrm>
                  <a:off x="3354261" y="2291058"/>
                  <a:ext cx="312723" cy="568229"/>
                </a:xfrm>
                <a:prstGeom prst="ellipse">
                  <a:avLst/>
                </a:prstGeom>
                <a:noFill/>
                <a:ln w="508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4345" name="Straight Arrow Connector 14344"/>
                <p:cNvCxnSpPr/>
                <p:nvPr/>
              </p:nvCxnSpPr>
              <p:spPr>
                <a:xfrm>
                  <a:off x="3695558" y="2859287"/>
                  <a:ext cx="1920792" cy="1474538"/>
                </a:xfrm>
                <a:prstGeom prst="straightConnector1">
                  <a:avLst/>
                </a:prstGeom>
                <a:ln w="101600">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grpSp>
        <p:sp>
          <p:nvSpPr>
            <p:cNvPr id="3" name="TextBox 2"/>
            <p:cNvSpPr txBox="1"/>
            <p:nvPr/>
          </p:nvSpPr>
          <p:spPr>
            <a:xfrm>
              <a:off x="132373" y="5703152"/>
              <a:ext cx="3802778" cy="400110"/>
            </a:xfrm>
            <a:prstGeom prst="rect">
              <a:avLst/>
            </a:prstGeom>
            <a:noFill/>
          </p:spPr>
          <p:txBody>
            <a:bodyPr wrap="square" rtlCol="0">
              <a:spAutoFit/>
            </a:bodyPr>
            <a:lstStyle/>
            <a:p>
              <a:r>
                <a:rPr lang="en-US" sz="2000" dirty="0" smtClean="0"/>
                <a:t>Modules will be built in Industry</a:t>
              </a:r>
              <a:endParaRPr lang="en-US" sz="2000" dirty="0"/>
            </a:p>
          </p:txBody>
        </p:sp>
      </p:grpSp>
      <p:sp>
        <p:nvSpPr>
          <p:cNvPr id="5" name="Date Placeholder 4"/>
          <p:cNvSpPr>
            <a:spLocks noGrp="1"/>
          </p:cNvSpPr>
          <p:nvPr>
            <p:ph type="dt" sz="half" idx="10"/>
          </p:nvPr>
        </p:nvSpPr>
        <p:spPr/>
        <p:txBody>
          <a:bodyPr/>
          <a:lstStyle/>
          <a:p>
            <a:pPr>
              <a:defRPr/>
            </a:pPr>
            <a:r>
              <a:rPr lang="en-US" dirty="0" smtClean="0"/>
              <a:t>10/21/14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E80ED4-4F7D-42D0-8E32-EC45B0D42263}" type="slidenum">
              <a:rPr lang="en-US"/>
              <a:pPr/>
              <a:t>12</a:t>
            </a:fld>
            <a:endParaRPr lang="en-US" dirty="0"/>
          </a:p>
        </p:txBody>
      </p:sp>
      <p:sp>
        <p:nvSpPr>
          <p:cNvPr id="723970" name="Rectangle 2"/>
          <p:cNvSpPr>
            <a:spLocks noGrp="1" noChangeArrowheads="1"/>
          </p:cNvSpPr>
          <p:nvPr>
            <p:ph type="title"/>
          </p:nvPr>
        </p:nvSpPr>
        <p:spPr/>
        <p:txBody>
          <a:bodyPr/>
          <a:lstStyle/>
          <a:p>
            <a:r>
              <a:rPr lang="en-US" dirty="0" smtClean="0"/>
              <a:t>Design: PS/TS/DS1/DS2 Conductor</a:t>
            </a:r>
            <a:endParaRPr lang="en-US" dirty="0"/>
          </a:p>
        </p:txBody>
      </p:sp>
      <p:sp>
        <p:nvSpPr>
          <p:cNvPr id="3" name="Footer Placeholder 2"/>
          <p:cNvSpPr>
            <a:spLocks noGrp="1"/>
          </p:cNvSpPr>
          <p:nvPr>
            <p:ph type="ftr" sz="quarter" idx="11"/>
          </p:nvPr>
        </p:nvSpPr>
        <p:spPr>
          <a:xfrm>
            <a:off x="2267744" y="6545878"/>
            <a:ext cx="3652106" cy="304800"/>
          </a:xfrm>
        </p:spPr>
        <p:txBody>
          <a:bodyPr/>
          <a:lstStyle/>
          <a:p>
            <a:r>
              <a:rPr lang="en-US" dirty="0" smtClean="0"/>
              <a:t>M.Lamm - DOE CD-2/3b Review</a:t>
            </a:r>
            <a:endParaRPr lang="en-US" dirty="0"/>
          </a:p>
        </p:txBody>
      </p:sp>
      <p:sp>
        <p:nvSpPr>
          <p:cNvPr id="10" name="Date Placeholder 9"/>
          <p:cNvSpPr>
            <a:spLocks noGrp="1"/>
          </p:cNvSpPr>
          <p:nvPr>
            <p:ph type="dt" sz="half" idx="10"/>
          </p:nvPr>
        </p:nvSpPr>
        <p:spPr/>
        <p:txBody>
          <a:bodyPr/>
          <a:lstStyle/>
          <a:p>
            <a:pPr>
              <a:defRPr/>
            </a:pPr>
            <a:r>
              <a:rPr lang="en-US" dirty="0" smtClean="0"/>
              <a:t>10/21/14</a:t>
            </a:r>
            <a:endParaRPr lang="en-US" dirty="0"/>
          </a:p>
        </p:txBody>
      </p:sp>
      <p:sp>
        <p:nvSpPr>
          <p:cNvPr id="30" name="Rectangle 3"/>
          <p:cNvSpPr txBox="1">
            <a:spLocks noChangeArrowheads="1"/>
          </p:cNvSpPr>
          <p:nvPr/>
        </p:nvSpPr>
        <p:spPr>
          <a:xfrm>
            <a:off x="0" y="3398348"/>
            <a:ext cx="8915400" cy="2884688"/>
          </a:xfrm>
          <a:prstGeom prst="rect">
            <a:avLst/>
          </a:prstGeom>
          <a:noFill/>
          <a:ln/>
        </p:spPr>
        <p:txBody>
          <a:bodyPr lIns="0" tIns="0" rIns="0" bIns="0">
            <a:normAutofit fontScale="85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b="1" dirty="0" smtClean="0"/>
          </a:p>
          <a:p>
            <a:pPr marL="533400" indent="-533400"/>
            <a:r>
              <a:rPr lang="en-US" b="1" dirty="0" smtClean="0"/>
              <a:t>NbTi Rutherford cable with aluminum co-extruded stabilizer</a:t>
            </a:r>
          </a:p>
          <a:p>
            <a:pPr marL="933450" lvl="1" indent="-533400"/>
            <a:r>
              <a:rPr lang="en-US" dirty="0" smtClean="0"/>
              <a:t>SC content sized for Specific Magnet Requirement for Current and Temperature Margins</a:t>
            </a:r>
          </a:p>
          <a:p>
            <a:pPr marL="933450" lvl="1" indent="-533400"/>
            <a:r>
              <a:rPr lang="en-US" dirty="0" smtClean="0"/>
              <a:t>TS/DS: 99.998% aluminum for high electrical and thermal conductivity</a:t>
            </a:r>
          </a:p>
          <a:p>
            <a:pPr marL="933450" lvl="1" indent="-533400"/>
            <a:r>
              <a:rPr lang="en-US" dirty="0" smtClean="0"/>
              <a:t>PS: use  </a:t>
            </a:r>
            <a:r>
              <a:rPr lang="en-US" dirty="0"/>
              <a:t>special Ni Doped Aluminum Alloy developed for Atlas Central </a:t>
            </a:r>
            <a:r>
              <a:rPr lang="en-US" dirty="0" smtClean="0"/>
              <a:t>Solenoid, for high strength and high conductivity</a:t>
            </a:r>
          </a:p>
          <a:p>
            <a:pPr marL="933450" lvl="1" indent="-533400"/>
            <a:r>
              <a:rPr lang="en-US" dirty="0" smtClean="0"/>
              <a:t>~75 km of conductor required for project</a:t>
            </a:r>
          </a:p>
          <a:p>
            <a:pPr marL="533400" indent="-533400"/>
            <a:r>
              <a:rPr lang="en-US" b="1" dirty="0" smtClean="0"/>
              <a:t>Prototype conductor program successfully completed, production program in progress</a:t>
            </a:r>
          </a:p>
          <a:p>
            <a:pPr marL="400050" lvl="1" indent="0">
              <a:buFont typeface="Arial" charset="0"/>
              <a:buNone/>
            </a:pPr>
            <a:endParaRPr lang="en-US" dirty="0" smtClean="0"/>
          </a:p>
          <a:p>
            <a:pPr marL="533400" indent="-533400"/>
            <a:endParaRPr lang="en-US" dirty="0"/>
          </a:p>
        </p:txBody>
      </p:sp>
      <p:pic>
        <p:nvPicPr>
          <p:cNvPr id="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9" y="2243399"/>
            <a:ext cx="2985775" cy="12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43" y="1119403"/>
            <a:ext cx="2201993" cy="9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472" y="2216989"/>
            <a:ext cx="2990348" cy="130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215237" y="818353"/>
            <a:ext cx="3708818" cy="1325123"/>
            <a:chOff x="4574472" y="943647"/>
            <a:chExt cx="3300904" cy="1085633"/>
          </a:xfrm>
        </p:grpSpPr>
        <p:pic>
          <p:nvPicPr>
            <p:cNvPr id="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472" y="1250144"/>
              <a:ext cx="3300904" cy="77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5131317" y="943647"/>
              <a:ext cx="788533" cy="307777"/>
            </a:xfrm>
            <a:prstGeom prst="rect">
              <a:avLst/>
            </a:prstGeom>
            <a:noFill/>
          </p:spPr>
          <p:txBody>
            <a:bodyPr wrap="square" rtlCol="0">
              <a:spAutoFit/>
            </a:bodyPr>
            <a:lstStyle/>
            <a:p>
              <a:r>
                <a:rPr lang="en-US" sz="1400" dirty="0" smtClean="0">
                  <a:latin typeface="Helvetica" pitchFamily="34" charset="0"/>
                </a:rPr>
                <a:t>PS</a:t>
              </a:r>
              <a:endParaRPr lang="en-US" sz="1400" dirty="0">
                <a:latin typeface="Helvetica" pitchFamily="34" charset="0"/>
              </a:endParaRPr>
            </a:p>
          </p:txBody>
        </p:sp>
      </p:grpSp>
    </p:spTree>
    <p:extLst>
      <p:ext uri="{BB962C8B-B14F-4D97-AF65-F5344CB8AC3E}">
        <p14:creationId xmlns:p14="http://schemas.microsoft.com/office/powerpoint/2010/main" val="1931081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since CD-1</a:t>
            </a:r>
            <a:endParaRPr lang="en-US" dirty="0"/>
          </a:p>
        </p:txBody>
      </p:sp>
      <p:sp>
        <p:nvSpPr>
          <p:cNvPr id="3" name="Content Placeholder 2"/>
          <p:cNvSpPr>
            <a:spLocks noGrp="1"/>
          </p:cNvSpPr>
          <p:nvPr>
            <p:ph idx="1"/>
          </p:nvPr>
        </p:nvSpPr>
        <p:spPr/>
        <p:txBody>
          <a:bodyPr/>
          <a:lstStyle/>
          <a:p>
            <a:r>
              <a:rPr lang="en-US" dirty="0" smtClean="0"/>
              <a:t>Solenoid Designs have been stable since CD-1</a:t>
            </a:r>
          </a:p>
          <a:p>
            <a:pPr lvl="1"/>
            <a:r>
              <a:rPr lang="en-US" dirty="0" smtClean="0"/>
              <a:t>Small change to DS coil pack geometry to introduce a small axial gradient to reduced backgrounds</a:t>
            </a:r>
          </a:p>
          <a:p>
            <a:pPr lvl="1"/>
            <a:r>
              <a:rPr lang="en-US" dirty="0" smtClean="0"/>
              <a:t>Decision about cooling scheme for TS and DS</a:t>
            </a:r>
          </a:p>
          <a:p>
            <a:r>
              <a:rPr lang="en-US" dirty="0" smtClean="0"/>
              <a:t>Incremental changes to Quench Protection, Power System, Cryogenics and Field Mapping</a:t>
            </a:r>
          </a:p>
          <a:p>
            <a:pPr lvl="1"/>
            <a:r>
              <a:rPr lang="en-US" dirty="0" smtClean="0"/>
              <a:t>These will be detailed in our breakout sessions</a:t>
            </a:r>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Tree>
    <p:extLst>
      <p:ext uri="{BB962C8B-B14F-4D97-AF65-F5344CB8AC3E}">
        <p14:creationId xmlns:p14="http://schemas.microsoft.com/office/powerpoint/2010/main" val="375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Engineering since CD-1</a:t>
            </a:r>
            <a:endParaRPr lang="en-US" dirty="0"/>
          </a:p>
        </p:txBody>
      </p:sp>
      <p:sp>
        <p:nvSpPr>
          <p:cNvPr id="3" name="Content Placeholder 2"/>
          <p:cNvSpPr>
            <a:spLocks noGrp="1"/>
          </p:cNvSpPr>
          <p:nvPr>
            <p:ph idx="1"/>
          </p:nvPr>
        </p:nvSpPr>
        <p:spPr/>
        <p:txBody>
          <a:bodyPr/>
          <a:lstStyle/>
          <a:p>
            <a:r>
              <a:rPr lang="en-US" dirty="0" smtClean="0"/>
              <a:t>Several Value Engineering changes </a:t>
            </a:r>
            <a:r>
              <a:rPr lang="en-US" u="sng" dirty="0" smtClean="0"/>
              <a:t>prior</a:t>
            </a:r>
            <a:r>
              <a:rPr lang="en-US" dirty="0" smtClean="0"/>
              <a:t> to CD-1</a:t>
            </a:r>
          </a:p>
          <a:p>
            <a:pPr marL="0" indent="0">
              <a:buNone/>
            </a:pPr>
            <a:r>
              <a:rPr lang="en-US" dirty="0" smtClean="0"/>
              <a:t>POST CD1:</a:t>
            </a:r>
          </a:p>
          <a:p>
            <a:r>
              <a:rPr lang="en-US" dirty="0" smtClean="0"/>
              <a:t>Decision for DS to employ Thermal Siphon cooling is largely driven by value engineering (see next slide)</a:t>
            </a:r>
          </a:p>
          <a:p>
            <a:pPr lvl="1"/>
            <a:r>
              <a:rPr lang="en-US" dirty="0" smtClean="0"/>
              <a:t>Allows for similar coil and feedbox fabrication &amp; design</a:t>
            </a:r>
          </a:p>
          <a:p>
            <a:pPr lvl="1"/>
            <a:r>
              <a:rPr lang="en-US" dirty="0" smtClean="0"/>
              <a:t>Allows vendors to fabricate both magnets with similar tooling</a:t>
            </a:r>
          </a:p>
          <a:p>
            <a:r>
              <a:rPr lang="en-US" dirty="0" smtClean="0"/>
              <a:t>We will recycle gently used Tevatron power supplies and extraction circuit components</a:t>
            </a:r>
          </a:p>
          <a:p>
            <a:pPr marL="0" indent="0">
              <a:buNone/>
            </a:pPr>
            <a:endParaRPr lang="en-US" dirty="0" smtClean="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spTree>
    <p:extLst>
      <p:ext uri="{BB962C8B-B14F-4D97-AF65-F5344CB8AC3E}">
        <p14:creationId xmlns:p14="http://schemas.microsoft.com/office/powerpoint/2010/main" val="1546829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Downselects</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DS and TS cooling scheme decision</a:t>
            </a:r>
          </a:p>
          <a:p>
            <a:r>
              <a:rPr lang="en-US" dirty="0" smtClean="0"/>
              <a:t>Subject of an Internal review  June 26-27, 2013</a:t>
            </a:r>
          </a:p>
          <a:p>
            <a:pPr lvl="1"/>
            <a:r>
              <a:rPr lang="en-US" dirty="0" smtClean="0"/>
              <a:t>Reviewers: Philippe Bredy (CEA), Bertrand Baudouy (CEA), Joel Fuerst (ANL) and Kurt Kempetz (Chairman, FNAL)</a:t>
            </a:r>
          </a:p>
          <a:p>
            <a:r>
              <a:rPr lang="en-US" dirty="0" smtClean="0"/>
              <a:t>Thermal Siphon (natural convection) vs. Forced Flow</a:t>
            </a:r>
          </a:p>
          <a:p>
            <a:pPr lvl="1"/>
            <a:r>
              <a:rPr lang="en-US" dirty="0" smtClean="0"/>
              <a:t>Passive, no valves at magnet, no cryo pumps at feedbox  </a:t>
            </a:r>
            <a:r>
              <a:rPr lang="en-US" b="1" dirty="0" smtClean="0"/>
              <a:t>but</a:t>
            </a:r>
          </a:p>
          <a:p>
            <a:pPr lvl="1"/>
            <a:r>
              <a:rPr lang="en-US" dirty="0" smtClean="0"/>
              <a:t>Geometry dependent, must fill from bottom, exit from top and difficult to adjust once implemented</a:t>
            </a:r>
          </a:p>
          <a:p>
            <a:pPr lvl="1"/>
            <a:r>
              <a:rPr lang="en-US" dirty="0" smtClean="0"/>
              <a:t>PS cooling scheme has always been thermal siphon</a:t>
            </a:r>
          </a:p>
          <a:p>
            <a:r>
              <a:rPr lang="en-US" dirty="0" smtClean="0"/>
              <a:t>Select </a:t>
            </a:r>
            <a:r>
              <a:rPr lang="en-US" u="sng" dirty="0" smtClean="0"/>
              <a:t>Thermal Siphon for DS</a:t>
            </a:r>
            <a:r>
              <a:rPr lang="en-US" dirty="0" smtClean="0"/>
              <a:t> to simplify magnet and feed box fabrication.  Distribution line carrying cryogens makes a small penetration through cosmic ray wall.</a:t>
            </a:r>
          </a:p>
          <a:p>
            <a:r>
              <a:rPr lang="en-US" dirty="0" smtClean="0"/>
              <a:t>Select </a:t>
            </a:r>
            <a:r>
              <a:rPr lang="en-US" u="sng" dirty="0"/>
              <a:t>F</a:t>
            </a:r>
            <a:r>
              <a:rPr lang="en-US" u="sng" dirty="0" smtClean="0"/>
              <a:t>orce </a:t>
            </a:r>
            <a:r>
              <a:rPr lang="en-US" u="sng" dirty="0"/>
              <a:t>F</a:t>
            </a:r>
            <a:r>
              <a:rPr lang="en-US" u="sng" dirty="0" smtClean="0"/>
              <a:t>low for TS</a:t>
            </a:r>
            <a:r>
              <a:rPr lang="en-US" dirty="0" smtClean="0"/>
              <a:t> because of the complex geometry of coils and support structure, and distribution line may have to be routed through experimental hall floor to accommodate shielding. </a:t>
            </a:r>
          </a:p>
          <a:p>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spTree>
    <p:extLst>
      <p:ext uri="{BB962C8B-B14F-4D97-AF65-F5344CB8AC3E}">
        <p14:creationId xmlns:p14="http://schemas.microsoft.com/office/powerpoint/2010/main" val="27127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264" y="1149350"/>
            <a:ext cx="46863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Performance:  PS Magnetic field</a:t>
            </a:r>
            <a:endParaRPr lang="en-US" dirty="0"/>
          </a:p>
        </p:txBody>
      </p:sp>
      <p:sp>
        <p:nvSpPr>
          <p:cNvPr id="12" name="Content Placeholder 2"/>
          <p:cNvSpPr>
            <a:spLocks noGrp="1"/>
          </p:cNvSpPr>
          <p:nvPr>
            <p:ph idx="1"/>
          </p:nvPr>
        </p:nvSpPr>
        <p:spPr>
          <a:xfrm>
            <a:off x="152400" y="4916625"/>
            <a:ext cx="8921164" cy="1335657"/>
          </a:xfrm>
        </p:spPr>
        <p:txBody>
          <a:bodyPr>
            <a:normAutofit/>
          </a:bodyPr>
          <a:lstStyle/>
          <a:p>
            <a:pPr>
              <a:spcAft>
                <a:spcPts val="0"/>
              </a:spcAft>
              <a:defRPr/>
            </a:pPr>
            <a:r>
              <a:rPr lang="en-US" sz="1800" dirty="0" smtClean="0"/>
              <a:t>Field analysis performed including Heat and Radiation </a:t>
            </a:r>
            <a:r>
              <a:rPr lang="en-US" sz="1800" dirty="0"/>
              <a:t>S</a:t>
            </a:r>
            <a:r>
              <a:rPr lang="en-US" sz="1800" dirty="0" smtClean="0"/>
              <a:t>hield (left plot) made of high-resistivity bronze (magnetic permeability of 1.04). </a:t>
            </a:r>
          </a:p>
          <a:p>
            <a:pPr>
              <a:spcAft>
                <a:spcPts val="0"/>
              </a:spcAft>
              <a:defRPr/>
            </a:pPr>
            <a:r>
              <a:rPr lang="en-US" sz="1800" dirty="0"/>
              <a:t>Nominal field </a:t>
            </a:r>
            <a:r>
              <a:rPr lang="en-US" sz="1800" dirty="0" smtClean="0"/>
              <a:t>even with HRS (as shown in right </a:t>
            </a:r>
            <a:r>
              <a:rPr lang="en-US" sz="1800" dirty="0"/>
              <a:t>plot) </a:t>
            </a:r>
            <a:r>
              <a:rPr lang="en-US" sz="1800" u="sng" dirty="0"/>
              <a:t>meets specification </a:t>
            </a:r>
            <a:r>
              <a:rPr lang="en-US" sz="1800" dirty="0"/>
              <a:t>(dashed lines</a:t>
            </a:r>
            <a:r>
              <a:rPr lang="en-US" sz="1800" dirty="0" smtClean="0"/>
              <a:t>)</a:t>
            </a:r>
            <a:endParaRPr lang="en-US" sz="1800" dirty="0"/>
          </a:p>
          <a:p>
            <a:pPr>
              <a:spcAft>
                <a:spcPts val="0"/>
              </a:spcAft>
              <a:defRPr/>
            </a:pPr>
            <a:endParaRPr lang="en-US" sz="1800" dirty="0" smtClean="0"/>
          </a:p>
        </p:txBody>
      </p:sp>
      <p:sp>
        <p:nvSpPr>
          <p:cNvPr id="9" name="Date Placeholder 8"/>
          <p:cNvSpPr>
            <a:spLocks noGrp="1"/>
          </p:cNvSpPr>
          <p:nvPr>
            <p:ph type="dt" sz="half" idx="10"/>
          </p:nvPr>
        </p:nvSpPr>
        <p:spPr/>
        <p:txBody>
          <a:bodyPr/>
          <a:lstStyle/>
          <a:p>
            <a:pPr>
              <a:defRPr/>
            </a:pPr>
            <a:r>
              <a:rPr lang="en-US" dirty="0" smtClean="0"/>
              <a:t>10/21/14</a:t>
            </a:r>
            <a:endParaRPr lang="en-US" dirty="0"/>
          </a:p>
        </p:txBody>
      </p:sp>
      <p:sp>
        <p:nvSpPr>
          <p:cNvPr id="8" name="Footer Placeholder 7"/>
          <p:cNvSpPr>
            <a:spLocks noGrp="1"/>
          </p:cNvSpPr>
          <p:nvPr>
            <p:ph type="ftr" sz="quarter" idx="11"/>
          </p:nvPr>
        </p:nvSpPr>
        <p:spPr/>
        <p:txBody>
          <a:bodyPr/>
          <a:lstStyle/>
          <a:p>
            <a:r>
              <a:rPr lang="en-US" dirty="0" smtClean="0"/>
              <a:t>M.Lamm - DOE CD-2/3b Review</a:t>
            </a:r>
            <a:endParaRPr lang="en-US" dirty="0"/>
          </a:p>
        </p:txBody>
      </p:sp>
      <p:sp>
        <p:nvSpPr>
          <p:cNvPr id="5" name="Slide Number Placeholder 4"/>
          <p:cNvSpPr>
            <a:spLocks noGrp="1"/>
          </p:cNvSpPr>
          <p:nvPr>
            <p:ph type="sldNum" sz="quarter" idx="12"/>
          </p:nvPr>
        </p:nvSpPr>
        <p:spPr/>
        <p:txBody>
          <a:bodyPr/>
          <a:lstStyle/>
          <a:p>
            <a:pPr>
              <a:defRPr/>
            </a:pPr>
            <a:fld id="{F54CDE38-FFAF-492C-9B07-8E8E92DB54C3}" type="slidenum">
              <a:rPr lang="en-US" smtClean="0"/>
              <a:pPr>
                <a:defRPr/>
              </a:pPr>
              <a:t>16</a:t>
            </a:fld>
            <a:endParaRPr lang="en-US" dirty="0"/>
          </a:p>
        </p:txBody>
      </p:sp>
      <p:pic>
        <p:nvPicPr>
          <p:cNvPr id="13" name="Picture 12"/>
          <p:cNvPicPr/>
          <p:nvPr/>
        </p:nvPicPr>
        <p:blipFill>
          <a:blip r:embed="rId3"/>
          <a:srcRect t="4810" r="7478"/>
          <a:stretch>
            <a:fillRect/>
          </a:stretch>
        </p:blipFill>
        <p:spPr bwMode="auto">
          <a:xfrm>
            <a:off x="152400" y="931653"/>
            <a:ext cx="4026477" cy="3636481"/>
          </a:xfrm>
          <a:prstGeom prst="rect">
            <a:avLst/>
          </a:prstGeom>
          <a:noFill/>
          <a:ln w="9525">
            <a:noFill/>
            <a:miter lim="800000"/>
            <a:headEnd/>
            <a:tailEnd/>
          </a:ln>
        </p:spPr>
      </p:pic>
      <p:sp>
        <p:nvSpPr>
          <p:cNvPr id="3" name="TextBox 2"/>
          <p:cNvSpPr txBox="1"/>
          <p:nvPr/>
        </p:nvSpPr>
        <p:spPr>
          <a:xfrm>
            <a:off x="7903234" y="2928937"/>
            <a:ext cx="1094130" cy="646331"/>
          </a:xfrm>
          <a:prstGeom prst="rect">
            <a:avLst/>
          </a:prstGeom>
          <a:solidFill>
            <a:srgbClr val="FFC000"/>
          </a:solidFill>
        </p:spPr>
        <p:txBody>
          <a:bodyPr wrap="square" rtlCol="0">
            <a:spAutoFit/>
          </a:bodyPr>
          <a:lstStyle/>
          <a:p>
            <a:r>
              <a:rPr lang="en-US" sz="1800" dirty="0" smtClean="0">
                <a:latin typeface="Helvetica" pitchFamily="34" charset="0"/>
              </a:rPr>
              <a:t>TS region</a:t>
            </a:r>
            <a:endParaRPr lang="en-US" sz="1800" dirty="0">
              <a:latin typeface="Helvetica" pitchFamily="34" charset="0"/>
            </a:endParaRPr>
          </a:p>
        </p:txBody>
      </p:sp>
      <p:sp>
        <p:nvSpPr>
          <p:cNvPr id="14" name="TextBox 13"/>
          <p:cNvSpPr txBox="1"/>
          <p:nvPr/>
        </p:nvSpPr>
        <p:spPr>
          <a:xfrm>
            <a:off x="0" y="2152551"/>
            <a:ext cx="1094130" cy="646331"/>
          </a:xfrm>
          <a:prstGeom prst="rect">
            <a:avLst/>
          </a:prstGeom>
          <a:solidFill>
            <a:srgbClr val="FFC000"/>
          </a:solidFill>
        </p:spPr>
        <p:txBody>
          <a:bodyPr wrap="square" rtlCol="0">
            <a:spAutoFit/>
          </a:bodyPr>
          <a:lstStyle/>
          <a:p>
            <a:r>
              <a:rPr lang="en-US" sz="1800" dirty="0" smtClean="0">
                <a:latin typeface="Helvetica" pitchFamily="34" charset="0"/>
              </a:rPr>
              <a:t>TS region</a:t>
            </a:r>
            <a:endParaRPr lang="en-US" sz="1800" dirty="0">
              <a:latin typeface="Helvetic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E80ED4-4F7D-42D0-8E32-EC45B0D42263}" type="slidenum">
              <a:rPr lang="en-US"/>
              <a:pPr/>
              <a:t>17</a:t>
            </a:fld>
            <a:endParaRPr lang="en-US" dirty="0"/>
          </a:p>
        </p:txBody>
      </p:sp>
      <p:sp>
        <p:nvSpPr>
          <p:cNvPr id="723970" name="Rectangle 2"/>
          <p:cNvSpPr>
            <a:spLocks noGrp="1" noChangeArrowheads="1"/>
          </p:cNvSpPr>
          <p:nvPr>
            <p:ph type="title"/>
          </p:nvPr>
        </p:nvSpPr>
        <p:spPr/>
        <p:txBody>
          <a:bodyPr/>
          <a:lstStyle/>
          <a:p>
            <a:r>
              <a:rPr lang="en-US" dirty="0" smtClean="0"/>
              <a:t>Performance TS Field Profile</a:t>
            </a:r>
            <a:endParaRPr lang="en-US" dirty="0"/>
          </a:p>
        </p:txBody>
      </p:sp>
      <p:sp>
        <p:nvSpPr>
          <p:cNvPr id="723971" name="Rectangle 3"/>
          <p:cNvSpPr>
            <a:spLocks noGrp="1" noChangeArrowheads="1"/>
          </p:cNvSpPr>
          <p:nvPr>
            <p:ph type="body" idx="1"/>
          </p:nvPr>
        </p:nvSpPr>
        <p:spPr>
          <a:xfrm>
            <a:off x="228600" y="745403"/>
            <a:ext cx="8380562" cy="1708080"/>
          </a:xfrm>
          <a:noFill/>
          <a:ln/>
        </p:spPr>
        <p:txBody>
          <a:bodyPr>
            <a:normAutofit fontScale="62500" lnSpcReduction="20000"/>
          </a:bodyPr>
          <a:lstStyle/>
          <a:p>
            <a:pPr marL="0" indent="0">
              <a:buNone/>
            </a:pPr>
            <a:endParaRPr lang="en-US" b="1" dirty="0" smtClean="0"/>
          </a:p>
          <a:p>
            <a:pPr marL="533400" indent="-533400"/>
            <a:r>
              <a:rPr lang="en-US" b="1" dirty="0" smtClean="0"/>
              <a:t>Field specifications are complex</a:t>
            </a:r>
          </a:p>
          <a:p>
            <a:pPr marL="533400" indent="-533400"/>
            <a:r>
              <a:rPr lang="en-US" b="1" dirty="0" smtClean="0"/>
              <a:t>Generally speaking require: </a:t>
            </a:r>
          </a:p>
          <a:p>
            <a:pPr marL="933450" lvl="1" indent="-533400"/>
            <a:r>
              <a:rPr lang="en-US" b="1" dirty="0"/>
              <a:t>N</a:t>
            </a:r>
            <a:r>
              <a:rPr lang="en-US" b="1" dirty="0" smtClean="0"/>
              <a:t>egative axial gradients in straight sections to avoid trapped particles</a:t>
            </a:r>
          </a:p>
          <a:p>
            <a:pPr marL="933450" lvl="1" indent="-533400"/>
            <a:r>
              <a:rPr lang="en-US" b="1" dirty="0" smtClean="0"/>
              <a:t>Absolute fields within defined limits</a:t>
            </a:r>
          </a:p>
          <a:p>
            <a:pPr marL="533400" indent="-533400"/>
            <a:r>
              <a:rPr lang="en-US" b="1" u="sng" dirty="0" smtClean="0"/>
              <a:t>Meets requirements</a:t>
            </a:r>
            <a:r>
              <a:rPr lang="en-US" b="1" dirty="0" smtClean="0"/>
              <a:t>  (example shown below which includes field contributions from adjacent Production Solenoid)</a:t>
            </a:r>
          </a:p>
          <a:p>
            <a:pPr marL="933450" lvl="1" indent="-533400"/>
            <a:r>
              <a:rPr lang="en-US" b="1" dirty="0" smtClean="0"/>
              <a:t> </a:t>
            </a:r>
            <a:endParaRPr lang="en-US" dirty="0" smtClean="0"/>
          </a:p>
          <a:p>
            <a:pPr marL="933450" lvl="1" indent="-533400"/>
            <a:endParaRPr lang="en-US" dirty="0" smtClean="0"/>
          </a:p>
          <a:p>
            <a:pPr marL="533400" indent="-533400"/>
            <a:endParaRPr lang="en-US" dirty="0"/>
          </a:p>
        </p:txBody>
      </p:sp>
      <p:sp>
        <p:nvSpPr>
          <p:cNvPr id="3" name="Footer Placeholder 2"/>
          <p:cNvSpPr>
            <a:spLocks noGrp="1"/>
          </p:cNvSpPr>
          <p:nvPr>
            <p:ph type="ftr" sz="quarter" idx="11"/>
          </p:nvPr>
        </p:nvSpPr>
        <p:spPr>
          <a:xfrm>
            <a:off x="2267744" y="6545878"/>
            <a:ext cx="3652106" cy="304800"/>
          </a:xfrm>
        </p:spPr>
        <p:txBody>
          <a:bodyPr/>
          <a:lstStyle/>
          <a:p>
            <a:r>
              <a:rPr lang="en-US" dirty="0" smtClean="0"/>
              <a:t>M.Lamm - DOE CD-2/3b Review</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560717" y="2313776"/>
            <a:ext cx="8415068" cy="396625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dirty="0" smtClean="0"/>
              <a:t>10/21/14</a:t>
            </a:r>
            <a:endParaRPr lang="en-US" dirty="0"/>
          </a:p>
        </p:txBody>
      </p:sp>
    </p:spTree>
    <p:extLst>
      <p:ext uri="{BB962C8B-B14F-4D97-AF65-F5344CB8AC3E}">
        <p14:creationId xmlns:p14="http://schemas.microsoft.com/office/powerpoint/2010/main" val="275321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 Prototype Coil Module Collage</a:t>
            </a:r>
            <a:endParaRPr lang="en-US" dirty="0"/>
          </a:p>
        </p:txBody>
      </p:sp>
      <p:pic>
        <p:nvPicPr>
          <p:cNvPr id="2051" name="Picture 3" descr="C:\Users\lamm\Desktop\ASG photos\WindingMandre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38" y="3962148"/>
            <a:ext cx="3665508" cy="24272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30238" y="6231102"/>
            <a:ext cx="2200904" cy="276999"/>
          </a:xfrm>
          <a:prstGeom prst="rect">
            <a:avLst/>
          </a:prstGeom>
          <a:solidFill>
            <a:schemeClr val="bg1"/>
          </a:solidFill>
        </p:spPr>
        <p:txBody>
          <a:bodyPr wrap="square" rtlCol="0">
            <a:spAutoFit/>
          </a:bodyPr>
          <a:lstStyle/>
          <a:p>
            <a:r>
              <a:rPr lang="en-US" sz="1200" dirty="0" smtClean="0">
                <a:latin typeface="Helvetica" pitchFamily="34" charset="0"/>
              </a:rPr>
              <a:t>Coil winding Mandrel</a:t>
            </a:r>
            <a:endParaRPr lang="en-US" sz="1200" dirty="0">
              <a:latin typeface="Helvetica" pitchFamily="34" charset="0"/>
            </a:endParaRPr>
          </a:p>
        </p:txBody>
      </p:sp>
      <p:sp>
        <p:nvSpPr>
          <p:cNvPr id="19" name="TextBox 18"/>
          <p:cNvSpPr txBox="1"/>
          <p:nvPr/>
        </p:nvSpPr>
        <p:spPr>
          <a:xfrm>
            <a:off x="3289703" y="3270948"/>
            <a:ext cx="3049259" cy="461665"/>
          </a:xfrm>
          <a:prstGeom prst="rect">
            <a:avLst/>
          </a:prstGeom>
          <a:solidFill>
            <a:schemeClr val="bg1"/>
          </a:solidFill>
        </p:spPr>
        <p:txBody>
          <a:bodyPr wrap="square" rtlCol="0">
            <a:spAutoFit/>
          </a:bodyPr>
          <a:lstStyle/>
          <a:p>
            <a:r>
              <a:rPr lang="en-US" sz="1200" dirty="0">
                <a:latin typeface="Helvetica" pitchFamily="34" charset="0"/>
              </a:rPr>
              <a:t>Outer support cylinder </a:t>
            </a:r>
            <a:r>
              <a:rPr lang="en-US" sz="1200" dirty="0" smtClean="0">
                <a:latin typeface="Helvetica" pitchFamily="34" charset="0"/>
              </a:rPr>
              <a:t> casting pre-machined</a:t>
            </a:r>
            <a:endParaRPr lang="en-US" sz="1200" dirty="0">
              <a:latin typeface="Helvetica"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115" y="1020450"/>
            <a:ext cx="2681187" cy="200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42167" y="3455614"/>
            <a:ext cx="2435719" cy="276999"/>
          </a:xfrm>
          <a:prstGeom prst="rect">
            <a:avLst/>
          </a:prstGeom>
          <a:solidFill>
            <a:schemeClr val="bg1"/>
          </a:solidFill>
        </p:spPr>
        <p:txBody>
          <a:bodyPr wrap="square" rtlCol="0">
            <a:spAutoFit/>
          </a:bodyPr>
          <a:lstStyle/>
          <a:p>
            <a:r>
              <a:rPr lang="en-US" sz="1200" dirty="0" smtClean="0">
                <a:latin typeface="Helvetica" pitchFamily="34" charset="0"/>
              </a:rPr>
              <a:t>Computer model of coil module</a:t>
            </a:r>
            <a:endParaRPr lang="en-US" sz="1200" dirty="0">
              <a:latin typeface="Helvetica" pitchFamily="34"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976" t="10691" r="15889" b="671"/>
          <a:stretch/>
        </p:blipFill>
        <p:spPr>
          <a:xfrm>
            <a:off x="3289703" y="3913342"/>
            <a:ext cx="2902010" cy="2663472"/>
          </a:xfrm>
          <a:prstGeom prst="rect">
            <a:avLst/>
          </a:prstGeom>
        </p:spPr>
      </p:pic>
      <p:sp>
        <p:nvSpPr>
          <p:cNvPr id="22" name="TextBox 21"/>
          <p:cNvSpPr txBox="1"/>
          <p:nvPr/>
        </p:nvSpPr>
        <p:spPr>
          <a:xfrm>
            <a:off x="3640256" y="6313689"/>
            <a:ext cx="2200904" cy="276999"/>
          </a:xfrm>
          <a:prstGeom prst="rect">
            <a:avLst/>
          </a:prstGeom>
          <a:solidFill>
            <a:schemeClr val="bg1"/>
          </a:solidFill>
        </p:spPr>
        <p:txBody>
          <a:bodyPr wrap="square" rtlCol="0">
            <a:spAutoFit/>
          </a:bodyPr>
          <a:lstStyle/>
          <a:p>
            <a:r>
              <a:rPr lang="en-US" sz="1200" dirty="0" smtClean="0">
                <a:latin typeface="Helvetica" pitchFamily="34" charset="0"/>
              </a:rPr>
              <a:t>First Completed Coil</a:t>
            </a:r>
            <a:endParaRPr lang="en-US" sz="1200" dirty="0">
              <a:latin typeface="Helvetica" pitchFamily="34" charset="0"/>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1" r="21522" b="1018"/>
          <a:stretch/>
        </p:blipFill>
        <p:spPr>
          <a:xfrm>
            <a:off x="-8349" y="1310121"/>
            <a:ext cx="3233308" cy="2204192"/>
          </a:xfrm>
          <a:prstGeom prst="rect">
            <a:avLst/>
          </a:prstGeom>
        </p:spPr>
      </p:pic>
      <p:sp>
        <p:nvSpPr>
          <p:cNvPr id="3" name="Footer Placeholder 2"/>
          <p:cNvSpPr>
            <a:spLocks noGrp="1"/>
          </p:cNvSpPr>
          <p:nvPr>
            <p:ph type="ftr" sz="quarter" idx="11"/>
          </p:nvPr>
        </p:nvSpPr>
        <p:spPr>
          <a:xfrm>
            <a:off x="806450" y="6590688"/>
            <a:ext cx="5373688" cy="241300"/>
          </a:xfrm>
        </p:spPr>
        <p:txBody>
          <a:bodyPr/>
          <a:lstStyle/>
          <a:p>
            <a:pPr>
              <a:defRPr/>
            </a:pPr>
            <a:r>
              <a:rPr lang="en-US" dirty="0" smtClean="0"/>
              <a:t>M.Lamm - DOE CD-2/3b Review</a:t>
            </a:r>
            <a:endParaRPr lang="en-US" b="1" dirty="0"/>
          </a:p>
        </p:txBody>
      </p:sp>
      <p:sp>
        <p:nvSpPr>
          <p:cNvPr id="4" name="Slide Number Placeholder 3"/>
          <p:cNvSpPr>
            <a:spLocks noGrp="1"/>
          </p:cNvSpPr>
          <p:nvPr>
            <p:ph type="sldNum" sz="quarter" idx="12"/>
          </p:nvPr>
        </p:nvSpPr>
        <p:spPr>
          <a:xfrm>
            <a:off x="133125" y="6570403"/>
            <a:ext cx="447675" cy="241300"/>
          </a:xfrm>
        </p:spPr>
        <p:txBody>
          <a:bodyPr/>
          <a:lstStyle/>
          <a:p>
            <a:pPr>
              <a:defRPr/>
            </a:pPr>
            <a:fld id="{2A0CCE80-3B22-F34E-81B2-E096627812DD}" type="slidenum">
              <a:rPr lang="en-US" smtClean="0"/>
              <a:pPr>
                <a:defRPr/>
              </a:pPr>
              <a:t>18</a:t>
            </a:fld>
            <a:endParaRPr lang="en-US" dirty="0"/>
          </a:p>
        </p:txBody>
      </p:sp>
      <p:sp>
        <p:nvSpPr>
          <p:cNvPr id="20" name="TextBox 19"/>
          <p:cNvSpPr txBox="1"/>
          <p:nvPr/>
        </p:nvSpPr>
        <p:spPr>
          <a:xfrm>
            <a:off x="5925422" y="72567"/>
            <a:ext cx="3063041" cy="830997"/>
          </a:xfrm>
          <a:prstGeom prst="rect">
            <a:avLst/>
          </a:prstGeom>
          <a:solidFill>
            <a:schemeClr val="accent1">
              <a:lumMod val="20000"/>
              <a:lumOff val="80000"/>
            </a:schemeClr>
          </a:solidFill>
        </p:spPr>
        <p:txBody>
          <a:bodyPr wrap="square" rtlCol="0">
            <a:spAutoFit/>
          </a:bodyPr>
          <a:lstStyle/>
          <a:p>
            <a:r>
              <a:rPr lang="en-US" dirty="0" smtClean="0"/>
              <a:t>Scheduled completion:   October 2014</a:t>
            </a:r>
            <a:endParaRPr lang="en-US" dirty="0"/>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9359" y="973376"/>
            <a:ext cx="1874520" cy="2808656"/>
          </a:xfrm>
          <a:prstGeom prst="rect">
            <a:avLst/>
          </a:prstGeom>
        </p:spPr>
      </p:pic>
      <p:sp>
        <p:nvSpPr>
          <p:cNvPr id="23" name="TextBox 22"/>
          <p:cNvSpPr txBox="1"/>
          <p:nvPr/>
        </p:nvSpPr>
        <p:spPr>
          <a:xfrm>
            <a:off x="6180138" y="3666702"/>
            <a:ext cx="3049259" cy="276999"/>
          </a:xfrm>
          <a:prstGeom prst="rect">
            <a:avLst/>
          </a:prstGeom>
          <a:solidFill>
            <a:schemeClr val="bg1"/>
          </a:solidFill>
        </p:spPr>
        <p:txBody>
          <a:bodyPr wrap="square" rtlCol="0">
            <a:spAutoFit/>
          </a:bodyPr>
          <a:lstStyle/>
          <a:p>
            <a:r>
              <a:rPr lang="en-US" sz="1200" dirty="0" smtClean="0">
                <a:latin typeface="Helvetica" pitchFamily="34" charset="0"/>
              </a:rPr>
              <a:t>Machined  shell ready for inspection</a:t>
            </a:r>
            <a:endParaRPr lang="en-US" sz="1200" dirty="0">
              <a:latin typeface="Helvetica" pitchFamily="34" charset="0"/>
            </a:endParaRPr>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20833" r="3891" b="37222"/>
          <a:stretch/>
        </p:blipFill>
        <p:spPr>
          <a:xfrm>
            <a:off x="6142685" y="4099539"/>
            <a:ext cx="2947089" cy="2291079"/>
          </a:xfrm>
          <a:prstGeom prst="rect">
            <a:avLst/>
          </a:prstGeom>
        </p:spPr>
      </p:pic>
      <p:sp>
        <p:nvSpPr>
          <p:cNvPr id="26" name="TextBox 25"/>
          <p:cNvSpPr txBox="1"/>
          <p:nvPr/>
        </p:nvSpPr>
        <p:spPr>
          <a:xfrm>
            <a:off x="6787559" y="6092000"/>
            <a:ext cx="2200904" cy="276999"/>
          </a:xfrm>
          <a:prstGeom prst="rect">
            <a:avLst/>
          </a:prstGeom>
          <a:solidFill>
            <a:schemeClr val="bg1"/>
          </a:solidFill>
        </p:spPr>
        <p:txBody>
          <a:bodyPr wrap="square" rtlCol="0">
            <a:spAutoFit/>
          </a:bodyPr>
          <a:lstStyle/>
          <a:p>
            <a:r>
              <a:rPr lang="en-US" sz="1200" dirty="0" smtClean="0">
                <a:latin typeface="Helvetica" pitchFamily="34" charset="0"/>
              </a:rPr>
              <a:t>Second Completed Coil</a:t>
            </a:r>
            <a:endParaRPr lang="en-US" sz="1200" dirty="0">
              <a:latin typeface="Helvetica" pitchFamily="34" charset="0"/>
            </a:endParaRPr>
          </a:p>
        </p:txBody>
      </p:sp>
      <p:sp>
        <p:nvSpPr>
          <p:cNvPr id="25" name="TextBox 24"/>
          <p:cNvSpPr txBox="1"/>
          <p:nvPr/>
        </p:nvSpPr>
        <p:spPr>
          <a:xfrm>
            <a:off x="5504358" y="6508101"/>
            <a:ext cx="3411042" cy="276999"/>
          </a:xfrm>
          <a:prstGeom prst="rect">
            <a:avLst/>
          </a:prstGeom>
          <a:solidFill>
            <a:srgbClr val="FFFF00"/>
          </a:solidFill>
        </p:spPr>
        <p:txBody>
          <a:bodyPr wrap="square" rtlCol="0">
            <a:spAutoFit/>
          </a:bodyPr>
          <a:lstStyle/>
          <a:p>
            <a:r>
              <a:rPr lang="en-US" sz="1200" b="1" dirty="0" smtClean="0">
                <a:latin typeface="Helvetica" pitchFamily="34" charset="0"/>
              </a:rPr>
              <a:t>Proprietary Assembly tooling not shown!</a:t>
            </a:r>
            <a:endParaRPr lang="en-US" sz="1200" b="1" dirty="0">
              <a:latin typeface="Helvetica" pitchFamily="34" charset="0"/>
            </a:endParaRPr>
          </a:p>
        </p:txBody>
      </p:sp>
      <p:sp>
        <p:nvSpPr>
          <p:cNvPr id="6" name="Date Placeholder 5"/>
          <p:cNvSpPr>
            <a:spLocks noGrp="1"/>
          </p:cNvSpPr>
          <p:nvPr>
            <p:ph type="dt" sz="half" idx="10"/>
          </p:nvPr>
        </p:nvSpPr>
        <p:spPr/>
        <p:txBody>
          <a:bodyPr/>
          <a:lstStyle/>
          <a:p>
            <a:pPr>
              <a:defRPr/>
            </a:pPr>
            <a:r>
              <a:rPr lang="en-US" dirty="0" smtClean="0"/>
              <a:t>10/21/14</a:t>
            </a:r>
            <a:endParaRPr lang="en-US" dirty="0"/>
          </a:p>
        </p:txBody>
      </p:sp>
      <p:sp>
        <p:nvSpPr>
          <p:cNvPr id="7" name="TextBox 6"/>
          <p:cNvSpPr txBox="1"/>
          <p:nvPr/>
        </p:nvSpPr>
        <p:spPr>
          <a:xfrm>
            <a:off x="88963" y="707191"/>
            <a:ext cx="2743200" cy="830997"/>
          </a:xfrm>
          <a:prstGeom prst="rect">
            <a:avLst/>
          </a:prstGeom>
          <a:solidFill>
            <a:schemeClr val="accent5">
              <a:lumMod val="20000"/>
              <a:lumOff val="80000"/>
            </a:schemeClr>
          </a:solidFill>
        </p:spPr>
        <p:txBody>
          <a:bodyPr wrap="square" rtlCol="0">
            <a:spAutoFit/>
          </a:bodyPr>
          <a:lstStyle/>
          <a:p>
            <a:r>
              <a:rPr lang="en-US" dirty="0" smtClean="0"/>
              <a:t>INFN GENOVA and Fermilab</a:t>
            </a:r>
            <a:endParaRPr lang="en-US" dirty="0"/>
          </a:p>
        </p:txBody>
      </p:sp>
    </p:spTree>
    <p:extLst>
      <p:ext uri="{BB962C8B-B14F-4D97-AF65-F5344CB8AC3E}">
        <p14:creationId xmlns:p14="http://schemas.microsoft.com/office/powerpoint/2010/main" val="35457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2736"/>
            <a:ext cx="4755009" cy="306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2552" y="198438"/>
            <a:ext cx="8229600" cy="487362"/>
          </a:xfrm>
        </p:spPr>
        <p:txBody>
          <a:bodyPr>
            <a:noAutofit/>
          </a:bodyPr>
          <a:lstStyle/>
          <a:p>
            <a:r>
              <a:rPr lang="en-US" sz="3200" dirty="0" smtClean="0"/>
              <a:t>Performance:  DS Magnetic Field</a:t>
            </a:r>
            <a:endParaRPr lang="en-US" sz="3200" b="1" dirty="0"/>
          </a:p>
        </p:txBody>
      </p:sp>
      <p:sp>
        <p:nvSpPr>
          <p:cNvPr id="10" name="Date Placeholder 9"/>
          <p:cNvSpPr>
            <a:spLocks noGrp="1"/>
          </p:cNvSpPr>
          <p:nvPr>
            <p:ph type="dt" sz="half" idx="10"/>
          </p:nvPr>
        </p:nvSpPr>
        <p:spPr/>
        <p:txBody>
          <a:bodyPr/>
          <a:lstStyle/>
          <a:p>
            <a:pPr>
              <a:defRPr/>
            </a:pPr>
            <a:r>
              <a:rPr lang="en-US" dirty="0" smtClean="0"/>
              <a:t>10/21/14</a:t>
            </a:r>
            <a:endParaRPr lang="en-US" dirty="0"/>
          </a:p>
        </p:txBody>
      </p:sp>
      <p:sp>
        <p:nvSpPr>
          <p:cNvPr id="14" name="Footer Placeholder 13"/>
          <p:cNvSpPr>
            <a:spLocks noGrp="1"/>
          </p:cNvSpPr>
          <p:nvPr>
            <p:ph type="ftr" sz="quarter" idx="11"/>
          </p:nvPr>
        </p:nvSpPr>
        <p:spPr>
          <a:xfrm>
            <a:off x="1085850" y="6582445"/>
            <a:ext cx="5373688" cy="241300"/>
          </a:xfrm>
        </p:spPr>
        <p:txBody>
          <a:bodyPr/>
          <a:lstStyle/>
          <a:p>
            <a:pPr>
              <a:defRPr/>
            </a:pPr>
            <a:r>
              <a:rPr lang="en-US" dirty="0" smtClean="0"/>
              <a:t>M.Lamm - DOE CD-2/3b Review</a:t>
            </a:r>
            <a:endParaRPr lang="en-US" b="1" dirty="0"/>
          </a:p>
        </p:txBody>
      </p:sp>
      <p:sp>
        <p:nvSpPr>
          <p:cNvPr id="15" name="Slide Number Placeholder 14"/>
          <p:cNvSpPr>
            <a:spLocks noGrp="1"/>
          </p:cNvSpPr>
          <p:nvPr>
            <p:ph type="sldNum" sz="quarter" idx="12"/>
          </p:nvPr>
        </p:nvSpPr>
        <p:spPr>
          <a:xfrm>
            <a:off x="142552" y="6574908"/>
            <a:ext cx="533400" cy="248837"/>
          </a:xfrm>
        </p:spPr>
        <p:txBody>
          <a:bodyPr/>
          <a:lstStyle/>
          <a:p>
            <a:pPr>
              <a:defRPr/>
            </a:pPr>
            <a:fld id="{2A0CCE80-3B22-F34E-81B2-E096627812DD}" type="slidenum">
              <a:rPr lang="en-US" smtClean="0"/>
              <a:pPr>
                <a:defRPr/>
              </a:pPr>
              <a:t>19</a:t>
            </a:fld>
            <a:endParaRPr lang="en-US" dirty="0"/>
          </a:p>
        </p:txBody>
      </p:sp>
      <p:sp>
        <p:nvSpPr>
          <p:cNvPr id="13" name="Content Placeholder 2"/>
          <p:cNvSpPr>
            <a:spLocks noGrp="1"/>
          </p:cNvSpPr>
          <p:nvPr>
            <p:ph idx="4294967295"/>
          </p:nvPr>
        </p:nvSpPr>
        <p:spPr>
          <a:xfrm>
            <a:off x="4953000" y="1628070"/>
            <a:ext cx="4191000" cy="1597324"/>
          </a:xfrm>
          <a:prstGeom prst="rect">
            <a:avLst/>
          </a:prstGeom>
        </p:spPr>
        <p:txBody>
          <a:bodyPr>
            <a:normAutofit/>
          </a:bodyPr>
          <a:lstStyle/>
          <a:p>
            <a:r>
              <a:rPr lang="en-US" dirty="0" smtClean="0"/>
              <a:t>Gradient Region: Black lines represent the limits for the field uniformity (dB/B) using the gradient of -0.25 T/m.</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9" y="762000"/>
            <a:ext cx="4713111" cy="2743200"/>
          </a:xfrm>
          <a:prstGeom prst="rect">
            <a:avLst/>
          </a:prstGeom>
          <a:noFill/>
          <a:ln>
            <a:noFill/>
          </a:ln>
        </p:spPr>
      </p:pic>
      <p:sp>
        <p:nvSpPr>
          <p:cNvPr id="7" name="TextBox 6"/>
          <p:cNvSpPr txBox="1"/>
          <p:nvPr/>
        </p:nvSpPr>
        <p:spPr>
          <a:xfrm>
            <a:off x="828495" y="5867399"/>
            <a:ext cx="2819105" cy="461665"/>
          </a:xfrm>
          <a:prstGeom prst="rect">
            <a:avLst/>
          </a:prstGeom>
          <a:noFill/>
        </p:spPr>
        <p:txBody>
          <a:bodyPr wrap="none" rtlCol="0">
            <a:spAutoFit/>
          </a:bodyPr>
          <a:lstStyle/>
          <a:p>
            <a:r>
              <a:rPr lang="en-US" dirty="0" smtClean="0">
                <a:solidFill>
                  <a:srgbClr val="404040"/>
                </a:solidFill>
              </a:rPr>
              <a:t>Spectrometer Region</a:t>
            </a:r>
            <a:endParaRPr lang="en-US" dirty="0">
              <a:solidFill>
                <a:srgbClr val="404040"/>
              </a:solidFill>
            </a:endParaRPr>
          </a:p>
        </p:txBody>
      </p:sp>
      <p:sp>
        <p:nvSpPr>
          <p:cNvPr id="8" name="TextBox 7"/>
          <p:cNvSpPr txBox="1"/>
          <p:nvPr/>
        </p:nvSpPr>
        <p:spPr>
          <a:xfrm>
            <a:off x="457200" y="2655498"/>
            <a:ext cx="2197909" cy="461665"/>
          </a:xfrm>
          <a:prstGeom prst="rect">
            <a:avLst/>
          </a:prstGeom>
          <a:noFill/>
        </p:spPr>
        <p:txBody>
          <a:bodyPr wrap="none" rtlCol="0">
            <a:spAutoFit/>
          </a:bodyPr>
          <a:lstStyle/>
          <a:p>
            <a:r>
              <a:rPr lang="en-US" dirty="0" smtClean="0">
                <a:solidFill>
                  <a:srgbClr val="404040"/>
                </a:solidFill>
              </a:rPr>
              <a:t>Gradient Region</a:t>
            </a:r>
            <a:endParaRPr lang="en-US" dirty="0">
              <a:solidFill>
                <a:srgbClr val="404040"/>
              </a:solidFill>
            </a:endParaRPr>
          </a:p>
        </p:txBody>
      </p:sp>
      <p:sp>
        <p:nvSpPr>
          <p:cNvPr id="3" name="TextBox 2"/>
          <p:cNvSpPr txBox="1"/>
          <p:nvPr/>
        </p:nvSpPr>
        <p:spPr>
          <a:xfrm>
            <a:off x="228600" y="2057400"/>
            <a:ext cx="402674" cy="369332"/>
          </a:xfrm>
          <a:prstGeom prst="rect">
            <a:avLst/>
          </a:prstGeom>
          <a:noFill/>
        </p:spPr>
        <p:txBody>
          <a:bodyPr wrap="none" rtlCol="0">
            <a:spAutoFit/>
          </a:bodyPr>
          <a:lstStyle/>
          <a:p>
            <a:r>
              <a:rPr lang="en-US" dirty="0" smtClean="0">
                <a:solidFill>
                  <a:srgbClr val="404040"/>
                </a:solidFill>
              </a:rPr>
              <a:t>Bz</a:t>
            </a:r>
            <a:endParaRPr lang="en-US" dirty="0">
              <a:solidFill>
                <a:srgbClr val="404040"/>
              </a:solidFill>
            </a:endParaRPr>
          </a:p>
        </p:txBody>
      </p:sp>
      <p:sp>
        <p:nvSpPr>
          <p:cNvPr id="11" name="TextBox 10"/>
          <p:cNvSpPr txBox="1"/>
          <p:nvPr/>
        </p:nvSpPr>
        <p:spPr>
          <a:xfrm>
            <a:off x="501878" y="5318987"/>
            <a:ext cx="609600" cy="369332"/>
          </a:xfrm>
          <a:prstGeom prst="rect">
            <a:avLst/>
          </a:prstGeom>
          <a:noFill/>
        </p:spPr>
        <p:txBody>
          <a:bodyPr wrap="square" rtlCol="0">
            <a:spAutoFit/>
          </a:bodyPr>
          <a:lstStyle/>
          <a:p>
            <a:r>
              <a:rPr lang="en-US" dirty="0" smtClean="0">
                <a:solidFill>
                  <a:srgbClr val="404040"/>
                </a:solidFill>
              </a:rPr>
              <a:t>Bz</a:t>
            </a:r>
            <a:endParaRPr lang="en-US" dirty="0">
              <a:solidFill>
                <a:srgbClr val="404040"/>
              </a:solidFill>
            </a:endParaRPr>
          </a:p>
        </p:txBody>
      </p:sp>
      <p:sp>
        <p:nvSpPr>
          <p:cNvPr id="16" name="Content Placeholder 2"/>
          <p:cNvSpPr txBox="1">
            <a:spLocks/>
          </p:cNvSpPr>
          <p:nvPr/>
        </p:nvSpPr>
        <p:spPr>
          <a:xfrm>
            <a:off x="4953000" y="4207707"/>
            <a:ext cx="4187952" cy="1295946"/>
          </a:xfrm>
          <a:prstGeom prst="rect">
            <a:avLst/>
          </a:prstGeom>
        </p:spPr>
        <p:txBody>
          <a:bodyPr>
            <a:normAutofit fontScale="77500" lnSpcReduction="20000"/>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Spectrometer Region: Field distribution in detector region for different radii.   Field is monotonically decreasing in tracker region for R≤ 0.4 m. </a:t>
            </a:r>
          </a:p>
        </p:txBody>
      </p:sp>
      <p:sp>
        <p:nvSpPr>
          <p:cNvPr id="17" name="TextBox 16"/>
          <p:cNvSpPr txBox="1"/>
          <p:nvPr/>
        </p:nvSpPr>
        <p:spPr>
          <a:xfrm>
            <a:off x="761999" y="3895628"/>
            <a:ext cx="2424023" cy="369332"/>
          </a:xfrm>
          <a:prstGeom prst="rect">
            <a:avLst/>
          </a:prstGeom>
          <a:noFill/>
        </p:spPr>
        <p:txBody>
          <a:bodyPr wrap="square" rtlCol="0">
            <a:spAutoFit/>
          </a:bodyPr>
          <a:lstStyle/>
          <a:p>
            <a:r>
              <a:rPr lang="en-US" sz="1800" dirty="0" smtClean="0">
                <a:latin typeface="Helvetica" pitchFamily="34" charset="0"/>
              </a:rPr>
              <a:t>Tracker region</a:t>
            </a:r>
            <a:endParaRPr lang="en-US" sz="1800" dirty="0">
              <a:latin typeface="Helvetica" pitchFamily="34" charset="0"/>
            </a:endParaRPr>
          </a:p>
        </p:txBody>
      </p:sp>
      <p:sp>
        <p:nvSpPr>
          <p:cNvPr id="18" name="TextBox 17"/>
          <p:cNvSpPr txBox="1"/>
          <p:nvPr/>
        </p:nvSpPr>
        <p:spPr>
          <a:xfrm>
            <a:off x="3209598" y="4452834"/>
            <a:ext cx="1408304" cy="646331"/>
          </a:xfrm>
          <a:prstGeom prst="rect">
            <a:avLst/>
          </a:prstGeom>
          <a:noFill/>
        </p:spPr>
        <p:txBody>
          <a:bodyPr wrap="square" rtlCol="0">
            <a:spAutoFit/>
          </a:bodyPr>
          <a:lstStyle/>
          <a:p>
            <a:r>
              <a:rPr lang="en-US" sz="1800" dirty="0" smtClean="0">
                <a:latin typeface="Helvetica" pitchFamily="34" charset="0"/>
              </a:rPr>
              <a:t>Calorimeter region</a:t>
            </a:r>
            <a:endParaRPr lang="en-US" sz="1800" dirty="0">
              <a:latin typeface="Helvetica" pitchFamily="34" charset="0"/>
            </a:endParaRPr>
          </a:p>
        </p:txBody>
      </p:sp>
      <p:cxnSp>
        <p:nvCxnSpPr>
          <p:cNvPr id="9" name="Straight Connector 8"/>
          <p:cNvCxnSpPr/>
          <p:nvPr/>
        </p:nvCxnSpPr>
        <p:spPr>
          <a:xfrm>
            <a:off x="2863970" y="3597215"/>
            <a:ext cx="0" cy="2731849"/>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227608" y="5867399"/>
            <a:ext cx="3459192" cy="369332"/>
          </a:xfrm>
          <a:prstGeom prst="rect">
            <a:avLst/>
          </a:prstGeom>
          <a:noFill/>
        </p:spPr>
        <p:txBody>
          <a:bodyPr wrap="square" rtlCol="0">
            <a:spAutoFit/>
          </a:bodyPr>
          <a:lstStyle/>
          <a:p>
            <a:r>
              <a:rPr lang="en-US" sz="1800" b="1" u="sng" dirty="0" smtClean="0"/>
              <a:t>Meets Requirements</a:t>
            </a:r>
            <a:endParaRPr lang="en-US" sz="1800" b="1" u="sng" dirty="0"/>
          </a:p>
        </p:txBody>
      </p:sp>
    </p:spTree>
    <p:extLst>
      <p:ext uri="{BB962C8B-B14F-4D97-AF65-F5344CB8AC3E}">
        <p14:creationId xmlns:p14="http://schemas.microsoft.com/office/powerpoint/2010/main" val="402555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Solenoid Team</a:t>
            </a:r>
            <a:endParaRPr lang="en-US" dirty="0"/>
          </a:p>
        </p:txBody>
      </p:sp>
      <p:sp>
        <p:nvSpPr>
          <p:cNvPr id="3" name="Content Placeholder 2"/>
          <p:cNvSpPr>
            <a:spLocks noGrp="1"/>
          </p:cNvSpPr>
          <p:nvPr>
            <p:ph idx="1"/>
          </p:nvPr>
        </p:nvSpPr>
        <p:spPr>
          <a:xfrm>
            <a:off x="228600" y="957321"/>
            <a:ext cx="8915400" cy="5281554"/>
          </a:xfrm>
        </p:spPr>
        <p:txBody>
          <a:bodyPr>
            <a:normAutofit lnSpcReduction="10000"/>
          </a:bodyPr>
          <a:lstStyle/>
          <a:p>
            <a:r>
              <a:rPr lang="en-US" dirty="0" smtClean="0"/>
              <a:t>Michael Lamm - L2 Manager</a:t>
            </a:r>
          </a:p>
          <a:p>
            <a:pPr lvl="1"/>
            <a:r>
              <a:rPr lang="en-US" dirty="0" smtClean="0"/>
              <a:t>25 years of experience in superconducting magnet technology. Management roles in several magnet projects including USLHC and LARP. </a:t>
            </a:r>
            <a:r>
              <a:rPr lang="en-US" dirty="0"/>
              <a:t> </a:t>
            </a:r>
            <a:r>
              <a:rPr lang="en-US" dirty="0" smtClean="0"/>
              <a:t>Project manager for the Superfluid Vertical Magnet Test </a:t>
            </a:r>
            <a:r>
              <a:rPr lang="en-US" dirty="0"/>
              <a:t>F</a:t>
            </a:r>
            <a:r>
              <a:rPr lang="en-US" dirty="0" smtClean="0"/>
              <a:t>acility. </a:t>
            </a:r>
          </a:p>
          <a:p>
            <a:pPr lvl="1"/>
            <a:r>
              <a:rPr lang="en-US" dirty="0" smtClean="0"/>
              <a:t>Head of Magnet Department in Technical Division for 10 years where my job was to allocate resources and match skills to requirements</a:t>
            </a:r>
          </a:p>
          <a:p>
            <a:r>
              <a:rPr lang="en-US" dirty="0" smtClean="0"/>
              <a:t>Tom Page – Solenoid Project Engineer since January 2010</a:t>
            </a:r>
          </a:p>
          <a:p>
            <a:pPr lvl="1"/>
            <a:r>
              <a:rPr lang="en-US" dirty="0" smtClean="0"/>
              <a:t>15 years engineering experience in magnet technology</a:t>
            </a:r>
          </a:p>
          <a:p>
            <a:pPr lvl="1"/>
            <a:r>
              <a:rPr lang="en-US" dirty="0" smtClean="0"/>
              <a:t>USLHC IR Quad cryostats, interconnects and integration</a:t>
            </a:r>
          </a:p>
          <a:p>
            <a:pPr lvl="1"/>
            <a:r>
              <a:rPr lang="en-US" dirty="0" smtClean="0"/>
              <a:t>HINS Project Engineer: overall layout, power lead design, Radio Frequency Quad Procurement Oversight</a:t>
            </a:r>
          </a:p>
          <a:p>
            <a:r>
              <a:rPr lang="en-US" dirty="0" smtClean="0"/>
              <a:t>Strong local technical team on all phases of project; important collaboration with INFN Genova</a:t>
            </a:r>
          </a:p>
          <a:p>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611498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086" r="24164" b="1018"/>
          <a:stretch/>
        </p:blipFill>
        <p:spPr>
          <a:xfrm>
            <a:off x="6847113" y="765193"/>
            <a:ext cx="2296887" cy="2204192"/>
          </a:xfrm>
          <a:prstGeom prst="rect">
            <a:avLst/>
          </a:prstGeom>
        </p:spPr>
      </p:pic>
      <p:sp>
        <p:nvSpPr>
          <p:cNvPr id="2" name="Title 1"/>
          <p:cNvSpPr>
            <a:spLocks noGrp="1"/>
          </p:cNvSpPr>
          <p:nvPr>
            <p:ph type="title"/>
          </p:nvPr>
        </p:nvSpPr>
        <p:spPr>
          <a:xfrm>
            <a:off x="228600" y="103664"/>
            <a:ext cx="8915400" cy="641739"/>
          </a:xfrm>
        </p:spPr>
        <p:txBody>
          <a:bodyPr/>
          <a:lstStyle/>
          <a:p>
            <a:r>
              <a:rPr lang="en-US" dirty="0" smtClean="0"/>
              <a:t>Request CD3 approval for TS coil modules</a:t>
            </a:r>
            <a:endParaRPr lang="en-US" dirty="0"/>
          </a:p>
        </p:txBody>
      </p:sp>
      <p:sp>
        <p:nvSpPr>
          <p:cNvPr id="3" name="Content Placeholder 2"/>
          <p:cNvSpPr>
            <a:spLocks noGrp="1"/>
          </p:cNvSpPr>
          <p:nvPr>
            <p:ph idx="1"/>
          </p:nvPr>
        </p:nvSpPr>
        <p:spPr>
          <a:xfrm>
            <a:off x="0" y="4112818"/>
            <a:ext cx="8855302" cy="2146468"/>
          </a:xfrm>
        </p:spPr>
        <p:txBody>
          <a:bodyPr>
            <a:noAutofit/>
          </a:bodyPr>
          <a:lstStyle/>
          <a:p>
            <a:r>
              <a:rPr lang="en-US" sz="2000" dirty="0" smtClean="0"/>
              <a:t>To do this, we need to receive CD3 approval for the coil modules during this CD2/CD3b review cycle.</a:t>
            </a:r>
          </a:p>
          <a:p>
            <a:r>
              <a:rPr lang="en-US" sz="2000" dirty="0" smtClean="0"/>
              <a:t>In the breakout session, we will make our case to award CD3 approval </a:t>
            </a:r>
          </a:p>
          <a:p>
            <a:pPr lvl="1"/>
            <a:r>
              <a:rPr lang="en-US" sz="1800" dirty="0" smtClean="0"/>
              <a:t>Status of the coil module design, but also present the considerable </a:t>
            </a:r>
            <a:r>
              <a:rPr lang="en-US" sz="1800" dirty="0"/>
              <a:t>d</a:t>
            </a:r>
            <a:r>
              <a:rPr lang="en-US" sz="1800" dirty="0" smtClean="0"/>
              <a:t>esign analysis on the TS cold mass (magnetic, thermal, mechanical) and the TS cryostat.</a:t>
            </a:r>
          </a:p>
          <a:p>
            <a:pPr lvl="1"/>
            <a:r>
              <a:rPr lang="en-US" sz="1800" dirty="0" smtClean="0"/>
              <a:t>Plans for final design and prototype testing</a:t>
            </a:r>
          </a:p>
          <a:p>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20</a:t>
            </a:fld>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9" name="Content Placeholder 2"/>
          <p:cNvSpPr txBox="1">
            <a:spLocks/>
          </p:cNvSpPr>
          <p:nvPr/>
        </p:nvSpPr>
        <p:spPr>
          <a:xfrm>
            <a:off x="0" y="852279"/>
            <a:ext cx="6634617" cy="2429496"/>
          </a:xfrm>
          <a:prstGeom prst="rect">
            <a:avLst/>
          </a:prstGeom>
        </p:spPr>
        <p:txBody>
          <a:bodyPr lIns="0" tIns="0" rIns="0" bIns="0">
            <a:noAutofit/>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TS coil modules will be fabricated in industry.  There are 27 modules, with 1 or 2 (mostly) superconducting solenoid rings. </a:t>
            </a:r>
          </a:p>
          <a:p>
            <a:r>
              <a:rPr lang="en-US" sz="2000" dirty="0" smtClean="0"/>
              <a:t>Coil module design is quite advanced, as evidence by the progress made on the TS prototype coil.   Large fraction of the drawings have been completed, remaining amount of work well understood.</a:t>
            </a:r>
          </a:p>
        </p:txBody>
      </p:sp>
      <p:sp>
        <p:nvSpPr>
          <p:cNvPr id="10" name="Content Placeholder 2"/>
          <p:cNvSpPr txBox="1">
            <a:spLocks/>
          </p:cNvSpPr>
          <p:nvPr/>
        </p:nvSpPr>
        <p:spPr>
          <a:xfrm>
            <a:off x="0" y="3068904"/>
            <a:ext cx="8672513" cy="1306285"/>
          </a:xfrm>
          <a:prstGeom prst="rect">
            <a:avLst/>
          </a:prstGeom>
        </p:spPr>
        <p:txBody>
          <a:bodyPr lIns="0" tIns="0" rIns="0" bIns="0">
            <a:noAutofit/>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We would like to place a contract for production coil modules fabrication by Spring 2015.  This will keep the TS fabrication on schedule and from delaying the entire project  (TS is on critical path)</a:t>
            </a:r>
          </a:p>
        </p:txBody>
      </p:sp>
    </p:spTree>
    <p:extLst>
      <p:ext uri="{BB962C8B-B14F-4D97-AF65-F5344CB8AC3E}">
        <p14:creationId xmlns:p14="http://schemas.microsoft.com/office/powerpoint/2010/main" val="3360900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L2 Solenoid Organization</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21</a:t>
            </a:fld>
            <a:endParaRPr lang="en-US" dirty="0"/>
          </a:p>
        </p:txBody>
      </p:sp>
      <p:grpSp>
        <p:nvGrpSpPr>
          <p:cNvPr id="4" name="Group 3"/>
          <p:cNvGrpSpPr/>
          <p:nvPr/>
        </p:nvGrpSpPr>
        <p:grpSpPr>
          <a:xfrm>
            <a:off x="3401927" y="930203"/>
            <a:ext cx="5392293" cy="5313959"/>
            <a:chOff x="2049377" y="869914"/>
            <a:chExt cx="5392293" cy="5313959"/>
          </a:xfrm>
        </p:grpSpPr>
        <p:sp>
          <p:nvSpPr>
            <p:cNvPr id="29" name="Text Box 14"/>
            <p:cNvSpPr txBox="1">
              <a:spLocks noChangeAspect="1" noChangeArrowheads="1"/>
            </p:cNvSpPr>
            <p:nvPr/>
          </p:nvSpPr>
          <p:spPr bwMode="auto">
            <a:xfrm>
              <a:off x="2049377" y="1935612"/>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475.4.1 Project Management</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M. Lamm</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M. Lamm</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0" name="Text Box 14"/>
            <p:cNvSpPr txBox="1">
              <a:spLocks noChangeAspect="1" noChangeArrowheads="1"/>
            </p:cNvSpPr>
            <p:nvPr/>
          </p:nvSpPr>
          <p:spPr bwMode="auto">
            <a:xfrm>
              <a:off x="5135634" y="1926062"/>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475.4.6 Magnet Power Systems</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S. Hays</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S. Hays</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1" name="Text Box 14"/>
            <p:cNvSpPr txBox="1">
              <a:spLocks noChangeAspect="1" noChangeArrowheads="1"/>
            </p:cNvSpPr>
            <p:nvPr/>
          </p:nvSpPr>
          <p:spPr bwMode="auto">
            <a:xfrm>
              <a:off x="2049377" y="2797155"/>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475.4.2 Production Solenoid</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V. Kashikhin</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V. Kashikhin</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2" name="Text Box 14"/>
            <p:cNvSpPr txBox="1">
              <a:spLocks noChangeAspect="1" noChangeArrowheads="1"/>
            </p:cNvSpPr>
            <p:nvPr/>
          </p:nvSpPr>
          <p:spPr bwMode="auto">
            <a:xfrm>
              <a:off x="5135634" y="2704821"/>
              <a:ext cx="2306036" cy="830997"/>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475.4.7 Quench Protection </a:t>
              </a:r>
              <a:r>
                <a:rPr lang="en-US" sz="1200" dirty="0">
                  <a:solidFill>
                    <a:srgbClr val="000000"/>
                  </a:solidFill>
                  <a:latin typeface="Times New Roman"/>
                  <a:ea typeface="Times New Roman" charset="0"/>
                  <a:cs typeface="Times New Roman"/>
                </a:rPr>
                <a:t>a</a:t>
              </a:r>
              <a:r>
                <a:rPr lang="en-US" sz="1200" dirty="0" smtClean="0">
                  <a:solidFill>
                    <a:srgbClr val="000000"/>
                  </a:solidFill>
                  <a:latin typeface="Times New Roman"/>
                  <a:ea typeface="Times New Roman" charset="0"/>
                  <a:cs typeface="Times New Roman"/>
                </a:rPr>
                <a:t>nd Monitoring System</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D. Orris</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D. Orris</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3" name="Text Box 14"/>
            <p:cNvSpPr txBox="1">
              <a:spLocks noChangeAspect="1" noChangeArrowheads="1"/>
            </p:cNvSpPr>
            <p:nvPr/>
          </p:nvSpPr>
          <p:spPr bwMode="auto">
            <a:xfrm>
              <a:off x="2049377" y="3653485"/>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475.4.3 Transport Solenoid</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M. Lopes</a:t>
              </a:r>
            </a:p>
            <a:p>
              <a:pPr marL="22860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a:ea typeface="Times New Roman" charset="0"/>
                  <a:cs typeface="Times New Roman"/>
                </a:rPr>
                <a:t>CAM – </a:t>
              </a:r>
              <a:r>
                <a:rPr lang="en-US" sz="1200" dirty="0" smtClean="0">
                  <a:solidFill>
                    <a:srgbClr val="000000"/>
                  </a:solidFill>
                  <a:latin typeface="Times New Roman"/>
                  <a:ea typeface="Times New Roman" charset="0"/>
                  <a:cs typeface="Times New Roman"/>
                </a:rPr>
                <a:t>M. Lopes</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4" name="Text Box 14"/>
            <p:cNvSpPr txBox="1">
              <a:spLocks noChangeAspect="1" noChangeArrowheads="1"/>
            </p:cNvSpPr>
            <p:nvPr/>
          </p:nvSpPr>
          <p:spPr bwMode="auto">
            <a:xfrm>
              <a:off x="5135634" y="3653485"/>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475.4.8  Magnetic Field Mapping</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M. Tartaglia</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M. Lamm </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5" name="Text Box 14"/>
            <p:cNvSpPr txBox="1">
              <a:spLocks noChangeAspect="1" noChangeArrowheads="1"/>
            </p:cNvSpPr>
            <p:nvPr/>
          </p:nvSpPr>
          <p:spPr bwMode="auto">
            <a:xfrm>
              <a:off x="2049377" y="4525823"/>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475.4.4 Detector Solenoid</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M. Buehler</a:t>
              </a:r>
            </a:p>
            <a:p>
              <a:pPr marL="22860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a:ea typeface="Times New Roman" charset="0"/>
                  <a:cs typeface="Times New Roman"/>
                </a:rPr>
                <a:t>CAM – </a:t>
              </a:r>
              <a:r>
                <a:rPr lang="en-US" sz="1200" dirty="0" smtClean="0">
                  <a:solidFill>
                    <a:srgbClr val="000000"/>
                  </a:solidFill>
                  <a:latin typeface="Times New Roman"/>
                  <a:ea typeface="Times New Roman" charset="0"/>
                  <a:cs typeface="Times New Roman"/>
                </a:rPr>
                <a:t>M. Buehler</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6" name="Text Box 14"/>
            <p:cNvSpPr txBox="1">
              <a:spLocks noChangeAspect="1" noChangeArrowheads="1"/>
            </p:cNvSpPr>
            <p:nvPr/>
          </p:nvSpPr>
          <p:spPr bwMode="auto">
            <a:xfrm>
              <a:off x="5135634" y="4526869"/>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475.4.9 Ancillary Equipment</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T. Page</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T. Page</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cxnSp>
          <p:nvCxnSpPr>
            <p:cNvPr id="37" name="Straight Connector 36"/>
            <p:cNvCxnSpPr/>
            <p:nvPr/>
          </p:nvCxnSpPr>
          <p:spPr>
            <a:xfrm>
              <a:off x="4744846" y="1206968"/>
              <a:ext cx="8879" cy="446907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71816" y="2279838"/>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371816" y="3146014"/>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355413" y="4002343"/>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371816" y="4866055"/>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 Box 14"/>
            <p:cNvSpPr txBox="1">
              <a:spLocks noChangeAspect="1" noChangeArrowheads="1"/>
            </p:cNvSpPr>
            <p:nvPr/>
          </p:nvSpPr>
          <p:spPr bwMode="auto">
            <a:xfrm>
              <a:off x="3813124" y="869914"/>
              <a:ext cx="1872268"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Solenoids</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M. Lamm (FNAL)</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21" name="Text Box 14"/>
            <p:cNvSpPr txBox="1">
              <a:spLocks noChangeAspect="1" noChangeArrowheads="1"/>
            </p:cNvSpPr>
            <p:nvPr/>
          </p:nvSpPr>
          <p:spPr bwMode="auto">
            <a:xfrm>
              <a:off x="2049377" y="5352876"/>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475.4.5 Cryogenic Distribution</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R. Schmitt</a:t>
              </a:r>
            </a:p>
            <a:p>
              <a:pPr marL="22860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a:ea typeface="Times New Roman" charset="0"/>
                  <a:cs typeface="Times New Roman"/>
                </a:rPr>
                <a:t>CAM – </a:t>
              </a:r>
              <a:r>
                <a:rPr lang="en-US" sz="1200" dirty="0" smtClean="0">
                  <a:solidFill>
                    <a:srgbClr val="000000"/>
                  </a:solidFill>
                  <a:latin typeface="Times New Roman"/>
                  <a:ea typeface="Times New Roman" charset="0"/>
                  <a:cs typeface="Times New Roman"/>
                </a:rPr>
                <a:t>T. Page</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22" name="Text Box 14"/>
            <p:cNvSpPr txBox="1">
              <a:spLocks noChangeAspect="1" noChangeArrowheads="1"/>
            </p:cNvSpPr>
            <p:nvPr/>
          </p:nvSpPr>
          <p:spPr bwMode="auto">
            <a:xfrm>
              <a:off x="5135634" y="5352876"/>
              <a:ext cx="2306036" cy="830997"/>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475.4.10 System Integration, Installation and Commissioning</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J. Brandt</a:t>
              </a:r>
            </a:p>
            <a:p>
              <a:pPr marL="22860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a:ea typeface="Times New Roman" charset="0"/>
                  <a:cs typeface="Times New Roman"/>
                </a:rPr>
                <a:t>CAM – </a:t>
              </a:r>
              <a:r>
                <a:rPr lang="en-US" sz="1200" dirty="0" smtClean="0">
                  <a:solidFill>
                    <a:srgbClr val="000000"/>
                  </a:solidFill>
                  <a:latin typeface="Times New Roman"/>
                  <a:ea typeface="Times New Roman" charset="0"/>
                  <a:cs typeface="Times New Roman"/>
                </a:rPr>
                <a:t>J. Brandt</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cxnSp>
          <p:nvCxnSpPr>
            <p:cNvPr id="23" name="Straight Connector 22"/>
            <p:cNvCxnSpPr/>
            <p:nvPr/>
          </p:nvCxnSpPr>
          <p:spPr>
            <a:xfrm>
              <a:off x="4367348" y="5676041"/>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38100" y="4770778"/>
            <a:ext cx="3105151" cy="923330"/>
          </a:xfrm>
          <a:prstGeom prst="rect">
            <a:avLst/>
          </a:prstGeom>
          <a:noFill/>
        </p:spPr>
        <p:txBody>
          <a:bodyPr wrap="square" rtlCol="0">
            <a:spAutoFit/>
          </a:bodyPr>
          <a:lstStyle/>
          <a:p>
            <a:r>
              <a:rPr lang="en-US" sz="1800" b="1" dirty="0" smtClean="0"/>
              <a:t>Technical </a:t>
            </a:r>
            <a:r>
              <a:rPr lang="en-US" sz="1800" b="1" dirty="0"/>
              <a:t>P</a:t>
            </a:r>
            <a:r>
              <a:rPr lang="en-US" sz="1800" b="1" dirty="0" smtClean="0"/>
              <a:t>rocurement Leads</a:t>
            </a:r>
          </a:p>
          <a:p>
            <a:r>
              <a:rPr lang="en-US" sz="1800" dirty="0" smtClean="0"/>
              <a:t>-Vito Lombardo for Conductor</a:t>
            </a:r>
          </a:p>
          <a:p>
            <a:r>
              <a:rPr lang="en-US" sz="1800" dirty="0" smtClean="0"/>
              <a:t>-Tom Page for PS/DS</a:t>
            </a:r>
            <a:endParaRPr lang="en-US" sz="1800" dirty="0"/>
          </a:p>
        </p:txBody>
      </p:sp>
      <p:sp>
        <p:nvSpPr>
          <p:cNvPr id="3" name="Date Placeholder 2"/>
          <p:cNvSpPr>
            <a:spLocks noGrp="1"/>
          </p:cNvSpPr>
          <p:nvPr>
            <p:ph type="dt" sz="half" idx="10"/>
          </p:nvPr>
        </p:nvSpPr>
        <p:spPr/>
        <p:txBody>
          <a:bodyPr/>
          <a:lstStyle/>
          <a:p>
            <a:pPr>
              <a:defRPr/>
            </a:pPr>
            <a:r>
              <a:rPr lang="en-US" dirty="0" smtClean="0"/>
              <a:t>10/21/14</a:t>
            </a:r>
            <a:endParaRPr lang="en-US" dirty="0"/>
          </a:p>
        </p:txBody>
      </p:sp>
    </p:spTree>
    <p:extLst>
      <p:ext uri="{BB962C8B-B14F-4D97-AF65-F5344CB8AC3E}">
        <p14:creationId xmlns:p14="http://schemas.microsoft.com/office/powerpoint/2010/main" val="1505159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We have completed the prototype phase of the superconductor.  Embedded into the specifications are tests and hold points to assure that the conductors meet specifications.  These principals have been built into the Procurement specifications for the large solenoids as outline below:</a:t>
            </a:r>
          </a:p>
          <a:p>
            <a:endParaRPr lang="en-US" dirty="0" smtClean="0"/>
          </a:p>
          <a:p>
            <a:r>
              <a:rPr lang="en-US" dirty="0" smtClean="0"/>
              <a:t>QA </a:t>
            </a:r>
            <a:r>
              <a:rPr lang="en-US" dirty="0"/>
              <a:t>Plan Essential Features</a:t>
            </a:r>
          </a:p>
          <a:p>
            <a:pPr lvl="1"/>
            <a:r>
              <a:rPr lang="en-US" dirty="0"/>
              <a:t>Traveler system</a:t>
            </a:r>
          </a:p>
          <a:p>
            <a:pPr lvl="1"/>
            <a:r>
              <a:rPr lang="en-US" dirty="0"/>
              <a:t>Testing </a:t>
            </a:r>
            <a:r>
              <a:rPr lang="en-US" dirty="0" smtClean="0"/>
              <a:t>embedded </a:t>
            </a:r>
            <a:r>
              <a:rPr lang="en-US" dirty="0"/>
              <a:t>into fabrication </a:t>
            </a:r>
            <a:r>
              <a:rPr lang="en-US" dirty="0" smtClean="0"/>
              <a:t>process</a:t>
            </a:r>
          </a:p>
          <a:p>
            <a:pPr lvl="2"/>
            <a:r>
              <a:rPr lang="en-US" dirty="0" smtClean="0"/>
              <a:t>Outline of test plan provided in Proc. Spec.</a:t>
            </a:r>
            <a:endParaRPr lang="en-US" dirty="0"/>
          </a:p>
          <a:p>
            <a:pPr lvl="1"/>
            <a:r>
              <a:rPr lang="en-US" dirty="0"/>
              <a:t>Hold points in fabrication at major </a:t>
            </a:r>
            <a:r>
              <a:rPr lang="en-US" dirty="0" smtClean="0"/>
              <a:t>milestones</a:t>
            </a:r>
          </a:p>
          <a:p>
            <a:pPr lvl="1"/>
            <a:r>
              <a:rPr lang="en-US" dirty="0"/>
              <a:t>Regularly </a:t>
            </a:r>
            <a:r>
              <a:rPr lang="en-US" dirty="0" smtClean="0"/>
              <a:t>scheduled meetings to discuss fabrication status/issues</a:t>
            </a:r>
            <a:endParaRPr lang="en-US" dirty="0"/>
          </a:p>
          <a:p>
            <a:pPr lvl="1"/>
            <a:r>
              <a:rPr lang="en-US" dirty="0"/>
              <a:t>Monthly EVMS-style reporting </a:t>
            </a:r>
          </a:p>
          <a:p>
            <a:pPr lvl="1"/>
            <a:r>
              <a:rPr lang="en-US" dirty="0"/>
              <a:t>Acceptance tests upon delivery at </a:t>
            </a:r>
            <a:r>
              <a:rPr lang="en-US" dirty="0" smtClean="0"/>
              <a:t>Fermilab</a:t>
            </a:r>
          </a:p>
          <a:p>
            <a:r>
              <a:rPr lang="en-US" dirty="0" smtClean="0"/>
              <a:t>Vendor was required to provide Preliminary QAP as part of bid package </a:t>
            </a:r>
          </a:p>
          <a:p>
            <a:pPr lvl="1"/>
            <a:r>
              <a:rPr lang="en-US" dirty="0" smtClean="0"/>
              <a:t>QAP was one of the metrics for awarding contract.</a:t>
            </a:r>
          </a:p>
          <a:p>
            <a:r>
              <a:rPr lang="en-US" dirty="0" smtClean="0"/>
              <a:t>Vendor must provide full QAP at the end of “final design phase”</a:t>
            </a:r>
          </a:p>
          <a:p>
            <a:pPr lvl="1"/>
            <a:r>
              <a:rPr lang="en-US" dirty="0" smtClean="0"/>
              <a:t>Including detailed test </a:t>
            </a:r>
            <a:r>
              <a:rPr lang="en-US" dirty="0" smtClean="0"/>
              <a:t>plan</a:t>
            </a:r>
          </a:p>
          <a:p>
            <a:r>
              <a:rPr lang="en-US" dirty="0" smtClean="0"/>
              <a:t>We are exercising option to perform cold full power test at Vendor facility</a:t>
            </a:r>
            <a:endParaRPr lang="en-US" dirty="0" smtClean="0"/>
          </a:p>
          <a:p>
            <a:pPr marL="0" indent="0">
              <a:buNone/>
            </a:pPr>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dirty="0" smtClean="0"/>
              <a:t>10/21/14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22</a:t>
            </a:fld>
            <a:endParaRPr lang="en-US" dirty="0"/>
          </a:p>
        </p:txBody>
      </p:sp>
    </p:spTree>
    <p:extLst>
      <p:ext uri="{BB962C8B-B14F-4D97-AF65-F5344CB8AC3E}">
        <p14:creationId xmlns:p14="http://schemas.microsoft.com/office/powerpoint/2010/main" val="4160843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and Interfaces</a:t>
            </a:r>
            <a:endParaRPr lang="en-US" dirty="0"/>
          </a:p>
        </p:txBody>
      </p:sp>
      <p:sp>
        <p:nvSpPr>
          <p:cNvPr id="3" name="Content Placeholder 2"/>
          <p:cNvSpPr>
            <a:spLocks noGrp="1"/>
          </p:cNvSpPr>
          <p:nvPr>
            <p:ph idx="1"/>
          </p:nvPr>
        </p:nvSpPr>
        <p:spPr/>
        <p:txBody>
          <a:bodyPr>
            <a:normAutofit lnSpcReduction="10000"/>
          </a:bodyPr>
          <a:lstStyle/>
          <a:p>
            <a:r>
              <a:rPr lang="en-US" dirty="0" smtClean="0"/>
              <a:t>Solenoids have external interfaces to the Muon Beamline, Conventional Construction, Muon Campus Cryo AIP, DAQ</a:t>
            </a:r>
          </a:p>
          <a:p>
            <a:pPr lvl="1"/>
            <a:r>
              <a:rPr lang="en-US" dirty="0" smtClean="0"/>
              <a:t>Through muon beamline, interfaces with CRV and detectors</a:t>
            </a:r>
          </a:p>
          <a:p>
            <a:r>
              <a:rPr lang="en-US" dirty="0" smtClean="0"/>
              <a:t>Internal interfaces between solenoids, with cryo system, power system, quench protection and slow monitoring.</a:t>
            </a:r>
          </a:p>
          <a:p>
            <a:r>
              <a:rPr lang="en-US" dirty="0" smtClean="0"/>
              <a:t>Internal and external interfaces identified and described in Solenoid Interface document, available on Review site (docdb #1470).</a:t>
            </a:r>
          </a:p>
          <a:p>
            <a:r>
              <a:rPr lang="en-US" dirty="0" smtClean="0"/>
              <a:t>Participation in bi-weekly integration meetings</a:t>
            </a:r>
          </a:p>
          <a:p>
            <a:pPr lvl="1"/>
            <a:r>
              <a:rPr lang="en-US" dirty="0" smtClean="0"/>
              <a:t>Jeff Brandt, our Integration L3 works closely with Mu2e integration team </a:t>
            </a:r>
          </a:p>
          <a:p>
            <a:pPr lvl="1"/>
            <a:r>
              <a:rPr lang="en-US" dirty="0" smtClean="0"/>
              <a:t>Formal sign-off between owners of all external interfaces as part of final design requirements.</a:t>
            </a:r>
          </a:p>
          <a:p>
            <a:r>
              <a:rPr lang="en-US" dirty="0" smtClean="0"/>
              <a:t>Interfaces understood and under control.</a:t>
            </a:r>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Your Name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23</a:t>
            </a:fld>
            <a:endParaRPr lang="en-US" dirty="0"/>
          </a:p>
        </p:txBody>
      </p:sp>
    </p:spTree>
    <p:extLst>
      <p:ext uri="{BB962C8B-B14F-4D97-AF65-F5344CB8AC3E}">
        <p14:creationId xmlns:p14="http://schemas.microsoft.com/office/powerpoint/2010/main" val="611498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a:xfrm>
            <a:off x="228600" y="1043046"/>
            <a:ext cx="8672513" cy="5161811"/>
          </a:xfrm>
        </p:spPr>
        <p:txBody>
          <a:bodyPr>
            <a:normAutofit lnSpcReduction="10000"/>
          </a:bodyPr>
          <a:lstStyle/>
          <a:p>
            <a:pPr marL="0" indent="0">
              <a:buNone/>
            </a:pPr>
            <a:r>
              <a:rPr lang="en-US" dirty="0"/>
              <a:t>Solenoid risks are delineated in the Mu2e Risk Register (docdb 4320).  </a:t>
            </a:r>
            <a:r>
              <a:rPr lang="en-US" dirty="0" smtClean="0"/>
              <a:t>Risks cover </a:t>
            </a:r>
            <a:r>
              <a:rPr lang="en-US" dirty="0"/>
              <a:t>all major deliverables; also risks associated with integration and </a:t>
            </a:r>
            <a:r>
              <a:rPr lang="en-US" dirty="0" smtClean="0"/>
              <a:t>installation.  Risks are understood and under control.</a:t>
            </a:r>
          </a:p>
          <a:p>
            <a:pPr marL="0" indent="0">
              <a:buNone/>
            </a:pPr>
            <a:r>
              <a:rPr lang="en-US" dirty="0" smtClean="0"/>
              <a:t>Risk Statistics:</a:t>
            </a:r>
          </a:p>
          <a:p>
            <a:r>
              <a:rPr lang="en-US" dirty="0" smtClean="0"/>
              <a:t>41 Solenoid risks in risk registry</a:t>
            </a:r>
          </a:p>
          <a:p>
            <a:pPr lvl="1"/>
            <a:r>
              <a:rPr lang="en-US" dirty="0" smtClean="0"/>
              <a:t>All risks mitigated to the extent possible</a:t>
            </a:r>
          </a:p>
          <a:p>
            <a:pPr lvl="1"/>
            <a:r>
              <a:rPr lang="en-US" dirty="0" smtClean="0"/>
              <a:t>32 active threats</a:t>
            </a:r>
          </a:p>
          <a:p>
            <a:pPr lvl="2"/>
            <a:r>
              <a:rPr lang="en-US" dirty="0"/>
              <a:t>2</a:t>
            </a:r>
            <a:r>
              <a:rPr lang="en-US" dirty="0" smtClean="0"/>
              <a:t> high</a:t>
            </a:r>
          </a:p>
          <a:p>
            <a:pPr lvl="2"/>
            <a:r>
              <a:rPr lang="en-US" dirty="0"/>
              <a:t>9</a:t>
            </a:r>
            <a:r>
              <a:rPr lang="en-US" dirty="0" smtClean="0"/>
              <a:t> medium</a:t>
            </a:r>
          </a:p>
          <a:p>
            <a:pPr lvl="1"/>
            <a:r>
              <a:rPr lang="en-US" dirty="0"/>
              <a:t>1</a:t>
            </a:r>
            <a:r>
              <a:rPr lang="en-US" dirty="0" smtClean="0"/>
              <a:t> opportunity</a:t>
            </a:r>
          </a:p>
          <a:p>
            <a:pPr lvl="1"/>
            <a:r>
              <a:rPr lang="en-US" dirty="0"/>
              <a:t>9</a:t>
            </a:r>
            <a:r>
              <a:rPr lang="en-US" dirty="0" smtClean="0"/>
              <a:t> retired risks</a:t>
            </a:r>
          </a:p>
          <a:p>
            <a:r>
              <a:rPr lang="en-US" dirty="0" smtClean="0"/>
              <a:t>There is a breakout session talk dedicated to this important topic</a:t>
            </a:r>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Your Name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24</a:t>
            </a:fld>
            <a:endParaRPr lang="en-US" dirty="0"/>
          </a:p>
        </p:txBody>
      </p:sp>
    </p:spTree>
    <p:extLst>
      <p:ext uri="{BB962C8B-B14F-4D97-AF65-F5344CB8AC3E}">
        <p14:creationId xmlns:p14="http://schemas.microsoft.com/office/powerpoint/2010/main" val="929730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 Issues</a:t>
            </a:r>
            <a:endParaRPr lang="en-US" dirty="0"/>
          </a:p>
        </p:txBody>
      </p:sp>
      <p:sp>
        <p:nvSpPr>
          <p:cNvPr id="3" name="Content Placeholder 2"/>
          <p:cNvSpPr>
            <a:spLocks noGrp="1"/>
          </p:cNvSpPr>
          <p:nvPr>
            <p:ph idx="1"/>
          </p:nvPr>
        </p:nvSpPr>
        <p:spPr>
          <a:xfrm>
            <a:off x="333375" y="1028700"/>
            <a:ext cx="8229600" cy="4756150"/>
          </a:xfrm>
        </p:spPr>
        <p:txBody>
          <a:bodyPr>
            <a:normAutofit fontScale="92500" lnSpcReduction="20000"/>
          </a:bodyPr>
          <a:lstStyle/>
          <a:p>
            <a:r>
              <a:rPr lang="en-US" dirty="0" smtClean="0"/>
              <a:t>Cryogenic fluids</a:t>
            </a:r>
          </a:p>
          <a:p>
            <a:r>
              <a:rPr lang="en-US" dirty="0" smtClean="0"/>
              <a:t>Large Stored energy (~100MJ)</a:t>
            </a:r>
          </a:p>
          <a:p>
            <a:r>
              <a:rPr lang="en-US" dirty="0" smtClean="0"/>
              <a:t>High Currents (up to 10kA)</a:t>
            </a:r>
          </a:p>
          <a:p>
            <a:r>
              <a:rPr lang="en-US" dirty="0" smtClean="0"/>
              <a:t>Large voltages to ground during a quench (up to 600 V)</a:t>
            </a:r>
          </a:p>
          <a:p>
            <a:r>
              <a:rPr lang="en-US" dirty="0" smtClean="0"/>
              <a:t>ODH (liquid helium + LN2 for 80 K shields)</a:t>
            </a:r>
          </a:p>
          <a:p>
            <a:r>
              <a:rPr lang="en-US" dirty="0" smtClean="0"/>
              <a:t>Mechanical forces (&gt;100 Tonnes of axial force between adjacent magnets, magnets are very heavy)</a:t>
            </a:r>
          </a:p>
          <a:p>
            <a:r>
              <a:rPr lang="en-US" dirty="0" smtClean="0"/>
              <a:t>Large volume vacuum systems (beam line + insulating)</a:t>
            </a:r>
          </a:p>
          <a:p>
            <a:r>
              <a:rPr lang="en-US" dirty="0" smtClean="0"/>
              <a:t>Stray Magnetic Fields (no return yoke)</a:t>
            </a:r>
          </a:p>
          <a:p>
            <a:r>
              <a:rPr lang="en-US" dirty="0" smtClean="0"/>
              <a:t>Access issues due to radiation from 8kW proton beam</a:t>
            </a:r>
          </a:p>
          <a:p>
            <a:pPr marL="0" indent="0">
              <a:buNone/>
            </a:pPr>
            <a:endParaRPr lang="en-US" dirty="0" smtClean="0"/>
          </a:p>
          <a:p>
            <a:pPr marL="0" indent="0">
              <a:buNone/>
            </a:pPr>
            <a:r>
              <a:rPr lang="en-US" b="1" dirty="0" smtClean="0">
                <a:solidFill>
                  <a:srgbClr val="0070C0"/>
                </a:solidFill>
              </a:rPr>
              <a:t>These hazards, common </a:t>
            </a:r>
            <a:r>
              <a:rPr lang="en-US" b="1" dirty="0">
                <a:solidFill>
                  <a:srgbClr val="0070C0"/>
                </a:solidFill>
              </a:rPr>
              <a:t>to Large Superconducting Magnet </a:t>
            </a:r>
            <a:r>
              <a:rPr lang="en-US" b="1" dirty="0" smtClean="0">
                <a:solidFill>
                  <a:srgbClr val="0070C0"/>
                </a:solidFill>
              </a:rPr>
              <a:t>Systems, are discussed in the Mu2e Hazard Analysis document and Solenoid TDR chapter</a:t>
            </a:r>
            <a:r>
              <a:rPr lang="en-US" b="1" dirty="0" smtClean="0">
                <a:solidFill>
                  <a:srgbClr val="7030A0"/>
                </a:solidFill>
              </a:rPr>
              <a:t>.</a:t>
            </a:r>
            <a:endParaRPr lang="en-US" b="1" dirty="0">
              <a:solidFill>
                <a:srgbClr val="7030A0"/>
              </a:solidFill>
            </a:endParaRPr>
          </a:p>
        </p:txBody>
      </p:sp>
      <p:sp>
        <p:nvSpPr>
          <p:cNvPr id="5" name="Slide Number Placeholder 4"/>
          <p:cNvSpPr>
            <a:spLocks noGrp="1"/>
          </p:cNvSpPr>
          <p:nvPr>
            <p:ph type="sldNum" sz="quarter" idx="12"/>
          </p:nvPr>
        </p:nvSpPr>
        <p:spPr/>
        <p:txBody>
          <a:bodyPr/>
          <a:lstStyle/>
          <a:p>
            <a:fld id="{AB3C1F1C-F708-3F4B-8ECB-6D467F0718B5}"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dirty="0" smtClean="0"/>
              <a:t>M.Lamm - DOE CD-2/3b Review</a:t>
            </a:r>
            <a:endParaRPr lang="en-US" dirty="0"/>
          </a:p>
        </p:txBody>
      </p:sp>
      <p:sp>
        <p:nvSpPr>
          <p:cNvPr id="6" name="Date Placeholder 5"/>
          <p:cNvSpPr>
            <a:spLocks noGrp="1"/>
          </p:cNvSpPr>
          <p:nvPr>
            <p:ph type="dt" sz="half" idx="10"/>
          </p:nvPr>
        </p:nvSpPr>
        <p:spPr/>
        <p:txBody>
          <a:bodyPr/>
          <a:lstStyle/>
          <a:p>
            <a:pPr>
              <a:defRPr/>
            </a:pPr>
            <a:r>
              <a:rPr lang="en-US" dirty="0" smtClean="0"/>
              <a:t>10/21/14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58" y="1064934"/>
            <a:ext cx="8597900" cy="477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39700" y="128906"/>
            <a:ext cx="8686800" cy="641739"/>
          </a:xfrm>
        </p:spPr>
        <p:txBody>
          <a:bodyPr/>
          <a:lstStyle/>
          <a:p>
            <a:r>
              <a:rPr lang="en-US" dirty="0" smtClean="0"/>
              <a:t>Solenoid Costs by L3’s</a:t>
            </a:r>
            <a:endParaRPr lang="en-US" dirty="0"/>
          </a:p>
        </p:txBody>
      </p:sp>
      <p:sp>
        <p:nvSpPr>
          <p:cNvPr id="3" name="Date Placeholder 2"/>
          <p:cNvSpPr>
            <a:spLocks noGrp="1"/>
          </p:cNvSpPr>
          <p:nvPr>
            <p:ph type="dt" sz="half" idx="10"/>
          </p:nvPr>
        </p:nvSpPr>
        <p:spPr/>
        <p:txBody>
          <a:bodyPr/>
          <a:lstStyle/>
          <a:p>
            <a:pPr>
              <a:defRPr/>
            </a:pPr>
            <a:r>
              <a:rPr lang="en-US" dirty="0" smtClean="0"/>
              <a:t>10/21/14</a:t>
            </a:r>
            <a:endParaRPr lang="en-US" dirty="0"/>
          </a:p>
        </p:txBody>
      </p:sp>
      <p:sp>
        <p:nvSpPr>
          <p:cNvPr id="6" name="Footer Placeholder 5"/>
          <p:cNvSpPr>
            <a:spLocks noGrp="1"/>
          </p:cNvSpPr>
          <p:nvPr>
            <p:ph type="ftr" sz="quarter" idx="11"/>
          </p:nvPr>
        </p:nvSpPr>
        <p:spPr/>
        <p:txBody>
          <a:bodyPr/>
          <a:lstStyle/>
          <a:p>
            <a:pPr>
              <a:defRPr/>
            </a:pPr>
            <a:r>
              <a:rPr lang="en-US" dirty="0" smtClean="0"/>
              <a:t>M.Lamm - DOE CD-2/3b Review</a:t>
            </a:r>
            <a:endParaRPr lang="en-US" b="1" dirty="0"/>
          </a:p>
        </p:txBody>
      </p:sp>
      <p:sp>
        <p:nvSpPr>
          <p:cNvPr id="7" name="Slide Number Placeholder 6"/>
          <p:cNvSpPr>
            <a:spLocks noGrp="1"/>
          </p:cNvSpPr>
          <p:nvPr>
            <p:ph type="sldNum" sz="quarter" idx="12"/>
          </p:nvPr>
        </p:nvSpPr>
        <p:spPr/>
        <p:txBody>
          <a:bodyPr/>
          <a:lstStyle/>
          <a:p>
            <a:pPr>
              <a:defRPr/>
            </a:pPr>
            <a:fld id="{2A0CCE80-3B22-F34E-81B2-E096627812DD}" type="slidenum">
              <a:rPr lang="en-US" smtClean="0"/>
              <a:pPr>
                <a:defRPr/>
              </a:pPr>
              <a:t>26</a:t>
            </a:fld>
            <a:endParaRPr lang="en-US" dirty="0"/>
          </a:p>
        </p:txBody>
      </p:sp>
      <p:grpSp>
        <p:nvGrpSpPr>
          <p:cNvPr id="4" name="Group 3"/>
          <p:cNvGrpSpPr/>
          <p:nvPr/>
        </p:nvGrpSpPr>
        <p:grpSpPr>
          <a:xfrm>
            <a:off x="5186301" y="45302"/>
            <a:ext cx="3827462" cy="3095482"/>
            <a:chOff x="5186301" y="45302"/>
            <a:chExt cx="3827462" cy="3095482"/>
          </a:xfrm>
        </p:grpSpPr>
        <p:sp>
          <p:nvSpPr>
            <p:cNvPr id="2" name="TextBox 1"/>
            <p:cNvSpPr txBox="1"/>
            <p:nvPr/>
          </p:nvSpPr>
          <p:spPr>
            <a:xfrm>
              <a:off x="5186301" y="45302"/>
              <a:ext cx="3827462" cy="830997"/>
            </a:xfrm>
            <a:prstGeom prst="rect">
              <a:avLst/>
            </a:prstGeom>
            <a:solidFill>
              <a:schemeClr val="bg1"/>
            </a:solidFill>
          </p:spPr>
          <p:txBody>
            <a:bodyPr wrap="square" rtlCol="0">
              <a:spAutoFit/>
            </a:bodyPr>
            <a:lstStyle/>
            <a:p>
              <a:r>
                <a:rPr lang="en-US" dirty="0" smtClean="0">
                  <a:solidFill>
                    <a:srgbClr val="0070C0"/>
                  </a:solidFill>
                </a:rPr>
                <a:t>Quote in hand + change order contingency</a:t>
              </a:r>
              <a:endParaRPr lang="en-US" dirty="0">
                <a:solidFill>
                  <a:srgbClr val="0070C0"/>
                </a:solidFill>
              </a:endParaRPr>
            </a:p>
          </p:txBody>
        </p:sp>
        <p:sp>
          <p:nvSpPr>
            <p:cNvPr id="9" name="Oval 8"/>
            <p:cNvSpPr/>
            <p:nvPr/>
          </p:nvSpPr>
          <p:spPr>
            <a:xfrm>
              <a:off x="7100032" y="2913564"/>
              <a:ext cx="852612" cy="227220"/>
            </a:xfrm>
            <a:prstGeom prst="ellipse">
              <a:avLst/>
            </a:prstGeom>
            <a:noFill/>
            <a:ln w="3492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0C0"/>
                </a:solidFill>
              </a:endParaRPr>
            </a:p>
          </p:txBody>
        </p:sp>
      </p:grpSp>
      <p:grpSp>
        <p:nvGrpSpPr>
          <p:cNvPr id="12" name="Group 11"/>
          <p:cNvGrpSpPr/>
          <p:nvPr/>
        </p:nvGrpSpPr>
        <p:grpSpPr>
          <a:xfrm>
            <a:off x="2987387" y="3162274"/>
            <a:ext cx="4965257" cy="3594126"/>
            <a:chOff x="2987387" y="3222862"/>
            <a:chExt cx="4965257" cy="3594126"/>
          </a:xfrm>
        </p:grpSpPr>
        <p:sp>
          <p:nvSpPr>
            <p:cNvPr id="8" name="Oval 7"/>
            <p:cNvSpPr/>
            <p:nvPr/>
          </p:nvSpPr>
          <p:spPr>
            <a:xfrm>
              <a:off x="7100032" y="3222862"/>
              <a:ext cx="852612" cy="227220"/>
            </a:xfrm>
            <a:prstGeom prst="ellipse">
              <a:avLst/>
            </a:prstGeom>
            <a:noFill/>
            <a:ln w="349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987387" y="5985991"/>
              <a:ext cx="3827462" cy="830997"/>
            </a:xfrm>
            <a:prstGeom prst="rect">
              <a:avLst/>
            </a:prstGeom>
            <a:solidFill>
              <a:schemeClr val="bg1"/>
            </a:solidFill>
          </p:spPr>
          <p:txBody>
            <a:bodyPr wrap="square" rtlCol="0">
              <a:spAutoFit/>
            </a:bodyPr>
            <a:lstStyle/>
            <a:p>
              <a:r>
                <a:rPr lang="en-US" dirty="0" smtClean="0">
                  <a:solidFill>
                    <a:srgbClr val="C00000"/>
                  </a:solidFill>
                </a:rPr>
                <a:t>“Request for Information” Nonbinding quotes only</a:t>
              </a:r>
              <a:endParaRPr lang="en-US" dirty="0">
                <a:solidFill>
                  <a:srgbClr val="C00000"/>
                </a:solidFill>
              </a:endParaRPr>
            </a:p>
          </p:txBody>
        </p:sp>
      </p:grpSp>
    </p:spTree>
    <p:extLst>
      <p:ext uri="{BB962C8B-B14F-4D97-AF65-F5344CB8AC3E}">
        <p14:creationId xmlns:p14="http://schemas.microsoft.com/office/powerpoint/2010/main" val="45656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Breakdown by L3</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27</a:t>
            </a:fld>
            <a:endParaRPr lang="en-US" dirty="0"/>
          </a:p>
        </p:txBody>
      </p:sp>
      <p:sp>
        <p:nvSpPr>
          <p:cNvPr id="7" name="TextBox 6"/>
          <p:cNvSpPr txBox="1"/>
          <p:nvPr/>
        </p:nvSpPr>
        <p:spPr>
          <a:xfrm>
            <a:off x="6292850" y="337555"/>
            <a:ext cx="2533650" cy="461665"/>
          </a:xfrm>
          <a:prstGeom prst="rect">
            <a:avLst/>
          </a:prstGeom>
          <a:noFill/>
        </p:spPr>
        <p:txBody>
          <a:bodyPr wrap="square" rtlCol="0">
            <a:spAutoFit/>
          </a:bodyPr>
          <a:lstStyle/>
          <a:p>
            <a:r>
              <a:rPr lang="en-US" dirty="0" smtClean="0"/>
              <a:t>Base Cost AY k$</a:t>
            </a:r>
            <a:endParaRPr lang="en-US" dirty="0"/>
          </a:p>
        </p:txBody>
      </p:sp>
      <p:graphicFrame>
        <p:nvGraphicFramePr>
          <p:cNvPr id="9" name="Chart 8"/>
          <p:cNvGraphicFramePr>
            <a:graphicFrameLocks noChangeAspect="1"/>
          </p:cNvGraphicFramePr>
          <p:nvPr>
            <p:extLst>
              <p:ext uri="{D42A27DB-BD31-4B8C-83A1-F6EECF244321}">
                <p14:modId xmlns:p14="http://schemas.microsoft.com/office/powerpoint/2010/main" val="468063581"/>
              </p:ext>
            </p:extLst>
          </p:nvPr>
        </p:nvGraphicFramePr>
        <p:xfrm>
          <a:off x="228600" y="1035128"/>
          <a:ext cx="8152775" cy="4946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1953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Breakdown Labor vs. Material</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28</a:t>
            </a:fld>
            <a:endParaRPr lang="en-US" dirty="0"/>
          </a:p>
        </p:txBody>
      </p:sp>
      <p:sp>
        <p:nvSpPr>
          <p:cNvPr id="7" name="TextBox 6"/>
          <p:cNvSpPr txBox="1"/>
          <p:nvPr/>
        </p:nvSpPr>
        <p:spPr>
          <a:xfrm>
            <a:off x="6180138" y="768633"/>
            <a:ext cx="2533650" cy="461665"/>
          </a:xfrm>
          <a:prstGeom prst="rect">
            <a:avLst/>
          </a:prstGeom>
          <a:noFill/>
        </p:spPr>
        <p:txBody>
          <a:bodyPr wrap="square" rtlCol="0">
            <a:spAutoFit/>
          </a:bodyPr>
          <a:lstStyle/>
          <a:p>
            <a:r>
              <a:rPr lang="en-US" dirty="0" smtClean="0"/>
              <a:t>Base Cost AY k$</a:t>
            </a:r>
            <a:endParaRPr lang="en-US" dirty="0"/>
          </a:p>
        </p:txBody>
      </p:sp>
      <p:graphicFrame>
        <p:nvGraphicFramePr>
          <p:cNvPr id="8" name="Chart 7"/>
          <p:cNvGraphicFramePr>
            <a:graphicFrameLocks noChangeAspect="1"/>
          </p:cNvGraphicFramePr>
          <p:nvPr>
            <p:extLst>
              <p:ext uri="{D42A27DB-BD31-4B8C-83A1-F6EECF244321}">
                <p14:modId xmlns:p14="http://schemas.microsoft.com/office/powerpoint/2010/main" val="2125424137"/>
              </p:ext>
            </p:extLst>
          </p:nvPr>
        </p:nvGraphicFramePr>
        <p:xfrm>
          <a:off x="558819" y="1229589"/>
          <a:ext cx="7507612" cy="4882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6539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Estimate</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29</a:t>
            </a:fld>
            <a:endParaRPr lang="en-US" dirty="0"/>
          </a:p>
        </p:txBody>
      </p:sp>
      <p:sp>
        <p:nvSpPr>
          <p:cNvPr id="8" name="TextBox 7"/>
          <p:cNvSpPr txBox="1"/>
          <p:nvPr/>
        </p:nvSpPr>
        <p:spPr>
          <a:xfrm>
            <a:off x="6292850" y="337555"/>
            <a:ext cx="2533650" cy="461665"/>
          </a:xfrm>
          <a:prstGeom prst="rect">
            <a:avLst/>
          </a:prstGeom>
          <a:noFill/>
        </p:spPr>
        <p:txBody>
          <a:bodyPr wrap="square" rtlCol="0">
            <a:spAutoFit/>
          </a:bodyPr>
          <a:lstStyle/>
          <a:p>
            <a:r>
              <a:rPr lang="en-US" dirty="0" smtClean="0"/>
              <a:t>Base Cost AY k$</a:t>
            </a:r>
            <a:endParaRPr lang="en-US" dirty="0"/>
          </a:p>
        </p:txBody>
      </p:sp>
      <p:sp>
        <p:nvSpPr>
          <p:cNvPr id="3" name="TextBox 2"/>
          <p:cNvSpPr txBox="1"/>
          <p:nvPr/>
        </p:nvSpPr>
        <p:spPr>
          <a:xfrm>
            <a:off x="4887686" y="799220"/>
            <a:ext cx="3938814" cy="830997"/>
          </a:xfrm>
          <a:prstGeom prst="rect">
            <a:avLst/>
          </a:prstGeom>
          <a:noFill/>
        </p:spPr>
        <p:txBody>
          <a:bodyPr wrap="square" rtlCol="0">
            <a:spAutoFit/>
          </a:bodyPr>
          <a:lstStyle/>
          <a:p>
            <a:r>
              <a:rPr lang="en-US" dirty="0" smtClean="0"/>
              <a:t>82% of cost estimates are preliminary design or better</a:t>
            </a:r>
            <a:endParaRPr lang="en-US" dirty="0"/>
          </a:p>
        </p:txBody>
      </p:sp>
      <p:graphicFrame>
        <p:nvGraphicFramePr>
          <p:cNvPr id="10" name="Chart 9"/>
          <p:cNvGraphicFramePr>
            <a:graphicFrameLocks noChangeAspect="1"/>
          </p:cNvGraphicFramePr>
          <p:nvPr>
            <p:extLst>
              <p:ext uri="{D42A27DB-BD31-4B8C-83A1-F6EECF244321}">
                <p14:modId xmlns:p14="http://schemas.microsoft.com/office/powerpoint/2010/main" val="2562931080"/>
              </p:ext>
            </p:extLst>
          </p:nvPr>
        </p:nvGraphicFramePr>
        <p:xfrm>
          <a:off x="520530" y="1449640"/>
          <a:ext cx="7966362" cy="4768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207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for Solenoids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Provide integrated magnetic system for Mu2e experiment included required support infrastructure and interfaces to the Muon Campus.   Primary Deliverables:</a:t>
            </a:r>
          </a:p>
          <a:p>
            <a:r>
              <a:rPr lang="en-US" b="1" dirty="0" smtClean="0">
                <a:solidFill>
                  <a:srgbClr val="002060"/>
                </a:solidFill>
              </a:rPr>
              <a:t>Three superconducting solenoids</a:t>
            </a:r>
          </a:p>
          <a:p>
            <a:pPr lvl="1"/>
            <a:r>
              <a:rPr lang="en-US" dirty="0" smtClean="0">
                <a:solidFill>
                  <a:srgbClr val="002060"/>
                </a:solidFill>
              </a:rPr>
              <a:t>Production Solenoid</a:t>
            </a:r>
          </a:p>
          <a:p>
            <a:pPr lvl="1"/>
            <a:r>
              <a:rPr lang="en-US" dirty="0" smtClean="0">
                <a:solidFill>
                  <a:srgbClr val="002060"/>
                </a:solidFill>
              </a:rPr>
              <a:t>Transport Solenoid</a:t>
            </a:r>
          </a:p>
          <a:p>
            <a:pPr lvl="1"/>
            <a:r>
              <a:rPr lang="en-US" dirty="0" smtClean="0">
                <a:solidFill>
                  <a:srgbClr val="002060"/>
                </a:solidFill>
              </a:rPr>
              <a:t>Detector Solenoid</a:t>
            </a:r>
          </a:p>
          <a:p>
            <a:r>
              <a:rPr lang="en-US" b="1" dirty="0" smtClean="0">
                <a:solidFill>
                  <a:srgbClr val="002060"/>
                </a:solidFill>
              </a:rPr>
              <a:t>…</a:t>
            </a:r>
            <a:r>
              <a:rPr lang="en-US" b="1" dirty="0">
                <a:solidFill>
                  <a:srgbClr val="002060"/>
                </a:solidFill>
              </a:rPr>
              <a:t>a</a:t>
            </a:r>
            <a:r>
              <a:rPr lang="en-US" b="1" dirty="0" smtClean="0">
                <a:solidFill>
                  <a:srgbClr val="002060"/>
                </a:solidFill>
              </a:rPr>
              <a:t>nd support infrastructure</a:t>
            </a:r>
          </a:p>
          <a:p>
            <a:pPr lvl="1"/>
            <a:r>
              <a:rPr lang="en-US" dirty="0" smtClean="0">
                <a:solidFill>
                  <a:srgbClr val="002060"/>
                </a:solidFill>
              </a:rPr>
              <a:t>Cryogenic Distribution System</a:t>
            </a:r>
          </a:p>
          <a:p>
            <a:pPr lvl="1"/>
            <a:r>
              <a:rPr lang="en-US" dirty="0" smtClean="0">
                <a:solidFill>
                  <a:srgbClr val="002060"/>
                </a:solidFill>
              </a:rPr>
              <a:t>Power Supply System along with magnet controls and monitoring</a:t>
            </a:r>
          </a:p>
          <a:p>
            <a:pPr lvl="1"/>
            <a:r>
              <a:rPr lang="en-US" dirty="0" smtClean="0">
                <a:solidFill>
                  <a:srgbClr val="002060"/>
                </a:solidFill>
              </a:rPr>
              <a:t>Magnetic Field Mapping System</a:t>
            </a:r>
          </a:p>
          <a:p>
            <a:pPr lvl="1"/>
            <a:r>
              <a:rPr lang="en-US" dirty="0" smtClean="0">
                <a:solidFill>
                  <a:srgbClr val="002060"/>
                </a:solidFill>
              </a:rPr>
              <a:t>Installation and Commissioning of these deliverables</a:t>
            </a:r>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Tree>
    <p:extLst>
      <p:ext uri="{BB962C8B-B14F-4D97-AF65-F5344CB8AC3E}">
        <p14:creationId xmlns:p14="http://schemas.microsoft.com/office/powerpoint/2010/main" val="3368566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Resources by FY</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30</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083693860"/>
              </p:ext>
            </p:extLst>
          </p:nvPr>
        </p:nvGraphicFramePr>
        <p:xfrm>
          <a:off x="676274" y="1039524"/>
          <a:ext cx="7991475" cy="5056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4729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Content Placeholder 2"/>
          <p:cNvSpPr>
            <a:spLocks noGrp="1"/>
          </p:cNvSpPr>
          <p:nvPr>
            <p:ph idx="1"/>
          </p:nvPr>
        </p:nvSpPr>
        <p:spPr>
          <a:xfrm>
            <a:off x="228600" y="977539"/>
            <a:ext cx="8535838" cy="464272"/>
          </a:xfrm>
        </p:spPr>
        <p:txBody>
          <a:bodyPr/>
          <a:lstStyle/>
          <a:p>
            <a:pPr marL="0" indent="0">
              <a:buNone/>
            </a:pPr>
            <a:r>
              <a:rPr lang="en-US" sz="2000" dirty="0" smtClean="0"/>
              <a:t>Complete set of Solenoid Milestones in Milestone Dictionary (Docdb-4301).   </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 y="1643970"/>
            <a:ext cx="9016142"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001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43" name="Rectangle 42"/>
          <p:cNvSpPr/>
          <p:nvPr/>
        </p:nvSpPr>
        <p:spPr>
          <a:xfrm>
            <a:off x="3" y="548640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4107624349"/>
              </p:ext>
            </p:extLst>
          </p:nvPr>
        </p:nvGraphicFramePr>
        <p:xfrm>
          <a:off x="4" y="5591651"/>
          <a:ext cx="8686796" cy="5816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190500">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r>
              <a:tr h="190500">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dirty="0">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45" name="Rectangle 44"/>
          <p:cNvSpPr/>
          <p:nvPr/>
        </p:nvSpPr>
        <p:spPr>
          <a:xfrm>
            <a:off x="3" y="5486400"/>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ight Arrow 45"/>
          <p:cNvSpPr/>
          <p:nvPr/>
        </p:nvSpPr>
        <p:spPr>
          <a:xfrm>
            <a:off x="0" y="5803900"/>
            <a:ext cx="9144000" cy="908050"/>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7" name="Straight Connector 46"/>
          <p:cNvCxnSpPr/>
          <p:nvPr/>
        </p:nvCxnSpPr>
        <p:spPr>
          <a:xfrm rot="5400000">
            <a:off x="-1835731" y="41015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19731" y="410786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208969" y="410363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1218619" y="4114211"/>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3263319" y="41205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4285669" y="412056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301669" y="41269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6334857" y="4101510"/>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33120" y="6420644"/>
            <a:ext cx="8087030" cy="307777"/>
          </a:xfrm>
          <a:prstGeom prst="rect">
            <a:avLst/>
          </a:prstGeom>
          <a:noFill/>
        </p:spPr>
        <p:txBody>
          <a:bodyPr wrap="square" rtlCol="0">
            <a:spAutoFit/>
          </a:bodyPr>
          <a:lstStyle/>
          <a:p>
            <a:r>
              <a:rPr lang="en-US" sz="1400" dirty="0" smtClean="0"/>
              <a:t> FY14                 FY15                FY16                 FY17                 FY18                 FY19                FY20                  FY21</a:t>
            </a:r>
            <a:endParaRPr lang="en-US" sz="1400" dirty="0"/>
          </a:p>
        </p:txBody>
      </p:sp>
      <p:sp>
        <p:nvSpPr>
          <p:cNvPr id="56" name="Diamond 55"/>
          <p:cNvSpPr>
            <a:spLocks noChangeAspect="1"/>
          </p:cNvSpPr>
          <p:nvPr/>
        </p:nvSpPr>
        <p:spPr>
          <a:xfrm>
            <a:off x="1242488" y="6259147"/>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p:cNvCxnSpPr>
            <a:stCxn id="56" idx="0"/>
          </p:cNvCxnSpPr>
          <p:nvPr/>
        </p:nvCxnSpPr>
        <p:spPr>
          <a:xfrm rot="16200000" flipV="1">
            <a:off x="-898957" y="4000543"/>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8" name="Diamond 57"/>
          <p:cNvSpPr>
            <a:spLocks noChangeAspect="1"/>
          </p:cNvSpPr>
          <p:nvPr/>
        </p:nvSpPr>
        <p:spPr>
          <a:xfrm>
            <a:off x="1626731" y="6256653"/>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9" name="Straight Connector 58"/>
          <p:cNvCxnSpPr>
            <a:stCxn id="58" idx="0"/>
          </p:cNvCxnSpPr>
          <p:nvPr/>
        </p:nvCxnSpPr>
        <p:spPr>
          <a:xfrm rot="16200000" flipV="1">
            <a:off x="-514714" y="3998049"/>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57200" y="1359000"/>
            <a:ext cx="1339850" cy="307777"/>
          </a:xfrm>
          <a:prstGeom prst="rect">
            <a:avLst/>
          </a:prstGeom>
          <a:noFill/>
        </p:spPr>
        <p:txBody>
          <a:bodyPr wrap="square" rtlCol="0">
            <a:spAutoFit/>
          </a:bodyPr>
          <a:lstStyle/>
          <a:p>
            <a:pPr algn="ctr"/>
            <a:r>
              <a:rPr lang="en-US" sz="1400" dirty="0" smtClean="0"/>
              <a:t>CD-3a</a:t>
            </a:r>
          </a:p>
        </p:txBody>
      </p:sp>
      <p:sp>
        <p:nvSpPr>
          <p:cNvPr id="61" name="TextBox 60"/>
          <p:cNvSpPr txBox="1"/>
          <p:nvPr/>
        </p:nvSpPr>
        <p:spPr>
          <a:xfrm>
            <a:off x="1117870" y="1366383"/>
            <a:ext cx="1339850" cy="307777"/>
          </a:xfrm>
          <a:prstGeom prst="rect">
            <a:avLst/>
          </a:prstGeom>
          <a:noFill/>
        </p:spPr>
        <p:txBody>
          <a:bodyPr wrap="square" rtlCol="0">
            <a:spAutoFit/>
          </a:bodyPr>
          <a:lstStyle/>
          <a:p>
            <a:pPr algn="ctr"/>
            <a:r>
              <a:rPr lang="en-US" sz="1400" dirty="0" smtClean="0"/>
              <a:t>CD-2/3b</a:t>
            </a:r>
          </a:p>
        </p:txBody>
      </p:sp>
      <p:sp>
        <p:nvSpPr>
          <p:cNvPr id="62" name="TextBox 61"/>
          <p:cNvSpPr txBox="1"/>
          <p:nvPr/>
        </p:nvSpPr>
        <p:spPr>
          <a:xfrm>
            <a:off x="7403056" y="1366383"/>
            <a:ext cx="873125" cy="307777"/>
          </a:xfrm>
          <a:prstGeom prst="rect">
            <a:avLst/>
          </a:prstGeom>
          <a:noFill/>
        </p:spPr>
        <p:txBody>
          <a:bodyPr wrap="square" rtlCol="0">
            <a:spAutoFit/>
          </a:bodyPr>
          <a:lstStyle/>
          <a:p>
            <a:pPr algn="ctr"/>
            <a:r>
              <a:rPr lang="en-US" sz="1400" dirty="0" smtClean="0"/>
              <a:t>CD-</a:t>
            </a:r>
            <a:r>
              <a:rPr lang="en-US" sz="1400" dirty="0"/>
              <a:t>4</a:t>
            </a:r>
            <a:endParaRPr lang="en-US" sz="1400" dirty="0" smtClean="0"/>
          </a:p>
        </p:txBody>
      </p:sp>
      <p:cxnSp>
        <p:nvCxnSpPr>
          <p:cNvPr id="63" name="Straight Connector 62"/>
          <p:cNvCxnSpPr/>
          <p:nvPr/>
        </p:nvCxnSpPr>
        <p:spPr>
          <a:xfrm rot="5400000">
            <a:off x="2247319" y="4103595"/>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2997474" y="4725005"/>
            <a:ext cx="4285976"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Detector Prototypes and Construction</a:t>
            </a:r>
            <a:endParaRPr lang="en-US" sz="1200" dirty="0">
              <a:solidFill>
                <a:srgbClr val="000000"/>
              </a:solidFill>
              <a:latin typeface="Calibri"/>
              <a:cs typeface="Calibri"/>
            </a:endParaRPr>
          </a:p>
        </p:txBody>
      </p:sp>
      <p:sp>
        <p:nvSpPr>
          <p:cNvPr id="65" name="Rectangle 64"/>
          <p:cNvSpPr/>
          <p:nvPr/>
        </p:nvSpPr>
        <p:spPr>
          <a:xfrm>
            <a:off x="2997474" y="5546649"/>
            <a:ext cx="3894640" cy="3492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Accelerator and Beamline Construction </a:t>
            </a:r>
            <a:endParaRPr lang="en-US" sz="1200" dirty="0">
              <a:solidFill>
                <a:srgbClr val="000000"/>
              </a:solidFill>
              <a:latin typeface="Calibri"/>
              <a:cs typeface="Calibri"/>
            </a:endParaRPr>
          </a:p>
        </p:txBody>
      </p:sp>
      <p:sp>
        <p:nvSpPr>
          <p:cNvPr id="66" name="Diamond 65"/>
          <p:cNvSpPr>
            <a:spLocks noChangeAspect="1"/>
          </p:cNvSpPr>
          <p:nvPr/>
        </p:nvSpPr>
        <p:spPr>
          <a:xfrm>
            <a:off x="7628264" y="6231840"/>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7" name="Straight Connector 66"/>
          <p:cNvCxnSpPr>
            <a:stCxn id="66" idx="0"/>
          </p:cNvCxnSpPr>
          <p:nvPr/>
        </p:nvCxnSpPr>
        <p:spPr>
          <a:xfrm rot="16200000" flipV="1">
            <a:off x="5486819" y="3973236"/>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3568974" y="3607103"/>
            <a:ext cx="3149600"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Infrastructure</a:t>
            </a:r>
            <a:endParaRPr lang="en-US" sz="1200" dirty="0">
              <a:solidFill>
                <a:srgbClr val="000000"/>
              </a:solidFill>
              <a:latin typeface="Calibri"/>
              <a:cs typeface="Calibri"/>
            </a:endParaRPr>
          </a:p>
        </p:txBody>
      </p:sp>
      <p:sp>
        <p:nvSpPr>
          <p:cNvPr id="69" name="Rectangle 68"/>
          <p:cNvSpPr/>
          <p:nvPr/>
        </p:nvSpPr>
        <p:spPr>
          <a:xfrm>
            <a:off x="6218512" y="4038858"/>
            <a:ext cx="1382438"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Installation and Commissioning</a:t>
            </a:r>
            <a:endParaRPr lang="en-US" sz="1200" dirty="0">
              <a:solidFill>
                <a:srgbClr val="000000"/>
              </a:solidFill>
              <a:latin typeface="Calibri"/>
              <a:cs typeface="Calibri"/>
            </a:endParaRPr>
          </a:p>
        </p:txBody>
      </p:sp>
      <p:sp>
        <p:nvSpPr>
          <p:cNvPr id="70" name="6-Point Star 69"/>
          <p:cNvSpPr>
            <a:spLocks noChangeAspect="1"/>
          </p:cNvSpPr>
          <p:nvPr/>
        </p:nvSpPr>
        <p:spPr>
          <a:xfrm>
            <a:off x="7521808" y="2118138"/>
            <a:ext cx="182880" cy="182880"/>
          </a:xfrm>
          <a:prstGeom prst="star6">
            <a:avLst/>
          </a:prstGeom>
          <a:solidFill>
            <a:srgbClr val="FF0000"/>
          </a:solidFill>
          <a:effectLst>
            <a:outerShdw blurRad="40000" dist="73787"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6794509" y="1913112"/>
            <a:ext cx="903951" cy="246221"/>
          </a:xfrm>
          <a:prstGeom prst="rect">
            <a:avLst/>
          </a:prstGeom>
          <a:noFill/>
        </p:spPr>
        <p:txBody>
          <a:bodyPr wrap="none" rtlCol="0">
            <a:spAutoFit/>
          </a:bodyPr>
          <a:lstStyle/>
          <a:p>
            <a:r>
              <a:rPr lang="en-US" sz="1000" dirty="0" smtClean="0"/>
              <a:t>KPPs Satisfied</a:t>
            </a:r>
            <a:endParaRPr lang="en-US" sz="1000" dirty="0"/>
          </a:p>
        </p:txBody>
      </p:sp>
      <p:sp>
        <p:nvSpPr>
          <p:cNvPr id="73" name="Rectangle 72"/>
          <p:cNvSpPr/>
          <p:nvPr/>
        </p:nvSpPr>
        <p:spPr>
          <a:xfrm>
            <a:off x="2124658" y="2930230"/>
            <a:ext cx="4466642" cy="33655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Fabrication and QA</a:t>
            </a:r>
            <a:endParaRPr lang="en-US" sz="1200" dirty="0">
              <a:solidFill>
                <a:srgbClr val="000000"/>
              </a:solidFill>
              <a:latin typeface="Calibri"/>
              <a:cs typeface="Calibri"/>
            </a:endParaRPr>
          </a:p>
        </p:txBody>
      </p:sp>
      <p:sp>
        <p:nvSpPr>
          <p:cNvPr id="75" name="Rectangle 74"/>
          <p:cNvSpPr/>
          <p:nvPr/>
        </p:nvSpPr>
        <p:spPr>
          <a:xfrm>
            <a:off x="5" y="2423752"/>
            <a:ext cx="2988253" cy="336137"/>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Design/Prototypes</a:t>
            </a:r>
            <a:endParaRPr lang="en-US" sz="1200" dirty="0">
              <a:solidFill>
                <a:srgbClr val="000000"/>
              </a:solidFill>
              <a:latin typeface="Calibri"/>
              <a:cs typeface="Calibri"/>
            </a:endParaRPr>
          </a:p>
        </p:txBody>
      </p:sp>
      <p:sp>
        <p:nvSpPr>
          <p:cNvPr id="76" name="Rectangle 75"/>
          <p:cNvSpPr/>
          <p:nvPr/>
        </p:nvSpPr>
        <p:spPr>
          <a:xfrm>
            <a:off x="6892114" y="5483233"/>
            <a:ext cx="1021273" cy="571235"/>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Accelerator Commissioning (off Project)</a:t>
            </a:r>
            <a:endParaRPr lang="en-US" sz="1000" dirty="0">
              <a:solidFill>
                <a:srgbClr val="000000"/>
              </a:solidFill>
              <a:latin typeface="Calibri"/>
              <a:cs typeface="Calibri"/>
            </a:endParaRPr>
          </a:p>
        </p:txBody>
      </p:sp>
      <p:sp>
        <p:nvSpPr>
          <p:cNvPr id="37" name="Diamond 36"/>
          <p:cNvSpPr>
            <a:spLocks noChangeAspect="1"/>
          </p:cNvSpPr>
          <p:nvPr/>
        </p:nvSpPr>
        <p:spPr>
          <a:xfrm>
            <a:off x="2880315" y="6256654"/>
            <a:ext cx="234315" cy="234315"/>
          </a:xfrm>
          <a:prstGeom prst="diamond">
            <a:avLst/>
          </a:prstGeom>
          <a:solidFill>
            <a:schemeClr val="accent5">
              <a:lumMod val="75000"/>
            </a:schemeClr>
          </a:solidFill>
          <a:ln>
            <a:solidFill>
              <a:schemeClr val="accent5">
                <a:lumMod val="75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a:stCxn id="37" idx="0"/>
          </p:cNvCxnSpPr>
          <p:nvPr/>
        </p:nvCxnSpPr>
        <p:spPr>
          <a:xfrm rot="16200000" flipV="1">
            <a:off x="738870" y="3998050"/>
            <a:ext cx="4507992" cy="9215"/>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319599" y="1359000"/>
            <a:ext cx="1339850" cy="307777"/>
          </a:xfrm>
          <a:prstGeom prst="rect">
            <a:avLst/>
          </a:prstGeom>
          <a:noFill/>
        </p:spPr>
        <p:txBody>
          <a:bodyPr wrap="square" rtlCol="0">
            <a:spAutoFit/>
          </a:bodyPr>
          <a:lstStyle/>
          <a:p>
            <a:pPr algn="ctr"/>
            <a:r>
              <a:rPr lang="en-US" sz="1400" dirty="0" smtClean="0"/>
              <a:t>CD-3c</a:t>
            </a:r>
          </a:p>
        </p:txBody>
      </p:sp>
      <p:sp>
        <p:nvSpPr>
          <p:cNvPr id="72" name="Rectangle 71"/>
          <p:cNvSpPr/>
          <p:nvPr/>
        </p:nvSpPr>
        <p:spPr>
          <a:xfrm>
            <a:off x="1354925" y="1803167"/>
            <a:ext cx="2822651" cy="454025"/>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000" dirty="0" smtClean="0">
                <a:solidFill>
                  <a:schemeClr val="tx1"/>
                </a:solidFill>
                <a:latin typeface="Calibri"/>
                <a:cs typeface="Calibri"/>
              </a:rPr>
              <a:t>Fabricate and  QA Superconductor</a:t>
            </a:r>
            <a:endParaRPr lang="en-US" sz="1000" dirty="0">
              <a:solidFill>
                <a:schemeClr val="tx1"/>
              </a:solidFill>
              <a:latin typeface="Calibri"/>
              <a:cs typeface="Calibri"/>
            </a:endParaRPr>
          </a:p>
        </p:txBody>
      </p:sp>
      <p:sp>
        <p:nvSpPr>
          <p:cNvPr id="74" name="Rectangle 73"/>
          <p:cNvSpPr/>
          <p:nvPr/>
        </p:nvSpPr>
        <p:spPr>
          <a:xfrm>
            <a:off x="1797050" y="3549107"/>
            <a:ext cx="1568450" cy="411480"/>
          </a:xfrm>
          <a:prstGeom prst="rect">
            <a:avLst/>
          </a:prstGeom>
          <a:gradFill flip="none" rotWithShape="1">
            <a:gsLst>
              <a:gs pos="69000">
                <a:schemeClr val="accent5">
                  <a:lumMod val="40000"/>
                  <a:lumOff val="6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000000"/>
                </a:solidFill>
                <a:latin typeface="Calibri"/>
                <a:cs typeface="Calibri"/>
              </a:rPr>
              <a:t>Detector Hall Construction</a:t>
            </a:r>
            <a:endParaRPr lang="en-US" sz="1000" dirty="0">
              <a:solidFill>
                <a:srgbClr val="000000"/>
              </a:solidFill>
              <a:latin typeface="Calibri"/>
              <a:cs typeface="Calibri"/>
            </a:endParaRPr>
          </a:p>
        </p:txBody>
      </p:sp>
      <p:sp>
        <p:nvSpPr>
          <p:cNvPr id="41" name="Rectangle 40"/>
          <p:cNvSpPr/>
          <p:nvPr/>
        </p:nvSpPr>
        <p:spPr>
          <a:xfrm>
            <a:off x="7338203" y="5137453"/>
            <a:ext cx="262747" cy="336550"/>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3" name="TextBox 2"/>
          <p:cNvSpPr txBox="1"/>
          <p:nvPr/>
        </p:nvSpPr>
        <p:spPr>
          <a:xfrm>
            <a:off x="5974038" y="5194603"/>
            <a:ext cx="1428747" cy="246221"/>
          </a:xfrm>
          <a:prstGeom prst="rect">
            <a:avLst/>
          </a:prstGeom>
          <a:noFill/>
        </p:spPr>
        <p:txBody>
          <a:bodyPr wrap="none" rtlCol="0">
            <a:spAutoFit/>
          </a:bodyPr>
          <a:lstStyle/>
          <a:p>
            <a:r>
              <a:rPr lang="en-US" sz="1000" dirty="0" smtClean="0"/>
              <a:t>Cosmic Ray System Test</a:t>
            </a:r>
            <a:endParaRPr lang="en-US" sz="1000" dirty="0"/>
          </a:p>
        </p:txBody>
      </p:sp>
    </p:spTree>
    <p:extLst>
      <p:ext uri="{BB962C8B-B14F-4D97-AF65-F5344CB8AC3E}">
        <p14:creationId xmlns:p14="http://schemas.microsoft.com/office/powerpoint/2010/main" val="3014336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Path</a:t>
            </a:r>
            <a:endParaRPr lang="en-US" dirty="0"/>
          </a:p>
        </p:txBody>
      </p:sp>
      <p:sp>
        <p:nvSpPr>
          <p:cNvPr id="13" name="TextBox 12"/>
          <p:cNvSpPr txBox="1"/>
          <p:nvPr/>
        </p:nvSpPr>
        <p:spPr>
          <a:xfrm>
            <a:off x="733120" y="6005761"/>
            <a:ext cx="8087030" cy="307777"/>
          </a:xfrm>
          <a:prstGeom prst="rect">
            <a:avLst/>
          </a:prstGeom>
          <a:noFill/>
        </p:spPr>
        <p:txBody>
          <a:bodyPr wrap="square" rtlCol="0">
            <a:spAutoFit/>
          </a:bodyPr>
          <a:lstStyle/>
          <a:p>
            <a:r>
              <a:rPr lang="en-US" sz="1400" dirty="0" smtClean="0"/>
              <a:t> FY14                 FY15                FY16                 FY17                 FY18                 FY19                FY20                  FY21</a:t>
            </a:r>
            <a:endParaRPr lang="en-US" sz="1400" dirty="0"/>
          </a:p>
        </p:txBody>
      </p:sp>
      <p:sp>
        <p:nvSpPr>
          <p:cNvPr id="15" name="6-Point Star 14"/>
          <p:cNvSpPr>
            <a:spLocks noChangeAspect="1"/>
          </p:cNvSpPr>
          <p:nvPr/>
        </p:nvSpPr>
        <p:spPr>
          <a:xfrm>
            <a:off x="7528432" y="4852648"/>
            <a:ext cx="182880" cy="182880"/>
          </a:xfrm>
          <a:prstGeom prst="star6">
            <a:avLst/>
          </a:prstGeom>
          <a:solidFill>
            <a:srgbClr val="FF0000"/>
          </a:solidFill>
          <a:effectLst>
            <a:outerShdw blurRad="40000" dist="73787"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44501" y="1441788"/>
            <a:ext cx="1155974" cy="154332"/>
          </a:xfrm>
          <a:prstGeom prst="rect">
            <a:avLst/>
          </a:prstGeom>
          <a:gradFill flip="none" rotWithShape="1">
            <a:gsLst>
              <a:gs pos="0">
                <a:schemeClr val="accent4"/>
              </a:gs>
              <a:gs pos="100000">
                <a:srgbClr val="FFFFFF"/>
              </a:gs>
            </a:gsLst>
            <a:lin ang="0" scaled="1"/>
            <a:tileRect/>
          </a:gradFill>
          <a:ln>
            <a:solidFill>
              <a:schemeClr val="accent4"/>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19" name="Rectangle 18"/>
          <p:cNvSpPr/>
          <p:nvPr/>
        </p:nvSpPr>
        <p:spPr>
          <a:xfrm>
            <a:off x="1601914" y="1761051"/>
            <a:ext cx="512910" cy="154332"/>
          </a:xfrm>
          <a:prstGeom prst="rect">
            <a:avLst/>
          </a:prstGeom>
          <a:gradFill flip="none" rotWithShape="1">
            <a:gsLst>
              <a:gs pos="0">
                <a:schemeClr val="accent4"/>
              </a:gs>
              <a:gs pos="100000">
                <a:srgbClr val="FFFFFF"/>
              </a:gs>
            </a:gsLst>
            <a:lin ang="0" scaled="1"/>
            <a:tileRect/>
          </a:gradFill>
          <a:ln>
            <a:solidFill>
              <a:schemeClr val="accent4"/>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21" name="Diamond 20"/>
          <p:cNvSpPr>
            <a:spLocks noChangeAspect="1"/>
          </p:cNvSpPr>
          <p:nvPr/>
        </p:nvSpPr>
        <p:spPr>
          <a:xfrm flipH="1">
            <a:off x="2013224" y="2074313"/>
            <a:ext cx="203200" cy="20320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2114824" y="2375069"/>
            <a:ext cx="2832100" cy="154332"/>
          </a:xfrm>
          <a:prstGeom prst="rect">
            <a:avLst/>
          </a:prstGeom>
          <a:gradFill flip="none" rotWithShape="1">
            <a:gsLst>
              <a:gs pos="0">
                <a:schemeClr val="accent4"/>
              </a:gs>
              <a:gs pos="100000">
                <a:srgbClr val="FFFFFF"/>
              </a:gs>
            </a:gsLst>
            <a:lin ang="0" scaled="1"/>
            <a:tileRect/>
          </a:gradFill>
          <a:ln>
            <a:solidFill>
              <a:schemeClr val="accent4"/>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29" name="Rectangle 28"/>
          <p:cNvSpPr/>
          <p:nvPr/>
        </p:nvSpPr>
        <p:spPr>
          <a:xfrm>
            <a:off x="3416574" y="2721439"/>
            <a:ext cx="2057400" cy="154332"/>
          </a:xfrm>
          <a:prstGeom prst="rect">
            <a:avLst/>
          </a:prstGeom>
          <a:gradFill flip="none" rotWithShape="1">
            <a:gsLst>
              <a:gs pos="0">
                <a:schemeClr val="accent4"/>
              </a:gs>
              <a:gs pos="100000">
                <a:srgbClr val="FFFFFF"/>
              </a:gs>
            </a:gsLst>
            <a:lin ang="0" scaled="1"/>
            <a:tileRect/>
          </a:gradFill>
          <a:ln>
            <a:solidFill>
              <a:schemeClr val="accent4"/>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33" name="Rectangle 32"/>
          <p:cNvSpPr/>
          <p:nvPr/>
        </p:nvSpPr>
        <p:spPr>
          <a:xfrm>
            <a:off x="7244293" y="4495986"/>
            <a:ext cx="363008" cy="154332"/>
          </a:xfrm>
          <a:prstGeom prst="rect">
            <a:avLst/>
          </a:prstGeom>
          <a:gradFill flip="none" rotWithShape="1">
            <a:gsLst>
              <a:gs pos="0">
                <a:schemeClr val="accent4"/>
              </a:gs>
              <a:gs pos="100000">
                <a:srgbClr val="FFFFFF"/>
              </a:gs>
            </a:gsLst>
            <a:lin ang="0" scaled="1"/>
            <a:tileRect/>
          </a:gradFill>
          <a:ln>
            <a:solidFill>
              <a:schemeClr val="accent4"/>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34" name="TextBox 33"/>
          <p:cNvSpPr txBox="1"/>
          <p:nvPr/>
        </p:nvSpPr>
        <p:spPr>
          <a:xfrm>
            <a:off x="5582133" y="4423315"/>
            <a:ext cx="1737299" cy="276999"/>
          </a:xfrm>
          <a:prstGeom prst="rect">
            <a:avLst/>
          </a:prstGeom>
          <a:noFill/>
        </p:spPr>
        <p:txBody>
          <a:bodyPr wrap="none" rtlCol="0">
            <a:spAutoFit/>
          </a:bodyPr>
          <a:lstStyle/>
          <a:p>
            <a:r>
              <a:rPr lang="en-US" sz="1200" dirty="0" smtClean="0">
                <a:solidFill>
                  <a:srgbClr val="000000"/>
                </a:solidFill>
                <a:latin typeface="Calibri"/>
                <a:cs typeface="Calibri"/>
              </a:rPr>
              <a:t>Commissioning Activities</a:t>
            </a:r>
            <a:endParaRPr lang="en-US" sz="1200" dirty="0">
              <a:solidFill>
                <a:srgbClr val="000000"/>
              </a:solidFill>
              <a:latin typeface="Calibri"/>
              <a:cs typeface="Calibri"/>
            </a:endParaRPr>
          </a:p>
        </p:txBody>
      </p:sp>
      <p:sp>
        <p:nvSpPr>
          <p:cNvPr id="37" name="Rectangle 36"/>
          <p:cNvSpPr/>
          <p:nvPr/>
        </p:nvSpPr>
        <p:spPr>
          <a:xfrm>
            <a:off x="3" y="5071517"/>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1220856061"/>
              </p:ext>
            </p:extLst>
          </p:nvPr>
        </p:nvGraphicFramePr>
        <p:xfrm>
          <a:off x="4" y="5176768"/>
          <a:ext cx="8686796" cy="5816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190500">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Q1</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Q2</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Q3</a:t>
                      </a: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a:solidFill>
                            <a:srgbClr val="000000"/>
                          </a:solidFill>
                          <a:effectLst/>
                          <a:latin typeface="Calibri"/>
                        </a:rPr>
                        <a:t>Q4</a:t>
                      </a:r>
                    </a:p>
                  </a:txBody>
                  <a:tcPr marL="12700" marR="12700" marT="12700" marB="0" anchor="b">
                    <a:lnL>
                      <a:noFill/>
                    </a:lnL>
                    <a:lnR>
                      <a:noFill/>
                    </a:lnR>
                    <a:lnT>
                      <a:noFill/>
                    </a:lnT>
                    <a:lnB>
                      <a:noFill/>
                    </a:lnB>
                    <a:solidFill>
                      <a:srgbClr val="FFFFFF"/>
                    </a:solidFill>
                  </a:tcPr>
                </a:tc>
              </a:tr>
              <a:tr h="190500">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200" b="0" i="0" u="none" strike="noStrike" dirty="0">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sp>
        <p:nvSpPr>
          <p:cNvPr id="39" name="Rectangle 38"/>
          <p:cNvSpPr/>
          <p:nvPr/>
        </p:nvSpPr>
        <p:spPr>
          <a:xfrm>
            <a:off x="3" y="5071517"/>
            <a:ext cx="8606149"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ight Arrow 3"/>
          <p:cNvSpPr/>
          <p:nvPr/>
        </p:nvSpPr>
        <p:spPr>
          <a:xfrm>
            <a:off x="0" y="5389017"/>
            <a:ext cx="9144000" cy="908050"/>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rot="5400000">
            <a:off x="-1835731" y="3686628"/>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a:off x="-819731" y="3692978"/>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08969" y="3688754"/>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1218619" y="3699328"/>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3263319" y="370567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5301669" y="3968143"/>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334857" y="368662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247319" y="3688712"/>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1" name="Diamond 40"/>
          <p:cNvSpPr>
            <a:spLocks noChangeAspect="1"/>
          </p:cNvSpPr>
          <p:nvPr/>
        </p:nvSpPr>
        <p:spPr>
          <a:xfrm flipH="1">
            <a:off x="5377009" y="3080482"/>
            <a:ext cx="203200" cy="20320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p:nvSpPr>
        <p:spPr>
          <a:xfrm>
            <a:off x="6551336" y="3787165"/>
            <a:ext cx="692956" cy="154332"/>
          </a:xfrm>
          <a:prstGeom prst="rect">
            <a:avLst/>
          </a:prstGeom>
          <a:gradFill flip="none" rotWithShape="1">
            <a:gsLst>
              <a:gs pos="0">
                <a:schemeClr val="accent4"/>
              </a:gs>
              <a:gs pos="100000">
                <a:srgbClr val="FFFFFF"/>
              </a:gs>
            </a:gsLst>
            <a:lin ang="0" scaled="1"/>
            <a:tileRect/>
          </a:gradFill>
          <a:ln>
            <a:solidFill>
              <a:schemeClr val="accent4"/>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18" name="TextBox 17"/>
          <p:cNvSpPr txBox="1"/>
          <p:nvPr/>
        </p:nvSpPr>
        <p:spPr>
          <a:xfrm>
            <a:off x="1601914" y="1391903"/>
            <a:ext cx="1115885" cy="276999"/>
          </a:xfrm>
          <a:prstGeom prst="rect">
            <a:avLst/>
          </a:prstGeom>
          <a:noFill/>
        </p:spPr>
        <p:txBody>
          <a:bodyPr wrap="none" rtlCol="0">
            <a:spAutoFit/>
          </a:bodyPr>
          <a:lstStyle/>
          <a:p>
            <a:r>
              <a:rPr lang="en-US" sz="1200" dirty="0">
                <a:solidFill>
                  <a:srgbClr val="000000"/>
                </a:solidFill>
                <a:latin typeface="Calibri"/>
                <a:cs typeface="Calibri"/>
              </a:rPr>
              <a:t>T</a:t>
            </a:r>
            <a:r>
              <a:rPr lang="en-US" sz="1200" dirty="0" smtClean="0">
                <a:solidFill>
                  <a:srgbClr val="000000"/>
                </a:solidFill>
                <a:latin typeface="Calibri"/>
                <a:cs typeface="Calibri"/>
              </a:rPr>
              <a:t>S </a:t>
            </a:r>
            <a:r>
              <a:rPr lang="en-US" sz="1200" dirty="0">
                <a:solidFill>
                  <a:srgbClr val="000000"/>
                </a:solidFill>
                <a:latin typeface="Calibri"/>
                <a:cs typeface="Calibri"/>
              </a:rPr>
              <a:t>Final </a:t>
            </a:r>
            <a:r>
              <a:rPr lang="en-US" sz="1200" dirty="0" smtClean="0">
                <a:solidFill>
                  <a:srgbClr val="000000"/>
                </a:solidFill>
                <a:latin typeface="Calibri"/>
                <a:cs typeface="Calibri"/>
              </a:rPr>
              <a:t>Design</a:t>
            </a:r>
            <a:endParaRPr lang="en-US" sz="1200" dirty="0">
              <a:solidFill>
                <a:srgbClr val="000000"/>
              </a:solidFill>
              <a:latin typeface="Calibri"/>
              <a:cs typeface="Calibri"/>
            </a:endParaRPr>
          </a:p>
        </p:txBody>
      </p:sp>
      <p:sp>
        <p:nvSpPr>
          <p:cNvPr id="20" name="TextBox 19"/>
          <p:cNvSpPr txBox="1"/>
          <p:nvPr/>
        </p:nvSpPr>
        <p:spPr>
          <a:xfrm>
            <a:off x="2141299" y="1712988"/>
            <a:ext cx="2313454" cy="276999"/>
          </a:xfrm>
          <a:prstGeom prst="rect">
            <a:avLst/>
          </a:prstGeom>
          <a:noFill/>
        </p:spPr>
        <p:txBody>
          <a:bodyPr wrap="none" rtlCol="0">
            <a:spAutoFit/>
          </a:bodyPr>
          <a:lstStyle/>
          <a:p>
            <a:r>
              <a:rPr lang="en-US" sz="1200" dirty="0" smtClean="0">
                <a:solidFill>
                  <a:srgbClr val="000000"/>
                </a:solidFill>
                <a:latin typeface="Calibri"/>
                <a:cs typeface="Calibri"/>
              </a:rPr>
              <a:t>TS Module </a:t>
            </a:r>
            <a:r>
              <a:rPr lang="en-US" sz="1200" dirty="0">
                <a:solidFill>
                  <a:srgbClr val="000000"/>
                </a:solidFill>
                <a:latin typeface="Calibri"/>
                <a:cs typeface="Calibri"/>
              </a:rPr>
              <a:t>P</a:t>
            </a:r>
            <a:r>
              <a:rPr lang="en-US" sz="1200" dirty="0" smtClean="0">
                <a:solidFill>
                  <a:srgbClr val="000000"/>
                </a:solidFill>
                <a:latin typeface="Calibri"/>
                <a:cs typeface="Calibri"/>
              </a:rPr>
              <a:t>rocurement Activities</a:t>
            </a:r>
            <a:endParaRPr lang="en-US" sz="1200" dirty="0">
              <a:solidFill>
                <a:srgbClr val="000000"/>
              </a:solidFill>
              <a:latin typeface="Calibri"/>
              <a:cs typeface="Calibri"/>
            </a:endParaRPr>
          </a:p>
        </p:txBody>
      </p:sp>
      <p:sp>
        <p:nvSpPr>
          <p:cNvPr id="22" name="TextBox 21"/>
          <p:cNvSpPr txBox="1"/>
          <p:nvPr/>
        </p:nvSpPr>
        <p:spPr>
          <a:xfrm>
            <a:off x="2194487" y="2042849"/>
            <a:ext cx="2448507" cy="276999"/>
          </a:xfrm>
          <a:prstGeom prst="rect">
            <a:avLst/>
          </a:prstGeom>
          <a:noFill/>
        </p:spPr>
        <p:txBody>
          <a:bodyPr wrap="none" rtlCol="0">
            <a:spAutoFit/>
          </a:bodyPr>
          <a:lstStyle/>
          <a:p>
            <a:r>
              <a:rPr lang="en-US" sz="1200" dirty="0" smtClean="0">
                <a:solidFill>
                  <a:srgbClr val="000000"/>
                </a:solidFill>
                <a:latin typeface="Calibri"/>
                <a:cs typeface="Calibri"/>
              </a:rPr>
              <a:t>PO issued for TS Module Fabrication</a:t>
            </a:r>
            <a:endParaRPr lang="en-US" sz="1200" dirty="0">
              <a:solidFill>
                <a:srgbClr val="000000"/>
              </a:solidFill>
              <a:latin typeface="Calibri"/>
              <a:cs typeface="Calibri"/>
            </a:endParaRPr>
          </a:p>
        </p:txBody>
      </p:sp>
      <p:sp>
        <p:nvSpPr>
          <p:cNvPr id="26" name="TextBox 25"/>
          <p:cNvSpPr txBox="1"/>
          <p:nvPr/>
        </p:nvSpPr>
        <p:spPr>
          <a:xfrm>
            <a:off x="4934224" y="2319252"/>
            <a:ext cx="2082947" cy="276999"/>
          </a:xfrm>
          <a:prstGeom prst="rect">
            <a:avLst/>
          </a:prstGeom>
          <a:noFill/>
        </p:spPr>
        <p:txBody>
          <a:bodyPr wrap="none" rtlCol="0">
            <a:spAutoFit/>
          </a:bodyPr>
          <a:lstStyle/>
          <a:p>
            <a:r>
              <a:rPr lang="en-US" sz="1200" dirty="0" smtClean="0">
                <a:solidFill>
                  <a:srgbClr val="000000"/>
                </a:solidFill>
                <a:latin typeface="Calibri"/>
                <a:cs typeface="Calibri"/>
              </a:rPr>
              <a:t>Vendor Fabricates TS Modules</a:t>
            </a:r>
            <a:endParaRPr lang="en-US" sz="1200" dirty="0">
              <a:solidFill>
                <a:srgbClr val="000000"/>
              </a:solidFill>
              <a:latin typeface="Calibri"/>
              <a:cs typeface="Calibri"/>
            </a:endParaRPr>
          </a:p>
        </p:txBody>
      </p:sp>
      <p:sp>
        <p:nvSpPr>
          <p:cNvPr id="30" name="TextBox 29"/>
          <p:cNvSpPr txBox="1"/>
          <p:nvPr/>
        </p:nvSpPr>
        <p:spPr>
          <a:xfrm>
            <a:off x="5476645" y="2678801"/>
            <a:ext cx="1210588" cy="276999"/>
          </a:xfrm>
          <a:prstGeom prst="rect">
            <a:avLst/>
          </a:prstGeom>
          <a:noFill/>
        </p:spPr>
        <p:txBody>
          <a:bodyPr wrap="none" rtlCol="0">
            <a:spAutoFit/>
          </a:bodyPr>
          <a:lstStyle/>
          <a:p>
            <a:r>
              <a:rPr lang="en-US" sz="1200" dirty="0" smtClean="0">
                <a:solidFill>
                  <a:srgbClr val="000000"/>
                </a:solidFill>
                <a:latin typeface="Calibri"/>
                <a:cs typeface="Calibri"/>
              </a:rPr>
              <a:t>Test TS Modules</a:t>
            </a:r>
            <a:endParaRPr lang="en-US" sz="1200" dirty="0">
              <a:solidFill>
                <a:srgbClr val="000000"/>
              </a:solidFill>
              <a:latin typeface="Calibri"/>
              <a:cs typeface="Calibri"/>
            </a:endParaRPr>
          </a:p>
        </p:txBody>
      </p:sp>
      <p:sp>
        <p:nvSpPr>
          <p:cNvPr id="32" name="TextBox 31"/>
          <p:cNvSpPr txBox="1"/>
          <p:nvPr/>
        </p:nvSpPr>
        <p:spPr>
          <a:xfrm>
            <a:off x="7205196" y="3729380"/>
            <a:ext cx="1492716" cy="276999"/>
          </a:xfrm>
          <a:prstGeom prst="rect">
            <a:avLst/>
          </a:prstGeom>
          <a:noFill/>
        </p:spPr>
        <p:txBody>
          <a:bodyPr wrap="none" rtlCol="0">
            <a:spAutoFit/>
          </a:bodyPr>
          <a:lstStyle/>
          <a:p>
            <a:r>
              <a:rPr lang="en-US" sz="1200" dirty="0" smtClean="0">
                <a:solidFill>
                  <a:srgbClr val="000000"/>
                </a:solidFill>
                <a:latin typeface="Calibri"/>
                <a:cs typeface="Calibri"/>
              </a:rPr>
              <a:t>Installation Activities</a:t>
            </a:r>
            <a:endParaRPr lang="en-US" sz="1200" dirty="0">
              <a:solidFill>
                <a:srgbClr val="000000"/>
              </a:solidFill>
              <a:latin typeface="Calibri"/>
              <a:cs typeface="Calibri"/>
            </a:endParaRPr>
          </a:p>
        </p:txBody>
      </p:sp>
      <p:sp>
        <p:nvSpPr>
          <p:cNvPr id="35" name="TextBox 34"/>
          <p:cNvSpPr txBox="1"/>
          <p:nvPr/>
        </p:nvSpPr>
        <p:spPr>
          <a:xfrm>
            <a:off x="7714078" y="4799507"/>
            <a:ext cx="1047808" cy="276999"/>
          </a:xfrm>
          <a:prstGeom prst="rect">
            <a:avLst/>
          </a:prstGeom>
          <a:noFill/>
        </p:spPr>
        <p:txBody>
          <a:bodyPr wrap="none" rtlCol="0">
            <a:spAutoFit/>
          </a:bodyPr>
          <a:lstStyle/>
          <a:p>
            <a:r>
              <a:rPr lang="en-US" sz="1200" dirty="0" smtClean="0">
                <a:solidFill>
                  <a:srgbClr val="000000"/>
                </a:solidFill>
                <a:latin typeface="Calibri"/>
                <a:cs typeface="Calibri"/>
              </a:rPr>
              <a:t>KPPs Satisfied</a:t>
            </a:r>
            <a:endParaRPr lang="en-US" sz="1200" dirty="0">
              <a:solidFill>
                <a:srgbClr val="000000"/>
              </a:solidFill>
              <a:latin typeface="Calibri"/>
              <a:cs typeface="Calibri"/>
            </a:endParaRPr>
          </a:p>
        </p:txBody>
      </p:sp>
      <p:cxnSp>
        <p:nvCxnSpPr>
          <p:cNvPr id="10" name="Straight Connector 9"/>
          <p:cNvCxnSpPr/>
          <p:nvPr/>
        </p:nvCxnSpPr>
        <p:spPr>
          <a:xfrm rot="5400000">
            <a:off x="4285669" y="3705677"/>
            <a:ext cx="470229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563280" y="3035751"/>
            <a:ext cx="1954381" cy="276999"/>
          </a:xfrm>
          <a:prstGeom prst="rect">
            <a:avLst/>
          </a:prstGeom>
          <a:noFill/>
        </p:spPr>
        <p:txBody>
          <a:bodyPr wrap="none" rtlCol="0">
            <a:spAutoFit/>
          </a:bodyPr>
          <a:lstStyle/>
          <a:p>
            <a:r>
              <a:rPr lang="en-US" sz="1200" dirty="0" smtClean="0">
                <a:solidFill>
                  <a:srgbClr val="000000"/>
                </a:solidFill>
                <a:latin typeface="Calibri"/>
                <a:cs typeface="Calibri"/>
              </a:rPr>
              <a:t>Finished Testing TS Modules</a:t>
            </a:r>
            <a:endParaRPr lang="en-US" sz="1200" dirty="0">
              <a:solidFill>
                <a:srgbClr val="000000"/>
              </a:solidFill>
              <a:latin typeface="Calibri"/>
              <a:cs typeface="Calibri"/>
            </a:endParaRPr>
          </a:p>
        </p:txBody>
      </p:sp>
      <p:sp>
        <p:nvSpPr>
          <p:cNvPr id="44" name="TextBox 43"/>
          <p:cNvSpPr txBox="1"/>
          <p:nvPr/>
        </p:nvSpPr>
        <p:spPr>
          <a:xfrm>
            <a:off x="3556274" y="4075338"/>
            <a:ext cx="3656545" cy="276999"/>
          </a:xfrm>
          <a:prstGeom prst="rect">
            <a:avLst/>
          </a:prstGeom>
          <a:noFill/>
        </p:spPr>
        <p:txBody>
          <a:bodyPr wrap="none" rtlCol="0">
            <a:spAutoFit/>
          </a:bodyPr>
          <a:lstStyle/>
          <a:p>
            <a:r>
              <a:rPr lang="en-US" sz="1200" dirty="0" smtClean="0">
                <a:solidFill>
                  <a:srgbClr val="000000"/>
                </a:solidFill>
                <a:latin typeface="Calibri"/>
                <a:cs typeface="Calibri"/>
              </a:rPr>
              <a:t>Solenoid Installation Complete and Ready for cooldown </a:t>
            </a:r>
            <a:endParaRPr lang="en-US" sz="1200" dirty="0">
              <a:solidFill>
                <a:srgbClr val="000000"/>
              </a:solidFill>
              <a:latin typeface="Calibri"/>
              <a:cs typeface="Calibri"/>
            </a:endParaRPr>
          </a:p>
        </p:txBody>
      </p:sp>
      <p:sp>
        <p:nvSpPr>
          <p:cNvPr id="45" name="Rectangle 44"/>
          <p:cNvSpPr/>
          <p:nvPr/>
        </p:nvSpPr>
        <p:spPr>
          <a:xfrm>
            <a:off x="5390411" y="3419939"/>
            <a:ext cx="1169797" cy="154332"/>
          </a:xfrm>
          <a:prstGeom prst="rect">
            <a:avLst/>
          </a:prstGeom>
          <a:gradFill flip="none" rotWithShape="1">
            <a:gsLst>
              <a:gs pos="0">
                <a:schemeClr val="accent4"/>
              </a:gs>
              <a:gs pos="100000">
                <a:srgbClr val="FFFFFF"/>
              </a:gs>
            </a:gsLst>
            <a:lin ang="0" scaled="1"/>
            <a:tileRect/>
          </a:gradFill>
          <a:ln>
            <a:solidFill>
              <a:schemeClr val="accent4"/>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46" name="TextBox 45"/>
          <p:cNvSpPr txBox="1"/>
          <p:nvPr/>
        </p:nvSpPr>
        <p:spPr>
          <a:xfrm>
            <a:off x="6514168" y="3388950"/>
            <a:ext cx="1370387" cy="276999"/>
          </a:xfrm>
          <a:prstGeom prst="rect">
            <a:avLst/>
          </a:prstGeom>
          <a:noFill/>
        </p:spPr>
        <p:txBody>
          <a:bodyPr wrap="none" rtlCol="0">
            <a:spAutoFit/>
          </a:bodyPr>
          <a:lstStyle/>
          <a:p>
            <a:r>
              <a:rPr lang="en-US" sz="1200" dirty="0" smtClean="0">
                <a:solidFill>
                  <a:srgbClr val="000000"/>
                </a:solidFill>
                <a:latin typeface="Calibri"/>
                <a:cs typeface="Calibri"/>
              </a:rPr>
              <a:t>Assemble/Test TSd</a:t>
            </a:r>
            <a:endParaRPr lang="en-US" sz="1200" dirty="0">
              <a:solidFill>
                <a:srgbClr val="000000"/>
              </a:solidFill>
              <a:latin typeface="Calibri"/>
              <a:cs typeface="Calibri"/>
            </a:endParaRPr>
          </a:p>
        </p:txBody>
      </p:sp>
      <p:sp>
        <p:nvSpPr>
          <p:cNvPr id="47" name="Diamond 46"/>
          <p:cNvSpPr>
            <a:spLocks noChangeAspect="1"/>
          </p:cNvSpPr>
          <p:nvPr/>
        </p:nvSpPr>
        <p:spPr>
          <a:xfrm flipH="1">
            <a:off x="7144224" y="4130087"/>
            <a:ext cx="203200" cy="20320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3784343" y="329904"/>
            <a:ext cx="5025763" cy="830997"/>
          </a:xfrm>
          <a:prstGeom prst="rect">
            <a:avLst/>
          </a:prstGeom>
          <a:solidFill>
            <a:schemeClr val="accent1">
              <a:lumMod val="20000"/>
              <a:lumOff val="80000"/>
            </a:schemeClr>
          </a:solidFill>
        </p:spPr>
        <p:txBody>
          <a:bodyPr wrap="square" rtlCol="0">
            <a:spAutoFit/>
          </a:bodyPr>
          <a:lstStyle/>
          <a:p>
            <a:r>
              <a:rPr lang="en-US" dirty="0" smtClean="0"/>
              <a:t>TS is on the critical path for most of the project, PS/DS not far behind….</a:t>
            </a:r>
            <a:endParaRPr lang="en-US" dirty="0"/>
          </a:p>
        </p:txBody>
      </p:sp>
    </p:spTree>
    <p:extLst>
      <p:ext uri="{BB962C8B-B14F-4D97-AF65-F5344CB8AC3E}">
        <p14:creationId xmlns:p14="http://schemas.microsoft.com/office/powerpoint/2010/main" val="2439435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Session Talks</a:t>
            </a:r>
            <a:endParaRPr lang="en-US" dirty="0"/>
          </a:p>
        </p:txBody>
      </p:sp>
      <p:sp>
        <p:nvSpPr>
          <p:cNvPr id="3" name="Content Placeholder 2"/>
          <p:cNvSpPr>
            <a:spLocks noGrp="1"/>
          </p:cNvSpPr>
          <p:nvPr>
            <p:ph idx="1"/>
          </p:nvPr>
        </p:nvSpPr>
        <p:spPr>
          <a:xfrm>
            <a:off x="333375" y="1028700"/>
            <a:ext cx="8229600" cy="4756150"/>
          </a:xfrm>
        </p:spPr>
        <p:txBody>
          <a:bodyPr>
            <a:normAutofit/>
          </a:bodyPr>
          <a:lstStyle/>
          <a:p>
            <a:pPr marL="0" indent="0">
              <a:buNone/>
            </a:pPr>
            <a:r>
              <a:rPr lang="en-US" dirty="0" smtClean="0"/>
              <a:t>In addition to having dedicated talks on each Level 3 deliverable, (PS, DS, TS, Cryo distribution….)  there will be presentations on the following topics:</a:t>
            </a:r>
          </a:p>
          <a:p>
            <a:pPr marL="0" indent="0">
              <a:buNone/>
            </a:pPr>
            <a:endParaRPr lang="en-US" dirty="0"/>
          </a:p>
          <a:p>
            <a:r>
              <a:rPr lang="en-US" dirty="0" smtClean="0"/>
              <a:t>Solenoid Procurement Strategy</a:t>
            </a:r>
          </a:p>
          <a:p>
            <a:r>
              <a:rPr lang="en-US" dirty="0" smtClean="0"/>
              <a:t>Update on Conductor Procurement since CD3a</a:t>
            </a:r>
          </a:p>
          <a:p>
            <a:r>
              <a:rPr lang="en-US" dirty="0" smtClean="0"/>
              <a:t>Lessons learned from past and present magnet procurements</a:t>
            </a:r>
          </a:p>
          <a:p>
            <a:r>
              <a:rPr lang="en-US" dirty="0" smtClean="0"/>
              <a:t>Solenoid Risk analysis</a:t>
            </a:r>
          </a:p>
          <a:p>
            <a:r>
              <a:rPr lang="en-US" dirty="0" smtClean="0"/>
              <a:t>Expanded TS technical presentation because of the CD3 coil module request</a:t>
            </a:r>
          </a:p>
          <a:p>
            <a:pPr marL="0" indent="0">
              <a:buNone/>
            </a:pPr>
            <a:endParaRPr lang="en-US" dirty="0" smtClean="0"/>
          </a:p>
        </p:txBody>
      </p:sp>
      <p:sp>
        <p:nvSpPr>
          <p:cNvPr id="5" name="Slide Number Placeholder 4"/>
          <p:cNvSpPr>
            <a:spLocks noGrp="1"/>
          </p:cNvSpPr>
          <p:nvPr>
            <p:ph type="sldNum" sz="quarter" idx="12"/>
          </p:nvPr>
        </p:nvSpPr>
        <p:spPr/>
        <p:txBody>
          <a:bodyPr/>
          <a:lstStyle/>
          <a:p>
            <a:fld id="{AB3C1F1C-F708-3F4B-8ECB-6D467F0718B5}" type="slidenum">
              <a:rPr lang="en-US" smtClean="0"/>
              <a:pPr/>
              <a:t>34</a:t>
            </a:fld>
            <a:endParaRPr lang="en-US" dirty="0"/>
          </a:p>
        </p:txBody>
      </p:sp>
      <p:sp>
        <p:nvSpPr>
          <p:cNvPr id="4" name="Footer Placeholder 3"/>
          <p:cNvSpPr>
            <a:spLocks noGrp="1"/>
          </p:cNvSpPr>
          <p:nvPr>
            <p:ph type="ftr" sz="quarter" idx="11"/>
          </p:nvPr>
        </p:nvSpPr>
        <p:spPr/>
        <p:txBody>
          <a:bodyPr/>
          <a:lstStyle/>
          <a:p>
            <a:r>
              <a:rPr lang="en-US" dirty="0" smtClean="0"/>
              <a:t>M.Lamm - DOE CD-2/3b Review</a:t>
            </a:r>
            <a:endParaRPr lang="en-US" dirty="0"/>
          </a:p>
        </p:txBody>
      </p:sp>
      <p:sp>
        <p:nvSpPr>
          <p:cNvPr id="6" name="Date Placeholder 5"/>
          <p:cNvSpPr>
            <a:spLocks noGrp="1"/>
          </p:cNvSpPr>
          <p:nvPr>
            <p:ph type="dt" sz="half" idx="10"/>
          </p:nvPr>
        </p:nvSpPr>
        <p:spPr/>
        <p:txBody>
          <a:bodyPr/>
          <a:lstStyle/>
          <a:p>
            <a:pPr>
              <a:defRPr/>
            </a:pPr>
            <a:r>
              <a:rPr lang="en-US" dirty="0" smtClean="0"/>
              <a:t>10/21/14</a:t>
            </a:r>
            <a:endParaRPr lang="en-US" dirty="0"/>
          </a:p>
        </p:txBody>
      </p:sp>
    </p:spTree>
    <p:extLst>
      <p:ext uri="{BB962C8B-B14F-4D97-AF65-F5344CB8AC3E}">
        <p14:creationId xmlns:p14="http://schemas.microsoft.com/office/powerpoint/2010/main" val="2180526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1043046"/>
            <a:ext cx="8672513" cy="5172697"/>
          </a:xfrm>
        </p:spPr>
        <p:txBody>
          <a:bodyPr>
            <a:normAutofit fontScale="85000" lnSpcReduction="10000"/>
          </a:bodyPr>
          <a:lstStyle/>
          <a:p>
            <a:r>
              <a:rPr lang="en-US" dirty="0" smtClean="0"/>
              <a:t>Solenoid designs are well understood and meet requirements</a:t>
            </a:r>
          </a:p>
          <a:p>
            <a:r>
              <a:rPr lang="en-US" dirty="0" smtClean="0"/>
              <a:t>Cost estimates for the Solenoids are complete</a:t>
            </a:r>
          </a:p>
          <a:p>
            <a:pPr lvl="1"/>
            <a:r>
              <a:rPr lang="en-US" dirty="0" smtClean="0"/>
              <a:t>Over 80% of the cost understood at the Preliminary Design level or higher</a:t>
            </a:r>
          </a:p>
          <a:p>
            <a:pPr lvl="1"/>
            <a:r>
              <a:rPr lang="en-US" dirty="0" smtClean="0"/>
              <a:t>Risk are understood, mitigated to the extent possible and are under control.</a:t>
            </a:r>
          </a:p>
          <a:p>
            <a:r>
              <a:rPr lang="en-US" dirty="0" smtClean="0"/>
              <a:t>All interfaces are identified and defined</a:t>
            </a:r>
          </a:p>
          <a:p>
            <a:r>
              <a:rPr lang="en-US" dirty="0" smtClean="0"/>
              <a:t>Resource needs understood</a:t>
            </a:r>
          </a:p>
          <a:p>
            <a:r>
              <a:rPr lang="en-US" dirty="0" smtClean="0"/>
              <a:t>ES&amp;H and Quality embedded into all aspects of the Project</a:t>
            </a:r>
          </a:p>
          <a:p>
            <a:r>
              <a:rPr lang="en-US" dirty="0" smtClean="0"/>
              <a:t>We have responded to all recommendations from previous reviews</a:t>
            </a:r>
          </a:p>
          <a:p>
            <a:r>
              <a:rPr lang="en-US" dirty="0"/>
              <a:t>We are well along on the procurement of the major components of the Solenoids:</a:t>
            </a:r>
          </a:p>
          <a:p>
            <a:pPr lvl="1"/>
            <a:r>
              <a:rPr lang="en-US" dirty="0"/>
              <a:t>Have initiated long lead time conductor orders</a:t>
            </a:r>
          </a:p>
          <a:p>
            <a:pPr lvl="1"/>
            <a:r>
              <a:rPr lang="en-US" dirty="0" smtClean="0"/>
              <a:t>Have selected </a:t>
            </a:r>
            <a:r>
              <a:rPr lang="en-US" dirty="0"/>
              <a:t>PS and DS </a:t>
            </a:r>
            <a:r>
              <a:rPr lang="en-US" dirty="0" smtClean="0"/>
              <a:t>vendor, final stages of contract negotiations</a:t>
            </a:r>
            <a:endParaRPr lang="en-US" dirty="0"/>
          </a:p>
          <a:p>
            <a:pPr lvl="1"/>
            <a:r>
              <a:rPr lang="en-US" dirty="0"/>
              <a:t>On track to place orders for TS coil </a:t>
            </a:r>
            <a:r>
              <a:rPr lang="en-US" dirty="0" smtClean="0"/>
              <a:t>modules</a:t>
            </a:r>
          </a:p>
          <a:p>
            <a:pPr lvl="2"/>
            <a:r>
              <a:rPr lang="en-US" dirty="0" smtClean="0"/>
              <a:t>Asking for CD3 approval for a Spring 2015 procurement</a:t>
            </a:r>
          </a:p>
          <a:p>
            <a:r>
              <a:rPr lang="en-US" dirty="0" smtClean="0"/>
              <a:t>Solenoids are ready for CD-2</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Your Name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35</a:t>
            </a:fld>
            <a:endParaRPr lang="en-US" dirty="0"/>
          </a:p>
        </p:txBody>
      </p:sp>
    </p:spTree>
    <p:extLst>
      <p:ext uri="{BB962C8B-B14F-4D97-AF65-F5344CB8AC3E}">
        <p14:creationId xmlns:p14="http://schemas.microsoft.com/office/powerpoint/2010/main" val="76073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1525" y="1031874"/>
            <a:ext cx="7915275" cy="369332"/>
          </a:xfrm>
          <a:prstGeom prst="rect">
            <a:avLst/>
          </a:prstGeom>
          <a:solidFill>
            <a:schemeClr val="bg1"/>
          </a:solidFill>
        </p:spPr>
        <p:txBody>
          <a:bodyPr wrap="square" rtlCol="0">
            <a:spAutoFit/>
          </a:bodyPr>
          <a:lstStyle/>
          <a:p>
            <a:pPr defTabSz="457200" fontAlgn="base">
              <a:spcBef>
                <a:spcPct val="0"/>
              </a:spcBef>
              <a:spcAft>
                <a:spcPct val="0"/>
              </a:spcAft>
            </a:pPr>
            <a:endParaRPr lang="en-US" sz="2400" dirty="0">
              <a:solidFill>
                <a:srgbClr val="404040"/>
              </a:solidFill>
              <a:latin typeface="Calibri" charset="0"/>
              <a:ea typeface="ＭＳ Ｐゴシック" charset="0"/>
            </a:endParaRPr>
          </a:p>
        </p:txBody>
      </p:sp>
      <p:sp>
        <p:nvSpPr>
          <p:cNvPr id="6146" name="TextBox 2"/>
          <p:cNvSpPr txBox="1">
            <a:spLocks noChangeArrowheads="1"/>
          </p:cNvSpPr>
          <p:nvPr/>
        </p:nvSpPr>
        <p:spPr bwMode="auto">
          <a:xfrm>
            <a:off x="771525" y="1246188"/>
            <a:ext cx="7915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33CC"/>
                </a:solidFill>
                <a:latin typeface="Times New Roman" pitchFamily="18" charset="0"/>
              </a:defRPr>
            </a:lvl1pPr>
            <a:lvl2pPr marL="742950" indent="-285750" eaLnBrk="0" hangingPunct="0">
              <a:defRPr sz="2400">
                <a:solidFill>
                  <a:srgbClr val="0033CC"/>
                </a:solidFill>
                <a:latin typeface="Times New Roman" pitchFamily="18" charset="0"/>
              </a:defRPr>
            </a:lvl2pPr>
            <a:lvl3pPr marL="1143000" indent="-228600" eaLnBrk="0" hangingPunct="0">
              <a:defRPr sz="2400">
                <a:solidFill>
                  <a:srgbClr val="0033CC"/>
                </a:solidFill>
                <a:latin typeface="Times New Roman" pitchFamily="18" charset="0"/>
              </a:defRPr>
            </a:lvl3pPr>
            <a:lvl4pPr marL="1600200" indent="-228600" eaLnBrk="0" hangingPunct="0">
              <a:defRPr sz="2400">
                <a:solidFill>
                  <a:srgbClr val="0033CC"/>
                </a:solidFill>
                <a:latin typeface="Times New Roman" pitchFamily="18" charset="0"/>
              </a:defRPr>
            </a:lvl4pPr>
            <a:lvl5pPr marL="2057400" indent="-228600" eaLnBrk="0" hangingPunct="0">
              <a:defRPr sz="2400">
                <a:solidFill>
                  <a:srgbClr val="0033CC"/>
                </a:solidFill>
                <a:latin typeface="Times New Roman" pitchFamily="18" charset="0"/>
              </a:defRPr>
            </a:lvl5pPr>
            <a:lvl6pPr marL="2514600" indent="-228600" eaLnBrk="0" fontAlgn="base" hangingPunct="0">
              <a:spcBef>
                <a:spcPct val="0"/>
              </a:spcBef>
              <a:spcAft>
                <a:spcPct val="0"/>
              </a:spcAft>
              <a:defRPr sz="2400">
                <a:solidFill>
                  <a:srgbClr val="0033CC"/>
                </a:solidFill>
                <a:latin typeface="Times New Roman" pitchFamily="18" charset="0"/>
              </a:defRPr>
            </a:lvl6pPr>
            <a:lvl7pPr marL="2971800" indent="-228600" eaLnBrk="0" fontAlgn="base" hangingPunct="0">
              <a:spcBef>
                <a:spcPct val="0"/>
              </a:spcBef>
              <a:spcAft>
                <a:spcPct val="0"/>
              </a:spcAft>
              <a:defRPr sz="2400">
                <a:solidFill>
                  <a:srgbClr val="0033CC"/>
                </a:solidFill>
                <a:latin typeface="Times New Roman" pitchFamily="18" charset="0"/>
              </a:defRPr>
            </a:lvl7pPr>
            <a:lvl8pPr marL="3429000" indent="-228600" eaLnBrk="0" fontAlgn="base" hangingPunct="0">
              <a:spcBef>
                <a:spcPct val="0"/>
              </a:spcBef>
              <a:spcAft>
                <a:spcPct val="0"/>
              </a:spcAft>
              <a:defRPr sz="2400">
                <a:solidFill>
                  <a:srgbClr val="0033CC"/>
                </a:solidFill>
                <a:latin typeface="Times New Roman" pitchFamily="18" charset="0"/>
              </a:defRPr>
            </a:lvl8pPr>
            <a:lvl9pPr marL="3886200" indent="-228600" eaLnBrk="0" fontAlgn="base" hangingPunct="0">
              <a:spcBef>
                <a:spcPct val="0"/>
              </a:spcBef>
              <a:spcAft>
                <a:spcPct val="0"/>
              </a:spcAft>
              <a:defRPr sz="2400">
                <a:solidFill>
                  <a:srgbClr val="0033CC"/>
                </a:solidFill>
                <a:latin typeface="Times New Roman" pitchFamily="18" charset="0"/>
              </a:defRPr>
            </a:lvl9pPr>
          </a:lstStyle>
          <a:p>
            <a:pPr defTabSz="457200" eaLnBrk="1" fontAlgn="base" hangingPunct="1">
              <a:spcBef>
                <a:spcPct val="0"/>
              </a:spcBef>
              <a:spcAft>
                <a:spcPct val="0"/>
              </a:spcAft>
            </a:pPr>
            <a:endParaRPr lang="en-US" dirty="0">
              <a:ea typeface="ＭＳ Ｐゴシック" charset="0"/>
            </a:endParaRPr>
          </a:p>
        </p:txBody>
      </p:sp>
      <p:sp>
        <p:nvSpPr>
          <p:cNvPr id="6147" name="Rectangle 2"/>
          <p:cNvSpPr>
            <a:spLocks noGrp="1" noChangeArrowheads="1"/>
          </p:cNvSpPr>
          <p:nvPr>
            <p:ph type="title"/>
          </p:nvPr>
        </p:nvSpPr>
        <p:spPr>
          <a:xfrm>
            <a:off x="253111" y="181265"/>
            <a:ext cx="8790178" cy="510926"/>
          </a:xfrm>
          <a:solidFill>
            <a:schemeClr val="bg1"/>
          </a:solidFill>
        </p:spPr>
        <p:txBody>
          <a:bodyPr>
            <a:noAutofit/>
          </a:bodyPr>
          <a:lstStyle/>
          <a:p>
            <a:pPr algn="l" eaLnBrk="1" hangingPunct="1"/>
            <a:r>
              <a:rPr lang="en-US" dirty="0" smtClean="0">
                <a:latin typeface="Helvetica" pitchFamily="34" charset="0"/>
                <a:cs typeface="Arial" charset="0"/>
              </a:rPr>
              <a:t>Mu2e Solenoids Scope</a:t>
            </a:r>
          </a:p>
        </p:txBody>
      </p:sp>
      <p:sp>
        <p:nvSpPr>
          <p:cNvPr id="6151" name="TextBox 14"/>
          <p:cNvSpPr txBox="1">
            <a:spLocks noChangeArrowheads="1"/>
          </p:cNvSpPr>
          <p:nvPr/>
        </p:nvSpPr>
        <p:spPr bwMode="auto">
          <a:xfrm>
            <a:off x="4658550" y="5326271"/>
            <a:ext cx="44958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rgbClr val="0033CC"/>
                </a:solidFill>
                <a:latin typeface="Times New Roman" pitchFamily="18" charset="0"/>
              </a:defRPr>
            </a:lvl1pPr>
            <a:lvl2pPr marL="742950" indent="-285750" eaLnBrk="0" hangingPunct="0">
              <a:defRPr sz="2400">
                <a:solidFill>
                  <a:srgbClr val="0033CC"/>
                </a:solidFill>
                <a:latin typeface="Times New Roman" pitchFamily="18" charset="0"/>
              </a:defRPr>
            </a:lvl2pPr>
            <a:lvl3pPr marL="1143000" indent="-228600" eaLnBrk="0" hangingPunct="0">
              <a:defRPr sz="2400">
                <a:solidFill>
                  <a:srgbClr val="0033CC"/>
                </a:solidFill>
                <a:latin typeface="Times New Roman" pitchFamily="18" charset="0"/>
              </a:defRPr>
            </a:lvl3pPr>
            <a:lvl4pPr marL="1600200" indent="-228600" eaLnBrk="0" hangingPunct="0">
              <a:defRPr sz="2400">
                <a:solidFill>
                  <a:srgbClr val="0033CC"/>
                </a:solidFill>
                <a:latin typeface="Times New Roman" pitchFamily="18" charset="0"/>
              </a:defRPr>
            </a:lvl4pPr>
            <a:lvl5pPr marL="2057400" indent="-228600" eaLnBrk="0" hangingPunct="0">
              <a:defRPr sz="2400">
                <a:solidFill>
                  <a:srgbClr val="0033CC"/>
                </a:solidFill>
                <a:latin typeface="Times New Roman" pitchFamily="18" charset="0"/>
              </a:defRPr>
            </a:lvl5pPr>
            <a:lvl6pPr marL="2514600" indent="-228600" eaLnBrk="0" fontAlgn="base" hangingPunct="0">
              <a:spcBef>
                <a:spcPct val="0"/>
              </a:spcBef>
              <a:spcAft>
                <a:spcPct val="0"/>
              </a:spcAft>
              <a:defRPr sz="2400">
                <a:solidFill>
                  <a:srgbClr val="0033CC"/>
                </a:solidFill>
                <a:latin typeface="Times New Roman" pitchFamily="18" charset="0"/>
              </a:defRPr>
            </a:lvl6pPr>
            <a:lvl7pPr marL="2971800" indent="-228600" eaLnBrk="0" fontAlgn="base" hangingPunct="0">
              <a:spcBef>
                <a:spcPct val="0"/>
              </a:spcBef>
              <a:spcAft>
                <a:spcPct val="0"/>
              </a:spcAft>
              <a:defRPr sz="2400">
                <a:solidFill>
                  <a:srgbClr val="0033CC"/>
                </a:solidFill>
                <a:latin typeface="Times New Roman" pitchFamily="18" charset="0"/>
              </a:defRPr>
            </a:lvl7pPr>
            <a:lvl8pPr marL="3429000" indent="-228600" eaLnBrk="0" fontAlgn="base" hangingPunct="0">
              <a:spcBef>
                <a:spcPct val="0"/>
              </a:spcBef>
              <a:spcAft>
                <a:spcPct val="0"/>
              </a:spcAft>
              <a:defRPr sz="2400">
                <a:solidFill>
                  <a:srgbClr val="0033CC"/>
                </a:solidFill>
                <a:latin typeface="Times New Roman" pitchFamily="18" charset="0"/>
              </a:defRPr>
            </a:lvl8pPr>
            <a:lvl9pPr marL="3886200" indent="-228600" eaLnBrk="0" fontAlgn="base" hangingPunct="0">
              <a:spcBef>
                <a:spcPct val="0"/>
              </a:spcBef>
              <a:spcAft>
                <a:spcPct val="0"/>
              </a:spcAft>
              <a:defRPr sz="2400">
                <a:solidFill>
                  <a:srgbClr val="0033CC"/>
                </a:solidFill>
                <a:latin typeface="Times New Roman" pitchFamily="18" charset="0"/>
              </a:defRPr>
            </a:lvl9pPr>
          </a:lstStyle>
          <a:p>
            <a:pPr defTabSz="457200" eaLnBrk="1" fontAlgn="base" hangingPunct="1">
              <a:spcBef>
                <a:spcPct val="0"/>
              </a:spcBef>
              <a:spcAft>
                <a:spcPct val="0"/>
              </a:spcAft>
              <a:buFont typeface="Arial" charset="0"/>
              <a:buChar char="•"/>
            </a:pPr>
            <a:r>
              <a:rPr lang="en-US" sz="1800" dirty="0">
                <a:latin typeface="Helvetica" pitchFamily="34" charset="0"/>
                <a:ea typeface="ＭＳ Ｐゴシック" charset="0"/>
              </a:rPr>
              <a:t>Field Mapping </a:t>
            </a:r>
          </a:p>
          <a:p>
            <a:pPr defTabSz="457200" eaLnBrk="1" fontAlgn="base" hangingPunct="1">
              <a:spcBef>
                <a:spcPct val="0"/>
              </a:spcBef>
              <a:spcAft>
                <a:spcPct val="0"/>
              </a:spcAft>
              <a:buFont typeface="Arial" charset="0"/>
              <a:buChar char="•"/>
            </a:pPr>
            <a:r>
              <a:rPr lang="en-US" sz="1800" dirty="0">
                <a:latin typeface="Helvetica" pitchFamily="34" charset="0"/>
                <a:ea typeface="ＭＳ Ｐゴシック" charset="0"/>
              </a:rPr>
              <a:t>Ancillary Equipment</a:t>
            </a:r>
          </a:p>
          <a:p>
            <a:pPr defTabSz="457200" eaLnBrk="1" fontAlgn="base" hangingPunct="1">
              <a:spcBef>
                <a:spcPct val="0"/>
              </a:spcBef>
              <a:spcAft>
                <a:spcPct val="0"/>
              </a:spcAft>
              <a:buFont typeface="Arial" charset="0"/>
              <a:buChar char="•"/>
            </a:pPr>
            <a:r>
              <a:rPr lang="en-US" sz="1800" dirty="0" smtClean="0">
                <a:latin typeface="Helvetica" pitchFamily="34" charset="0"/>
                <a:ea typeface="ＭＳ Ｐゴシック" charset="0"/>
              </a:rPr>
              <a:t>Installation </a:t>
            </a:r>
            <a:r>
              <a:rPr lang="en-US" sz="1800" dirty="0">
                <a:latin typeface="Helvetica" pitchFamily="34" charset="0"/>
                <a:ea typeface="ＭＳ Ｐゴシック" charset="0"/>
              </a:rPr>
              <a:t>and commissioning</a:t>
            </a: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71" y="836293"/>
            <a:ext cx="8934060" cy="4390800"/>
          </a:xfrm>
          <a:prstGeom prst="rect">
            <a:avLst/>
          </a:prstGeom>
          <a:noFill/>
        </p:spPr>
      </p:pic>
      <p:sp>
        <p:nvSpPr>
          <p:cNvPr id="6152" name="TextBox 13"/>
          <p:cNvSpPr txBox="1">
            <a:spLocks noChangeArrowheads="1"/>
          </p:cNvSpPr>
          <p:nvPr/>
        </p:nvSpPr>
        <p:spPr bwMode="auto">
          <a:xfrm>
            <a:off x="5477774" y="1616075"/>
            <a:ext cx="3578257"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rgbClr val="0033CC"/>
                </a:solidFill>
                <a:latin typeface="Times New Roman" pitchFamily="18" charset="0"/>
              </a:defRPr>
            </a:lvl1pPr>
            <a:lvl2pPr marL="742950" indent="-285750" eaLnBrk="0" hangingPunct="0">
              <a:defRPr sz="2400">
                <a:solidFill>
                  <a:srgbClr val="0033CC"/>
                </a:solidFill>
                <a:latin typeface="Times New Roman" pitchFamily="18" charset="0"/>
              </a:defRPr>
            </a:lvl2pPr>
            <a:lvl3pPr marL="1143000" indent="-228600" eaLnBrk="0" hangingPunct="0">
              <a:defRPr sz="2400">
                <a:solidFill>
                  <a:srgbClr val="0033CC"/>
                </a:solidFill>
                <a:latin typeface="Times New Roman" pitchFamily="18" charset="0"/>
              </a:defRPr>
            </a:lvl3pPr>
            <a:lvl4pPr marL="1600200" indent="-228600" eaLnBrk="0" hangingPunct="0">
              <a:defRPr sz="2400">
                <a:solidFill>
                  <a:srgbClr val="0033CC"/>
                </a:solidFill>
                <a:latin typeface="Times New Roman" pitchFamily="18" charset="0"/>
              </a:defRPr>
            </a:lvl4pPr>
            <a:lvl5pPr marL="2057400" indent="-228600" eaLnBrk="0" hangingPunct="0">
              <a:defRPr sz="2400">
                <a:solidFill>
                  <a:srgbClr val="0033CC"/>
                </a:solidFill>
                <a:latin typeface="Times New Roman" pitchFamily="18" charset="0"/>
              </a:defRPr>
            </a:lvl5pPr>
            <a:lvl6pPr marL="2514600" indent="-228600" eaLnBrk="0" fontAlgn="base" hangingPunct="0">
              <a:spcBef>
                <a:spcPct val="0"/>
              </a:spcBef>
              <a:spcAft>
                <a:spcPct val="0"/>
              </a:spcAft>
              <a:defRPr sz="2400">
                <a:solidFill>
                  <a:srgbClr val="0033CC"/>
                </a:solidFill>
                <a:latin typeface="Times New Roman" pitchFamily="18" charset="0"/>
              </a:defRPr>
            </a:lvl6pPr>
            <a:lvl7pPr marL="2971800" indent="-228600" eaLnBrk="0" fontAlgn="base" hangingPunct="0">
              <a:spcBef>
                <a:spcPct val="0"/>
              </a:spcBef>
              <a:spcAft>
                <a:spcPct val="0"/>
              </a:spcAft>
              <a:defRPr sz="2400">
                <a:solidFill>
                  <a:srgbClr val="0033CC"/>
                </a:solidFill>
                <a:latin typeface="Times New Roman" pitchFamily="18" charset="0"/>
              </a:defRPr>
            </a:lvl7pPr>
            <a:lvl8pPr marL="3429000" indent="-228600" eaLnBrk="0" fontAlgn="base" hangingPunct="0">
              <a:spcBef>
                <a:spcPct val="0"/>
              </a:spcBef>
              <a:spcAft>
                <a:spcPct val="0"/>
              </a:spcAft>
              <a:defRPr sz="2400">
                <a:solidFill>
                  <a:srgbClr val="0033CC"/>
                </a:solidFill>
                <a:latin typeface="Times New Roman" pitchFamily="18" charset="0"/>
              </a:defRPr>
            </a:lvl8pPr>
            <a:lvl9pPr marL="3886200" indent="-228600" eaLnBrk="0" fontAlgn="base" hangingPunct="0">
              <a:spcBef>
                <a:spcPct val="0"/>
              </a:spcBef>
              <a:spcAft>
                <a:spcPct val="0"/>
              </a:spcAft>
              <a:defRPr sz="2400">
                <a:solidFill>
                  <a:srgbClr val="0033CC"/>
                </a:solidFill>
                <a:latin typeface="Times New Roman" pitchFamily="18" charset="0"/>
              </a:defRPr>
            </a:lvl9pPr>
          </a:lstStyle>
          <a:p>
            <a:pPr defTabSz="457200" eaLnBrk="1" fontAlgn="base" hangingPunct="1">
              <a:spcBef>
                <a:spcPct val="0"/>
              </a:spcBef>
              <a:spcAft>
                <a:spcPct val="0"/>
              </a:spcAft>
              <a:buFont typeface="Arial" charset="0"/>
              <a:buChar char="•"/>
            </a:pPr>
            <a:r>
              <a:rPr lang="en-US" sz="1800" dirty="0">
                <a:latin typeface="Helvetica" pitchFamily="34" charset="0"/>
                <a:ea typeface="ＭＳ Ｐゴシック" charset="0"/>
              </a:rPr>
              <a:t>Production Solenoid (PS)</a:t>
            </a:r>
          </a:p>
          <a:p>
            <a:pPr defTabSz="457200" eaLnBrk="1" fontAlgn="base" hangingPunct="1">
              <a:spcBef>
                <a:spcPct val="0"/>
              </a:spcBef>
              <a:spcAft>
                <a:spcPct val="0"/>
              </a:spcAft>
              <a:buFont typeface="Arial" charset="0"/>
              <a:buChar char="•"/>
            </a:pPr>
            <a:r>
              <a:rPr lang="en-US" sz="1800" dirty="0">
                <a:latin typeface="Helvetica" pitchFamily="34" charset="0"/>
                <a:ea typeface="ＭＳ Ｐゴシック" charset="0"/>
              </a:rPr>
              <a:t>Transport Solenoid (</a:t>
            </a:r>
            <a:r>
              <a:rPr lang="en-US" sz="1800" dirty="0" smtClean="0">
                <a:latin typeface="Helvetica" pitchFamily="34" charset="0"/>
                <a:ea typeface="ＭＳ Ｐゴシック" charset="0"/>
              </a:rPr>
              <a:t>TSu,TSd)</a:t>
            </a:r>
            <a:endParaRPr lang="en-US" sz="1800" dirty="0">
              <a:latin typeface="Helvetica" pitchFamily="34" charset="0"/>
              <a:ea typeface="ＭＳ Ｐゴシック" charset="0"/>
            </a:endParaRPr>
          </a:p>
          <a:p>
            <a:pPr defTabSz="457200" eaLnBrk="1" fontAlgn="base" hangingPunct="1">
              <a:spcBef>
                <a:spcPct val="0"/>
              </a:spcBef>
              <a:spcAft>
                <a:spcPct val="0"/>
              </a:spcAft>
              <a:buFont typeface="Arial" charset="0"/>
              <a:buChar char="•"/>
            </a:pPr>
            <a:r>
              <a:rPr lang="en-US" sz="1800" dirty="0">
                <a:latin typeface="Helvetica" pitchFamily="34" charset="0"/>
                <a:ea typeface="ＭＳ Ｐゴシック" charset="0"/>
              </a:rPr>
              <a:t>Detector Solenoid (DS)</a:t>
            </a:r>
          </a:p>
          <a:p>
            <a:pPr defTabSz="457200" eaLnBrk="1" fontAlgn="base" hangingPunct="1">
              <a:spcBef>
                <a:spcPct val="0"/>
              </a:spcBef>
              <a:spcAft>
                <a:spcPct val="0"/>
              </a:spcAft>
              <a:buFont typeface="Arial" charset="0"/>
              <a:buChar char="•"/>
            </a:pPr>
            <a:r>
              <a:rPr lang="en-US" sz="1800" dirty="0">
                <a:latin typeface="Helvetica" pitchFamily="34" charset="0"/>
                <a:ea typeface="ＭＳ Ｐゴシック" charset="0"/>
              </a:rPr>
              <a:t>Cryogenic Distribution</a:t>
            </a:r>
          </a:p>
        </p:txBody>
      </p:sp>
      <p:grpSp>
        <p:nvGrpSpPr>
          <p:cNvPr id="6" name="Group 5"/>
          <p:cNvGrpSpPr/>
          <p:nvPr/>
        </p:nvGrpSpPr>
        <p:grpSpPr>
          <a:xfrm>
            <a:off x="0" y="2439941"/>
            <a:ext cx="4348861" cy="3857625"/>
            <a:chOff x="0" y="2439941"/>
            <a:chExt cx="4348861" cy="3857625"/>
          </a:xfrm>
        </p:grpSpPr>
        <p:sp>
          <p:nvSpPr>
            <p:cNvPr id="6169" name="TextBox 2"/>
            <p:cNvSpPr txBox="1">
              <a:spLocks noChangeArrowheads="1"/>
            </p:cNvSpPr>
            <p:nvPr/>
          </p:nvSpPr>
          <p:spPr bwMode="auto">
            <a:xfrm>
              <a:off x="253111" y="5603270"/>
              <a:ext cx="4095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rgbClr val="0033CC"/>
                  </a:solidFill>
                  <a:latin typeface="Times New Roman" pitchFamily="18" charset="0"/>
                </a:defRPr>
              </a:lvl1pPr>
              <a:lvl2pPr marL="742950" indent="-285750" eaLnBrk="0" hangingPunct="0">
                <a:defRPr sz="2400">
                  <a:solidFill>
                    <a:srgbClr val="0033CC"/>
                  </a:solidFill>
                  <a:latin typeface="Times New Roman" pitchFamily="18" charset="0"/>
                </a:defRPr>
              </a:lvl2pPr>
              <a:lvl3pPr marL="1143000" indent="-228600" eaLnBrk="0" hangingPunct="0">
                <a:defRPr sz="2400">
                  <a:solidFill>
                    <a:srgbClr val="0033CC"/>
                  </a:solidFill>
                  <a:latin typeface="Times New Roman" pitchFamily="18" charset="0"/>
                </a:defRPr>
              </a:lvl3pPr>
              <a:lvl4pPr marL="1600200" indent="-228600" eaLnBrk="0" hangingPunct="0">
                <a:defRPr sz="2400">
                  <a:solidFill>
                    <a:srgbClr val="0033CC"/>
                  </a:solidFill>
                  <a:latin typeface="Times New Roman" pitchFamily="18" charset="0"/>
                </a:defRPr>
              </a:lvl4pPr>
              <a:lvl5pPr marL="2057400" indent="-228600" eaLnBrk="0" hangingPunct="0">
                <a:defRPr sz="2400">
                  <a:solidFill>
                    <a:srgbClr val="0033CC"/>
                  </a:solidFill>
                  <a:latin typeface="Times New Roman" pitchFamily="18" charset="0"/>
                </a:defRPr>
              </a:lvl5pPr>
              <a:lvl6pPr marL="2514600" indent="-228600" eaLnBrk="0" fontAlgn="base" hangingPunct="0">
                <a:spcBef>
                  <a:spcPct val="0"/>
                </a:spcBef>
                <a:spcAft>
                  <a:spcPct val="0"/>
                </a:spcAft>
                <a:defRPr sz="2400">
                  <a:solidFill>
                    <a:srgbClr val="0033CC"/>
                  </a:solidFill>
                  <a:latin typeface="Times New Roman" pitchFamily="18" charset="0"/>
                </a:defRPr>
              </a:lvl6pPr>
              <a:lvl7pPr marL="2971800" indent="-228600" eaLnBrk="0" fontAlgn="base" hangingPunct="0">
                <a:spcBef>
                  <a:spcPct val="0"/>
                </a:spcBef>
                <a:spcAft>
                  <a:spcPct val="0"/>
                </a:spcAft>
                <a:defRPr sz="2400">
                  <a:solidFill>
                    <a:srgbClr val="0033CC"/>
                  </a:solidFill>
                  <a:latin typeface="Times New Roman" pitchFamily="18" charset="0"/>
                </a:defRPr>
              </a:lvl7pPr>
              <a:lvl8pPr marL="3429000" indent="-228600" eaLnBrk="0" fontAlgn="base" hangingPunct="0">
                <a:spcBef>
                  <a:spcPct val="0"/>
                </a:spcBef>
                <a:spcAft>
                  <a:spcPct val="0"/>
                </a:spcAft>
                <a:defRPr sz="2400">
                  <a:solidFill>
                    <a:srgbClr val="0033CC"/>
                  </a:solidFill>
                  <a:latin typeface="Times New Roman" pitchFamily="18" charset="0"/>
                </a:defRPr>
              </a:lvl8pPr>
              <a:lvl9pPr marL="3886200" indent="-228600" eaLnBrk="0" fontAlgn="base" hangingPunct="0">
                <a:spcBef>
                  <a:spcPct val="0"/>
                </a:spcBef>
                <a:spcAft>
                  <a:spcPct val="0"/>
                </a:spcAft>
                <a:defRPr sz="2400">
                  <a:solidFill>
                    <a:srgbClr val="0033CC"/>
                  </a:solidFill>
                  <a:latin typeface="Times New Roman" pitchFamily="18" charset="0"/>
                </a:defRPr>
              </a:lvl9pPr>
            </a:lstStyle>
            <a:p>
              <a:pPr defTabSz="457200" eaLnBrk="1" fontAlgn="base" hangingPunct="1">
                <a:spcBef>
                  <a:spcPct val="0"/>
                </a:spcBef>
                <a:spcAft>
                  <a:spcPct val="0"/>
                </a:spcAft>
                <a:buFont typeface="Arial" charset="0"/>
                <a:buChar char="•"/>
              </a:pPr>
              <a:r>
                <a:rPr lang="en-US" sz="1800" dirty="0" smtClean="0">
                  <a:latin typeface="Helvetica" pitchFamily="34" charset="0"/>
                  <a:ea typeface="ＭＳ Ｐゴシック" charset="0"/>
                </a:rPr>
                <a:t>Cryo distribution box </a:t>
              </a:r>
            </a:p>
            <a:p>
              <a:pPr defTabSz="457200" eaLnBrk="1" fontAlgn="base" hangingPunct="1">
                <a:spcBef>
                  <a:spcPct val="0"/>
                </a:spcBef>
                <a:spcAft>
                  <a:spcPct val="0"/>
                </a:spcAft>
                <a:buFont typeface="Arial" charset="0"/>
                <a:buChar char="•"/>
              </a:pPr>
              <a:r>
                <a:rPr lang="en-US" sz="1800" dirty="0" smtClean="0">
                  <a:latin typeface="Helvetica" pitchFamily="34" charset="0"/>
                  <a:ea typeface="ＭＳ Ｐゴシック" charset="0"/>
                </a:rPr>
                <a:t>Power </a:t>
              </a:r>
              <a:r>
                <a:rPr lang="en-US" sz="1800" dirty="0">
                  <a:latin typeface="Helvetica" pitchFamily="34" charset="0"/>
                  <a:ea typeface="ＭＳ Ｐゴシック" charset="0"/>
                </a:rPr>
                <a:t>Supply/Quench </a:t>
              </a:r>
              <a:r>
                <a:rPr lang="en-US" sz="1800" dirty="0" smtClean="0">
                  <a:latin typeface="Helvetica" pitchFamily="34" charset="0"/>
                  <a:ea typeface="ＭＳ Ｐゴシック" charset="0"/>
                </a:rPr>
                <a:t>Protection</a:t>
              </a:r>
              <a:endParaRPr lang="en-US" sz="1800" dirty="0">
                <a:latin typeface="Helvetica" pitchFamily="34" charset="0"/>
                <a:ea typeface="ＭＳ Ｐゴシック" charset="0"/>
              </a:endParaRPr>
            </a:p>
          </p:txBody>
        </p:sp>
        <p:sp>
          <p:nvSpPr>
            <p:cNvPr id="48" name="Bent Arrow 47"/>
            <p:cNvSpPr/>
            <p:nvPr/>
          </p:nvSpPr>
          <p:spPr bwMode="auto">
            <a:xfrm>
              <a:off x="0" y="2439941"/>
              <a:ext cx="862012" cy="3857625"/>
            </a:xfrm>
            <a:prstGeom prst="bentArrow">
              <a:avLst>
                <a:gd name="adj1" fmla="val 25000"/>
                <a:gd name="adj2" fmla="val 25000"/>
                <a:gd name="adj3" fmla="val 25000"/>
                <a:gd name="adj4" fmla="val 48170"/>
              </a:avLst>
            </a:prstGeom>
            <a:gradFill flip="none" rotWithShape="1">
              <a:gsLst>
                <a:gs pos="0">
                  <a:srgbClr val="FFF200"/>
                </a:gs>
                <a:gs pos="45000">
                  <a:srgbClr val="FF7A00"/>
                </a:gs>
                <a:gs pos="70000">
                  <a:srgbClr val="FF0300"/>
                </a:gs>
                <a:gs pos="100000">
                  <a:srgbClr val="4D0808"/>
                </a:gs>
              </a:gsLst>
              <a:lin ang="16200000" scaled="1"/>
              <a:tileRect/>
            </a:gradFill>
            <a:ln w="9525" cap="flat" cmpd="sng" algn="ctr">
              <a:solidFill>
                <a:schemeClr val="tx1"/>
              </a:solidFill>
              <a:prstDash val="solid"/>
              <a:round/>
              <a:headEnd type="none" w="med" len="med"/>
              <a:tailEnd type="none" w="med" len="med"/>
            </a:ln>
            <a:effectLst/>
          </p:spPr>
          <p:txBody>
            <a:bodyPr/>
            <a:lstStyle/>
            <a:p>
              <a:pPr defTabSz="457200" fontAlgn="base">
                <a:spcBef>
                  <a:spcPct val="0"/>
                </a:spcBef>
                <a:spcAft>
                  <a:spcPct val="0"/>
                </a:spcAft>
                <a:defRPr/>
              </a:pPr>
              <a:endParaRPr lang="en-US" sz="2400" dirty="0">
                <a:solidFill>
                  <a:srgbClr val="404040"/>
                </a:solidFill>
                <a:latin typeface="Calibri" charset="0"/>
                <a:ea typeface="ＭＳ Ｐゴシック" charset="0"/>
              </a:endParaRPr>
            </a:p>
          </p:txBody>
        </p:sp>
      </p:grpSp>
      <p:sp>
        <p:nvSpPr>
          <p:cNvPr id="5" name="Slide Number Placeholder 4"/>
          <p:cNvSpPr>
            <a:spLocks noGrp="1"/>
          </p:cNvSpPr>
          <p:nvPr>
            <p:ph type="sldNum" sz="quarter" idx="12"/>
          </p:nvPr>
        </p:nvSpPr>
        <p:spPr>
          <a:xfrm>
            <a:off x="167386" y="6485852"/>
            <a:ext cx="2133600" cy="365125"/>
          </a:xfrm>
        </p:spPr>
        <p:txBody>
          <a:bodyPr/>
          <a:lstStyle/>
          <a:p>
            <a:fld id="{C281C86A-B1A8-4AA0-8CE7-177B5A497427}" type="slidenum">
              <a:rPr lang="en-US" smtClean="0"/>
              <a:pPr/>
              <a:t>4</a:t>
            </a:fld>
            <a:endParaRPr lang="en-US" dirty="0"/>
          </a:p>
        </p:txBody>
      </p:sp>
      <p:sp>
        <p:nvSpPr>
          <p:cNvPr id="4" name="Footer Placeholder 3"/>
          <p:cNvSpPr>
            <a:spLocks noGrp="1"/>
          </p:cNvSpPr>
          <p:nvPr>
            <p:ph type="ftr" sz="quarter" idx="11"/>
          </p:nvPr>
        </p:nvSpPr>
        <p:spPr>
          <a:xfrm>
            <a:off x="3391619" y="6493404"/>
            <a:ext cx="2895600" cy="365125"/>
          </a:xfrm>
        </p:spPr>
        <p:txBody>
          <a:bodyPr/>
          <a:lstStyle/>
          <a:p>
            <a:r>
              <a:rPr lang="en-US" dirty="0" smtClean="0"/>
              <a:t>M.Lamm - DOE CD-2/3b Review</a:t>
            </a:r>
            <a:endParaRPr lang="en-US" dirty="0"/>
          </a:p>
        </p:txBody>
      </p:sp>
      <p:sp>
        <p:nvSpPr>
          <p:cNvPr id="2" name="Date Placeholder 1"/>
          <p:cNvSpPr>
            <a:spLocks noGrp="1"/>
          </p:cNvSpPr>
          <p:nvPr>
            <p:ph type="dt" sz="half" idx="10"/>
          </p:nvPr>
        </p:nvSpPr>
        <p:spPr>
          <a:xfrm>
            <a:off x="6287219" y="6483206"/>
            <a:ext cx="1076325" cy="241300"/>
          </a:xfrm>
        </p:spPr>
        <p:txBody>
          <a:bodyPr/>
          <a:lstStyle/>
          <a:p>
            <a:pPr>
              <a:defRPr/>
            </a:pPr>
            <a:r>
              <a:rPr lang="en-US" dirty="0" smtClean="0"/>
              <a:t>10/21/14</a:t>
            </a:r>
            <a:endParaRPr lang="en-US" dirty="0"/>
          </a:p>
        </p:txBody>
      </p:sp>
    </p:spTree>
    <p:extLst>
      <p:ext uri="{BB962C8B-B14F-4D97-AF65-F5344CB8AC3E}">
        <p14:creationId xmlns:p14="http://schemas.microsoft.com/office/powerpoint/2010/main" val="2004941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44B64EB1-9477-4EBB-8D79-85D41BD47F2A}" type="slidenum">
              <a:rPr lang="en-US"/>
              <a:pPr/>
              <a:t>5</a:t>
            </a:fld>
            <a:endParaRPr lang="en-US" dirty="0"/>
          </a:p>
        </p:txBody>
      </p:sp>
      <p:sp>
        <p:nvSpPr>
          <p:cNvPr id="680962" name="Rectangle 2"/>
          <p:cNvSpPr>
            <a:spLocks noGrp="1" noChangeArrowheads="1"/>
          </p:cNvSpPr>
          <p:nvPr>
            <p:ph type="title"/>
          </p:nvPr>
        </p:nvSpPr>
        <p:spPr/>
        <p:txBody>
          <a:bodyPr>
            <a:normAutofit/>
          </a:bodyPr>
          <a:lstStyle/>
          <a:p>
            <a:r>
              <a:rPr lang="en-US" dirty="0" smtClean="0"/>
              <a:t>Procurement Strategy</a:t>
            </a:r>
            <a:endParaRPr lang="en-US" dirty="0"/>
          </a:p>
        </p:txBody>
      </p:sp>
      <p:sp>
        <p:nvSpPr>
          <p:cNvPr id="680963" name="Rectangle 3"/>
          <p:cNvSpPr>
            <a:spLocks noGrp="1" noChangeArrowheads="1"/>
          </p:cNvSpPr>
          <p:nvPr>
            <p:ph type="body" idx="1"/>
          </p:nvPr>
        </p:nvSpPr>
        <p:spPr>
          <a:xfrm>
            <a:off x="576263" y="1016732"/>
            <a:ext cx="8567737" cy="5364162"/>
          </a:xfrm>
          <a:noFill/>
          <a:ln/>
        </p:spPr>
        <p:txBody>
          <a:bodyPr>
            <a:normAutofit fontScale="92500" lnSpcReduction="10000"/>
          </a:bodyPr>
          <a:lstStyle/>
          <a:p>
            <a:pPr marL="533400" indent="-533400"/>
            <a:r>
              <a:rPr lang="en-US" sz="2400" b="1" dirty="0" smtClean="0">
                <a:solidFill>
                  <a:schemeClr val="tx1"/>
                </a:solidFill>
              </a:rPr>
              <a:t>PS </a:t>
            </a:r>
            <a:r>
              <a:rPr lang="en-US" sz="2400" b="1" dirty="0">
                <a:solidFill>
                  <a:schemeClr val="tx1"/>
                </a:solidFill>
              </a:rPr>
              <a:t>and DS </a:t>
            </a:r>
            <a:r>
              <a:rPr lang="en-US" sz="2400" b="1" dirty="0" smtClean="0">
                <a:solidFill>
                  <a:schemeClr val="tx1"/>
                </a:solidFill>
              </a:rPr>
              <a:t>is being built </a:t>
            </a:r>
            <a:r>
              <a:rPr lang="en-US" sz="2400" b="1" dirty="0">
                <a:solidFill>
                  <a:schemeClr val="tx1"/>
                </a:solidFill>
              </a:rPr>
              <a:t>in industry</a:t>
            </a:r>
          </a:p>
          <a:p>
            <a:pPr marL="914400" lvl="1" indent="-457200"/>
            <a:r>
              <a:rPr lang="en-US" sz="2000" dirty="0" smtClean="0">
                <a:solidFill>
                  <a:schemeClr val="tx1"/>
                </a:solidFill>
              </a:rPr>
              <a:t>Final </a:t>
            </a:r>
            <a:r>
              <a:rPr lang="en-US" sz="2000" dirty="0">
                <a:solidFill>
                  <a:schemeClr val="tx1"/>
                </a:solidFill>
              </a:rPr>
              <a:t>engineering design done by </a:t>
            </a:r>
            <a:r>
              <a:rPr lang="en-US" sz="2000" dirty="0" smtClean="0">
                <a:solidFill>
                  <a:schemeClr val="tx1"/>
                </a:solidFill>
              </a:rPr>
              <a:t>industry based on detailed requirements and specifications and reference design.</a:t>
            </a:r>
          </a:p>
          <a:p>
            <a:pPr marL="914400" lvl="1" indent="-457200"/>
            <a:r>
              <a:rPr lang="en-US" sz="2000" dirty="0" smtClean="0">
                <a:solidFill>
                  <a:schemeClr val="tx1"/>
                </a:solidFill>
              </a:rPr>
              <a:t>Contract awarded after competitive bid process</a:t>
            </a:r>
          </a:p>
          <a:p>
            <a:pPr marL="1314450" lvl="2" indent="-457200"/>
            <a:r>
              <a:rPr lang="en-US" sz="1800" dirty="0" smtClean="0">
                <a:solidFill>
                  <a:schemeClr val="tx1"/>
                </a:solidFill>
              </a:rPr>
              <a:t>Award based on “best value”, price only one </a:t>
            </a:r>
            <a:r>
              <a:rPr lang="en-US" sz="1800" dirty="0" smtClean="0">
                <a:solidFill>
                  <a:schemeClr val="tx1"/>
                </a:solidFill>
              </a:rPr>
              <a:t>element</a:t>
            </a:r>
          </a:p>
          <a:p>
            <a:pPr marL="914400" lvl="1" indent="-457200"/>
            <a:r>
              <a:rPr lang="en-US" smtClean="0">
                <a:solidFill>
                  <a:schemeClr val="tx1"/>
                </a:solidFill>
              </a:rPr>
              <a:t>QA/QC </a:t>
            </a:r>
            <a:r>
              <a:rPr lang="en-US" dirty="0" smtClean="0">
                <a:solidFill>
                  <a:schemeClr val="tx1"/>
                </a:solidFill>
              </a:rPr>
              <a:t>including travelers, cold test at Vendor and final acceptance at Fermilab</a:t>
            </a:r>
            <a:endParaRPr lang="en-US" dirty="0" smtClean="0">
              <a:solidFill>
                <a:schemeClr val="tx1"/>
              </a:solidFill>
            </a:endParaRPr>
          </a:p>
          <a:p>
            <a:pPr marL="533400" indent="-533400"/>
            <a:r>
              <a:rPr lang="en-US" sz="2400" b="1" dirty="0" smtClean="0">
                <a:solidFill>
                  <a:schemeClr val="tx1"/>
                </a:solidFill>
              </a:rPr>
              <a:t>TS </a:t>
            </a:r>
            <a:r>
              <a:rPr lang="en-US" b="1" dirty="0" smtClean="0">
                <a:solidFill>
                  <a:schemeClr val="tx1"/>
                </a:solidFill>
              </a:rPr>
              <a:t>is being</a:t>
            </a:r>
            <a:r>
              <a:rPr lang="en-US" sz="2400" b="1" dirty="0" smtClean="0">
                <a:solidFill>
                  <a:schemeClr val="tx1"/>
                </a:solidFill>
              </a:rPr>
              <a:t> </a:t>
            </a:r>
            <a:r>
              <a:rPr lang="en-US" sz="2400" b="1" dirty="0">
                <a:solidFill>
                  <a:schemeClr val="tx1"/>
                </a:solidFill>
              </a:rPr>
              <a:t>designed/built “in house”</a:t>
            </a:r>
          </a:p>
          <a:p>
            <a:pPr marL="914400" lvl="1" indent="-457200"/>
            <a:r>
              <a:rPr lang="en-US" sz="2000" dirty="0">
                <a:solidFill>
                  <a:schemeClr val="tx1"/>
                </a:solidFill>
              </a:rPr>
              <a:t>Cryostat, </a:t>
            </a:r>
            <a:r>
              <a:rPr lang="en-US" sz="2000" dirty="0" smtClean="0">
                <a:solidFill>
                  <a:schemeClr val="tx1"/>
                </a:solidFill>
              </a:rPr>
              <a:t>coil module assemblies and mechanical </a:t>
            </a:r>
            <a:r>
              <a:rPr lang="en-US" sz="2000" dirty="0">
                <a:solidFill>
                  <a:schemeClr val="tx1"/>
                </a:solidFill>
              </a:rPr>
              <a:t>supports built by outside vendors</a:t>
            </a:r>
          </a:p>
          <a:p>
            <a:pPr marL="914400" lvl="1" indent="-457200"/>
            <a:r>
              <a:rPr lang="en-US" sz="2000" dirty="0" smtClean="0">
                <a:solidFill>
                  <a:schemeClr val="tx1"/>
                </a:solidFill>
              </a:rPr>
              <a:t>Final assembly </a:t>
            </a:r>
            <a:r>
              <a:rPr lang="en-US" sz="2000" dirty="0">
                <a:solidFill>
                  <a:schemeClr val="tx1"/>
                </a:solidFill>
              </a:rPr>
              <a:t>and test at Fermilab </a:t>
            </a:r>
          </a:p>
          <a:p>
            <a:pPr marL="457200" indent="-457200"/>
            <a:r>
              <a:rPr lang="en-US" sz="2400" b="1" dirty="0" smtClean="0">
                <a:solidFill>
                  <a:schemeClr val="tx1"/>
                </a:solidFill>
              </a:rPr>
              <a:t>Cryo Distribution components fabricated in industry</a:t>
            </a:r>
          </a:p>
          <a:p>
            <a:pPr marL="857250" lvl="1" indent="-457200"/>
            <a:r>
              <a:rPr lang="en-US" sz="2000" dirty="0" smtClean="0">
                <a:solidFill>
                  <a:schemeClr val="tx1"/>
                </a:solidFill>
              </a:rPr>
              <a:t>Final design Fermilab</a:t>
            </a:r>
          </a:p>
          <a:p>
            <a:pPr marL="457200" indent="-457200"/>
            <a:r>
              <a:rPr lang="en-US" b="1" dirty="0" smtClean="0">
                <a:solidFill>
                  <a:schemeClr val="tx1"/>
                </a:solidFill>
              </a:rPr>
              <a:t>Recycle TeV HTS leads and Power converters </a:t>
            </a:r>
          </a:p>
          <a:p>
            <a:pPr marL="457200" indent="-457200"/>
            <a:r>
              <a:rPr lang="en-US" b="1" dirty="0">
                <a:solidFill>
                  <a:schemeClr val="tx1"/>
                </a:solidFill>
              </a:rPr>
              <a:t>Q</a:t>
            </a:r>
            <a:r>
              <a:rPr lang="en-US" b="1" dirty="0" smtClean="0">
                <a:solidFill>
                  <a:schemeClr val="tx1"/>
                </a:solidFill>
              </a:rPr>
              <a:t>uench protection electronics purchased from industry whenever possible</a:t>
            </a:r>
          </a:p>
          <a:p>
            <a:pPr marL="0" indent="0">
              <a:buNone/>
            </a:pPr>
            <a:endParaRPr lang="en-US" sz="2400" b="1" dirty="0">
              <a:solidFill>
                <a:schemeClr val="tx1"/>
              </a:solidFill>
            </a:endParaRPr>
          </a:p>
        </p:txBody>
      </p:sp>
      <p:sp>
        <p:nvSpPr>
          <p:cNvPr id="2" name="Date Placeholder 1"/>
          <p:cNvSpPr>
            <a:spLocks noGrp="1"/>
          </p:cNvSpPr>
          <p:nvPr>
            <p:ph type="dt" sz="half" idx="10"/>
          </p:nvPr>
        </p:nvSpPr>
        <p:spPr/>
        <p:txBody>
          <a:bodyPr/>
          <a:lstStyle/>
          <a:p>
            <a:pPr>
              <a:defRPr/>
            </a:pPr>
            <a:r>
              <a:rPr lang="en-US" dirty="0" smtClean="0"/>
              <a:t>10/21/14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Overview</a:t>
            </a:r>
            <a:endParaRPr lang="en-US" dirty="0"/>
          </a:p>
        </p:txBody>
      </p:sp>
      <p:sp>
        <p:nvSpPr>
          <p:cNvPr id="3" name="Content Placeholder 2"/>
          <p:cNvSpPr>
            <a:spLocks noGrp="1"/>
          </p:cNvSpPr>
          <p:nvPr>
            <p:ph idx="1"/>
          </p:nvPr>
        </p:nvSpPr>
        <p:spPr>
          <a:xfrm>
            <a:off x="457199" y="1600200"/>
            <a:ext cx="8540497" cy="4525963"/>
          </a:xfrm>
        </p:spPr>
        <p:txBody>
          <a:bodyPr>
            <a:normAutofit lnSpcReduction="10000"/>
          </a:bodyPr>
          <a:lstStyle/>
          <a:p>
            <a:pPr>
              <a:buNone/>
            </a:pPr>
            <a:r>
              <a:rPr lang="en-US" dirty="0" smtClean="0"/>
              <a:t>There are several requirement’s document covering L2 Solenoid deliverables.  They are all available on review web site.</a:t>
            </a:r>
          </a:p>
          <a:p>
            <a:r>
              <a:rPr lang="en-US" dirty="0" smtClean="0"/>
              <a:t>Science Driven Requirements </a:t>
            </a:r>
            <a:r>
              <a:rPr lang="en-US" dirty="0" smtClean="0">
                <a:solidFill>
                  <a:srgbClr val="0070C0"/>
                </a:solidFill>
              </a:rPr>
              <a:t>mu2e-docdb-4381</a:t>
            </a:r>
          </a:p>
          <a:p>
            <a:r>
              <a:rPr lang="en-US" dirty="0" smtClean="0"/>
              <a:t>Production Solenoid  </a:t>
            </a:r>
            <a:r>
              <a:rPr lang="en-US" dirty="0" smtClean="0">
                <a:solidFill>
                  <a:srgbClr val="0070C0"/>
                </a:solidFill>
              </a:rPr>
              <a:t>mu2e-docdb-945</a:t>
            </a:r>
          </a:p>
          <a:p>
            <a:r>
              <a:rPr lang="en-US" dirty="0" smtClean="0"/>
              <a:t>Transport Solenoid </a:t>
            </a:r>
            <a:r>
              <a:rPr lang="en-US" dirty="0" smtClean="0">
                <a:solidFill>
                  <a:srgbClr val="0070C0"/>
                </a:solidFill>
              </a:rPr>
              <a:t>mu2e-docdb-947</a:t>
            </a:r>
          </a:p>
          <a:p>
            <a:r>
              <a:rPr lang="en-US" dirty="0" smtClean="0"/>
              <a:t>Detector Solenoid </a:t>
            </a:r>
            <a:r>
              <a:rPr lang="en-US" dirty="0" smtClean="0">
                <a:solidFill>
                  <a:srgbClr val="0070C0"/>
                </a:solidFill>
              </a:rPr>
              <a:t>mu2e-docdb-946</a:t>
            </a:r>
          </a:p>
          <a:p>
            <a:r>
              <a:rPr lang="en-US" dirty="0" smtClean="0"/>
              <a:t>Cryo </a:t>
            </a:r>
            <a:r>
              <a:rPr lang="en-US" dirty="0"/>
              <a:t>D</a:t>
            </a:r>
            <a:r>
              <a:rPr lang="en-US" dirty="0" smtClean="0"/>
              <a:t>istribution </a:t>
            </a:r>
            <a:r>
              <a:rPr lang="en-US" dirty="0" smtClean="0">
                <a:solidFill>
                  <a:srgbClr val="0070C0"/>
                </a:solidFill>
              </a:rPr>
              <a:t>mu2e-docdb-1244</a:t>
            </a:r>
          </a:p>
          <a:p>
            <a:r>
              <a:rPr lang="en-US" dirty="0"/>
              <a:t>Power Supply System </a:t>
            </a:r>
            <a:r>
              <a:rPr lang="en-US" dirty="0" smtClean="0">
                <a:solidFill>
                  <a:srgbClr val="0070C0"/>
                </a:solidFill>
              </a:rPr>
              <a:t>mu2e-docdb-1237</a:t>
            </a:r>
          </a:p>
          <a:p>
            <a:r>
              <a:rPr lang="en-US" dirty="0" smtClean="0"/>
              <a:t>Quench </a:t>
            </a:r>
            <a:r>
              <a:rPr lang="en-US" dirty="0"/>
              <a:t>Protection </a:t>
            </a:r>
            <a:r>
              <a:rPr lang="en-US" dirty="0" smtClean="0">
                <a:solidFill>
                  <a:srgbClr val="0070C0"/>
                </a:solidFill>
              </a:rPr>
              <a:t>mu2e-docdb-1238</a:t>
            </a:r>
          </a:p>
          <a:p>
            <a:r>
              <a:rPr lang="en-US" dirty="0" smtClean="0"/>
              <a:t>Magnetic Field Mapping </a:t>
            </a:r>
            <a:r>
              <a:rPr lang="en-US" dirty="0" smtClean="0">
                <a:solidFill>
                  <a:srgbClr val="0070C0"/>
                </a:solidFill>
              </a:rPr>
              <a:t>mu2e-docdb-1275</a:t>
            </a:r>
          </a:p>
          <a:p>
            <a:pPr>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AB3C1F1C-F708-3F4B-8ECB-6D467F0718B5}" type="slidenum">
              <a:rPr lang="en-US" smtClean="0"/>
              <a:pPr/>
              <a:t>6</a:t>
            </a:fld>
            <a:endParaRPr lang="en-US" dirty="0"/>
          </a:p>
        </p:txBody>
      </p:sp>
      <p:sp>
        <p:nvSpPr>
          <p:cNvPr id="4" name="Footer Placeholder 3"/>
          <p:cNvSpPr>
            <a:spLocks noGrp="1"/>
          </p:cNvSpPr>
          <p:nvPr>
            <p:ph type="ftr" sz="quarter" idx="11"/>
          </p:nvPr>
        </p:nvSpPr>
        <p:spPr/>
        <p:txBody>
          <a:bodyPr/>
          <a:lstStyle/>
          <a:p>
            <a:r>
              <a:rPr lang="en-US" dirty="0" smtClean="0"/>
              <a:t>M.Lamm - DOE CD-2/3b Review</a:t>
            </a:r>
            <a:endParaRPr lang="en-US" dirty="0"/>
          </a:p>
        </p:txBody>
      </p:sp>
      <p:sp>
        <p:nvSpPr>
          <p:cNvPr id="6" name="Date Placeholder 5"/>
          <p:cNvSpPr>
            <a:spLocks noGrp="1"/>
          </p:cNvSpPr>
          <p:nvPr>
            <p:ph type="dt" sz="half" idx="10"/>
          </p:nvPr>
        </p:nvSpPr>
        <p:spPr/>
        <p:txBody>
          <a:bodyPr/>
          <a:lstStyle/>
          <a:p>
            <a:pPr>
              <a:defRPr/>
            </a:pPr>
            <a:r>
              <a:rPr lang="en-US" dirty="0" smtClean="0"/>
              <a:t>10/21/14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Solenoid Requirements</a:t>
            </a:r>
            <a:endParaRPr lang="en-US" dirty="0"/>
          </a:p>
        </p:txBody>
      </p:sp>
      <p:sp>
        <p:nvSpPr>
          <p:cNvPr id="3" name="Content Placeholder 2"/>
          <p:cNvSpPr>
            <a:spLocks noGrp="1"/>
          </p:cNvSpPr>
          <p:nvPr>
            <p:ph idx="1"/>
          </p:nvPr>
        </p:nvSpPr>
        <p:spPr>
          <a:xfrm>
            <a:off x="228600" y="855663"/>
            <a:ext cx="8540497" cy="4938712"/>
          </a:xfrm>
        </p:spPr>
        <p:txBody>
          <a:bodyPr>
            <a:normAutofit fontScale="92500" lnSpcReduction="20000"/>
          </a:bodyPr>
          <a:lstStyle/>
          <a:p>
            <a:pPr>
              <a:buNone/>
            </a:pPr>
            <a:endParaRPr lang="en-US" dirty="0" smtClean="0"/>
          </a:p>
          <a:p>
            <a:pPr marL="0" indent="0">
              <a:buNone/>
            </a:pPr>
            <a:endParaRPr lang="en-US" dirty="0" smtClean="0"/>
          </a:p>
          <a:p>
            <a:r>
              <a:rPr lang="en-US" dirty="0" smtClean="0"/>
              <a:t>Magnetic field requirements, described in the TDR and in supporting documents, are complex.  Generally speaking field must meet the following:</a:t>
            </a:r>
          </a:p>
          <a:p>
            <a:pPr lvl="1"/>
            <a:r>
              <a:rPr lang="en-US" u="sng" dirty="0" smtClean="0">
                <a:solidFill>
                  <a:srgbClr val="0070C0"/>
                </a:solidFill>
              </a:rPr>
              <a:t>Straight Sections</a:t>
            </a:r>
          </a:p>
          <a:p>
            <a:pPr lvl="2"/>
            <a:r>
              <a:rPr lang="en-US" dirty="0" smtClean="0">
                <a:solidFill>
                  <a:srgbClr val="0070C0"/>
                </a:solidFill>
              </a:rPr>
              <a:t>Negative monotonic axial gradient to prevent trapped particles. (potential source of backgrounds)</a:t>
            </a:r>
          </a:p>
          <a:p>
            <a:pPr lvl="1"/>
            <a:r>
              <a:rPr lang="en-US" u="sng" dirty="0" smtClean="0">
                <a:solidFill>
                  <a:srgbClr val="0070C0"/>
                </a:solidFill>
              </a:rPr>
              <a:t>Toroidal Sections</a:t>
            </a:r>
          </a:p>
          <a:p>
            <a:pPr lvl="2"/>
            <a:r>
              <a:rPr lang="en-US" dirty="0">
                <a:solidFill>
                  <a:srgbClr val="0070C0"/>
                </a:solidFill>
              </a:rPr>
              <a:t>M</a:t>
            </a:r>
            <a:r>
              <a:rPr lang="en-US" dirty="0" smtClean="0">
                <a:solidFill>
                  <a:srgbClr val="0070C0"/>
                </a:solidFill>
              </a:rPr>
              <a:t>atched to central collimator geometry for muon momentum selection</a:t>
            </a:r>
          </a:p>
          <a:p>
            <a:r>
              <a:rPr lang="en-US" dirty="0" smtClean="0"/>
              <a:t>To verify that the solenoid system meets the field performance standards</a:t>
            </a:r>
          </a:p>
          <a:p>
            <a:pPr lvl="1"/>
            <a:r>
              <a:rPr lang="en-US" dirty="0" smtClean="0"/>
              <a:t>Generate field maps within coil fabrication tolerances</a:t>
            </a:r>
          </a:p>
          <a:p>
            <a:pPr lvl="1"/>
            <a:r>
              <a:rPr lang="en-US" dirty="0" smtClean="0"/>
              <a:t>Field Maps are vetted with collaboration</a:t>
            </a:r>
            <a:r>
              <a:rPr lang="en-US" dirty="0"/>
              <a:t> </a:t>
            </a:r>
            <a:r>
              <a:rPr lang="en-US" dirty="0" smtClean="0"/>
              <a:t>for muon transmission, background generation and tracking efficiency and resolution  </a:t>
            </a:r>
          </a:p>
          <a:p>
            <a:pPr marL="0" indent="0">
              <a:buNone/>
            </a:pPr>
            <a:endParaRPr lang="en-US" dirty="0" smtClean="0">
              <a:solidFill>
                <a:srgbClr val="0070C0"/>
              </a:solidFill>
            </a:endParaRPr>
          </a:p>
          <a:p>
            <a:pPr lvl="1">
              <a:buNone/>
            </a:pPr>
            <a:endParaRPr lang="en-US" dirty="0" smtClean="0"/>
          </a:p>
          <a:p>
            <a:pPr>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AB3C1F1C-F708-3F4B-8ECB-6D467F0718B5}" type="slidenum">
              <a:rPr lang="en-US" smtClean="0"/>
              <a:pPr/>
              <a:t>7</a:t>
            </a:fld>
            <a:endParaRPr lang="en-US" dirty="0"/>
          </a:p>
        </p:txBody>
      </p:sp>
      <p:sp>
        <p:nvSpPr>
          <p:cNvPr id="4" name="Footer Placeholder 3"/>
          <p:cNvSpPr>
            <a:spLocks noGrp="1"/>
          </p:cNvSpPr>
          <p:nvPr>
            <p:ph type="ftr" sz="quarter" idx="11"/>
          </p:nvPr>
        </p:nvSpPr>
        <p:spPr/>
        <p:txBody>
          <a:bodyPr/>
          <a:lstStyle/>
          <a:p>
            <a:r>
              <a:rPr lang="en-US" dirty="0" smtClean="0"/>
              <a:t>M.Lamm - DOE CD-2/3b Review</a:t>
            </a:r>
            <a:endParaRPr lang="en-US" dirty="0"/>
          </a:p>
        </p:txBody>
      </p:sp>
      <p:sp>
        <p:nvSpPr>
          <p:cNvPr id="6" name="Date Placeholder 5"/>
          <p:cNvSpPr>
            <a:spLocks noGrp="1"/>
          </p:cNvSpPr>
          <p:nvPr>
            <p:ph type="dt" sz="half" idx="10"/>
          </p:nvPr>
        </p:nvSpPr>
        <p:spPr/>
        <p:txBody>
          <a:bodyPr/>
          <a:lstStyle/>
          <a:p>
            <a:pPr>
              <a:defRPr/>
            </a:pPr>
            <a:r>
              <a:rPr lang="en-US" dirty="0" smtClean="0"/>
              <a:t>10/21/14</a:t>
            </a:r>
            <a:endParaRPr lang="en-US" dirty="0"/>
          </a:p>
        </p:txBody>
      </p:sp>
    </p:spTree>
    <p:extLst>
      <p:ext uri="{BB962C8B-B14F-4D97-AF65-F5344CB8AC3E}">
        <p14:creationId xmlns:p14="http://schemas.microsoft.com/office/powerpoint/2010/main" val="238639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Requirements</a:t>
            </a:r>
            <a:endParaRPr lang="en-US" dirty="0"/>
          </a:p>
        </p:txBody>
      </p:sp>
      <p:sp>
        <p:nvSpPr>
          <p:cNvPr id="3" name="Content Placeholder 2"/>
          <p:cNvSpPr>
            <a:spLocks noGrp="1"/>
          </p:cNvSpPr>
          <p:nvPr>
            <p:ph idx="1"/>
          </p:nvPr>
        </p:nvSpPr>
        <p:spPr>
          <a:xfrm>
            <a:off x="123826" y="1046163"/>
            <a:ext cx="8848724" cy="5078412"/>
          </a:xfrm>
        </p:spPr>
        <p:txBody>
          <a:bodyPr>
            <a:normAutofit fontScale="92500" lnSpcReduction="20000"/>
          </a:bodyPr>
          <a:lstStyle/>
          <a:p>
            <a:r>
              <a:rPr lang="en-US" dirty="0" smtClean="0"/>
              <a:t>Reliable superconductor operation at full field life of experiment</a:t>
            </a:r>
          </a:p>
          <a:p>
            <a:pPr lvl="1"/>
            <a:r>
              <a:rPr lang="en-US" dirty="0">
                <a:solidFill>
                  <a:srgbClr val="0070C0"/>
                </a:solidFill>
              </a:rPr>
              <a:t>L</a:t>
            </a:r>
            <a:r>
              <a:rPr lang="en-US" dirty="0" smtClean="0">
                <a:solidFill>
                  <a:srgbClr val="0070C0"/>
                </a:solidFill>
              </a:rPr>
              <a:t>arge temperature margin (&gt;1.5K) and Jc margin (&gt;30%) typical of detector solenoids and based on a recommendation from an early (May 2011) technical design review.</a:t>
            </a:r>
          </a:p>
          <a:p>
            <a:r>
              <a:rPr lang="en-US" dirty="0" smtClean="0"/>
              <a:t>Individual operation of magnets and cryostats</a:t>
            </a:r>
          </a:p>
          <a:p>
            <a:pPr lvl="1"/>
            <a:r>
              <a:rPr lang="en-US" dirty="0" smtClean="0">
                <a:solidFill>
                  <a:srgbClr val="0070C0"/>
                </a:solidFill>
              </a:rPr>
              <a:t>Cryostats cooled down and powered independently </a:t>
            </a:r>
          </a:p>
          <a:p>
            <a:pPr lvl="1"/>
            <a:r>
              <a:rPr lang="en-US" dirty="0" smtClean="0">
                <a:solidFill>
                  <a:srgbClr val="0070C0"/>
                </a:solidFill>
              </a:rPr>
              <a:t>Individual magnets do not rely on mechanical support of adjacent magnets</a:t>
            </a:r>
          </a:p>
          <a:p>
            <a:r>
              <a:rPr lang="en-US" dirty="0" smtClean="0"/>
              <a:t>Cryogenic operation</a:t>
            </a:r>
            <a:endParaRPr lang="en-US" dirty="0"/>
          </a:p>
          <a:p>
            <a:pPr lvl="1"/>
            <a:r>
              <a:rPr lang="en-US" dirty="0">
                <a:solidFill>
                  <a:srgbClr val="0070C0"/>
                </a:solidFill>
              </a:rPr>
              <a:t>Liquid </a:t>
            </a:r>
            <a:r>
              <a:rPr lang="en-US" dirty="0" smtClean="0">
                <a:solidFill>
                  <a:srgbClr val="0070C0"/>
                </a:solidFill>
              </a:rPr>
              <a:t>helium </a:t>
            </a:r>
            <a:r>
              <a:rPr lang="en-US" dirty="0">
                <a:solidFill>
                  <a:srgbClr val="0070C0"/>
                </a:solidFill>
              </a:rPr>
              <a:t>Indirect </a:t>
            </a:r>
            <a:r>
              <a:rPr lang="en-US" dirty="0" smtClean="0">
                <a:solidFill>
                  <a:srgbClr val="0070C0"/>
                </a:solidFill>
              </a:rPr>
              <a:t>cooling </a:t>
            </a:r>
          </a:p>
          <a:p>
            <a:pPr lvl="1"/>
            <a:r>
              <a:rPr lang="en-US" dirty="0" smtClean="0">
                <a:solidFill>
                  <a:srgbClr val="0070C0"/>
                </a:solidFill>
              </a:rPr>
              <a:t>One Fermilab </a:t>
            </a:r>
            <a:r>
              <a:rPr lang="en-US" dirty="0">
                <a:solidFill>
                  <a:srgbClr val="0070C0"/>
                </a:solidFill>
              </a:rPr>
              <a:t>Satellite </a:t>
            </a:r>
            <a:r>
              <a:rPr lang="en-US" dirty="0" smtClean="0">
                <a:solidFill>
                  <a:srgbClr val="0070C0"/>
                </a:solidFill>
              </a:rPr>
              <a:t>refrigerator for steady state operation</a:t>
            </a:r>
          </a:p>
          <a:p>
            <a:r>
              <a:rPr lang="en-US" dirty="0" smtClean="0"/>
              <a:t>Operation due to radiation </a:t>
            </a:r>
            <a:r>
              <a:rPr lang="en-US" dirty="0"/>
              <a:t>d</a:t>
            </a:r>
            <a:r>
              <a:rPr lang="en-US" dirty="0" smtClean="0"/>
              <a:t>amage</a:t>
            </a:r>
          </a:p>
          <a:p>
            <a:pPr lvl="1"/>
            <a:r>
              <a:rPr lang="en-US" dirty="0" smtClean="0">
                <a:solidFill>
                  <a:srgbClr val="0070C0"/>
                </a:solidFill>
              </a:rPr>
              <a:t>7 </a:t>
            </a:r>
            <a:r>
              <a:rPr lang="en-US" dirty="0">
                <a:solidFill>
                  <a:srgbClr val="0070C0"/>
                </a:solidFill>
              </a:rPr>
              <a:t>MGy over life of solenoid. </a:t>
            </a:r>
            <a:r>
              <a:rPr lang="en-US" dirty="0" smtClean="0">
                <a:solidFill>
                  <a:srgbClr val="0070C0"/>
                </a:solidFill>
              </a:rPr>
              <a:t> (irreversible damage limit of epoxy)</a:t>
            </a:r>
            <a:endParaRPr lang="en-US" dirty="0">
              <a:solidFill>
                <a:srgbClr val="0070C0"/>
              </a:solidFill>
            </a:endParaRPr>
          </a:p>
          <a:p>
            <a:pPr lvl="1"/>
            <a:r>
              <a:rPr lang="en-US" dirty="0" smtClean="0">
                <a:solidFill>
                  <a:srgbClr val="0070C0"/>
                </a:solidFill>
              </a:rPr>
              <a:t>Conductor </a:t>
            </a:r>
            <a:r>
              <a:rPr lang="en-US" dirty="0">
                <a:solidFill>
                  <a:srgbClr val="0070C0"/>
                </a:solidFill>
              </a:rPr>
              <a:t>and stabilizer to operate for 1 year at nominal beam intensity without loss of performance, can be repaired by room temperature </a:t>
            </a:r>
            <a:r>
              <a:rPr lang="en-US" dirty="0" smtClean="0">
                <a:solidFill>
                  <a:srgbClr val="0070C0"/>
                </a:solidFill>
              </a:rPr>
              <a:t>anneal</a:t>
            </a:r>
          </a:p>
          <a:p>
            <a:pPr lvl="1"/>
            <a:endParaRPr lang="en-US" dirty="0" smtClean="0"/>
          </a:p>
          <a:p>
            <a:pPr marL="457200" lvl="1" indent="0">
              <a:buNone/>
            </a:pPr>
            <a:endParaRPr lang="en-US" dirty="0" smtClean="0"/>
          </a:p>
          <a:p>
            <a:pPr>
              <a:buNone/>
            </a:pPr>
            <a:endParaRPr lang="en-US" dirty="0" smtClean="0"/>
          </a:p>
        </p:txBody>
      </p:sp>
      <p:sp>
        <p:nvSpPr>
          <p:cNvPr id="5" name="Slide Number Placeholder 4"/>
          <p:cNvSpPr>
            <a:spLocks noGrp="1"/>
          </p:cNvSpPr>
          <p:nvPr>
            <p:ph type="sldNum" sz="quarter" idx="12"/>
          </p:nvPr>
        </p:nvSpPr>
        <p:spPr/>
        <p:txBody>
          <a:bodyPr/>
          <a:lstStyle/>
          <a:p>
            <a:fld id="{AB3C1F1C-F708-3F4B-8ECB-6D467F0718B5}" type="slidenum">
              <a:rPr lang="en-US" smtClean="0"/>
              <a:pPr/>
              <a:t>8</a:t>
            </a:fld>
            <a:endParaRPr lang="en-US" dirty="0"/>
          </a:p>
        </p:txBody>
      </p:sp>
      <p:sp>
        <p:nvSpPr>
          <p:cNvPr id="4" name="Footer Placeholder 3"/>
          <p:cNvSpPr>
            <a:spLocks noGrp="1"/>
          </p:cNvSpPr>
          <p:nvPr>
            <p:ph type="ftr" sz="quarter" idx="11"/>
          </p:nvPr>
        </p:nvSpPr>
        <p:spPr/>
        <p:txBody>
          <a:bodyPr/>
          <a:lstStyle/>
          <a:p>
            <a:r>
              <a:rPr lang="en-US" dirty="0" smtClean="0"/>
              <a:t>M.Lamm - DOE CD-2/3b Review</a:t>
            </a:r>
            <a:endParaRPr lang="en-US" dirty="0"/>
          </a:p>
        </p:txBody>
      </p:sp>
      <p:sp>
        <p:nvSpPr>
          <p:cNvPr id="6" name="Date Placeholder 5"/>
          <p:cNvSpPr>
            <a:spLocks noGrp="1"/>
          </p:cNvSpPr>
          <p:nvPr>
            <p:ph type="dt" sz="half" idx="10"/>
          </p:nvPr>
        </p:nvSpPr>
        <p:spPr/>
        <p:txBody>
          <a:bodyPr/>
          <a:lstStyle/>
          <a:p>
            <a:pPr>
              <a:defRPr/>
            </a:pPr>
            <a:r>
              <a:rPr lang="en-US" dirty="0" smtClean="0"/>
              <a:t>10/21/14</a:t>
            </a:r>
            <a:endParaRPr lang="en-US" dirty="0"/>
          </a:p>
        </p:txBody>
      </p:sp>
    </p:spTree>
    <p:extLst>
      <p:ext uri="{BB962C8B-B14F-4D97-AF65-F5344CB8AC3E}">
        <p14:creationId xmlns:p14="http://schemas.microsoft.com/office/powerpoint/2010/main" val="311667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Production Solenoid (PS)</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pPr>
              <a:defRPr/>
            </a:pPr>
            <a:fld id="{F54CDE38-FFAF-492C-9B07-8E8E92DB54C3}" type="slidenum">
              <a:rPr lang="en-US" smtClean="0"/>
              <a:pPr>
                <a:defRPr/>
              </a:pPr>
              <a:t>9</a:t>
            </a:fld>
            <a:endParaRPr lang="en-US" dirty="0"/>
          </a:p>
        </p:txBody>
      </p:sp>
      <p:pic>
        <p:nvPicPr>
          <p:cNvPr id="7" name="Picture 6" descr="D:\Project\Mu2e\RDR\F10006282.png"/>
          <p:cNvPicPr>
            <a:picLocks noChangeAspect="1"/>
          </p:cNvPicPr>
          <p:nvPr/>
        </p:nvPicPr>
        <p:blipFill>
          <a:blip r:embed="rId2"/>
          <a:srcRect l="1505" t="1637" r="1084" b="1190"/>
          <a:stretch>
            <a:fillRect/>
          </a:stretch>
        </p:blipFill>
        <p:spPr bwMode="auto">
          <a:xfrm>
            <a:off x="152400" y="1409700"/>
            <a:ext cx="5809433" cy="4686300"/>
          </a:xfrm>
          <a:prstGeom prst="rect">
            <a:avLst/>
          </a:prstGeom>
          <a:noFill/>
          <a:ln w="9525">
            <a:noFill/>
            <a:miter lim="800000"/>
            <a:headEnd/>
            <a:tailEnd/>
          </a:ln>
        </p:spPr>
      </p:pic>
      <p:sp>
        <p:nvSpPr>
          <p:cNvPr id="8" name="Content Placeholder 2"/>
          <p:cNvSpPr txBox="1">
            <a:spLocks/>
          </p:cNvSpPr>
          <p:nvPr/>
        </p:nvSpPr>
        <p:spPr bwMode="auto">
          <a:xfrm>
            <a:off x="6096000" y="1066800"/>
            <a:ext cx="2895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227013" lvl="0" indent="-227013" eaLnBrk="0" hangingPunct="0">
              <a:lnSpc>
                <a:spcPct val="120000"/>
              </a:lnSpc>
              <a:spcBef>
                <a:spcPts val="575"/>
              </a:spcBef>
              <a:spcAft>
                <a:spcPts val="600"/>
              </a:spcAft>
              <a:buClr>
                <a:schemeClr val="tx2">
                  <a:lumMod val="75000"/>
                </a:schemeClr>
              </a:buClr>
              <a:buSzPct val="100000"/>
              <a:buFont typeface="Arial" pitchFamily="34" charset="0"/>
              <a:buChar char="•"/>
              <a:defRPr/>
            </a:pPr>
            <a:r>
              <a:rPr lang="en-US" sz="2600" dirty="0" smtClean="0">
                <a:latin typeface="Helvetica"/>
              </a:rPr>
              <a:t>PS consists of </a:t>
            </a:r>
            <a:r>
              <a:rPr lang="en-US" sz="2600" dirty="0" smtClean="0">
                <a:solidFill>
                  <a:srgbClr val="C00000"/>
                </a:solidFill>
                <a:latin typeface="Helvetica"/>
              </a:rPr>
              <a:t>three coil modules with 3-2-2 layers of the same Al-stabilized cable wound in the “hard way”</a:t>
            </a:r>
            <a:r>
              <a:rPr lang="en-US" sz="2600" dirty="0" smtClean="0">
                <a:latin typeface="Helvetica"/>
              </a:rPr>
              <a:t>;</a:t>
            </a:r>
          </a:p>
          <a:p>
            <a:pPr marL="227013" indent="-227013" eaLnBrk="0" hangingPunct="0">
              <a:lnSpc>
                <a:spcPct val="120000"/>
              </a:lnSpc>
              <a:spcBef>
                <a:spcPts val="575"/>
              </a:spcBef>
              <a:spcAft>
                <a:spcPts val="600"/>
              </a:spcAft>
              <a:buClr>
                <a:schemeClr val="tx2">
                  <a:lumMod val="75000"/>
                </a:schemeClr>
              </a:buClr>
              <a:buSzPct val="100000"/>
              <a:buFont typeface="Arial" pitchFamily="34" charset="0"/>
              <a:buChar char="•"/>
              <a:defRPr/>
            </a:pPr>
            <a:r>
              <a:rPr lang="en-US" sz="2600" dirty="0" smtClean="0">
                <a:latin typeface="Helvetica"/>
              </a:rPr>
              <a:t>Each module has an outer support structure made of </a:t>
            </a:r>
            <a:r>
              <a:rPr lang="en-US" sz="2600" dirty="0" smtClean="0">
                <a:solidFill>
                  <a:srgbClr val="C00000"/>
                </a:solidFill>
                <a:latin typeface="Helvetica"/>
              </a:rPr>
              <a:t>Al 5083-O</a:t>
            </a:r>
            <a:r>
              <a:rPr lang="en-US" sz="2600" dirty="0" smtClean="0">
                <a:latin typeface="Helvetica"/>
              </a:rPr>
              <a:t> to manage the forces; </a:t>
            </a:r>
          </a:p>
          <a:p>
            <a:pPr marL="227013" indent="-227013" eaLnBrk="0" hangingPunct="0">
              <a:lnSpc>
                <a:spcPct val="120000"/>
              </a:lnSpc>
              <a:spcBef>
                <a:spcPts val="575"/>
              </a:spcBef>
              <a:spcAft>
                <a:spcPts val="600"/>
              </a:spcAft>
              <a:buClr>
                <a:schemeClr val="tx2">
                  <a:lumMod val="75000"/>
                </a:schemeClr>
              </a:buClr>
              <a:buSzPct val="100000"/>
              <a:buFont typeface="Arial" pitchFamily="34" charset="0"/>
              <a:buChar char="•"/>
              <a:defRPr/>
            </a:pPr>
            <a:r>
              <a:rPr lang="en-US" sz="2600" dirty="0" smtClean="0">
                <a:latin typeface="Helvetica"/>
              </a:rPr>
              <a:t>The shells are </a:t>
            </a:r>
            <a:r>
              <a:rPr lang="en-US" sz="2600" dirty="0" smtClean="0">
                <a:solidFill>
                  <a:srgbClr val="C00000"/>
                </a:solidFill>
                <a:latin typeface="Helvetica"/>
              </a:rPr>
              <a:t>bolted together </a:t>
            </a:r>
            <a:r>
              <a:rPr lang="en-US" sz="2600" dirty="0" smtClean="0">
                <a:latin typeface="Helvetica"/>
              </a:rPr>
              <a:t>to form a single cold mass assembly.</a:t>
            </a:r>
          </a:p>
          <a:p>
            <a:pPr marL="227013" lvl="0" indent="-227013" eaLnBrk="0" hangingPunct="0">
              <a:lnSpc>
                <a:spcPct val="120000"/>
              </a:lnSpc>
              <a:spcBef>
                <a:spcPts val="575"/>
              </a:spcBef>
              <a:spcAft>
                <a:spcPts val="600"/>
              </a:spcAft>
              <a:buClr>
                <a:schemeClr val="tx2">
                  <a:lumMod val="75000"/>
                </a:schemeClr>
              </a:buClr>
              <a:buSzPct val="100000"/>
              <a:buFont typeface="Arial" pitchFamily="34" charset="0"/>
              <a:buChar char="•"/>
              <a:defRPr/>
            </a:pPr>
            <a:r>
              <a:rPr lang="en-US" sz="2600" dirty="0" smtClean="0">
                <a:latin typeface="Helvetica"/>
              </a:rPr>
              <a:t>The coil modules are installed inside of cryostat using axial and transverse supports.</a:t>
            </a:r>
          </a:p>
        </p:txBody>
      </p:sp>
      <p:sp>
        <p:nvSpPr>
          <p:cNvPr id="10" name="Content Placeholder 2"/>
          <p:cNvSpPr txBox="1">
            <a:spLocks/>
          </p:cNvSpPr>
          <p:nvPr/>
        </p:nvSpPr>
        <p:spPr bwMode="auto">
          <a:xfrm>
            <a:off x="3284538" y="934528"/>
            <a:ext cx="2895600" cy="1118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p>
            <a:pPr marL="227013" lvl="0" indent="-227013" eaLnBrk="0" hangingPunct="0">
              <a:lnSpc>
                <a:spcPct val="120000"/>
              </a:lnSpc>
              <a:spcBef>
                <a:spcPts val="575"/>
              </a:spcBef>
              <a:spcAft>
                <a:spcPts val="600"/>
              </a:spcAft>
              <a:buClr>
                <a:schemeClr val="tx2">
                  <a:lumMod val="75000"/>
                </a:schemeClr>
              </a:buClr>
              <a:buSzPct val="100000"/>
              <a:buFont typeface="Arial" pitchFamily="34" charset="0"/>
              <a:buChar char="•"/>
              <a:defRPr/>
            </a:pPr>
            <a:r>
              <a:rPr lang="en-US" sz="2600" dirty="0" smtClean="0">
                <a:latin typeface="Helvetica"/>
              </a:rPr>
              <a:t>1.6 m aperture</a:t>
            </a:r>
          </a:p>
          <a:p>
            <a:pPr marL="227013" lvl="0" indent="-227013" eaLnBrk="0" hangingPunct="0">
              <a:lnSpc>
                <a:spcPct val="120000"/>
              </a:lnSpc>
              <a:spcBef>
                <a:spcPts val="575"/>
              </a:spcBef>
              <a:spcAft>
                <a:spcPts val="600"/>
              </a:spcAft>
              <a:buClr>
                <a:schemeClr val="tx2">
                  <a:lumMod val="75000"/>
                </a:schemeClr>
              </a:buClr>
              <a:buSzPct val="100000"/>
              <a:buFont typeface="Arial" pitchFamily="34" charset="0"/>
              <a:buChar char="•"/>
              <a:defRPr/>
            </a:pPr>
            <a:r>
              <a:rPr lang="en-US" sz="2600" dirty="0" smtClean="0">
                <a:latin typeface="Helvetica"/>
              </a:rPr>
              <a:t>Iop =9.2 kA</a:t>
            </a:r>
          </a:p>
          <a:p>
            <a:pPr marL="227013" lvl="0" indent="-227013" eaLnBrk="0" hangingPunct="0">
              <a:lnSpc>
                <a:spcPct val="120000"/>
              </a:lnSpc>
              <a:spcBef>
                <a:spcPts val="575"/>
              </a:spcBef>
              <a:spcAft>
                <a:spcPts val="600"/>
              </a:spcAft>
              <a:buClr>
                <a:schemeClr val="tx2">
                  <a:lumMod val="75000"/>
                </a:schemeClr>
              </a:buClr>
              <a:buSzPct val="100000"/>
              <a:buFont typeface="Arial" pitchFamily="34" charset="0"/>
              <a:buChar char="•"/>
              <a:defRPr/>
            </a:pPr>
            <a:r>
              <a:rPr lang="en-US" sz="2600" dirty="0" smtClean="0">
                <a:latin typeface="Helvetica"/>
              </a:rPr>
              <a:t>Peak operating axial field 4.6T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5708</TotalTime>
  <Words>2773</Words>
  <Application>Microsoft Office PowerPoint</Application>
  <PresentationFormat>On-screen Show (4:3)</PresentationFormat>
  <Paragraphs>572</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FermilabTemplate</vt:lpstr>
      <vt:lpstr>Fermilab: Footer Only</vt:lpstr>
      <vt:lpstr>475.04 Solenoid System</vt:lpstr>
      <vt:lpstr>Solenoid Team</vt:lpstr>
      <vt:lpstr>Scope for Solenoids</vt:lpstr>
      <vt:lpstr>Mu2e Solenoids Scope</vt:lpstr>
      <vt:lpstr>Procurement Strategy</vt:lpstr>
      <vt:lpstr>Requirements Overview</vt:lpstr>
      <vt:lpstr>General Solenoid Requirements</vt:lpstr>
      <vt:lpstr>Operational Requirements</vt:lpstr>
      <vt:lpstr>Design: Production Solenoid (PS)</vt:lpstr>
      <vt:lpstr>Design: Detector Solenoid (DS)</vt:lpstr>
      <vt:lpstr>Design: Transport Solenoids (TS)</vt:lpstr>
      <vt:lpstr>Design: PS/TS/DS1/DS2 Conductor</vt:lpstr>
      <vt:lpstr>Improvements since CD-1</vt:lpstr>
      <vt:lpstr>Value Engineering since CD-1</vt:lpstr>
      <vt:lpstr>Downselects</vt:lpstr>
      <vt:lpstr>Performance:  PS Magnetic field</vt:lpstr>
      <vt:lpstr>Performance TS Field Profile</vt:lpstr>
      <vt:lpstr>TS Prototype Coil Module Collage</vt:lpstr>
      <vt:lpstr>Performance:  DS Magnetic Field</vt:lpstr>
      <vt:lpstr>Request CD3 approval for TS coil modules</vt:lpstr>
      <vt:lpstr>L2 Solenoid Organization</vt:lpstr>
      <vt:lpstr>Quality Assurance </vt:lpstr>
      <vt:lpstr>Integration and Interfaces</vt:lpstr>
      <vt:lpstr>Risks</vt:lpstr>
      <vt:lpstr>ES&amp;H Issues</vt:lpstr>
      <vt:lpstr>Solenoid Costs by L3’s</vt:lpstr>
      <vt:lpstr>Cost Breakdown by L3</vt:lpstr>
      <vt:lpstr>Cost Breakdown Labor vs. Material</vt:lpstr>
      <vt:lpstr>Quality of Estimate</vt:lpstr>
      <vt:lpstr>Labor Resources by FY</vt:lpstr>
      <vt:lpstr>Major Milestones</vt:lpstr>
      <vt:lpstr>Schedule</vt:lpstr>
      <vt:lpstr>Critical Path</vt:lpstr>
      <vt:lpstr>Breakout Session Talks</vt:lpstr>
      <vt:lpstr>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Michael J. Lamm x4098 06093N</cp:lastModifiedBy>
  <cp:revision>393</cp:revision>
  <cp:lastPrinted>2014-06-04T17:18:59Z</cp:lastPrinted>
  <dcterms:created xsi:type="dcterms:W3CDTF">2014-01-03T20:18:13Z</dcterms:created>
  <dcterms:modified xsi:type="dcterms:W3CDTF">2014-10-19T23:46:32Z</dcterms:modified>
</cp:coreProperties>
</file>