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82" r:id="rId2"/>
  </p:sldMasterIdLst>
  <p:notesMasterIdLst>
    <p:notesMasterId r:id="rId10"/>
  </p:notesMasterIdLst>
  <p:handoutMasterIdLst>
    <p:handoutMasterId r:id="rId11"/>
  </p:handoutMasterIdLst>
  <p:sldIdLst>
    <p:sldId id="332" r:id="rId3"/>
    <p:sldId id="331" r:id="rId4"/>
    <p:sldId id="334" r:id="rId5"/>
    <p:sldId id="338" r:id="rId6"/>
    <p:sldId id="335" r:id="rId7"/>
    <p:sldId id="340" r:id="rId8"/>
    <p:sldId id="336" r:id="rId9"/>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6B11"/>
    <a:srgbClr val="BD1F24"/>
    <a:srgbClr val="DA592A"/>
    <a:srgbClr val="808080"/>
    <a:srgbClr val="154D81"/>
    <a:srgbClr val="DF652C"/>
    <a:srgbClr val="E0692D"/>
    <a:srgbClr val="DF6424"/>
    <a:srgbClr val="D3542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172" autoAdjust="0"/>
  </p:normalViewPr>
  <p:slideViewPr>
    <p:cSldViewPr snapToGrid="0" snapToObjects="1">
      <p:cViewPr>
        <p:scale>
          <a:sx n="73" d="100"/>
          <a:sy n="73" d="100"/>
        </p:scale>
        <p:origin x="-2292" y="-112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4C190591-D543-7449-A828-559C08D06478}" type="datetimeFigureOut">
              <a:rPr lang="en-US"/>
              <a:pPr>
                <a:defRPr/>
              </a:pPr>
              <a:t>10/17/2014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83F73473-3CFB-5241-BF82-E3884D4E82D7}" type="slidenum">
              <a:rPr lang="en-US"/>
              <a:pPr>
                <a:defRPr/>
              </a:pPr>
              <a:t>‹#›</a:t>
            </a:fld>
            <a:endParaRPr lang="en-US" dirty="0"/>
          </a:p>
        </p:txBody>
      </p:sp>
    </p:spTree>
    <p:extLst>
      <p:ext uri="{BB962C8B-B14F-4D97-AF65-F5344CB8AC3E}">
        <p14:creationId xmlns:p14="http://schemas.microsoft.com/office/powerpoint/2010/main" val="3982180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82702176-6DAC-6B4F-B700-3AD3B8686ACC}" type="datetimeFigureOut">
              <a:rPr lang="en-US"/>
              <a:pPr>
                <a:defRPr/>
              </a:pPr>
              <a:t>10/17/2014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4649E3D0-3FEA-B642-9F67-967BE3D8E8DB}" type="slidenum">
              <a:rPr lang="en-US"/>
              <a:pPr>
                <a:defRPr/>
              </a:pPr>
              <a:t>‹#›</a:t>
            </a:fld>
            <a:endParaRPr lang="en-US" dirty="0"/>
          </a:p>
        </p:txBody>
      </p:sp>
    </p:spTree>
    <p:extLst>
      <p:ext uri="{BB962C8B-B14F-4D97-AF65-F5344CB8AC3E}">
        <p14:creationId xmlns:p14="http://schemas.microsoft.com/office/powerpoint/2010/main" val="124331482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649E3D0-3FEA-B642-9F67-967BE3D8E8DB}" type="slidenum">
              <a:rPr lang="en-US" smtClean="0"/>
              <a:pPr>
                <a:defRPr/>
              </a:pPr>
              <a:t>1</a:t>
            </a:fld>
            <a:endParaRPr lang="en-US" dirty="0"/>
          </a:p>
        </p:txBody>
      </p:sp>
    </p:spTree>
    <p:extLst>
      <p:ext uri="{BB962C8B-B14F-4D97-AF65-F5344CB8AC3E}">
        <p14:creationId xmlns:p14="http://schemas.microsoft.com/office/powerpoint/2010/main" val="114623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  </a:t>
            </a:r>
          </a:p>
          <a:p>
            <a:pPr marL="171450" indent="-171450">
              <a:buFont typeface="Arial" panose="020B0604020202020204" pitchFamily="34" charset="0"/>
              <a:buChar char="•"/>
            </a:pPr>
            <a:r>
              <a:rPr lang="en-US" dirty="0" smtClean="0"/>
              <a:t>Tim Trout</a:t>
            </a:r>
            <a:r>
              <a:rPr lang="en-US" baseline="0" dirty="0" smtClean="0"/>
              <a:t> has been assigned to be the Fermilab Construction Coordinator for the Mu2e project.</a:t>
            </a:r>
          </a:p>
          <a:p>
            <a:pPr marL="171450" indent="-171450">
              <a:buFont typeface="Arial" panose="020B0604020202020204" pitchFamily="34" charset="0"/>
              <a:buChar char="•"/>
            </a:pPr>
            <a:r>
              <a:rPr lang="en-US" dirty="0" smtClean="0"/>
              <a:t>As outlined</a:t>
            </a:r>
            <a:r>
              <a:rPr lang="en-US" baseline="0" dirty="0" smtClean="0"/>
              <a:t> in the Exhibit A  - </a:t>
            </a:r>
            <a:r>
              <a:rPr lang="en-US" dirty="0" smtClean="0"/>
              <a:t>His</a:t>
            </a:r>
            <a:r>
              <a:rPr lang="en-US" baseline="0" dirty="0" smtClean="0"/>
              <a:t> responsibilities as the C.C. is </a:t>
            </a:r>
          </a:p>
          <a:p>
            <a:pPr marL="628650" lvl="1" indent="-171450">
              <a:buFont typeface="Arial" panose="020B0604020202020204" pitchFamily="34" charset="0"/>
              <a:buChar char="•"/>
            </a:pPr>
            <a:r>
              <a:rPr lang="en-US" baseline="0" dirty="0" smtClean="0"/>
              <a:t>To be the primary point of contact with the Subcontractor on a day to day basis.  In other words - He will act as the liaison between the Lab and the subcontractor.  He will be the boots on the ground – The eyes and ears in the field for the Lab.</a:t>
            </a:r>
          </a:p>
          <a:p>
            <a:pPr marL="628650" lvl="1" indent="-171450">
              <a:buFont typeface="Arial" panose="020B0604020202020204" pitchFamily="34" charset="0"/>
              <a:buChar char="•"/>
            </a:pPr>
            <a:r>
              <a:rPr lang="en-US" baseline="0" dirty="0" smtClean="0"/>
              <a:t>Tim will oversee the project for conformance to the subcontractor requirements ( i.e. – Drawings &amp; Specifications)</a:t>
            </a:r>
          </a:p>
          <a:p>
            <a:pPr marL="628650" lvl="1" indent="-171450">
              <a:buFont typeface="Arial" panose="020B0604020202020204" pitchFamily="34" charset="0"/>
              <a:buChar char="•"/>
            </a:pPr>
            <a:r>
              <a:rPr lang="en-US" baseline="0" dirty="0" smtClean="0"/>
              <a:t>He has the authority to field direct the subcontractor to a Level of $5K.</a:t>
            </a:r>
          </a:p>
          <a:p>
            <a:pPr marL="171450" indent="-171450">
              <a:buFont typeface="Arial" panose="020B0604020202020204" pitchFamily="34" charset="0"/>
              <a:buChar char="•"/>
            </a:pPr>
            <a:r>
              <a:rPr lang="en-US" baseline="0" dirty="0" smtClean="0"/>
              <a:t>Tim comes with a huge amount of experience.  He has a B.A. in Geology.   And, over 30 years of experience overseeing and managing heavy industrial / commercial construction projects both in private and governmental sectors.  More importantly, Tim just finished a project (MC-1) which is just adjacent to this project.  This building footprint is almost the same.  So, Tim is very familiar with the surroundings (Existing Utilities) and soil conditions for the excavation of this project.  He is also very familiar and </a:t>
            </a:r>
            <a:r>
              <a:rPr lang="en-US" baseline="0" dirty="0" err="1" smtClean="0"/>
              <a:t>aquainted</a:t>
            </a:r>
            <a:r>
              <a:rPr lang="en-US" baseline="0" dirty="0" smtClean="0"/>
              <a:t> with local occupants / users in the area.  All of this makes Tim is an excellent choice for the C.C on this project.</a:t>
            </a:r>
            <a:endParaRPr lang="en-US" dirty="0"/>
          </a:p>
        </p:txBody>
      </p:sp>
      <p:sp>
        <p:nvSpPr>
          <p:cNvPr id="4" name="Slide Number Placeholder 3"/>
          <p:cNvSpPr>
            <a:spLocks noGrp="1"/>
          </p:cNvSpPr>
          <p:nvPr>
            <p:ph type="sldNum" sz="quarter" idx="10"/>
          </p:nvPr>
        </p:nvSpPr>
        <p:spPr/>
        <p:txBody>
          <a:bodyPr/>
          <a:lstStyle/>
          <a:p>
            <a:pPr>
              <a:defRPr/>
            </a:pPr>
            <a:fld id="{4649E3D0-3FEA-B642-9F67-967BE3D8E8DB}" type="slidenum">
              <a:rPr lang="en-US" smtClean="0"/>
              <a:pPr>
                <a:defRPr/>
              </a:pPr>
              <a:t>2</a:t>
            </a:fld>
            <a:endParaRPr lang="en-US" dirty="0"/>
          </a:p>
        </p:txBody>
      </p:sp>
    </p:spTree>
    <p:extLst>
      <p:ext uri="{BB962C8B-B14F-4D97-AF65-F5344CB8AC3E}">
        <p14:creationId xmlns:p14="http://schemas.microsoft.com/office/powerpoint/2010/main" val="373837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Prior to the </a:t>
            </a:r>
            <a:r>
              <a:rPr lang="en-US" dirty="0" err="1" smtClean="0"/>
              <a:t>Fermilab</a:t>
            </a:r>
            <a:r>
              <a:rPr lang="en-US" dirty="0" smtClean="0"/>
              <a:t> Procurement Dept. issuing the </a:t>
            </a:r>
            <a:r>
              <a:rPr lang="en-US" u="sng" dirty="0" smtClean="0"/>
              <a:t>Notice</a:t>
            </a:r>
            <a:r>
              <a:rPr lang="en-US" u="sng" baseline="0" dirty="0" smtClean="0"/>
              <a:t> to Proceed </a:t>
            </a:r>
            <a:r>
              <a:rPr lang="en-US" baseline="0" dirty="0" smtClean="0"/>
              <a:t>(N.T.P)  to the Subcontractor to begin the work a Preconstruction Meeting is held.  This meeting is a very important.  It highlights many key points of the contact documents.  First and foremost, it establishes the Lab’s </a:t>
            </a:r>
            <a:r>
              <a:rPr lang="en-US" b="1" u="sng" baseline="0" dirty="0" smtClean="0"/>
              <a:t>expectations</a:t>
            </a:r>
            <a:r>
              <a:rPr lang="en-US" baseline="0" dirty="0" smtClean="0"/>
              <a:t> relating to Environmental, Safety, Health and Quality (ESH&amp;Q) requirements.  Checklists are used to help guide the meeting discussion.  The checklist as it relates to the Construction Management includes topics as listed here :</a:t>
            </a:r>
          </a:p>
          <a:p>
            <a:pPr marL="228600" indent="-228600">
              <a:buAutoNum type="arabicPeriod"/>
            </a:pPr>
            <a:r>
              <a:rPr lang="en-US" b="1" u="sng" baseline="0" dirty="0" smtClean="0"/>
              <a:t>Introduction of the Project Team </a:t>
            </a:r>
            <a:r>
              <a:rPr lang="en-US" baseline="0" dirty="0" smtClean="0"/>
              <a:t>- Introduce each member of the Project Team (Lab’s and Subcontractor’s side)  to one another.  In many cases this is the first time some of the members will see each other face to face.  So, this gives a face to the name.  </a:t>
            </a:r>
          </a:p>
          <a:p>
            <a:pPr marL="228600" indent="-228600">
              <a:buAutoNum type="arabicPeriod" startAt="2"/>
            </a:pPr>
            <a:r>
              <a:rPr lang="en-US" b="1" u="sng" baseline="0" dirty="0" smtClean="0"/>
              <a:t>Roles and Responsibilities of the Project Team </a:t>
            </a:r>
            <a:r>
              <a:rPr lang="en-US" baseline="0" dirty="0" smtClean="0"/>
              <a:t>– The roles and responsibilities are generally discussed for each member attending this meeting. (On the Lab side this would include the Construction Manager, Construction Coordinator, ES&amp;H  Representative and the Procurement Officer)  One the subcontractor side this would include the Project Manager, Superintendent, Safety Representative / OSHA Competent Person)</a:t>
            </a:r>
          </a:p>
          <a:p>
            <a:pPr marL="228600" indent="-228600">
              <a:buAutoNum type="arabicPeriod" startAt="2"/>
            </a:pPr>
            <a:endParaRPr lang="en-US" baseline="0" dirty="0" smtClean="0"/>
          </a:p>
          <a:p>
            <a:pPr marL="0" indent="0">
              <a:buNone/>
            </a:pPr>
            <a:r>
              <a:rPr lang="en-US" baseline="0" dirty="0" smtClean="0"/>
              <a:t>ADDITIONAL NOTES TO BE ADDED</a:t>
            </a:r>
          </a:p>
          <a:p>
            <a:pPr marL="0" indent="0">
              <a:buNone/>
            </a:pPr>
            <a:endParaRPr lang="en-US" baseline="0" dirty="0" smtClean="0"/>
          </a:p>
          <a:p>
            <a:pPr marL="171450" indent="-171450">
              <a:buFont typeface="Arial" panose="020B0604020202020204" pitchFamily="34" charset="0"/>
              <a:buChar char="•"/>
            </a:pPr>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4649E3D0-3FEA-B642-9F67-967BE3D8E8DB}" type="slidenum">
              <a:rPr lang="en-US" smtClean="0"/>
              <a:pPr>
                <a:defRPr/>
              </a:pPr>
              <a:t>3</a:t>
            </a:fld>
            <a:endParaRPr lang="en-US" dirty="0"/>
          </a:p>
        </p:txBody>
      </p:sp>
    </p:spTree>
    <p:extLst>
      <p:ext uri="{BB962C8B-B14F-4D97-AF65-F5344CB8AC3E}">
        <p14:creationId xmlns:p14="http://schemas.microsoft.com/office/powerpoint/2010/main" val="2933053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NOTES TO BE ADDED</a:t>
            </a:r>
          </a:p>
          <a:p>
            <a:pPr marL="0" indent="0">
              <a:buNone/>
            </a:pPr>
            <a:endParaRPr lang="en-US" baseline="0" dirty="0" smtClean="0"/>
          </a:p>
          <a:p>
            <a:pPr marL="228600" indent="-228600">
              <a:buAutoNum type="arabicPeriod" startAt="2"/>
            </a:pPr>
            <a:endParaRPr lang="en-US" baseline="0" dirty="0" smtClean="0"/>
          </a:p>
          <a:p>
            <a:pPr marL="171450" indent="-171450">
              <a:buFont typeface="Arial" panose="020B0604020202020204" pitchFamily="34" charset="0"/>
              <a:buChar char="•"/>
            </a:pPr>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4649E3D0-3FEA-B642-9F67-967BE3D8E8DB}" type="slidenum">
              <a:rPr lang="en-US" smtClean="0"/>
              <a:pPr>
                <a:defRPr/>
              </a:pPr>
              <a:t>4</a:t>
            </a:fld>
            <a:endParaRPr lang="en-US" dirty="0"/>
          </a:p>
        </p:txBody>
      </p:sp>
    </p:spTree>
    <p:extLst>
      <p:ext uri="{BB962C8B-B14F-4D97-AF65-F5344CB8AC3E}">
        <p14:creationId xmlns:p14="http://schemas.microsoft.com/office/powerpoint/2010/main" val="2933053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major tool in the Construction Management responsibilities</a:t>
            </a:r>
            <a:r>
              <a:rPr lang="en-US" baseline="0" dirty="0" smtClean="0"/>
              <a:t> to conduct a Weekly Construction Meeting.</a:t>
            </a:r>
          </a:p>
          <a:p>
            <a:endParaRPr lang="en-US" baseline="0" dirty="0" smtClean="0"/>
          </a:p>
          <a:p>
            <a:r>
              <a:rPr lang="en-US" baseline="0" dirty="0" smtClean="0">
                <a:solidFill>
                  <a:srgbClr val="FF0000"/>
                </a:solidFill>
              </a:rPr>
              <a:t>ADDITIONAL NOTES TO BE ADDED</a:t>
            </a: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4649E3D0-3FEA-B642-9F67-967BE3D8E8DB}"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TO BE ADDED</a:t>
            </a:r>
          </a:p>
          <a:p>
            <a:endParaRPr lang="en-US" dirty="0"/>
          </a:p>
        </p:txBody>
      </p:sp>
      <p:sp>
        <p:nvSpPr>
          <p:cNvPr id="4" name="Slide Number Placeholder 3"/>
          <p:cNvSpPr>
            <a:spLocks noGrp="1"/>
          </p:cNvSpPr>
          <p:nvPr>
            <p:ph type="sldNum" sz="quarter" idx="10"/>
          </p:nvPr>
        </p:nvSpPr>
        <p:spPr/>
        <p:txBody>
          <a:bodyPr/>
          <a:lstStyle/>
          <a:p>
            <a:pPr>
              <a:defRPr/>
            </a:pPr>
            <a:fld id="{4649E3D0-3FEA-B642-9F67-967BE3D8E8DB}" type="slidenum">
              <a:rPr lang="en-US" smtClean="0"/>
              <a:pPr>
                <a:defRPr/>
              </a:pPr>
              <a:t>6</a:t>
            </a:fld>
            <a:endParaRPr lang="en-US" dirty="0"/>
          </a:p>
        </p:txBody>
      </p:sp>
    </p:spTree>
    <p:extLst>
      <p:ext uri="{BB962C8B-B14F-4D97-AF65-F5344CB8AC3E}">
        <p14:creationId xmlns:p14="http://schemas.microsoft.com/office/powerpoint/2010/main" val="4061513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 NOTES TO BE ADDED</a:t>
            </a:r>
          </a:p>
          <a:p>
            <a:endParaRPr lang="en-US" dirty="0"/>
          </a:p>
        </p:txBody>
      </p:sp>
      <p:sp>
        <p:nvSpPr>
          <p:cNvPr id="4" name="Slide Number Placeholder 3"/>
          <p:cNvSpPr>
            <a:spLocks noGrp="1"/>
          </p:cNvSpPr>
          <p:nvPr>
            <p:ph type="sldNum" sz="quarter" idx="10"/>
          </p:nvPr>
        </p:nvSpPr>
        <p:spPr/>
        <p:txBody>
          <a:bodyPr/>
          <a:lstStyle/>
          <a:p>
            <a:pPr>
              <a:defRPr/>
            </a:pPr>
            <a:fld id="{4649E3D0-3FEA-B642-9F67-967BE3D8E8DB}" type="slidenum">
              <a:rPr lang="en-US" smtClean="0"/>
              <a:pPr>
                <a:defRPr/>
              </a:pPr>
              <a:t>7</a:t>
            </a:fld>
            <a:endParaRPr lang="en-US" dirty="0"/>
          </a:p>
        </p:txBody>
      </p:sp>
    </p:spTree>
    <p:extLst>
      <p:ext uri="{BB962C8B-B14F-4D97-AF65-F5344CB8AC3E}">
        <p14:creationId xmlns:p14="http://schemas.microsoft.com/office/powerpoint/2010/main" val="1236259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4" descr="Blue-Seal_c100m56y0k23-Mark_SC_Horizontal.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91063" y="1358900"/>
            <a:ext cx="36449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FermilabLogo_100c56m0y23k.ep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6450" y="1447800"/>
            <a:ext cx="290195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154D81"/>
                </a:solidFill>
                <a:latin typeface="Helvetica"/>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154D81"/>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119384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3200">
                <a:solidFill>
                  <a:srgbClr val="154D8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900">
                <a:solidFill>
                  <a:srgbClr val="154D81"/>
                </a:solidFill>
              </a:defRPr>
            </a:lvl1pPr>
          </a:lstStyle>
          <a:p>
            <a:pPr>
              <a:defRPr/>
            </a:pPr>
            <a:r>
              <a:rPr lang="en-US" smtClean="0"/>
              <a:t>10/22/2014</a:t>
            </a:r>
            <a:endParaRPr lang="en-US" dirty="0"/>
          </a:p>
        </p:txBody>
      </p:sp>
      <p:sp>
        <p:nvSpPr>
          <p:cNvPr id="5" name="Footer Placeholder 4"/>
          <p:cNvSpPr>
            <a:spLocks noGrp="1"/>
          </p:cNvSpPr>
          <p:nvPr>
            <p:ph type="ftr" sz="quarter" idx="11"/>
          </p:nvPr>
        </p:nvSpPr>
        <p:spPr/>
        <p:txBody>
          <a:bodyPr/>
          <a:lstStyle>
            <a:lvl1pPr>
              <a:defRPr sz="900">
                <a:solidFill>
                  <a:srgbClr val="154D81"/>
                </a:solidFill>
              </a:defRPr>
            </a:lvl1pPr>
          </a:lstStyle>
          <a:p>
            <a:pPr>
              <a:defRPr/>
            </a:pPr>
            <a:r>
              <a:rPr lang="en-US" smtClean="0"/>
              <a:t>R. Foutch – DOE CD-2/3b review          </a:t>
            </a:r>
            <a:endParaRPr lang="en-US" b="1" dirty="0"/>
          </a:p>
        </p:txBody>
      </p:sp>
      <p:sp>
        <p:nvSpPr>
          <p:cNvPr id="6" name="Slide Number Placeholder 5"/>
          <p:cNvSpPr>
            <a:spLocks noGrp="1"/>
          </p:cNvSpPr>
          <p:nvPr>
            <p:ph type="sldNum" sz="quarter" idx="12"/>
          </p:nvPr>
        </p:nvSpPr>
        <p:spPr/>
        <p:txBody>
          <a:bodyPr/>
          <a:lstStyle>
            <a:lvl1pPr>
              <a:defRPr sz="900">
                <a:solidFill>
                  <a:srgbClr val="154D81"/>
                </a:solidFill>
              </a:defRPr>
            </a:lvl1pPr>
          </a:lstStyle>
          <a:p>
            <a:pPr>
              <a:defRPr/>
            </a:pPr>
            <a:fld id="{2A0CCE80-3B22-F34E-81B2-E096627812DD}" type="slidenum">
              <a:rPr lang="en-US"/>
              <a:pPr>
                <a:defRPr/>
              </a:pPr>
              <a:t>‹#›</a:t>
            </a:fld>
            <a:endParaRPr lang="en-US" dirty="0"/>
          </a:p>
        </p:txBody>
      </p:sp>
    </p:spTree>
    <p:extLst>
      <p:ext uri="{BB962C8B-B14F-4D97-AF65-F5344CB8AC3E}">
        <p14:creationId xmlns:p14="http://schemas.microsoft.com/office/powerpoint/2010/main" val="1174234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with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pPr>
              <a:defRPr/>
            </a:pPr>
            <a:r>
              <a:rPr lang="en-US" smtClean="0"/>
              <a:t>10/22/2014</a:t>
            </a:r>
            <a:endParaRPr lang="en-US" dirty="0"/>
          </a:p>
        </p:txBody>
      </p:sp>
      <p:sp>
        <p:nvSpPr>
          <p:cNvPr id="8" name="Footer Placeholder 4"/>
          <p:cNvSpPr>
            <a:spLocks noGrp="1"/>
          </p:cNvSpPr>
          <p:nvPr>
            <p:ph type="ftr" sz="quarter" idx="20"/>
          </p:nvPr>
        </p:nvSpPr>
        <p:spPr/>
        <p:txBody>
          <a:bodyPr/>
          <a:lstStyle>
            <a:lvl1pPr>
              <a:defRPr/>
            </a:lvl1pPr>
          </a:lstStyle>
          <a:p>
            <a:pPr>
              <a:defRPr/>
            </a:pPr>
            <a:r>
              <a:rPr lang="en-US" smtClean="0"/>
              <a:t>R. Foutch – DOE CD-2/3b review          </a:t>
            </a:r>
            <a:endParaRPr lang="en-US" b="1" dirty="0"/>
          </a:p>
        </p:txBody>
      </p:sp>
      <p:sp>
        <p:nvSpPr>
          <p:cNvPr id="9" name="Slide Number Placeholder 5"/>
          <p:cNvSpPr>
            <a:spLocks noGrp="1"/>
          </p:cNvSpPr>
          <p:nvPr>
            <p:ph type="sldNum" sz="quarter" idx="21"/>
          </p:nvPr>
        </p:nvSpPr>
        <p:spPr/>
        <p:txBody>
          <a:bodyPr/>
          <a:lstStyle>
            <a:lvl1pPr>
              <a:defRPr/>
            </a:lvl1pPr>
          </a:lstStyle>
          <a:p>
            <a:pPr>
              <a:defRPr/>
            </a:pPr>
            <a:fld id="{5E820688-F7AE-7441-85BB-0E205217A28E}" type="slidenum">
              <a:rPr lang="en-US"/>
              <a:pPr>
                <a:defRPr/>
              </a:pPr>
              <a:t>‹#›</a:t>
            </a:fld>
            <a:endParaRPr lang="en-US" dirty="0"/>
          </a:p>
        </p:txBody>
      </p:sp>
    </p:spTree>
    <p:extLst>
      <p:ext uri="{BB962C8B-B14F-4D97-AF65-F5344CB8AC3E}">
        <p14:creationId xmlns:p14="http://schemas.microsoft.com/office/powerpoint/2010/main" val="3996381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pPr>
              <a:defRPr/>
            </a:pPr>
            <a:r>
              <a:rPr lang="en-US" smtClean="0"/>
              <a:t>10/22/2014</a:t>
            </a:r>
            <a:endParaRPr lang="en-US" dirty="0"/>
          </a:p>
        </p:txBody>
      </p:sp>
      <p:sp>
        <p:nvSpPr>
          <p:cNvPr id="6" name="Footer Placeholder 4"/>
          <p:cNvSpPr>
            <a:spLocks noGrp="1"/>
          </p:cNvSpPr>
          <p:nvPr>
            <p:ph type="ftr" sz="quarter" idx="17"/>
          </p:nvPr>
        </p:nvSpPr>
        <p:spPr/>
        <p:txBody>
          <a:bodyPr/>
          <a:lstStyle>
            <a:lvl1pPr>
              <a:defRPr/>
            </a:lvl1pPr>
          </a:lstStyle>
          <a:p>
            <a:pPr>
              <a:defRPr/>
            </a:pPr>
            <a:r>
              <a:rPr lang="en-US" smtClean="0"/>
              <a:t>R. Foutch – DOE CD-2/3b review          </a:t>
            </a:r>
            <a:endParaRPr lang="en-US" b="1" dirty="0"/>
          </a:p>
        </p:txBody>
      </p:sp>
      <p:sp>
        <p:nvSpPr>
          <p:cNvPr id="7" name="Slide Number Placeholder 5"/>
          <p:cNvSpPr>
            <a:spLocks noGrp="1"/>
          </p:cNvSpPr>
          <p:nvPr>
            <p:ph type="sldNum" sz="quarter" idx="18"/>
          </p:nvPr>
        </p:nvSpPr>
        <p:spPr/>
        <p:txBody>
          <a:bodyPr/>
          <a:lstStyle>
            <a:lvl1pPr>
              <a:defRPr/>
            </a:lvl1pPr>
          </a:lstStyle>
          <a:p>
            <a:pPr>
              <a:defRPr/>
            </a:pPr>
            <a:fld id="{DE78B61D-3477-4845-9DF6-695E34DA1F91}" type="slidenum">
              <a:rPr lang="en-US"/>
              <a:pPr>
                <a:defRPr/>
              </a:pPr>
              <a:t>‹#›</a:t>
            </a:fld>
            <a:endParaRPr lang="en-US" dirty="0"/>
          </a:p>
        </p:txBody>
      </p:sp>
    </p:spTree>
    <p:extLst>
      <p:ext uri="{BB962C8B-B14F-4D97-AF65-F5344CB8AC3E}">
        <p14:creationId xmlns:p14="http://schemas.microsoft.com/office/powerpoint/2010/main" val="1154532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10/22/2014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 Foutch – DOE CD-2/3b review          </a:t>
            </a:r>
            <a:endParaRPr lang="en-US" b="1" dirty="0"/>
          </a:p>
        </p:txBody>
      </p:sp>
      <p:sp>
        <p:nvSpPr>
          <p:cNvPr id="7" name="Slide Number Placeholder 5"/>
          <p:cNvSpPr>
            <a:spLocks noGrp="1"/>
          </p:cNvSpPr>
          <p:nvPr>
            <p:ph type="sldNum" sz="quarter" idx="12"/>
          </p:nvPr>
        </p:nvSpPr>
        <p:spPr/>
        <p:txBody>
          <a:bodyPr/>
          <a:lstStyle>
            <a:lvl1pPr>
              <a:defRPr/>
            </a:lvl1pPr>
          </a:lstStyle>
          <a:p>
            <a:pPr>
              <a:defRPr/>
            </a:pPr>
            <a:fld id="{AB4790FE-81D3-D341-890A-EF9117775F6C}" type="slidenum">
              <a:rPr lang="en-US"/>
              <a:pPr>
                <a:defRPr/>
              </a:pPr>
              <a:t>‹#›</a:t>
            </a:fld>
            <a:endParaRPr lang="en-US" dirty="0"/>
          </a:p>
        </p:txBody>
      </p:sp>
    </p:spTree>
    <p:extLst>
      <p:ext uri="{BB962C8B-B14F-4D97-AF65-F5344CB8AC3E}">
        <p14:creationId xmlns:p14="http://schemas.microsoft.com/office/powerpoint/2010/main" val="2394852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half" idx="12"/>
          </p:nvPr>
        </p:nvSpPr>
        <p:spPr>
          <a:xfrm>
            <a:off x="229365" y="4765101"/>
            <a:ext cx="4205476"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20"/>
          </p:nvPr>
        </p:nvSpPr>
        <p:spPr>
          <a:xfrm>
            <a:off x="6445250" y="6515100"/>
            <a:ext cx="1076325" cy="241300"/>
          </a:xfrm>
        </p:spPr>
        <p:txBody>
          <a:bodyPr/>
          <a:lstStyle>
            <a:lvl1pPr>
              <a:defRPr/>
            </a:lvl1pPr>
          </a:lstStyle>
          <a:p>
            <a:pPr>
              <a:defRPr/>
            </a:pPr>
            <a:r>
              <a:rPr lang="en-US" smtClean="0"/>
              <a:t>10/22/2014</a:t>
            </a:r>
            <a:endParaRPr lang="en-US" dirty="0"/>
          </a:p>
        </p:txBody>
      </p:sp>
      <p:sp>
        <p:nvSpPr>
          <p:cNvPr id="7" name="Footer Placeholder 4"/>
          <p:cNvSpPr>
            <a:spLocks noGrp="1"/>
          </p:cNvSpPr>
          <p:nvPr>
            <p:ph type="ftr" sz="quarter" idx="21"/>
          </p:nvPr>
        </p:nvSpPr>
        <p:spPr/>
        <p:txBody>
          <a:bodyPr/>
          <a:lstStyle>
            <a:lvl1pPr>
              <a:defRPr/>
            </a:lvl1pPr>
          </a:lstStyle>
          <a:p>
            <a:pPr>
              <a:defRPr/>
            </a:pPr>
            <a:r>
              <a:rPr lang="en-US" smtClean="0"/>
              <a:t>R. Foutch – DOE CD-2/3b review          </a:t>
            </a:r>
            <a:endParaRPr lang="en-US" b="1" dirty="0"/>
          </a:p>
        </p:txBody>
      </p:sp>
      <p:sp>
        <p:nvSpPr>
          <p:cNvPr id="8" name="Slide Number Placeholder 5"/>
          <p:cNvSpPr>
            <a:spLocks noGrp="1"/>
          </p:cNvSpPr>
          <p:nvPr>
            <p:ph type="sldNum" sz="quarter" idx="22"/>
          </p:nvPr>
        </p:nvSpPr>
        <p:spPr/>
        <p:txBody>
          <a:bodyPr/>
          <a:lstStyle>
            <a:lvl1pPr>
              <a:defRPr/>
            </a:lvl1pPr>
          </a:lstStyle>
          <a:p>
            <a:pPr>
              <a:defRPr/>
            </a:pPr>
            <a:fld id="{D5468A71-83C6-EF40-AD36-EC1683BCD1EF}" type="slidenum">
              <a:rPr lang="en-US"/>
              <a:pPr>
                <a:defRPr/>
              </a:pPr>
              <a:t>‹#›</a:t>
            </a:fld>
            <a:endParaRPr lang="en-US" dirty="0"/>
          </a:p>
        </p:txBody>
      </p:sp>
    </p:spTree>
    <p:extLst>
      <p:ext uri="{BB962C8B-B14F-4D97-AF65-F5344CB8AC3E}">
        <p14:creationId xmlns:p14="http://schemas.microsoft.com/office/powerpoint/2010/main" val="271488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3"/>
          <p:cNvSpPr>
            <a:spLocks noGrp="1"/>
          </p:cNvSpPr>
          <p:nvPr>
            <p:ph type="dt" sz="half" idx="14"/>
          </p:nvPr>
        </p:nvSpPr>
        <p:spPr>
          <a:xfrm>
            <a:off x="6445250" y="6515100"/>
            <a:ext cx="1076325" cy="241300"/>
          </a:xfrm>
        </p:spPr>
        <p:txBody>
          <a:bodyPr/>
          <a:lstStyle>
            <a:lvl1pPr>
              <a:defRPr/>
            </a:lvl1pPr>
          </a:lstStyle>
          <a:p>
            <a:pPr>
              <a:defRPr/>
            </a:pPr>
            <a:r>
              <a:rPr lang="en-US" smtClean="0"/>
              <a:t>10/22/2014</a:t>
            </a:r>
            <a:endParaRPr lang="en-US" dirty="0"/>
          </a:p>
        </p:txBody>
      </p:sp>
      <p:sp>
        <p:nvSpPr>
          <p:cNvPr id="4" name="Footer Placeholder 4"/>
          <p:cNvSpPr>
            <a:spLocks noGrp="1"/>
          </p:cNvSpPr>
          <p:nvPr>
            <p:ph type="ftr" sz="quarter" idx="15"/>
          </p:nvPr>
        </p:nvSpPr>
        <p:spPr/>
        <p:txBody>
          <a:bodyPr/>
          <a:lstStyle>
            <a:lvl1pPr>
              <a:defRPr/>
            </a:lvl1pPr>
          </a:lstStyle>
          <a:p>
            <a:pPr>
              <a:defRPr/>
            </a:pPr>
            <a:r>
              <a:rPr lang="en-US" smtClean="0"/>
              <a:t>R. Foutch – DOE CD-2/3b review          </a:t>
            </a:r>
            <a:endParaRPr lang="en-US" b="1" dirty="0"/>
          </a:p>
        </p:txBody>
      </p:sp>
      <p:sp>
        <p:nvSpPr>
          <p:cNvPr id="5" name="Slide Number Placeholder 5"/>
          <p:cNvSpPr>
            <a:spLocks noGrp="1"/>
          </p:cNvSpPr>
          <p:nvPr>
            <p:ph type="sldNum" sz="quarter" idx="16"/>
          </p:nvPr>
        </p:nvSpPr>
        <p:spPr/>
        <p:txBody>
          <a:bodyPr/>
          <a:lstStyle>
            <a:lvl1pPr>
              <a:defRPr/>
            </a:lvl1pPr>
          </a:lstStyle>
          <a:p>
            <a:pPr>
              <a:defRPr/>
            </a:pPr>
            <a:fld id="{5D92DCEB-21D2-CD4C-B55A-F3EADD9B8B6E}" type="slidenum">
              <a:rPr lang="en-US"/>
              <a:pPr>
                <a:defRPr/>
              </a:pPr>
              <a:t>‹#›</a:t>
            </a:fld>
            <a:endParaRPr lang="en-US" dirty="0"/>
          </a:p>
        </p:txBody>
      </p:sp>
    </p:spTree>
    <p:extLst>
      <p:ext uri="{BB962C8B-B14F-4D97-AF65-F5344CB8AC3E}">
        <p14:creationId xmlns:p14="http://schemas.microsoft.com/office/powerpoint/2010/main" val="3378516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xfrm>
            <a:off x="6445250" y="6515100"/>
            <a:ext cx="1076325" cy="241300"/>
          </a:xfrm>
        </p:spPr>
        <p:txBody>
          <a:bodyPr/>
          <a:lstStyle>
            <a:lvl1pPr>
              <a:defRPr/>
            </a:lvl1pPr>
          </a:lstStyle>
          <a:p>
            <a:pPr>
              <a:defRPr/>
            </a:pPr>
            <a:r>
              <a:rPr lang="en-US" smtClean="0"/>
              <a:t>10/22/2014</a:t>
            </a:r>
            <a:endParaRPr lang="en-US" dirty="0"/>
          </a:p>
        </p:txBody>
      </p:sp>
      <p:sp>
        <p:nvSpPr>
          <p:cNvPr id="5" name="Footer Placeholder 4"/>
          <p:cNvSpPr>
            <a:spLocks noGrp="1"/>
          </p:cNvSpPr>
          <p:nvPr>
            <p:ph type="ftr" sz="quarter" idx="15"/>
          </p:nvPr>
        </p:nvSpPr>
        <p:spPr/>
        <p:txBody>
          <a:bodyPr/>
          <a:lstStyle>
            <a:lvl1pPr>
              <a:defRPr/>
            </a:lvl1pPr>
          </a:lstStyle>
          <a:p>
            <a:pPr>
              <a:defRPr/>
            </a:pPr>
            <a:r>
              <a:rPr lang="en-US" smtClean="0"/>
              <a:t>R. Foutch – DOE CD-2/3b review          </a:t>
            </a:r>
            <a:endParaRPr lang="en-US" b="1" dirty="0"/>
          </a:p>
        </p:txBody>
      </p:sp>
      <p:sp>
        <p:nvSpPr>
          <p:cNvPr id="6" name="Slide Number Placeholder 5"/>
          <p:cNvSpPr>
            <a:spLocks noGrp="1"/>
          </p:cNvSpPr>
          <p:nvPr>
            <p:ph type="sldNum" sz="quarter" idx="16"/>
          </p:nvPr>
        </p:nvSpPr>
        <p:spPr/>
        <p:txBody>
          <a:bodyPr/>
          <a:lstStyle>
            <a:lvl1pPr>
              <a:defRPr/>
            </a:lvl1pPr>
          </a:lstStyle>
          <a:p>
            <a:pPr>
              <a:defRPr/>
            </a:pPr>
            <a:fld id="{D89B2117-9F9F-7143-9723-4103C8BEA5E0}" type="slidenum">
              <a:rPr lang="en-US"/>
              <a:pPr>
                <a:defRPr/>
              </a:pPr>
              <a:t>‹#›</a:t>
            </a:fld>
            <a:endParaRPr lang="en-US" dirty="0"/>
          </a:p>
        </p:txBody>
      </p:sp>
    </p:spTree>
    <p:extLst>
      <p:ext uri="{BB962C8B-B14F-4D97-AF65-F5344CB8AC3E}">
        <p14:creationId xmlns:p14="http://schemas.microsoft.com/office/powerpoint/2010/main" val="1428063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Without Line">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445250" y="6515100"/>
            <a:ext cx="1076325" cy="241300"/>
          </a:xfrm>
        </p:spPr>
        <p:txBody>
          <a:bodyPr/>
          <a:lstStyle>
            <a:lvl1pPr>
              <a:defRPr/>
            </a:lvl1pPr>
          </a:lstStyle>
          <a:p>
            <a:pPr>
              <a:defRPr/>
            </a:pPr>
            <a:r>
              <a:rPr lang="en-US" smtClean="0"/>
              <a:t>10/22/2014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 Foutch – DOE CD-2/3b review          </a:t>
            </a:r>
            <a:endParaRPr lang="en-US" b="1" dirty="0"/>
          </a:p>
        </p:txBody>
      </p:sp>
      <p:sp>
        <p:nvSpPr>
          <p:cNvPr id="8" name="Slide Number Placeholder 5"/>
          <p:cNvSpPr>
            <a:spLocks noGrp="1"/>
          </p:cNvSpPr>
          <p:nvPr>
            <p:ph type="sldNum" sz="quarter" idx="12"/>
          </p:nvPr>
        </p:nvSpPr>
        <p:spPr/>
        <p:txBody>
          <a:bodyPr/>
          <a:lstStyle>
            <a:lvl1pPr>
              <a:defRPr/>
            </a:lvl1pPr>
          </a:lstStyle>
          <a:p>
            <a:pPr>
              <a:defRPr/>
            </a:pPr>
            <a:fld id="{B6EB6373-8500-2042-A196-2287B72DC720}" type="slidenum">
              <a:rPr lang="en-US"/>
              <a:pPr>
                <a:defRPr/>
              </a:pPr>
              <a:t>‹#›</a:t>
            </a:fld>
            <a:endParaRPr lang="en-US" dirty="0"/>
          </a:p>
        </p:txBody>
      </p:sp>
    </p:spTree>
    <p:extLst>
      <p:ext uri="{BB962C8B-B14F-4D97-AF65-F5344CB8AC3E}">
        <p14:creationId xmlns:p14="http://schemas.microsoft.com/office/powerpoint/2010/main" val="39836904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5.emf"/><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lIns="0" tIns="0" rIns="0" bIns="0" anchor="t" anchorCtr="0"/>
          <a:lstStyle>
            <a:lvl1pPr marL="0" algn="r">
              <a:defRPr sz="900">
                <a:solidFill>
                  <a:srgbClr val="154D81"/>
                </a:solidFill>
                <a:latin typeface="Helvetica"/>
              </a:defRPr>
            </a:lvl1pPr>
          </a:lstStyle>
          <a:p>
            <a:pPr>
              <a:defRPr/>
            </a:pPr>
            <a:r>
              <a:rPr lang="en-US" smtClean="0"/>
              <a:t>10/22/2014</a:t>
            </a:r>
            <a:endParaRPr lang="en-US" dirty="0"/>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154D81"/>
                </a:solidFill>
                <a:latin typeface="Helvetica"/>
              </a:defRPr>
            </a:lvl1pPr>
          </a:lstStyle>
          <a:p>
            <a:pPr>
              <a:defRPr/>
            </a:pPr>
            <a:r>
              <a:rPr lang="en-US" smtClean="0"/>
              <a:t>R. Foutch – DOE CD-2/3b review          </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lIns="0" tIns="0" rIns="0" bIns="0" anchor="t" anchorCtr="0"/>
          <a:lstStyle>
            <a:lvl1pPr marL="0" algn="l">
              <a:defRPr sz="900">
                <a:solidFill>
                  <a:srgbClr val="154D81"/>
                </a:solidFill>
                <a:latin typeface="Helvetica"/>
              </a:defRPr>
            </a:lvl1pPr>
          </a:lstStyle>
          <a:p>
            <a:pPr>
              <a:defRPr/>
            </a:pPr>
            <a:fld id="{762C15F7-22DB-1448-B34D-3F8D2909FD0C}" type="slidenum">
              <a:rPr lang="en-US"/>
              <a:pPr>
                <a:defRPr/>
              </a:pPr>
              <a:t>‹#›</a:t>
            </a:fld>
            <a:endParaRPr lang="en-US" dirty="0"/>
          </a:p>
        </p:txBody>
      </p:sp>
      <p:sp>
        <p:nvSpPr>
          <p:cNvPr id="4" name="TextBox 3"/>
          <p:cNvSpPr txBox="1"/>
          <p:nvPr userDrawn="1"/>
        </p:nvSpPr>
        <p:spPr>
          <a:xfrm>
            <a:off x="118529" y="6114990"/>
            <a:ext cx="840269" cy="400110"/>
          </a:xfrm>
          <a:prstGeom prst="rect">
            <a:avLst/>
          </a:prstGeom>
          <a:solidFill>
            <a:schemeClr val="bg1"/>
          </a:solidFill>
        </p:spPr>
        <p:txBody>
          <a:bodyPr wrap="none" rtlCol="0">
            <a:spAutoFit/>
          </a:bodyPr>
          <a:lstStyle/>
          <a:p>
            <a:r>
              <a:rPr lang="en-US" sz="2000" b="1" i="0" dirty="0" smtClean="0">
                <a:solidFill>
                  <a:schemeClr val="tx2"/>
                </a:solidFill>
                <a:latin typeface="Helvetica"/>
                <a:cs typeface="Helvetica"/>
              </a:rPr>
              <a:t>Mu2e</a:t>
            </a:r>
            <a:endParaRPr lang="en-US" sz="2000" b="1" i="0" dirty="0">
              <a:solidFill>
                <a:schemeClr val="tx2"/>
              </a:solidFill>
              <a:latin typeface="Helvetica"/>
              <a:cs typeface="Helvetica"/>
            </a:endParaRPr>
          </a:p>
        </p:txBody>
      </p:sp>
    </p:spTree>
  </p:cSld>
  <p:clrMap bg1="lt1" tx1="dk1" bg2="lt2" tx2="dk2" accent1="accent1" accent2="accent2" accent3="accent3" accent4="accent4" accent5="accent5" accent6="accent6" hlink="hlink" folHlink="folHlink"/>
  <p:sldLayoutIdLst>
    <p:sldLayoutId id="2147483999" r:id="rId1"/>
    <p:sldLayoutId id="2147484000" r:id="rId2"/>
    <p:sldLayoutId id="2147483996" r:id="rId3"/>
    <p:sldLayoutId id="2147483997" r:id="rId4"/>
    <p:sldLayoutId id="2147483998" r:id="rId5"/>
  </p:sldLayoutIdLst>
  <p:timing>
    <p:tnLst>
      <p:par>
        <p:cTn id="1" dur="indefinite" restart="never" nodeType="tmRoot"/>
      </p:par>
    </p:tnLst>
  </p:timing>
  <p:hf hdr="0"/>
  <p:txStyles>
    <p:titleStyle>
      <a:lvl1pPr algn="l" defTabSz="457200" rtl="0" eaLnBrk="1" fontAlgn="base" hangingPunct="1">
        <a:spcBef>
          <a:spcPct val="0"/>
        </a:spcBef>
        <a:spcAft>
          <a:spcPct val="0"/>
        </a:spcAft>
        <a:defRPr sz="1700" b="1" kern="1200">
          <a:solidFill>
            <a:srgbClr val="074184"/>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595959"/>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595959"/>
          </a:solidFill>
          <a:latin typeface="Helvetica"/>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400" kern="1200">
          <a:solidFill>
            <a:srgbClr val="595959"/>
          </a:solidFill>
          <a:latin typeface="Helvetica"/>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154D81"/>
                </a:solidFill>
                <a:latin typeface="Helvetica" charset="0"/>
                <a:cs typeface="Helvetica" charset="0"/>
              </a:defRPr>
            </a:lvl1pPr>
          </a:lstStyle>
          <a:p>
            <a:pPr>
              <a:defRPr/>
            </a:pPr>
            <a:r>
              <a:rPr lang="en-US" smtClean="0"/>
              <a:t>10/22/2014</a:t>
            </a:r>
            <a:endParaRPr lang="en-US" dirty="0"/>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r>
              <a:rPr lang="en-US" smtClean="0"/>
              <a:t>R. Foutch – DOE CD-2/3b review          </a:t>
            </a:r>
            <a:endParaRPr lang="en-US" b="1" dirty="0"/>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fld id="{ABC452BA-E2D2-7F48-9628-85048FBCF9B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Lst>
  <p:timing>
    <p:tnLst>
      <p:par>
        <p:cTn id="1" dur="indefinite" restart="never" nodeType="tmRoot"/>
      </p:par>
    </p:tnLst>
  </p:timing>
  <p:hf hdr="0"/>
  <p:txStyles>
    <p:titleStyle>
      <a:lvl1pPr algn="l" defTabSz="457200" rtl="0" eaLnBrk="0" fontAlgn="base" hangingPunct="0">
        <a:spcBef>
          <a:spcPct val="0"/>
        </a:spcBef>
        <a:spcAft>
          <a:spcPct val="0"/>
        </a:spcAft>
        <a:defRPr sz="1700" b="1" kern="1200">
          <a:solidFill>
            <a:srgbClr val="2E5286"/>
          </a:solidFill>
          <a:latin typeface="Helvetica"/>
          <a:ea typeface="ＭＳ Ｐゴシック"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7F7F7F"/>
          </a:solidFill>
          <a:latin typeface="Helvetica"/>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1600" kern="1200">
          <a:solidFill>
            <a:srgbClr val="7F7F7F"/>
          </a:solidFill>
          <a:latin typeface="Helvetica"/>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1400" kern="1200">
          <a:solidFill>
            <a:srgbClr val="7F7F7F"/>
          </a:solidFill>
          <a:latin typeface="Helvetica"/>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56500"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r>
              <a:rPr lang="en-US" dirty="0">
                <a:solidFill>
                  <a:schemeClr val="tx2"/>
                </a:solidFill>
                <a:latin typeface="Helvetica" charset="0"/>
              </a:rPr>
              <a:t>Mu2e DOE </a:t>
            </a:r>
            <a:r>
              <a:rPr lang="en-US" dirty="0" smtClean="0">
                <a:solidFill>
                  <a:schemeClr val="tx2"/>
                </a:solidFill>
                <a:latin typeface="Helvetica" charset="0"/>
              </a:rPr>
              <a:t>Review</a:t>
            </a:r>
            <a:r>
              <a:rPr lang="en-US" dirty="0">
                <a:solidFill>
                  <a:schemeClr val="tx2"/>
                </a:solidFill>
                <a:latin typeface="Helvetica" charset="0"/>
              </a:rPr>
              <a:t/>
            </a:r>
            <a:br>
              <a:rPr lang="en-US" dirty="0">
                <a:solidFill>
                  <a:schemeClr val="tx2"/>
                </a:solidFill>
                <a:latin typeface="Helvetica" charset="0"/>
              </a:rPr>
            </a:br>
            <a:r>
              <a:rPr lang="en-US" dirty="0" smtClean="0">
                <a:solidFill>
                  <a:schemeClr val="tx2"/>
                </a:solidFill>
                <a:latin typeface="Helvetica" charset="0"/>
              </a:rPr>
              <a:t>Construction Coordination</a:t>
            </a:r>
            <a:endParaRPr lang="en-US" dirty="0">
              <a:solidFill>
                <a:schemeClr val="tx2"/>
              </a:solidFill>
              <a:latin typeface="Helvetica" charset="0"/>
            </a:endParaRPr>
          </a:p>
        </p:txBody>
      </p:sp>
      <p:sp>
        <p:nvSpPr>
          <p:cNvPr id="14338" name="Text Placeholder 2"/>
          <p:cNvSpPr>
            <a:spLocks noGrp="1"/>
          </p:cNvSpPr>
          <p:nvPr>
            <p:ph type="body" sz="quarter" idx="10"/>
          </p:nvPr>
        </p:nvSpPr>
        <p:spPr bwMode="auto">
          <a:xfrm>
            <a:off x="806450" y="4841875"/>
            <a:ext cx="7556500"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dirty="0" smtClean="0">
                <a:solidFill>
                  <a:schemeClr val="tx2"/>
                </a:solidFill>
                <a:latin typeface="Helvetica" charset="0"/>
              </a:rPr>
              <a:t>Ron Foutch P.E.</a:t>
            </a:r>
          </a:p>
          <a:p>
            <a:r>
              <a:rPr lang="en-US" dirty="0" smtClean="0">
                <a:solidFill>
                  <a:schemeClr val="tx2"/>
                </a:solidFill>
                <a:latin typeface="Helvetica" charset="0"/>
              </a:rPr>
              <a:t>Construction Coordinator / Civil </a:t>
            </a:r>
            <a:r>
              <a:rPr lang="en-US" dirty="0">
                <a:solidFill>
                  <a:schemeClr val="tx2"/>
                </a:solidFill>
                <a:latin typeface="Helvetica" charset="0"/>
              </a:rPr>
              <a:t>Engineer</a:t>
            </a:r>
          </a:p>
          <a:p>
            <a:r>
              <a:rPr lang="en-US" dirty="0" smtClean="0">
                <a:solidFill>
                  <a:schemeClr val="tx2"/>
                </a:solidFill>
                <a:latin typeface="Helvetica" charset="0"/>
              </a:rPr>
              <a:t>10/22/2014</a:t>
            </a:r>
            <a:endParaRPr lang="en-US" dirty="0">
              <a:solidFill>
                <a:schemeClr val="tx2"/>
              </a:solidFill>
              <a:latin typeface="Helvetica" charset="0"/>
            </a:endParaRPr>
          </a:p>
        </p:txBody>
      </p:sp>
      <p:pic>
        <p:nvPicPr>
          <p:cNvPr id="4" name="Picture 6"/>
          <p:cNvPicPr>
            <a:picLocks noChangeAspect="1" noChangeArrowheads="1"/>
          </p:cNvPicPr>
          <p:nvPr/>
        </p:nvPicPr>
        <p:blipFill>
          <a:blip r:embed="rId3"/>
          <a:srcRect/>
          <a:stretch>
            <a:fillRect/>
          </a:stretch>
        </p:blipFill>
        <p:spPr bwMode="auto">
          <a:xfrm>
            <a:off x="7472810" y="4348956"/>
            <a:ext cx="1219200" cy="700088"/>
          </a:xfrm>
          <a:prstGeom prst="rect">
            <a:avLst/>
          </a:prstGeom>
          <a:noFill/>
          <a:ln w="25400">
            <a:noFill/>
            <a:miter lim="800000"/>
            <a:headEnd/>
            <a:tailEnd/>
          </a:ln>
        </p:spPr>
      </p:pic>
      <p:sp>
        <p:nvSpPr>
          <p:cNvPr id="3" name="Rectangle 2"/>
          <p:cNvSpPr/>
          <p:nvPr/>
        </p:nvSpPr>
        <p:spPr>
          <a:xfrm>
            <a:off x="84667" y="5873750"/>
            <a:ext cx="914400" cy="914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4317999" y="1143000"/>
            <a:ext cx="4275667" cy="914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76115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a:t>
            </a:r>
            <a:r>
              <a:rPr lang="en-US" dirty="0" smtClean="0"/>
              <a:t>Coordination</a:t>
            </a:r>
            <a:endParaRPr lang="en-US" dirty="0"/>
          </a:p>
        </p:txBody>
      </p:sp>
      <p:sp>
        <p:nvSpPr>
          <p:cNvPr id="3" name="Content Placeholder 2"/>
          <p:cNvSpPr>
            <a:spLocks noGrp="1"/>
          </p:cNvSpPr>
          <p:nvPr>
            <p:ph idx="1"/>
          </p:nvPr>
        </p:nvSpPr>
        <p:spPr>
          <a:xfrm>
            <a:off x="242887" y="1057392"/>
            <a:ext cx="8672513" cy="5082151"/>
          </a:xfrm>
        </p:spPr>
        <p:txBody>
          <a:bodyPr/>
          <a:lstStyle/>
          <a:p>
            <a:r>
              <a:rPr lang="en-US" b="1" u="sng" dirty="0"/>
              <a:t>Construction </a:t>
            </a:r>
            <a:r>
              <a:rPr lang="en-US" b="1" u="sng" dirty="0" smtClean="0"/>
              <a:t>Coordinator </a:t>
            </a:r>
            <a:r>
              <a:rPr lang="en-US" b="1" u="sng" dirty="0" smtClean="0"/>
              <a:t>(FCC) </a:t>
            </a:r>
            <a:r>
              <a:rPr lang="en-US" b="1" u="sng" dirty="0" smtClean="0"/>
              <a:t>- Tim Trout</a:t>
            </a:r>
            <a:endParaRPr lang="en-US" u="sng" dirty="0" smtClean="0"/>
          </a:p>
          <a:p>
            <a:pPr marL="457200" lvl="1" indent="0">
              <a:buNone/>
            </a:pPr>
            <a:r>
              <a:rPr lang="en-US" sz="1800" dirty="0" smtClean="0"/>
              <a:t>Tim’s resume:</a:t>
            </a:r>
            <a:endParaRPr lang="en-US" sz="1800" dirty="0"/>
          </a:p>
          <a:p>
            <a:pPr marL="914400" lvl="2" indent="0">
              <a:buNone/>
            </a:pPr>
            <a:r>
              <a:rPr lang="en-US" sz="1800" dirty="0"/>
              <a:t>*  B.A. in Geology</a:t>
            </a:r>
          </a:p>
          <a:p>
            <a:pPr lvl="2"/>
            <a:r>
              <a:rPr lang="en-US" sz="1800" dirty="0"/>
              <a:t>30 + years experience overseeing and managing heavy industrial /  </a:t>
            </a:r>
          </a:p>
          <a:p>
            <a:pPr marL="914400" lvl="2" indent="0">
              <a:buNone/>
            </a:pPr>
            <a:r>
              <a:rPr lang="en-US" sz="1800" dirty="0"/>
              <a:t>    commercial construction projects</a:t>
            </a:r>
            <a:r>
              <a:rPr lang="en-US" sz="1800" dirty="0" smtClean="0"/>
              <a:t>.</a:t>
            </a:r>
          </a:p>
          <a:p>
            <a:pPr marL="914400" lvl="2" indent="0">
              <a:buNone/>
            </a:pPr>
            <a:endParaRPr lang="en-US" sz="1800" dirty="0"/>
          </a:p>
          <a:p>
            <a:pPr lvl="1">
              <a:buFontTx/>
              <a:buChar char="-"/>
            </a:pPr>
            <a:r>
              <a:rPr lang="en-US" sz="1800" dirty="0" smtClean="0"/>
              <a:t>The Fermilab </a:t>
            </a:r>
            <a:r>
              <a:rPr lang="en-US" sz="1800" dirty="0" smtClean="0"/>
              <a:t>FCC is </a:t>
            </a:r>
            <a:r>
              <a:rPr lang="en-US" sz="1800" dirty="0" smtClean="0"/>
              <a:t>the </a:t>
            </a:r>
            <a:r>
              <a:rPr lang="en-US" sz="1800" u="sng" dirty="0" smtClean="0"/>
              <a:t>primary point of contact </a:t>
            </a:r>
            <a:r>
              <a:rPr lang="en-US" sz="1800" dirty="0" smtClean="0"/>
              <a:t>with the Subcontractor on a daily basis.   He is the Fermi Competent Person a defined by OSHA.</a:t>
            </a:r>
          </a:p>
          <a:p>
            <a:pPr lvl="1">
              <a:buFontTx/>
              <a:buChar char="-"/>
            </a:pPr>
            <a:endParaRPr lang="en-US" sz="1800" dirty="0" smtClean="0"/>
          </a:p>
          <a:p>
            <a:pPr lvl="1">
              <a:buFontTx/>
              <a:buChar char="-"/>
            </a:pPr>
            <a:r>
              <a:rPr lang="en-US" sz="1800" dirty="0" smtClean="0"/>
              <a:t>The </a:t>
            </a:r>
            <a:r>
              <a:rPr lang="en-US" sz="1800" dirty="0"/>
              <a:t>Fermilab </a:t>
            </a:r>
            <a:r>
              <a:rPr lang="en-US" sz="1800" dirty="0" smtClean="0"/>
              <a:t>FCC is </a:t>
            </a:r>
            <a:r>
              <a:rPr lang="en-US" sz="1800" dirty="0"/>
              <a:t>a Fermilab person specifically </a:t>
            </a:r>
            <a:r>
              <a:rPr lang="en-US" sz="1800" u="sng" dirty="0"/>
              <a:t>assigned to oversee</a:t>
            </a:r>
            <a:r>
              <a:rPr lang="en-US" sz="1800" dirty="0"/>
              <a:t> the </a:t>
            </a:r>
            <a:r>
              <a:rPr lang="en-US" sz="1800" dirty="0" smtClean="0"/>
              <a:t>work </a:t>
            </a:r>
            <a:r>
              <a:rPr lang="en-US" sz="1800" dirty="0"/>
              <a:t>of a project for </a:t>
            </a:r>
            <a:r>
              <a:rPr lang="en-US" sz="1800" u="sng" dirty="0"/>
              <a:t>conformance to the subcontract requirements</a:t>
            </a:r>
            <a:r>
              <a:rPr lang="en-US" sz="1800" dirty="0" smtClean="0"/>
              <a:t>.</a:t>
            </a:r>
          </a:p>
          <a:p>
            <a:pPr lvl="1">
              <a:buFontTx/>
              <a:buChar char="-"/>
            </a:pPr>
            <a:endParaRPr lang="en-US" sz="1800" dirty="0" smtClean="0"/>
          </a:p>
          <a:p>
            <a:pPr lvl="1">
              <a:buFontTx/>
              <a:buChar char="-"/>
            </a:pPr>
            <a:r>
              <a:rPr lang="en-US" sz="1800" dirty="0" smtClean="0"/>
              <a:t>The Fermilab </a:t>
            </a:r>
            <a:r>
              <a:rPr lang="en-US" sz="1800" dirty="0" smtClean="0"/>
              <a:t>FCC is </a:t>
            </a:r>
            <a:r>
              <a:rPr lang="en-US" sz="1800" dirty="0" smtClean="0"/>
              <a:t>the only person allowed to </a:t>
            </a:r>
            <a:r>
              <a:rPr lang="en-US" sz="1800" u="sng" dirty="0" smtClean="0"/>
              <a:t>authorize field directives </a:t>
            </a:r>
            <a:r>
              <a:rPr lang="en-US" sz="1800" dirty="0" smtClean="0"/>
              <a:t>to the subcontractor with the exception of the Fermilab Procurement Officer. Supplemental agreements are issued by the Fermi Procurement Officer to incorporate the field directive into the contract.</a:t>
            </a:r>
          </a:p>
          <a:p>
            <a:pPr lvl="1">
              <a:buFontTx/>
              <a:buChar char="-"/>
            </a:pPr>
            <a:endParaRPr lang="en-US" sz="1800" dirty="0"/>
          </a:p>
          <a:p>
            <a:pPr marL="457200" lvl="1" indent="0">
              <a:buNone/>
            </a:pPr>
            <a:r>
              <a:rPr lang="en-US" sz="1800" dirty="0" smtClean="0"/>
              <a:t>-</a:t>
            </a:r>
            <a:endParaRPr lang="en-US" sz="1600" dirty="0" smtClean="0"/>
          </a:p>
          <a:p>
            <a:pPr lvl="1">
              <a:buFont typeface="Wingdings" panose="05000000000000000000" pitchFamily="2" charset="2"/>
              <a:buChar char="Ø"/>
            </a:pPr>
            <a:endParaRPr lang="en-US" sz="1800" dirty="0"/>
          </a:p>
          <a:p>
            <a:pPr lvl="1">
              <a:buFont typeface="Wingdings" panose="05000000000000000000" pitchFamily="2" charset="2"/>
              <a:buChar char="Ø"/>
            </a:pPr>
            <a:endParaRPr lang="en-US" sz="1800" dirty="0" smtClean="0"/>
          </a:p>
          <a:p>
            <a:pPr lvl="1">
              <a:buFont typeface="Wingdings" panose="05000000000000000000" pitchFamily="2" charset="2"/>
              <a:buChar char="Ø"/>
            </a:pPr>
            <a:endParaRPr lang="en-US" sz="1800" dirty="0"/>
          </a:p>
          <a:p>
            <a:pPr lvl="1">
              <a:buFont typeface="Wingdings" panose="05000000000000000000" pitchFamily="2" charset="2"/>
              <a:buChar char="Ø"/>
            </a:pPr>
            <a:endParaRPr lang="en-US" dirty="0" smtClean="0"/>
          </a:p>
          <a:p>
            <a:endParaRPr lang="en-US" dirty="0" smtClean="0"/>
          </a:p>
          <a:p>
            <a:pPr marL="0" indent="0">
              <a:buNone/>
            </a:pPr>
            <a:endParaRPr lang="en-US" dirty="0" smtClean="0"/>
          </a:p>
          <a:p>
            <a:endParaRPr lang="en-US" dirty="0"/>
          </a:p>
        </p:txBody>
      </p:sp>
      <p:sp>
        <p:nvSpPr>
          <p:cNvPr id="5" name="Footer Placeholder 4"/>
          <p:cNvSpPr>
            <a:spLocks noGrp="1"/>
          </p:cNvSpPr>
          <p:nvPr>
            <p:ph type="ftr" sz="quarter" idx="11"/>
          </p:nvPr>
        </p:nvSpPr>
        <p:spPr>
          <a:xfrm>
            <a:off x="806449" y="6515100"/>
            <a:ext cx="7135767" cy="241300"/>
          </a:xfrm>
        </p:spPr>
        <p:txBody>
          <a:bodyPr/>
          <a:lstStyle/>
          <a:p>
            <a:pPr>
              <a:defRPr/>
            </a:pPr>
            <a:r>
              <a:rPr lang="en-US" b="1" smtClean="0"/>
              <a:t>R. Foutch – DOE CD-2/3b review          </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2</a:t>
            </a:fld>
            <a:endParaRPr lang="en-US" dirty="0"/>
          </a:p>
        </p:txBody>
      </p:sp>
      <p:sp>
        <p:nvSpPr>
          <p:cNvPr id="4" name="Date Placeholder 3"/>
          <p:cNvSpPr>
            <a:spLocks noGrp="1"/>
          </p:cNvSpPr>
          <p:nvPr>
            <p:ph type="dt" sz="half" idx="10"/>
          </p:nvPr>
        </p:nvSpPr>
        <p:spPr/>
        <p:txBody>
          <a:bodyPr/>
          <a:lstStyle/>
          <a:p>
            <a:pPr>
              <a:defRPr/>
            </a:pPr>
            <a:r>
              <a:rPr lang="en-US" smtClean="0"/>
              <a:t>10/22/2014</a:t>
            </a:r>
            <a:endParaRPr lang="en-US" dirty="0"/>
          </a:p>
        </p:txBody>
      </p:sp>
    </p:spTree>
    <p:extLst>
      <p:ext uri="{BB962C8B-B14F-4D97-AF65-F5344CB8AC3E}">
        <p14:creationId xmlns:p14="http://schemas.microsoft.com/office/powerpoint/2010/main" val="3860818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Coordination</a:t>
            </a:r>
          </a:p>
        </p:txBody>
      </p:sp>
      <p:sp>
        <p:nvSpPr>
          <p:cNvPr id="3" name="Content Placeholder 2"/>
          <p:cNvSpPr>
            <a:spLocks noGrp="1"/>
          </p:cNvSpPr>
          <p:nvPr>
            <p:ph idx="1"/>
          </p:nvPr>
        </p:nvSpPr>
        <p:spPr/>
        <p:txBody>
          <a:bodyPr/>
          <a:lstStyle/>
          <a:p>
            <a:r>
              <a:rPr lang="en-US" b="1" u="sng" dirty="0" smtClean="0"/>
              <a:t>Preconstruction Meeting</a:t>
            </a:r>
            <a:r>
              <a:rPr lang="en-US" b="1" dirty="0" smtClean="0"/>
              <a:t>:</a:t>
            </a:r>
          </a:p>
          <a:p>
            <a:pPr lvl="1"/>
            <a:r>
              <a:rPr lang="en-US" sz="1800" b="1" dirty="0" smtClean="0"/>
              <a:t>Checklist Items: </a:t>
            </a:r>
            <a:endParaRPr lang="en-US" sz="1800" dirty="0" smtClean="0"/>
          </a:p>
          <a:p>
            <a:pPr lvl="2"/>
            <a:r>
              <a:rPr lang="en-US" sz="1800" u="sng" dirty="0" smtClean="0"/>
              <a:t>Introduction </a:t>
            </a:r>
            <a:r>
              <a:rPr lang="en-US" sz="1800" u="sng" dirty="0"/>
              <a:t>of the Project </a:t>
            </a:r>
            <a:r>
              <a:rPr lang="en-US" sz="1800" u="sng" dirty="0" smtClean="0"/>
              <a:t>Team</a:t>
            </a:r>
          </a:p>
          <a:p>
            <a:pPr lvl="3"/>
            <a:r>
              <a:rPr lang="en-US" sz="1600" dirty="0" smtClean="0"/>
              <a:t>Roles and Responsibilities of each Project Team member</a:t>
            </a:r>
            <a:endParaRPr lang="en-US" sz="1600" dirty="0"/>
          </a:p>
          <a:p>
            <a:pPr lvl="2"/>
            <a:r>
              <a:rPr lang="en-US" sz="1800" u="sng" dirty="0" smtClean="0"/>
              <a:t>ES&amp; H Items:</a:t>
            </a:r>
          </a:p>
          <a:p>
            <a:pPr lvl="3"/>
            <a:r>
              <a:rPr lang="en-US" sz="1600" dirty="0" smtClean="0">
                <a:solidFill>
                  <a:schemeClr val="tx1"/>
                </a:solidFill>
              </a:rPr>
              <a:t>Integrated Safety Management (ISM)</a:t>
            </a:r>
          </a:p>
          <a:p>
            <a:pPr lvl="3"/>
            <a:r>
              <a:rPr lang="en-US" sz="1600" dirty="0" smtClean="0">
                <a:solidFill>
                  <a:schemeClr val="tx1"/>
                </a:solidFill>
              </a:rPr>
              <a:t>Subcontractor ES&amp;H Plan  (Safety Plan)</a:t>
            </a:r>
          </a:p>
          <a:p>
            <a:pPr lvl="3"/>
            <a:r>
              <a:rPr lang="en-US" sz="1600" dirty="0" smtClean="0">
                <a:solidFill>
                  <a:schemeClr val="tx1"/>
                </a:solidFill>
              </a:rPr>
              <a:t>Soil Erosion and Control Plan (SWPPP)</a:t>
            </a:r>
          </a:p>
          <a:p>
            <a:pPr lvl="3"/>
            <a:r>
              <a:rPr lang="en-US" sz="1600" dirty="0" smtClean="0">
                <a:solidFill>
                  <a:schemeClr val="tx1"/>
                </a:solidFill>
              </a:rPr>
              <a:t>Project Hazard Analysis (H.A.)</a:t>
            </a:r>
          </a:p>
          <a:p>
            <a:pPr lvl="3"/>
            <a:r>
              <a:rPr lang="en-US" sz="1600" dirty="0" err="1" smtClean="0">
                <a:solidFill>
                  <a:schemeClr val="tx1"/>
                </a:solidFill>
              </a:rPr>
              <a:t>Fermilab</a:t>
            </a:r>
            <a:r>
              <a:rPr lang="en-US" sz="1600" dirty="0" smtClean="0">
                <a:solidFill>
                  <a:schemeClr val="tx1"/>
                </a:solidFill>
              </a:rPr>
              <a:t> Emergency Procedures</a:t>
            </a:r>
          </a:p>
          <a:p>
            <a:pPr lvl="3"/>
            <a:r>
              <a:rPr lang="en-US" sz="1600" dirty="0" smtClean="0">
                <a:solidFill>
                  <a:schemeClr val="tx1"/>
                </a:solidFill>
              </a:rPr>
              <a:t>Accident Reporting Requirements</a:t>
            </a:r>
          </a:p>
          <a:p>
            <a:pPr lvl="3"/>
            <a:r>
              <a:rPr lang="en-US" sz="1600" dirty="0" smtClean="0">
                <a:solidFill>
                  <a:schemeClr val="tx1"/>
                </a:solidFill>
              </a:rPr>
              <a:t>Employee Safety Training:</a:t>
            </a:r>
          </a:p>
          <a:p>
            <a:pPr lvl="3"/>
            <a:r>
              <a:rPr lang="en-US" sz="1600" dirty="0" smtClean="0"/>
              <a:t>Project Safety Inspections :  DOE &amp; Lab</a:t>
            </a:r>
          </a:p>
          <a:p>
            <a:pPr lvl="3"/>
            <a:r>
              <a:rPr lang="en-US" sz="1600" dirty="0" smtClean="0"/>
              <a:t>Construction Permits:  </a:t>
            </a:r>
          </a:p>
          <a:p>
            <a:pPr lvl="3"/>
            <a:r>
              <a:rPr lang="en-US" sz="1600" dirty="0" smtClean="0"/>
              <a:t>Radiological or Controlled Areas</a:t>
            </a:r>
          </a:p>
          <a:p>
            <a:pPr lvl="3"/>
            <a:r>
              <a:rPr lang="en-US" sz="1600" dirty="0" smtClean="0"/>
              <a:t>Security Issues</a:t>
            </a:r>
          </a:p>
          <a:p>
            <a:pPr lvl="3"/>
            <a:endParaRPr lang="en-US" sz="1600" dirty="0" smtClean="0">
              <a:solidFill>
                <a:schemeClr val="tx1"/>
              </a:solidFill>
            </a:endParaRPr>
          </a:p>
          <a:p>
            <a:pPr lvl="3">
              <a:buNone/>
            </a:pPr>
            <a:endParaRPr lang="en-US" sz="1600" dirty="0" smtClean="0"/>
          </a:p>
        </p:txBody>
      </p:sp>
      <p:sp>
        <p:nvSpPr>
          <p:cNvPr id="5" name="Footer Placeholder 4"/>
          <p:cNvSpPr>
            <a:spLocks noGrp="1"/>
          </p:cNvSpPr>
          <p:nvPr>
            <p:ph type="ftr" sz="quarter" idx="11"/>
          </p:nvPr>
        </p:nvSpPr>
        <p:spPr>
          <a:xfrm>
            <a:off x="806449" y="6515100"/>
            <a:ext cx="6926761" cy="241300"/>
          </a:xfrm>
        </p:spPr>
        <p:txBody>
          <a:bodyPr/>
          <a:lstStyle/>
          <a:p>
            <a:pPr>
              <a:defRPr/>
            </a:pPr>
            <a:r>
              <a:rPr lang="en-US" b="1" smtClean="0"/>
              <a:t>R. Foutch – DOE CD-2/3b review          </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3</a:t>
            </a:fld>
            <a:endParaRPr lang="en-US" dirty="0"/>
          </a:p>
        </p:txBody>
      </p:sp>
      <p:sp>
        <p:nvSpPr>
          <p:cNvPr id="4" name="Date Placeholder 3"/>
          <p:cNvSpPr>
            <a:spLocks noGrp="1"/>
          </p:cNvSpPr>
          <p:nvPr>
            <p:ph type="dt" sz="half" idx="10"/>
          </p:nvPr>
        </p:nvSpPr>
        <p:spPr/>
        <p:txBody>
          <a:bodyPr/>
          <a:lstStyle/>
          <a:p>
            <a:pPr>
              <a:defRPr/>
            </a:pPr>
            <a:r>
              <a:rPr lang="en-US" smtClean="0"/>
              <a:t>10/22/2014</a:t>
            </a:r>
            <a:endParaRPr lang="en-US" dirty="0"/>
          </a:p>
        </p:txBody>
      </p:sp>
    </p:spTree>
    <p:extLst>
      <p:ext uri="{BB962C8B-B14F-4D97-AF65-F5344CB8AC3E}">
        <p14:creationId xmlns:p14="http://schemas.microsoft.com/office/powerpoint/2010/main" val="311222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Coordination</a:t>
            </a:r>
          </a:p>
        </p:txBody>
      </p:sp>
      <p:sp>
        <p:nvSpPr>
          <p:cNvPr id="3" name="Content Placeholder 2"/>
          <p:cNvSpPr>
            <a:spLocks noGrp="1"/>
          </p:cNvSpPr>
          <p:nvPr>
            <p:ph idx="1"/>
          </p:nvPr>
        </p:nvSpPr>
        <p:spPr/>
        <p:txBody>
          <a:bodyPr/>
          <a:lstStyle/>
          <a:p>
            <a:pPr marL="1371600" lvl="3" indent="0">
              <a:buNone/>
            </a:pPr>
            <a:endParaRPr lang="en-US" sz="1800" dirty="0" smtClean="0"/>
          </a:p>
          <a:p>
            <a:pPr lvl="2"/>
            <a:r>
              <a:rPr lang="en-US" sz="1800" u="sng" dirty="0" smtClean="0"/>
              <a:t>Quality Control Items:</a:t>
            </a:r>
            <a:endParaRPr lang="en-US" sz="1800" dirty="0" smtClean="0">
              <a:solidFill>
                <a:schemeClr val="tx1"/>
              </a:solidFill>
            </a:endParaRPr>
          </a:p>
          <a:p>
            <a:pPr lvl="3"/>
            <a:r>
              <a:rPr lang="en-US" sz="1600" dirty="0" smtClean="0">
                <a:solidFill>
                  <a:schemeClr val="tx1"/>
                </a:solidFill>
                <a:latin typeface="Helvetica" pitchFamily="34" charset="0"/>
                <a:cs typeface="Helvetica" pitchFamily="34" charset="0"/>
              </a:rPr>
              <a:t>Project Quality Control Plan (PQC)</a:t>
            </a:r>
          </a:p>
          <a:p>
            <a:pPr lvl="3"/>
            <a:r>
              <a:rPr lang="en-US" sz="1600" dirty="0" smtClean="0">
                <a:solidFill>
                  <a:schemeClr val="tx1"/>
                </a:solidFill>
                <a:latin typeface="Helvetica" pitchFamily="34" charset="0"/>
                <a:cs typeface="Helvetica" pitchFamily="34" charset="0"/>
              </a:rPr>
              <a:t>Material Submittals Management</a:t>
            </a:r>
          </a:p>
          <a:p>
            <a:pPr lvl="3"/>
            <a:r>
              <a:rPr lang="en-US" sz="1600" dirty="0" smtClean="0">
                <a:solidFill>
                  <a:schemeClr val="tx1"/>
                </a:solidFill>
                <a:latin typeface="Helvetica" pitchFamily="34" charset="0"/>
                <a:cs typeface="Helvetica" pitchFamily="34" charset="0"/>
              </a:rPr>
              <a:t>Quality Control Services – Testing and Inspection</a:t>
            </a:r>
          </a:p>
          <a:p>
            <a:pPr lvl="3"/>
            <a:r>
              <a:rPr lang="en-US" sz="1600" dirty="0" smtClean="0">
                <a:solidFill>
                  <a:schemeClr val="tx1"/>
                </a:solidFill>
                <a:latin typeface="Helvetica" pitchFamily="34" charset="0"/>
                <a:cs typeface="Helvetica" pitchFamily="34" charset="0"/>
              </a:rPr>
              <a:t>Subcontractor Quality Control Manager implements  PQC by implementing:</a:t>
            </a:r>
          </a:p>
          <a:p>
            <a:pPr lvl="5">
              <a:buFont typeface="Arial" panose="020B0604020202020204" pitchFamily="34" charset="0"/>
              <a:buChar char="•"/>
            </a:pPr>
            <a:r>
              <a:rPr lang="en-US" sz="1600" dirty="0" smtClean="0">
                <a:latin typeface="Helvetica" pitchFamily="34" charset="0"/>
                <a:cs typeface="Helvetica" pitchFamily="34" charset="0"/>
              </a:rPr>
              <a:t>Preparatory Phase</a:t>
            </a:r>
          </a:p>
          <a:p>
            <a:pPr lvl="5">
              <a:buFont typeface="Arial" panose="020B0604020202020204" pitchFamily="34" charset="0"/>
              <a:buChar char="•"/>
            </a:pPr>
            <a:r>
              <a:rPr lang="en-US" sz="1600" dirty="0" smtClean="0">
                <a:solidFill>
                  <a:schemeClr val="tx1"/>
                </a:solidFill>
                <a:latin typeface="Helvetica" pitchFamily="34" charset="0"/>
                <a:cs typeface="Helvetica" pitchFamily="34" charset="0"/>
              </a:rPr>
              <a:t>Initial Phase</a:t>
            </a:r>
          </a:p>
          <a:p>
            <a:pPr lvl="5">
              <a:buFont typeface="Arial" panose="020B0604020202020204" pitchFamily="34" charset="0"/>
              <a:buChar char="•"/>
            </a:pPr>
            <a:r>
              <a:rPr lang="en-US" sz="1600" dirty="0" smtClean="0">
                <a:latin typeface="Helvetica" pitchFamily="34" charset="0"/>
                <a:cs typeface="Helvetica" pitchFamily="34" charset="0"/>
              </a:rPr>
              <a:t>Follow-up Phase</a:t>
            </a:r>
          </a:p>
          <a:p>
            <a:pPr lvl="5">
              <a:buNone/>
            </a:pPr>
            <a:endParaRPr lang="en-US" b="1" dirty="0" smtClean="0">
              <a:latin typeface="Helvetica" pitchFamily="34" charset="0"/>
              <a:cs typeface="Helvetica" pitchFamily="34" charset="0"/>
            </a:endParaRPr>
          </a:p>
          <a:p>
            <a:pPr lvl="1"/>
            <a:r>
              <a:rPr lang="en-US" sz="1800" u="sng" dirty="0" smtClean="0"/>
              <a:t>Brief Review of Addendum  A  and Exhibit A</a:t>
            </a:r>
          </a:p>
          <a:p>
            <a:pPr lvl="3">
              <a:buFont typeface="Arial" panose="020B0604020202020204" pitchFamily="34" charset="0"/>
              <a:buChar char="•"/>
            </a:pPr>
            <a:r>
              <a:rPr lang="en-US" sz="1600" dirty="0" smtClean="0"/>
              <a:t>Scope of Work</a:t>
            </a:r>
          </a:p>
          <a:p>
            <a:pPr lvl="3">
              <a:buFont typeface="Arial" panose="020B0604020202020204" pitchFamily="34" charset="0"/>
              <a:buChar char="•"/>
            </a:pPr>
            <a:r>
              <a:rPr lang="en-US" sz="1600" dirty="0" smtClean="0"/>
              <a:t>Items Affecting the Work Planning</a:t>
            </a:r>
          </a:p>
          <a:p>
            <a:pPr lvl="3">
              <a:buFont typeface="Arial" panose="020B0604020202020204" pitchFamily="34" charset="0"/>
              <a:buChar char="•"/>
            </a:pPr>
            <a:r>
              <a:rPr lang="en-US" sz="1600" dirty="0" smtClean="0"/>
              <a:t>Materials and Services Furnished by </a:t>
            </a:r>
            <a:r>
              <a:rPr lang="en-US" sz="1600" dirty="0" err="1" smtClean="0"/>
              <a:t>Fermilab</a:t>
            </a:r>
            <a:r>
              <a:rPr lang="en-US" sz="1600" dirty="0" smtClean="0"/>
              <a:t> </a:t>
            </a:r>
          </a:p>
          <a:p>
            <a:pPr lvl="3">
              <a:buFont typeface="Arial" panose="020B0604020202020204" pitchFamily="34" charset="0"/>
              <a:buChar char="•"/>
            </a:pPr>
            <a:r>
              <a:rPr lang="en-US" sz="1600" dirty="0" smtClean="0"/>
              <a:t>Construction Schedule – Cost Loaded – Milestone Definitions</a:t>
            </a:r>
          </a:p>
          <a:p>
            <a:pPr lvl="3">
              <a:buFont typeface="Arial" panose="020B0604020202020204" pitchFamily="34" charset="0"/>
              <a:buChar char="•"/>
            </a:pPr>
            <a:r>
              <a:rPr lang="en-US" sz="1600" dirty="0" smtClean="0"/>
              <a:t>Issuance of Notice to Proceed (N.T.P.)</a:t>
            </a:r>
            <a:endParaRPr lang="en-US" dirty="0" smtClean="0">
              <a:solidFill>
                <a:schemeClr val="tx1"/>
              </a:solidFill>
            </a:endParaRPr>
          </a:p>
          <a:p>
            <a:pPr marL="0" indent="0">
              <a:buNone/>
            </a:pPr>
            <a:endParaRPr lang="en-US" sz="2000" dirty="0" smtClean="0"/>
          </a:p>
          <a:p>
            <a:pPr lvl="2"/>
            <a:endParaRPr lang="en-US" sz="1800" dirty="0"/>
          </a:p>
          <a:p>
            <a:pPr lvl="2"/>
            <a:endParaRPr lang="en-US" sz="1800" b="1" dirty="0" smtClean="0"/>
          </a:p>
        </p:txBody>
      </p:sp>
      <p:sp>
        <p:nvSpPr>
          <p:cNvPr id="5" name="Footer Placeholder 4"/>
          <p:cNvSpPr>
            <a:spLocks noGrp="1"/>
          </p:cNvSpPr>
          <p:nvPr>
            <p:ph type="ftr" sz="quarter" idx="11"/>
          </p:nvPr>
        </p:nvSpPr>
        <p:spPr>
          <a:xfrm>
            <a:off x="806450" y="6515100"/>
            <a:ext cx="7083516" cy="241300"/>
          </a:xfrm>
        </p:spPr>
        <p:txBody>
          <a:bodyPr/>
          <a:lstStyle/>
          <a:p>
            <a:pPr>
              <a:defRPr/>
            </a:pPr>
            <a:r>
              <a:rPr lang="en-US" b="1" smtClean="0"/>
              <a:t>R. Foutch – DOE CD-2/3b review          </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4</a:t>
            </a:fld>
            <a:endParaRPr lang="en-US" dirty="0"/>
          </a:p>
        </p:txBody>
      </p:sp>
      <p:sp>
        <p:nvSpPr>
          <p:cNvPr id="4" name="Date Placeholder 3"/>
          <p:cNvSpPr>
            <a:spLocks noGrp="1"/>
          </p:cNvSpPr>
          <p:nvPr>
            <p:ph type="dt" sz="half" idx="10"/>
          </p:nvPr>
        </p:nvSpPr>
        <p:spPr/>
        <p:txBody>
          <a:bodyPr/>
          <a:lstStyle/>
          <a:p>
            <a:pPr>
              <a:defRPr/>
            </a:pPr>
            <a:r>
              <a:rPr lang="en-US" smtClean="0"/>
              <a:t>10/22/2014</a:t>
            </a:r>
            <a:endParaRPr lang="en-US" dirty="0"/>
          </a:p>
        </p:txBody>
      </p:sp>
    </p:spTree>
    <p:extLst>
      <p:ext uri="{BB962C8B-B14F-4D97-AF65-F5344CB8AC3E}">
        <p14:creationId xmlns:p14="http://schemas.microsoft.com/office/powerpoint/2010/main" val="2346853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Coordination</a:t>
            </a:r>
          </a:p>
        </p:txBody>
      </p:sp>
      <p:sp>
        <p:nvSpPr>
          <p:cNvPr id="3" name="Content Placeholder 2"/>
          <p:cNvSpPr>
            <a:spLocks noGrp="1"/>
          </p:cNvSpPr>
          <p:nvPr>
            <p:ph idx="1"/>
          </p:nvPr>
        </p:nvSpPr>
        <p:spPr/>
        <p:txBody>
          <a:bodyPr/>
          <a:lstStyle/>
          <a:p>
            <a:pPr marL="0" indent="0"/>
            <a:r>
              <a:rPr lang="en-US" b="1" dirty="0" smtClean="0"/>
              <a:t>  </a:t>
            </a:r>
            <a:r>
              <a:rPr lang="en-US" b="1" u="sng" dirty="0" smtClean="0"/>
              <a:t>Weekly Construction Meeting:</a:t>
            </a:r>
          </a:p>
          <a:p>
            <a:pPr marL="400050" lvl="1" indent="0"/>
            <a:r>
              <a:rPr lang="en-US" dirty="0" smtClean="0"/>
              <a:t>  </a:t>
            </a:r>
            <a:r>
              <a:rPr lang="en-US" sz="2000" dirty="0" smtClean="0"/>
              <a:t>Weekly Meeting Agenda</a:t>
            </a:r>
            <a:endParaRPr lang="en-US" sz="1800" dirty="0" smtClean="0"/>
          </a:p>
          <a:p>
            <a:pPr marL="800100" lvl="2" indent="0"/>
            <a:r>
              <a:rPr lang="en-US" sz="1800" dirty="0" smtClean="0"/>
              <a:t>  </a:t>
            </a:r>
            <a:r>
              <a:rPr lang="en-US" sz="2000" u="sng" dirty="0" smtClean="0"/>
              <a:t>Project Status</a:t>
            </a:r>
          </a:p>
          <a:p>
            <a:pPr marL="1257300" lvl="3" indent="0"/>
            <a:r>
              <a:rPr lang="en-US" sz="1600" dirty="0" smtClean="0"/>
              <a:t>  Percentage of Completion </a:t>
            </a:r>
          </a:p>
          <a:p>
            <a:pPr marL="1257300" lvl="3" indent="0"/>
            <a:r>
              <a:rPr lang="en-US" sz="1600" dirty="0" smtClean="0"/>
              <a:t>  Achievements of each Pacing Milestone</a:t>
            </a:r>
            <a:endParaRPr lang="en-US" sz="2000" dirty="0" smtClean="0"/>
          </a:p>
          <a:p>
            <a:pPr marL="800100" lvl="2" indent="0"/>
            <a:r>
              <a:rPr lang="en-US" dirty="0" smtClean="0"/>
              <a:t>  </a:t>
            </a:r>
            <a:r>
              <a:rPr lang="en-US" sz="1800" u="sng" dirty="0" smtClean="0"/>
              <a:t>Safety Issues</a:t>
            </a:r>
          </a:p>
          <a:p>
            <a:pPr marL="1257300" lvl="3" indent="0"/>
            <a:r>
              <a:rPr lang="en-US" sz="1600" dirty="0" smtClean="0"/>
              <a:t>  Safety Performance  </a:t>
            </a:r>
          </a:p>
          <a:p>
            <a:pPr marL="1714500" lvl="4" indent="0"/>
            <a:r>
              <a:rPr lang="en-US" sz="1600" dirty="0" smtClean="0"/>
              <a:t>  OSHA Recordable accidents </a:t>
            </a:r>
          </a:p>
          <a:p>
            <a:pPr marL="1714500" lvl="4" indent="0"/>
            <a:r>
              <a:rPr lang="en-US" sz="1600" dirty="0" smtClean="0"/>
              <a:t>  Total Worker Hours  </a:t>
            </a:r>
            <a:endParaRPr lang="en-US" dirty="0" smtClean="0"/>
          </a:p>
          <a:p>
            <a:pPr marL="1257300" lvl="3" indent="0"/>
            <a:r>
              <a:rPr lang="en-US" sz="1800" dirty="0" smtClean="0"/>
              <a:t> </a:t>
            </a:r>
            <a:r>
              <a:rPr lang="en-US" sz="1600" dirty="0" smtClean="0"/>
              <a:t> Environmental Concerns </a:t>
            </a:r>
          </a:p>
          <a:p>
            <a:pPr marL="1714500" lvl="4" indent="0"/>
            <a:r>
              <a:rPr lang="en-US" sz="1600" dirty="0"/>
              <a:t> </a:t>
            </a:r>
            <a:r>
              <a:rPr lang="en-US" sz="1600" dirty="0" smtClean="0"/>
              <a:t> Erosion Control Report </a:t>
            </a:r>
          </a:p>
          <a:p>
            <a:pPr marL="1257300" lvl="3" indent="0"/>
            <a:r>
              <a:rPr lang="en-US" sz="1600" dirty="0" smtClean="0"/>
              <a:t>  DOE / Lab ESH&amp;Q Inspections</a:t>
            </a:r>
          </a:p>
          <a:p>
            <a:pPr marL="1714500" lvl="4" indent="0"/>
            <a:r>
              <a:rPr lang="en-US" dirty="0" smtClean="0"/>
              <a:t> </a:t>
            </a:r>
            <a:r>
              <a:rPr lang="en-US" sz="1600" dirty="0" smtClean="0"/>
              <a:t> Findings </a:t>
            </a:r>
          </a:p>
          <a:p>
            <a:pPr marL="1714500" lvl="4" indent="0"/>
            <a:r>
              <a:rPr lang="en-US" sz="1600" dirty="0" smtClean="0"/>
              <a:t>  Recommendations </a:t>
            </a:r>
          </a:p>
          <a:p>
            <a:pPr marL="1714500" lvl="4" indent="0"/>
            <a:r>
              <a:rPr lang="en-US" sz="1600" dirty="0" smtClean="0"/>
              <a:t>  Noteworthy Practices </a:t>
            </a:r>
            <a:endParaRPr lang="en-US" dirty="0" smtClean="0"/>
          </a:p>
          <a:p>
            <a:pPr marL="1257300" lvl="3" indent="0"/>
            <a:r>
              <a:rPr lang="en-US" sz="1600" dirty="0" smtClean="0"/>
              <a:t>  Quality Control Reports</a:t>
            </a:r>
          </a:p>
          <a:p>
            <a:pPr marL="800100" lvl="2" indent="0"/>
            <a:endParaRPr lang="en-US" sz="1800" dirty="0" smtClean="0"/>
          </a:p>
          <a:p>
            <a:pPr marL="800100" lvl="2" indent="0"/>
            <a:endParaRPr lang="en-US" sz="1800" dirty="0" smtClean="0"/>
          </a:p>
          <a:p>
            <a:pPr marL="400050" lvl="1" indent="0"/>
            <a:r>
              <a:rPr lang="en-US" sz="2000" dirty="0" smtClean="0"/>
              <a:t>  </a:t>
            </a:r>
          </a:p>
          <a:p>
            <a:pPr marL="400050" lvl="1" indent="0"/>
            <a:r>
              <a:rPr lang="en-US" sz="2000" dirty="0" smtClean="0"/>
              <a:t>  </a:t>
            </a:r>
            <a:endParaRPr lang="en-US" sz="1800" dirty="0" smtClean="0"/>
          </a:p>
          <a:p>
            <a:pPr marL="400050" lvl="1" indent="0"/>
            <a:endParaRPr lang="en-US" sz="2000" dirty="0"/>
          </a:p>
          <a:p>
            <a:pPr lvl="1"/>
            <a:endParaRPr lang="en-US" dirty="0"/>
          </a:p>
        </p:txBody>
      </p:sp>
      <p:sp>
        <p:nvSpPr>
          <p:cNvPr id="5" name="Footer Placeholder 4"/>
          <p:cNvSpPr>
            <a:spLocks noGrp="1"/>
          </p:cNvSpPr>
          <p:nvPr>
            <p:ph type="ftr" sz="quarter" idx="11"/>
          </p:nvPr>
        </p:nvSpPr>
        <p:spPr>
          <a:xfrm>
            <a:off x="806450" y="6515100"/>
            <a:ext cx="7815036" cy="241300"/>
          </a:xfrm>
        </p:spPr>
        <p:txBody>
          <a:bodyPr/>
          <a:lstStyle/>
          <a:p>
            <a:pPr>
              <a:defRPr/>
            </a:pPr>
            <a:r>
              <a:rPr lang="en-US" b="1" smtClean="0"/>
              <a:t>R. Foutch – DOE CD-2/3b review          </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5</a:t>
            </a:fld>
            <a:endParaRPr lang="en-US" dirty="0"/>
          </a:p>
        </p:txBody>
      </p:sp>
      <p:sp>
        <p:nvSpPr>
          <p:cNvPr id="4" name="Date Placeholder 3"/>
          <p:cNvSpPr>
            <a:spLocks noGrp="1"/>
          </p:cNvSpPr>
          <p:nvPr>
            <p:ph type="dt" sz="half" idx="10"/>
          </p:nvPr>
        </p:nvSpPr>
        <p:spPr/>
        <p:txBody>
          <a:bodyPr/>
          <a:lstStyle/>
          <a:p>
            <a:pPr>
              <a:defRPr/>
            </a:pPr>
            <a:r>
              <a:rPr lang="en-US" smtClean="0"/>
              <a:t>10/22/2014</a:t>
            </a:r>
            <a:endParaRPr lang="en-US" dirty="0"/>
          </a:p>
        </p:txBody>
      </p:sp>
    </p:spTree>
    <p:extLst>
      <p:ext uri="{BB962C8B-B14F-4D97-AF65-F5344CB8AC3E}">
        <p14:creationId xmlns:p14="http://schemas.microsoft.com/office/powerpoint/2010/main" val="1454481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a:t>
            </a:r>
            <a:r>
              <a:rPr lang="en-US" dirty="0"/>
              <a:t>Coordination</a:t>
            </a:r>
          </a:p>
        </p:txBody>
      </p:sp>
      <p:sp>
        <p:nvSpPr>
          <p:cNvPr id="3" name="Content Placeholder 2"/>
          <p:cNvSpPr>
            <a:spLocks noGrp="1"/>
          </p:cNvSpPr>
          <p:nvPr>
            <p:ph idx="1"/>
          </p:nvPr>
        </p:nvSpPr>
        <p:spPr/>
        <p:txBody>
          <a:bodyPr/>
          <a:lstStyle/>
          <a:p>
            <a:pPr marL="0" indent="0">
              <a:buNone/>
            </a:pPr>
            <a:r>
              <a:rPr lang="en-US" b="1" u="sng" dirty="0"/>
              <a:t>Weekly Construction Meeting:</a:t>
            </a:r>
          </a:p>
          <a:p>
            <a:pPr marL="400050" lvl="1" indent="0"/>
            <a:r>
              <a:rPr lang="en-US" sz="2000" dirty="0" smtClean="0"/>
              <a:t>    </a:t>
            </a:r>
            <a:r>
              <a:rPr lang="en-US" sz="2000" u="sng" dirty="0"/>
              <a:t>Present Status</a:t>
            </a:r>
          </a:p>
          <a:p>
            <a:pPr marL="400050" lvl="1" indent="0"/>
            <a:r>
              <a:rPr lang="en-US" sz="2000" dirty="0"/>
              <a:t>  </a:t>
            </a:r>
            <a:r>
              <a:rPr lang="en-US" sz="2000" u="sng" dirty="0"/>
              <a:t>Activity / Construction Planned </a:t>
            </a:r>
            <a:endParaRPr lang="en-US" sz="2000" u="sng" dirty="0" smtClean="0"/>
          </a:p>
          <a:p>
            <a:pPr marL="800100" lvl="2" indent="0"/>
            <a:r>
              <a:rPr lang="en-US" sz="1800" dirty="0" smtClean="0"/>
              <a:t> </a:t>
            </a:r>
            <a:r>
              <a:rPr lang="en-US" sz="1800" dirty="0"/>
              <a:t>Two week </a:t>
            </a:r>
            <a:r>
              <a:rPr lang="en-US" sz="1800" dirty="0" smtClean="0"/>
              <a:t>look ahead schedule reviewed </a:t>
            </a:r>
            <a:endParaRPr lang="en-US" sz="1800" dirty="0"/>
          </a:p>
          <a:p>
            <a:pPr marL="400050" lvl="1" indent="0"/>
            <a:r>
              <a:rPr lang="en-US" sz="2000" dirty="0"/>
              <a:t>  </a:t>
            </a:r>
            <a:r>
              <a:rPr lang="en-US" sz="2000" u="sng" dirty="0"/>
              <a:t>Shutdown Interfaces and / or Work in Sensitive areas </a:t>
            </a:r>
            <a:endParaRPr lang="en-US" sz="2000" u="sng" dirty="0" smtClean="0"/>
          </a:p>
          <a:p>
            <a:pPr marL="800100" lvl="2" indent="0"/>
            <a:r>
              <a:rPr lang="en-US" dirty="0"/>
              <a:t> </a:t>
            </a:r>
            <a:r>
              <a:rPr lang="en-US" dirty="0" smtClean="0"/>
              <a:t> </a:t>
            </a:r>
            <a:r>
              <a:rPr lang="en-US" sz="1800" dirty="0"/>
              <a:t>Utility </a:t>
            </a:r>
            <a:r>
              <a:rPr lang="en-US" sz="1800" dirty="0" smtClean="0"/>
              <a:t>outages</a:t>
            </a:r>
          </a:p>
          <a:p>
            <a:pPr marL="800100" lvl="2" indent="0"/>
            <a:r>
              <a:rPr lang="en-US" sz="1800" dirty="0"/>
              <a:t> </a:t>
            </a:r>
            <a:r>
              <a:rPr lang="en-US" sz="1800" dirty="0" smtClean="0"/>
              <a:t> Road </a:t>
            </a:r>
            <a:r>
              <a:rPr lang="en-US" sz="1800" dirty="0"/>
              <a:t>closings, Working in occupied areas &amp; etc.</a:t>
            </a:r>
          </a:p>
          <a:p>
            <a:pPr marL="400050" lvl="1" indent="0"/>
            <a:r>
              <a:rPr lang="en-US" sz="2000" dirty="0" smtClean="0"/>
              <a:t>  </a:t>
            </a:r>
            <a:r>
              <a:rPr lang="en-US" sz="2000" u="sng" dirty="0" smtClean="0"/>
              <a:t>Problem Area / Changes </a:t>
            </a:r>
            <a:r>
              <a:rPr lang="en-US" sz="2000" u="sng" dirty="0"/>
              <a:t>/</a:t>
            </a:r>
            <a:r>
              <a:rPr lang="en-US" sz="2000" u="sng" dirty="0" smtClean="0"/>
              <a:t> </a:t>
            </a:r>
            <a:r>
              <a:rPr lang="en-US" sz="2000" u="sng" dirty="0"/>
              <a:t>QA </a:t>
            </a:r>
            <a:r>
              <a:rPr lang="en-US" sz="2000" u="sng" dirty="0" smtClean="0"/>
              <a:t>topics</a:t>
            </a:r>
          </a:p>
          <a:p>
            <a:pPr marL="400050" lvl="1" indent="0"/>
            <a:r>
              <a:rPr lang="en-US" sz="2000" dirty="0"/>
              <a:t> </a:t>
            </a:r>
            <a:r>
              <a:rPr lang="en-US" sz="2000" dirty="0" smtClean="0"/>
              <a:t> </a:t>
            </a:r>
            <a:r>
              <a:rPr lang="en-US" sz="2000" u="sng" dirty="0" smtClean="0"/>
              <a:t>Request for Information (RFI) Issues</a:t>
            </a:r>
          </a:p>
          <a:p>
            <a:pPr marL="400050" lvl="1" indent="0"/>
            <a:r>
              <a:rPr lang="en-US" sz="2000" dirty="0" smtClean="0"/>
              <a:t>  </a:t>
            </a:r>
            <a:r>
              <a:rPr lang="en-US" sz="2000" u="sng" dirty="0" smtClean="0"/>
              <a:t>Deficiency List </a:t>
            </a:r>
          </a:p>
          <a:p>
            <a:endParaRPr lang="en-US" dirty="0"/>
          </a:p>
        </p:txBody>
      </p:sp>
      <p:sp>
        <p:nvSpPr>
          <p:cNvPr id="5" name="Footer Placeholder 4"/>
          <p:cNvSpPr>
            <a:spLocks noGrp="1"/>
          </p:cNvSpPr>
          <p:nvPr>
            <p:ph type="ftr" sz="quarter" idx="11"/>
          </p:nvPr>
        </p:nvSpPr>
        <p:spPr/>
        <p:txBody>
          <a:bodyPr/>
          <a:lstStyle/>
          <a:p>
            <a:pPr>
              <a:defRPr/>
            </a:pPr>
            <a:r>
              <a:rPr lang="en-US" b="1" smtClean="0"/>
              <a:t>R. Foutch – DOE CD-2/3b review          </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6</a:t>
            </a:fld>
            <a:endParaRPr lang="en-US" dirty="0"/>
          </a:p>
        </p:txBody>
      </p:sp>
      <p:sp>
        <p:nvSpPr>
          <p:cNvPr id="4" name="Date Placeholder 3"/>
          <p:cNvSpPr>
            <a:spLocks noGrp="1"/>
          </p:cNvSpPr>
          <p:nvPr>
            <p:ph type="dt" sz="half" idx="10"/>
          </p:nvPr>
        </p:nvSpPr>
        <p:spPr/>
        <p:txBody>
          <a:bodyPr/>
          <a:lstStyle/>
          <a:p>
            <a:pPr>
              <a:defRPr/>
            </a:pPr>
            <a:r>
              <a:rPr lang="en-US" smtClean="0"/>
              <a:t>10/22/2014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Coordination</a:t>
            </a:r>
          </a:p>
        </p:txBody>
      </p:sp>
      <p:sp>
        <p:nvSpPr>
          <p:cNvPr id="3" name="Content Placeholder 2"/>
          <p:cNvSpPr>
            <a:spLocks noGrp="1"/>
          </p:cNvSpPr>
          <p:nvPr>
            <p:ph idx="1"/>
          </p:nvPr>
        </p:nvSpPr>
        <p:spPr/>
        <p:txBody>
          <a:bodyPr/>
          <a:lstStyle/>
          <a:p>
            <a:r>
              <a:rPr lang="en-US" b="1" u="sng" dirty="0" smtClean="0"/>
              <a:t>Status updates</a:t>
            </a:r>
          </a:p>
          <a:p>
            <a:pPr lvl="1"/>
            <a:r>
              <a:rPr lang="en-US" sz="2000" dirty="0" smtClean="0"/>
              <a:t>Construction Coordinator verifies subcontractor's stated progress on a monthly basis.</a:t>
            </a:r>
          </a:p>
          <a:p>
            <a:pPr lvl="1"/>
            <a:r>
              <a:rPr lang="en-US" sz="2000" dirty="0" smtClean="0"/>
              <a:t>Measuring against the subcontractors schedule of values, the earned value is assembled. </a:t>
            </a:r>
          </a:p>
          <a:p>
            <a:pPr lvl="1"/>
            <a:endParaRPr lang="en-US" sz="2000" dirty="0"/>
          </a:p>
          <a:p>
            <a:r>
              <a:rPr lang="en-US" b="1" u="sng" dirty="0" smtClean="0"/>
              <a:t>Construction Close Out:</a:t>
            </a:r>
          </a:p>
          <a:p>
            <a:pPr lvl="1"/>
            <a:r>
              <a:rPr lang="en-US" sz="2000" dirty="0" smtClean="0"/>
              <a:t>Beneficial Occupancy</a:t>
            </a:r>
          </a:p>
          <a:p>
            <a:pPr lvl="1"/>
            <a:r>
              <a:rPr lang="en-US" sz="2000" dirty="0" smtClean="0"/>
              <a:t>Punch List </a:t>
            </a:r>
          </a:p>
          <a:p>
            <a:pPr lvl="1"/>
            <a:r>
              <a:rPr lang="en-US" sz="2000" dirty="0" smtClean="0"/>
              <a:t>Final Acceptance</a:t>
            </a:r>
          </a:p>
          <a:p>
            <a:endParaRPr lang="en-US" dirty="0"/>
          </a:p>
          <a:p>
            <a:endParaRPr lang="en-US" dirty="0"/>
          </a:p>
        </p:txBody>
      </p:sp>
      <p:sp>
        <p:nvSpPr>
          <p:cNvPr id="5" name="Footer Placeholder 4"/>
          <p:cNvSpPr>
            <a:spLocks noGrp="1"/>
          </p:cNvSpPr>
          <p:nvPr>
            <p:ph type="ftr" sz="quarter" idx="11"/>
          </p:nvPr>
        </p:nvSpPr>
        <p:spPr/>
        <p:txBody>
          <a:bodyPr/>
          <a:lstStyle/>
          <a:p>
            <a:pPr>
              <a:defRPr/>
            </a:pPr>
            <a:r>
              <a:rPr lang="en-US" b="1" smtClean="0"/>
              <a:t>R. Foutch – DOE CD-2/3b review          </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7</a:t>
            </a:fld>
            <a:endParaRPr lang="en-US" dirty="0"/>
          </a:p>
        </p:txBody>
      </p:sp>
      <p:sp>
        <p:nvSpPr>
          <p:cNvPr id="4" name="Date Placeholder 3"/>
          <p:cNvSpPr>
            <a:spLocks noGrp="1"/>
          </p:cNvSpPr>
          <p:nvPr>
            <p:ph type="dt" sz="half" idx="10"/>
          </p:nvPr>
        </p:nvSpPr>
        <p:spPr/>
        <p:txBody>
          <a:bodyPr/>
          <a:lstStyle/>
          <a:p>
            <a:pPr>
              <a:defRPr/>
            </a:pPr>
            <a:r>
              <a:rPr lang="en-US" smtClean="0"/>
              <a:t>10/22/2014</a:t>
            </a:r>
            <a:endParaRPr lang="en-US" dirty="0"/>
          </a:p>
        </p:txBody>
      </p:sp>
    </p:spTree>
    <p:extLst>
      <p:ext uri="{BB962C8B-B14F-4D97-AF65-F5344CB8AC3E}">
        <p14:creationId xmlns:p14="http://schemas.microsoft.com/office/powerpoint/2010/main" val="203001835"/>
      </p:ext>
    </p:extLst>
  </p:cSld>
  <p:clrMapOvr>
    <a:masterClrMapping/>
  </p:clrMapOvr>
</p:sld>
</file>

<file path=ppt/theme/theme1.xml><?xml version="1.0" encoding="utf-8"?>
<a:theme xmlns:a="http://schemas.openxmlformats.org/drawingml/2006/main" name="FermilabTemplate">
  <a:themeElements>
    <a:clrScheme name="Custom 2">
      <a:dk1>
        <a:srgbClr val="404040"/>
      </a:dk1>
      <a:lt1>
        <a:srgbClr val="FFFFFF"/>
      </a:lt1>
      <a:dk2>
        <a:srgbClr val="154D81"/>
      </a:dk2>
      <a:lt2>
        <a:srgbClr val="FFFFFF"/>
      </a:lt2>
      <a:accent1>
        <a:srgbClr val="82D2E6"/>
      </a:accent1>
      <a:accent2>
        <a:srgbClr val="1997B7"/>
      </a:accent2>
      <a:accent3>
        <a:srgbClr val="DA592A"/>
      </a:accent3>
      <a:accent4>
        <a:srgbClr val="BD1F24"/>
      </a:accent4>
      <a:accent5>
        <a:srgbClr val="519A24"/>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a:dk1>
        <a:srgbClr val="074184"/>
      </a:dk1>
      <a:lt1>
        <a:srgbClr val="FFFFFF"/>
      </a:lt1>
      <a:dk2>
        <a:srgbClr val="074184"/>
      </a:dk2>
      <a:lt2>
        <a:srgbClr val="FFFCF3"/>
      </a:lt2>
      <a:accent1>
        <a:srgbClr val="70C3DC"/>
      </a:accent1>
      <a:accent2>
        <a:srgbClr val="E14825"/>
      </a:accent2>
      <a:accent3>
        <a:srgbClr val="399F3C"/>
      </a:accent3>
      <a:accent4>
        <a:srgbClr val="800F1B"/>
      </a:accent4>
      <a:accent5>
        <a:srgbClr val="1997B7"/>
      </a:accent5>
      <a:accent6>
        <a:srgbClr val="40404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FermilabTemplate.potx</Template>
  <TotalTime>6289</TotalTime>
  <Words>1015</Words>
  <Application>Microsoft Office PowerPoint</Application>
  <PresentationFormat>On-screen Show (4:3)</PresentationFormat>
  <Paragraphs>149</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FermilabTemplate</vt:lpstr>
      <vt:lpstr>Fermilab: Footer Only</vt:lpstr>
      <vt:lpstr>Mu2e DOE Review Construction Coordination</vt:lpstr>
      <vt:lpstr>Construction Coordination</vt:lpstr>
      <vt:lpstr>Construction Coordination</vt:lpstr>
      <vt:lpstr>Construction Coordination</vt:lpstr>
      <vt:lpstr>Construction Coordination</vt:lpstr>
      <vt:lpstr>Construction Coordination</vt:lpstr>
      <vt:lpstr>Construction Coordination</vt:lpstr>
    </vt:vector>
  </TitlesOfParts>
  <Company>Sandbox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Thomas W. Lackowski x3640 06758N</cp:lastModifiedBy>
  <cp:revision>455</cp:revision>
  <cp:lastPrinted>2014-06-04T17:18:59Z</cp:lastPrinted>
  <dcterms:created xsi:type="dcterms:W3CDTF">2014-01-03T20:18:13Z</dcterms:created>
  <dcterms:modified xsi:type="dcterms:W3CDTF">2014-10-17T18:19:55Z</dcterms:modified>
</cp:coreProperties>
</file>