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16"/>
  </p:notesMasterIdLst>
  <p:handoutMasterIdLst>
    <p:handoutMasterId r:id="rId17"/>
  </p:handoutMasterIdLst>
  <p:sldIdLst>
    <p:sldId id="457" r:id="rId3"/>
    <p:sldId id="460" r:id="rId4"/>
    <p:sldId id="461" r:id="rId5"/>
    <p:sldId id="465" r:id="rId6"/>
    <p:sldId id="462" r:id="rId7"/>
    <p:sldId id="467" r:id="rId8"/>
    <p:sldId id="463" r:id="rId9"/>
    <p:sldId id="466" r:id="rId10"/>
    <p:sldId id="469" r:id="rId11"/>
    <p:sldId id="470" r:id="rId12"/>
    <p:sldId id="464" r:id="rId13"/>
    <p:sldId id="468" r:id="rId14"/>
    <p:sldId id="471" r:id="rId15"/>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9C"/>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3" rIns="96649" bIns="48323"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3" rIns="96649" bIns="48323" rtlCol="0"/>
          <a:lstStyle>
            <a:lvl1pPr algn="r" fontAlgn="auto">
              <a:spcBef>
                <a:spcPts val="0"/>
              </a:spcBef>
              <a:spcAft>
                <a:spcPts val="0"/>
              </a:spcAft>
              <a:defRPr sz="1300">
                <a:latin typeface="Helvetica"/>
                <a:ea typeface="+mn-ea"/>
                <a:cs typeface="+mn-cs"/>
              </a:defRPr>
            </a:lvl1pPr>
          </a:lstStyle>
          <a:p>
            <a:pPr>
              <a:defRPr/>
            </a:pPr>
            <a:fld id="{4C190591-D543-7449-A828-559C08D06478}" type="datetimeFigureOut">
              <a:rPr lang="en-US"/>
              <a:pPr>
                <a:defRPr/>
              </a:pPr>
              <a:t>10/17/2014</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49" tIns="48323" rIns="96649" bIns="48323"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9" tIns="48323" rIns="96649" bIns="48323" rtlCol="0" anchor="b"/>
          <a:lstStyle>
            <a:lvl1pPr algn="r" fontAlgn="auto">
              <a:spcBef>
                <a:spcPts val="0"/>
              </a:spcBef>
              <a:spcAft>
                <a:spcPts val="0"/>
              </a:spcAft>
              <a:defRPr sz="13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3" rIns="96649" bIns="48323"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9" tIns="48323" rIns="96649" bIns="48323" rtlCol="0"/>
          <a:lstStyle>
            <a:lvl1pPr algn="r" fontAlgn="auto">
              <a:spcBef>
                <a:spcPts val="0"/>
              </a:spcBef>
              <a:spcAft>
                <a:spcPts val="0"/>
              </a:spcAft>
              <a:defRPr sz="1300">
                <a:latin typeface="Helvetica"/>
                <a:ea typeface="+mn-ea"/>
                <a:cs typeface="+mn-cs"/>
              </a:defRPr>
            </a:lvl1pPr>
          </a:lstStyle>
          <a:p>
            <a:pPr>
              <a:defRPr/>
            </a:pPr>
            <a:fld id="{82702176-6DAC-6B4F-B700-3AD3B8686ACC}"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9" tIns="48323" rIns="96649" bIns="48323" rtlCol="0" anchor="ctr"/>
          <a:lstStyle/>
          <a:p>
            <a:pPr lvl="0"/>
            <a:endParaRPr lang="en-US" noProof="0" dirty="0" smtClean="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9" tIns="48323" rIns="96649" bIns="48323"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9" tIns="48323" rIns="96649" bIns="48323"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9" tIns="48323" rIns="96649" bIns="48323" rtlCol="0" anchor="b"/>
          <a:lstStyle>
            <a:lvl1pPr algn="r" fontAlgn="auto">
              <a:spcBef>
                <a:spcPts val="0"/>
              </a:spcBef>
              <a:spcAft>
                <a:spcPts val="0"/>
              </a:spcAft>
              <a:defRPr sz="13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10/22/14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T. Lackowski - DOE-2/3b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10/22/14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T. Lackowski - DOE-2/3b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10/22/14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 Lackowski - DOE-2/3b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10/22/14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T. Lackowski - DOE-2/3b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10/22/14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T. Lackowski - DOE-2/3b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10/22/14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T. Lackowski - DOE-2/3b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 Lackowski - DOE-2/3b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10/22/14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T. Lackowski - DOE-2/3b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10/22/14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T. Lackowski - DOE-2/3b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nal.gov/directorate/OPMO/PolProc/hom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Charge Review</a:t>
            </a:r>
            <a:r>
              <a:rPr lang="en-US" dirty="0">
                <a:solidFill>
                  <a:schemeClr val="tx2"/>
                </a:solidFill>
                <a:latin typeface="Helvetica" charset="0"/>
              </a:rPr>
              <a:t/>
            </a:r>
            <a:br>
              <a:rPr lang="en-US" dirty="0">
                <a:solidFill>
                  <a:schemeClr val="tx2"/>
                </a:solidFill>
                <a:latin typeface="Helvetica" charset="0"/>
              </a:rPr>
            </a:br>
            <a:r>
              <a:rPr lang="en-US" dirty="0">
                <a:solidFill>
                  <a:schemeClr val="tx2"/>
                </a:solidFill>
                <a:latin typeface="Helvetica" charset="0"/>
              </a:rPr>
              <a:t>WBS 3.0</a:t>
            </a: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chemeClr val="tx2"/>
                </a:solidFill>
                <a:latin typeface="Helvetica" charset="0"/>
              </a:rPr>
              <a:t>T. Lackowski</a:t>
            </a:r>
          </a:p>
          <a:p>
            <a:r>
              <a:rPr lang="en-US" dirty="0">
                <a:solidFill>
                  <a:schemeClr val="tx2"/>
                </a:solidFill>
                <a:latin typeface="Helvetica" charset="0"/>
              </a:rPr>
              <a:t>L2 Manager</a:t>
            </a:r>
          </a:p>
          <a:p>
            <a:r>
              <a:rPr lang="en-US" dirty="0" smtClean="0">
                <a:solidFill>
                  <a:schemeClr val="tx2"/>
                </a:solidFill>
                <a:latin typeface="Helvetica" charset="0"/>
              </a:rPr>
              <a:t>10/22/2014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0025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from Director’s CD-2/3b review</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 y="2450744"/>
            <a:ext cx="8672513" cy="2172413"/>
          </a:xfrm>
        </p:spPr>
      </p:pic>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spTree>
    <p:extLst>
      <p:ext uri="{BB962C8B-B14F-4D97-AF65-F5344CB8AC3E}">
        <p14:creationId xmlns:p14="http://schemas.microsoft.com/office/powerpoint/2010/main" val="312134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 7</a:t>
            </a:r>
            <a:endParaRPr lang="en-US" dirty="0"/>
          </a:p>
        </p:txBody>
      </p:sp>
      <p:sp>
        <p:nvSpPr>
          <p:cNvPr id="3" name="Content Placeholder 2"/>
          <p:cNvSpPr>
            <a:spLocks noGrp="1"/>
          </p:cNvSpPr>
          <p:nvPr>
            <p:ph idx="1"/>
          </p:nvPr>
        </p:nvSpPr>
        <p:spPr/>
        <p:txBody>
          <a:bodyPr/>
          <a:lstStyle/>
          <a:p>
            <a:r>
              <a:rPr lang="en-US" dirty="0" smtClean="0"/>
              <a:t>7. Is the detailed design sufficiently mature so that the project can continue with procurement and fabrication?  Has there been adequate progress on the long-lead procurement activities approved under CD-3a?</a:t>
            </a:r>
          </a:p>
          <a:p>
            <a:pPr lvl="1"/>
            <a:r>
              <a:rPr lang="en-US" dirty="0" smtClean="0"/>
              <a:t>There are contract documents that are complete and buildable for the  Mu2e Conventional Facilities.</a:t>
            </a:r>
          </a:p>
          <a:p>
            <a:pPr lvl="1"/>
            <a:r>
              <a:rPr lang="en-US" dirty="0" smtClean="0"/>
              <a:t>The Delivery Ring Upgrade and the procured items are either substantially complete or off the shelf specifications.  None are schedule critical. </a:t>
            </a:r>
          </a:p>
          <a:p>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Tree>
    <p:extLst>
      <p:ext uri="{BB962C8B-B14F-4D97-AF65-F5344CB8AC3E}">
        <p14:creationId xmlns:p14="http://schemas.microsoft.com/office/powerpoint/2010/main" val="288819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 8</a:t>
            </a:r>
            <a:endParaRPr lang="en-US" dirty="0"/>
          </a:p>
        </p:txBody>
      </p:sp>
      <p:sp>
        <p:nvSpPr>
          <p:cNvPr id="3" name="Content Placeholder 2"/>
          <p:cNvSpPr>
            <a:spLocks noGrp="1"/>
          </p:cNvSpPr>
          <p:nvPr>
            <p:ph idx="1"/>
          </p:nvPr>
        </p:nvSpPr>
        <p:spPr/>
        <p:txBody>
          <a:bodyPr/>
          <a:lstStyle/>
          <a:p>
            <a:r>
              <a:rPr lang="en-US" dirty="0" smtClean="0"/>
              <a:t>8</a:t>
            </a:r>
            <a:r>
              <a:rPr lang="en-US" dirty="0"/>
              <a:t>. Is the documentation required by DOE Order 413.3b for CD-3b complete</a:t>
            </a:r>
            <a:r>
              <a:rPr lang="en-US" dirty="0" smtClean="0"/>
              <a:t>?</a:t>
            </a:r>
          </a:p>
          <a:p>
            <a:pPr lvl="1"/>
            <a:r>
              <a:rPr lang="en-US" dirty="0" smtClean="0"/>
              <a:t>The WBS 475.03 documents / actions are complete.</a:t>
            </a:r>
          </a:p>
          <a:p>
            <a:pPr lvl="1"/>
            <a:r>
              <a:rPr lang="en-US" dirty="0" smtClean="0"/>
              <a:t>Some of project level documents (such as PEP, PMP) may have minor updates by CD-3c but are now complete.  </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Tree>
    <p:extLst>
      <p:ext uri="{BB962C8B-B14F-4D97-AF65-F5344CB8AC3E}">
        <p14:creationId xmlns:p14="http://schemas.microsoft.com/office/powerpoint/2010/main" val="315858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Summary</a:t>
            </a:r>
            <a:endParaRPr lang="en-US" dirty="0"/>
          </a:p>
        </p:txBody>
      </p:sp>
      <p:sp>
        <p:nvSpPr>
          <p:cNvPr id="3" name="Content Placeholder 2"/>
          <p:cNvSpPr>
            <a:spLocks noGrp="1"/>
          </p:cNvSpPr>
          <p:nvPr>
            <p:ph idx="1"/>
          </p:nvPr>
        </p:nvSpPr>
        <p:spPr>
          <a:xfrm>
            <a:off x="228600" y="1043046"/>
            <a:ext cx="8672513" cy="5129154"/>
          </a:xfrm>
        </p:spPr>
        <p:txBody>
          <a:bodyPr/>
          <a:lstStyle/>
          <a:p>
            <a:r>
              <a:rPr lang="en-US" dirty="0" smtClean="0"/>
              <a:t>We </a:t>
            </a:r>
            <a:r>
              <a:rPr lang="en-US" dirty="0" smtClean="0"/>
              <a:t>have met the requirements for </a:t>
            </a:r>
            <a:r>
              <a:rPr lang="en-US" dirty="0" smtClean="0"/>
              <a:t>CD-2/3b </a:t>
            </a:r>
            <a:r>
              <a:rPr lang="en-US" dirty="0" smtClean="0"/>
              <a:t>approval by:</a:t>
            </a:r>
          </a:p>
          <a:p>
            <a:pPr lvl="1"/>
            <a:r>
              <a:rPr lang="en-US" dirty="0" smtClean="0"/>
              <a:t>Project Management</a:t>
            </a:r>
          </a:p>
          <a:p>
            <a:pPr lvl="2"/>
            <a:r>
              <a:rPr lang="en-US" sz="1600" dirty="0" smtClean="0"/>
              <a:t>Strong, experienced team in place with a history of success of similar Fermilab projects;</a:t>
            </a:r>
          </a:p>
          <a:p>
            <a:pPr lvl="2"/>
            <a:r>
              <a:rPr lang="en-US" sz="1600" dirty="0" smtClean="0"/>
              <a:t>Actively </a:t>
            </a:r>
            <a:r>
              <a:rPr lang="en-US" sz="1600" dirty="0" smtClean="0"/>
              <a:t>managing the </a:t>
            </a:r>
            <a:r>
              <a:rPr lang="en-US" sz="1600" dirty="0"/>
              <a:t>p</a:t>
            </a:r>
            <a:r>
              <a:rPr lang="en-US" sz="1600" dirty="0" smtClean="0"/>
              <a:t>roject </a:t>
            </a:r>
            <a:r>
              <a:rPr lang="en-US" sz="1600" dirty="0" smtClean="0"/>
              <a:t>using a properly tailored DOE 413.3B approach.</a:t>
            </a:r>
          </a:p>
          <a:p>
            <a:pPr lvl="2"/>
            <a:r>
              <a:rPr lang="en-US" sz="1600" dirty="0" smtClean="0"/>
              <a:t>Well matured </a:t>
            </a:r>
            <a:r>
              <a:rPr lang="en-US" sz="1600" dirty="0" smtClean="0"/>
              <a:t>front-end planning, cost, scope and schedule.</a:t>
            </a:r>
          </a:p>
          <a:p>
            <a:pPr lvl="2"/>
            <a:r>
              <a:rPr lang="en-US" sz="1600" dirty="0" smtClean="0"/>
              <a:t>Conventional Facilities subproject </a:t>
            </a:r>
            <a:r>
              <a:rPr lang="en-US" sz="1600" dirty="0" smtClean="0"/>
              <a:t>fully integrated with the rest of the Project and lab certified system. (i.e. WBS, risks, milestones, tools)</a:t>
            </a:r>
          </a:p>
          <a:p>
            <a:pPr lvl="1"/>
            <a:r>
              <a:rPr lang="en-US" dirty="0" smtClean="0"/>
              <a:t>Construction Documents</a:t>
            </a:r>
            <a:r>
              <a:rPr lang="en-US" dirty="0" smtClean="0"/>
              <a:t>:</a:t>
            </a:r>
          </a:p>
          <a:p>
            <a:pPr lvl="2"/>
            <a:r>
              <a:rPr lang="en-US" sz="1600" dirty="0"/>
              <a:t>B</a:t>
            </a:r>
            <a:r>
              <a:rPr lang="en-US" sz="1600" dirty="0" smtClean="0"/>
              <a:t>ased </a:t>
            </a:r>
            <a:r>
              <a:rPr lang="en-US" sz="1600" dirty="0" smtClean="0"/>
              <a:t>on </a:t>
            </a:r>
            <a:r>
              <a:rPr lang="en-US" sz="1600" dirty="0" smtClean="0"/>
              <a:t>known technical </a:t>
            </a:r>
            <a:r>
              <a:rPr lang="en-US" sz="1600" dirty="0" smtClean="0"/>
              <a:t>requirements and </a:t>
            </a:r>
            <a:r>
              <a:rPr lang="en-US" sz="1600" dirty="0" smtClean="0"/>
              <a:t>interfaces;</a:t>
            </a:r>
            <a:endParaRPr lang="en-US" sz="1600" dirty="0" smtClean="0"/>
          </a:p>
          <a:p>
            <a:pPr lvl="2"/>
            <a:r>
              <a:rPr lang="en-US" sz="1600" dirty="0"/>
              <a:t>C</a:t>
            </a:r>
            <a:r>
              <a:rPr lang="en-US" sz="1600" dirty="0" smtClean="0"/>
              <a:t>ompleted a fixed price </a:t>
            </a:r>
            <a:r>
              <a:rPr lang="en-US" sz="1600" smtClean="0"/>
              <a:t>subcontractor solicitation;</a:t>
            </a:r>
            <a:endParaRPr lang="en-US" sz="1600" dirty="0" smtClean="0"/>
          </a:p>
          <a:p>
            <a:pPr lvl="2"/>
            <a:r>
              <a:rPr lang="en-US" sz="1600" dirty="0"/>
              <a:t>P</a:t>
            </a:r>
            <a:r>
              <a:rPr lang="en-US" sz="1600" dirty="0" smtClean="0"/>
              <a:t>roposals </a:t>
            </a:r>
            <a:r>
              <a:rPr lang="en-US" sz="1600" dirty="0" smtClean="0"/>
              <a:t>in </a:t>
            </a:r>
            <a:r>
              <a:rPr lang="en-US" sz="1600" dirty="0" smtClean="0"/>
              <a:t>hand, ready to award</a:t>
            </a:r>
            <a:endParaRPr lang="en-US" sz="1600" dirty="0" smtClean="0"/>
          </a:p>
          <a:p>
            <a:pPr lvl="2"/>
            <a:r>
              <a:rPr lang="en-US" sz="1600" dirty="0" smtClean="0"/>
              <a:t>Within the budgeted cost </a:t>
            </a:r>
            <a:r>
              <a:rPr lang="en-US" sz="1600" dirty="0" smtClean="0"/>
              <a:t>and schedule.</a:t>
            </a:r>
          </a:p>
          <a:p>
            <a:pPr lvl="2"/>
            <a:r>
              <a:rPr lang="en-US" sz="1600" dirty="0" smtClean="0"/>
              <a:t>Required permitting in </a:t>
            </a:r>
            <a:r>
              <a:rPr lang="en-US" sz="1600" dirty="0" smtClean="0"/>
              <a:t>place</a:t>
            </a:r>
            <a:r>
              <a:rPr lang="en-US" dirty="0" smtClean="0"/>
              <a:t>.</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Tree>
    <p:extLst>
      <p:ext uri="{BB962C8B-B14F-4D97-AF65-F5344CB8AC3E}">
        <p14:creationId xmlns:p14="http://schemas.microsoft.com/office/powerpoint/2010/main" val="137975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Charge</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pic>
        <p:nvPicPr>
          <p:cNvPr id="7" name="Content Placeholder 6" descr="Screen Shot 2014-09-26 at 11.40.38 AM   Sep 26.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004" y="942975"/>
            <a:ext cx="5810333" cy="5290505"/>
          </a:xfrm>
          <a:prstGeom prst="rect">
            <a:avLst/>
          </a:prstGeom>
        </p:spPr>
      </p:pic>
    </p:spTree>
    <p:extLst>
      <p:ext uri="{BB962C8B-B14F-4D97-AF65-F5344CB8AC3E}">
        <p14:creationId xmlns:p14="http://schemas.microsoft.com/office/powerpoint/2010/main" val="95579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 1</a:t>
            </a:r>
            <a:endParaRPr lang="en-US" dirty="0"/>
          </a:p>
        </p:txBody>
      </p:sp>
      <p:sp>
        <p:nvSpPr>
          <p:cNvPr id="3" name="Content Placeholder 2"/>
          <p:cNvSpPr>
            <a:spLocks noGrp="1"/>
          </p:cNvSpPr>
          <p:nvPr>
            <p:ph idx="1"/>
          </p:nvPr>
        </p:nvSpPr>
        <p:spPr>
          <a:xfrm>
            <a:off x="242887" y="833496"/>
            <a:ext cx="8672513" cy="4987867"/>
          </a:xfrm>
        </p:spPr>
        <p:txBody>
          <a:bodyPr/>
          <a:lstStyle/>
          <a:p>
            <a:r>
              <a:rPr lang="en-US" dirty="0" smtClean="0"/>
              <a:t>1. Do the proposed technical design and associated implantation approach satisfy the performance requirements?  How has the project team ensured that the subsystems will be fully integrated?  Are the CD-4 goals reasonable and well defined.</a:t>
            </a:r>
          </a:p>
          <a:p>
            <a:pPr lvl="1"/>
            <a:r>
              <a:rPr lang="en-US" dirty="0" smtClean="0"/>
              <a:t>The physical design is well understood by the stakeholders and much effort has been expended to insure that the technical apparatus will fit, and be serviced and operated safely.  Mechanical and electrical requirements are well known and are satisfied, with reasonable margin.</a:t>
            </a:r>
          </a:p>
          <a:p>
            <a:pPr lvl="1"/>
            <a:r>
              <a:rPr lang="en-US" dirty="0" smtClean="0"/>
              <a:t>Requirements and Interface documents are approved by stakeholders.</a:t>
            </a:r>
          </a:p>
          <a:p>
            <a:pPr lvl="1"/>
            <a:r>
              <a:rPr lang="en-US" dirty="0" smtClean="0"/>
              <a:t>The following link take you to the Fermi Project Management Policies and procedures. </a:t>
            </a:r>
            <a:r>
              <a:rPr lang="en-US" u="sng" dirty="0" smtClean="0">
                <a:hlinkClick r:id="rId2"/>
              </a:rPr>
              <a:t>http</a:t>
            </a:r>
            <a:r>
              <a:rPr lang="en-US" u="sng" dirty="0">
                <a:hlinkClick r:id="rId2"/>
              </a:rPr>
              <a:t>://www.fnal.gov/directorate/OPMO/PolProc/home.htm</a:t>
            </a:r>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Tree>
    <p:extLst>
      <p:ext uri="{BB962C8B-B14F-4D97-AF65-F5344CB8AC3E}">
        <p14:creationId xmlns:p14="http://schemas.microsoft.com/office/powerpoint/2010/main" val="172153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#2</a:t>
            </a:r>
            <a:endParaRPr lang="en-US" dirty="0"/>
          </a:p>
        </p:txBody>
      </p:sp>
      <p:sp>
        <p:nvSpPr>
          <p:cNvPr id="3" name="Content Placeholder 2"/>
          <p:cNvSpPr>
            <a:spLocks noGrp="1"/>
          </p:cNvSpPr>
          <p:nvPr>
            <p:ph idx="1"/>
          </p:nvPr>
        </p:nvSpPr>
        <p:spPr/>
        <p:txBody>
          <a:bodyPr/>
          <a:lstStyle/>
          <a:p>
            <a:r>
              <a:rPr lang="en-US" dirty="0" smtClean="0"/>
              <a:t>Is </a:t>
            </a:r>
            <a:r>
              <a:rPr lang="en-US" dirty="0"/>
              <a:t>the cost estimate and schedule consistent with the plan to deliver the technical scope?  Is contingency adequate for the risk</a:t>
            </a:r>
            <a:r>
              <a:rPr lang="en-US" dirty="0" smtClean="0"/>
              <a:t>?</a:t>
            </a:r>
          </a:p>
          <a:p>
            <a:pPr lvl="1"/>
            <a:r>
              <a:rPr lang="en-US" dirty="0" smtClean="0"/>
              <a:t>ICE was within .4% for the remaining work scope.  The apparent successful proposal for the major construction package is 4% less than the engineers estimate.  </a:t>
            </a:r>
          </a:p>
          <a:p>
            <a:pPr lvl="1"/>
            <a:r>
              <a:rPr lang="en-US" dirty="0" smtClean="0"/>
              <a:t>The schedule was based on the experience Fermilab has had with small business subcontractors based on the MC-1 construction progress.</a:t>
            </a:r>
          </a:p>
          <a:p>
            <a:pPr lvl="1"/>
            <a:r>
              <a:rPr lang="en-US" dirty="0" smtClean="0"/>
              <a:t>All of my major risks have been mitigated, transferred, retired or accepted.  There are still a number of “standard” construction risks which are being monitored.</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spTree>
    <p:extLst>
      <p:ext uri="{BB962C8B-B14F-4D97-AF65-F5344CB8AC3E}">
        <p14:creationId xmlns:p14="http://schemas.microsoft.com/office/powerpoint/2010/main" val="261248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#3</a:t>
            </a:r>
            <a:endParaRPr lang="en-US" dirty="0"/>
          </a:p>
        </p:txBody>
      </p:sp>
      <p:sp>
        <p:nvSpPr>
          <p:cNvPr id="3" name="Content Placeholder 2"/>
          <p:cNvSpPr>
            <a:spLocks noGrp="1"/>
          </p:cNvSpPr>
          <p:nvPr>
            <p:ph idx="1"/>
          </p:nvPr>
        </p:nvSpPr>
        <p:spPr/>
        <p:txBody>
          <a:bodyPr/>
          <a:lstStyle/>
          <a:p>
            <a:r>
              <a:rPr lang="en-US" dirty="0" smtClean="0"/>
              <a:t>3.  Are the management structure and resources adequate to deliver the proposed technical scope within the baseline budget and schedule as specified </a:t>
            </a:r>
            <a:r>
              <a:rPr lang="en-US" dirty="0"/>
              <a:t>i</a:t>
            </a:r>
            <a:r>
              <a:rPr lang="en-US" dirty="0" smtClean="0"/>
              <a:t>n the PEP?</a:t>
            </a:r>
          </a:p>
          <a:p>
            <a:pPr lvl="1"/>
            <a:r>
              <a:rPr lang="en-US" dirty="0" smtClean="0"/>
              <a:t>From the sub-project management level the PM has communicated the need to stay within the cost and schedule baseline.  The tools and personnel to monitor and analyze the work status exists.</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Tree>
    <p:extLst>
      <p:ext uri="{BB962C8B-B14F-4D97-AF65-F5344CB8AC3E}">
        <p14:creationId xmlns:p14="http://schemas.microsoft.com/office/powerpoint/2010/main" val="417700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#4</a:t>
            </a:r>
            <a:endParaRPr lang="en-US" dirty="0"/>
          </a:p>
        </p:txBody>
      </p:sp>
      <p:sp>
        <p:nvSpPr>
          <p:cNvPr id="3" name="Content Placeholder 2"/>
          <p:cNvSpPr>
            <a:spLocks noGrp="1"/>
          </p:cNvSpPr>
          <p:nvPr>
            <p:ph idx="1"/>
          </p:nvPr>
        </p:nvSpPr>
        <p:spPr/>
        <p:txBody>
          <a:bodyPr/>
          <a:lstStyle/>
          <a:p>
            <a:r>
              <a:rPr lang="en-US" dirty="0"/>
              <a:t>4.  Is the documentation structure by DOE Order 413.3b for CD-2 complete</a:t>
            </a:r>
            <a:r>
              <a:rPr lang="en-US" dirty="0" smtClean="0"/>
              <a:t>?</a:t>
            </a:r>
          </a:p>
          <a:p>
            <a:pPr lvl="1"/>
            <a:r>
              <a:rPr lang="en-US" dirty="0" smtClean="0"/>
              <a:t>While many of the documents have been completed by the Level One project manager WBS 475.03 has:</a:t>
            </a:r>
          </a:p>
          <a:p>
            <a:pPr lvl="2"/>
            <a:r>
              <a:rPr lang="en-US" dirty="0" smtClean="0"/>
              <a:t>Contributed to a number of the documents such as the HA and TDR.</a:t>
            </a:r>
          </a:p>
          <a:p>
            <a:pPr lvl="2"/>
            <a:r>
              <a:rPr lang="en-US" dirty="0" smtClean="0"/>
              <a:t>Have read, not memorized, all of the management documents such a PEP, PMP, and Acquisition Strategy.  Know where to find what I need to manage my subproject.</a:t>
            </a:r>
          </a:p>
          <a:p>
            <a:pPr lvl="1"/>
            <a:r>
              <a:rPr lang="en-US" dirty="0" smtClean="0"/>
              <a:t>Addressed and completed those items unique to my sub-project.</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Tree>
    <p:extLst>
      <p:ext uri="{BB962C8B-B14F-4D97-AF65-F5344CB8AC3E}">
        <p14:creationId xmlns:p14="http://schemas.microsoft.com/office/powerpoint/2010/main" val="284230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 5</a:t>
            </a:r>
            <a:endParaRPr lang="en-US" dirty="0"/>
          </a:p>
        </p:txBody>
      </p:sp>
      <p:sp>
        <p:nvSpPr>
          <p:cNvPr id="3" name="Content Placeholder 2"/>
          <p:cNvSpPr>
            <a:spLocks noGrp="1"/>
          </p:cNvSpPr>
          <p:nvPr>
            <p:ph idx="1"/>
          </p:nvPr>
        </p:nvSpPr>
        <p:spPr/>
        <p:txBody>
          <a:bodyPr/>
          <a:lstStyle/>
          <a:p>
            <a:r>
              <a:rPr lang="en-US" dirty="0" smtClean="0"/>
              <a:t>Are ES&amp;H aspects being addressed given the project’s current stage of development?</a:t>
            </a:r>
          </a:p>
          <a:p>
            <a:pPr lvl="1"/>
            <a:r>
              <a:rPr lang="en-US" dirty="0" smtClean="0"/>
              <a:t>ES&amp;H was considered and addressed in the design.</a:t>
            </a:r>
          </a:p>
          <a:p>
            <a:pPr lvl="2"/>
            <a:r>
              <a:rPr lang="en-US" dirty="0" smtClean="0"/>
              <a:t>Aisles for installation, maintenance</a:t>
            </a:r>
          </a:p>
          <a:p>
            <a:pPr lvl="2"/>
            <a:r>
              <a:rPr lang="en-US" dirty="0" smtClean="0"/>
              <a:t>Life safety</a:t>
            </a:r>
          </a:p>
          <a:p>
            <a:pPr lvl="2"/>
            <a:r>
              <a:rPr lang="en-US" dirty="0" smtClean="0"/>
              <a:t>NEPA</a:t>
            </a:r>
          </a:p>
          <a:p>
            <a:pPr lvl="1"/>
            <a:r>
              <a:rPr lang="en-US" dirty="0" smtClean="0"/>
              <a:t>Construction Safety</a:t>
            </a:r>
          </a:p>
          <a:p>
            <a:pPr lvl="2"/>
            <a:r>
              <a:rPr lang="en-US" dirty="0" smtClean="0"/>
              <a:t>Building on the established ISM program </a:t>
            </a:r>
          </a:p>
          <a:p>
            <a:pPr lvl="2"/>
            <a:r>
              <a:rPr lang="en-US" dirty="0" smtClean="0"/>
              <a:t>Separate superintendent and safety representative</a:t>
            </a:r>
          </a:p>
          <a:p>
            <a:pPr lvl="2"/>
            <a:r>
              <a:rPr lang="en-US" dirty="0" smtClean="0"/>
              <a:t>Subcontractor’s corporate ES&amp;H involvement</a:t>
            </a:r>
          </a:p>
          <a:p>
            <a:pPr lvl="2"/>
            <a:r>
              <a:rPr lang="en-US" dirty="0" smtClean="0"/>
              <a:t>Consultant ES&amp;H </a:t>
            </a:r>
          </a:p>
          <a:p>
            <a:pPr lvl="2"/>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spTree>
    <p:extLst>
      <p:ext uri="{BB962C8B-B14F-4D97-AF65-F5344CB8AC3E}">
        <p14:creationId xmlns:p14="http://schemas.microsoft.com/office/powerpoint/2010/main" val="40483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 6</a:t>
            </a:r>
            <a:endParaRPr lang="en-US" dirty="0"/>
          </a:p>
        </p:txBody>
      </p:sp>
      <p:sp>
        <p:nvSpPr>
          <p:cNvPr id="3" name="Content Placeholder 2"/>
          <p:cNvSpPr>
            <a:spLocks noGrp="1"/>
          </p:cNvSpPr>
          <p:nvPr>
            <p:ph idx="1"/>
          </p:nvPr>
        </p:nvSpPr>
        <p:spPr>
          <a:xfrm>
            <a:off x="242887" y="900171"/>
            <a:ext cx="8824913" cy="5337647"/>
          </a:xfrm>
        </p:spPr>
        <p:txBody>
          <a:bodyPr/>
          <a:lstStyle/>
          <a:p>
            <a:r>
              <a:rPr lang="en-US" dirty="0"/>
              <a:t>6. </a:t>
            </a:r>
            <a:r>
              <a:rPr lang="en-US" dirty="0" smtClean="0"/>
              <a:t>Has </a:t>
            </a:r>
            <a:r>
              <a:rPr lang="en-US" dirty="0"/>
              <a:t>the project responded satisfactorily to the </a:t>
            </a:r>
            <a:r>
              <a:rPr lang="en-US" dirty="0" smtClean="0"/>
              <a:t>recommendations </a:t>
            </a:r>
            <a:r>
              <a:rPr lang="en-US" dirty="0"/>
              <a:t>from the previous independent project review?</a:t>
            </a:r>
          </a:p>
          <a:p>
            <a:pPr lvl="1"/>
            <a:r>
              <a:rPr lang="en-US" dirty="0" smtClean="0"/>
              <a:t>Responses from past</a:t>
            </a:r>
          </a:p>
          <a:p>
            <a:pPr marL="457200" lvl="1" indent="0">
              <a:buNone/>
            </a:pPr>
            <a:r>
              <a:rPr lang="en-US" dirty="0"/>
              <a:t> </a:t>
            </a:r>
            <a:r>
              <a:rPr lang="en-US" dirty="0" smtClean="0"/>
              <a:t>   reviews.</a:t>
            </a:r>
          </a:p>
          <a:p>
            <a:pPr lvl="1"/>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24" y="1857148"/>
            <a:ext cx="5248276" cy="4456870"/>
          </a:xfrm>
          <a:prstGeom prst="rect">
            <a:avLst/>
          </a:prstGeom>
        </p:spPr>
      </p:pic>
    </p:spTree>
    <p:extLst>
      <p:ext uri="{BB962C8B-B14F-4D97-AF65-F5344CB8AC3E}">
        <p14:creationId xmlns:p14="http://schemas.microsoft.com/office/powerpoint/2010/main" val="9838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from Director’s CD-2/3b review</a:t>
            </a:r>
            <a:endParaRPr lang="en-US" dirty="0"/>
          </a:p>
        </p:txBody>
      </p:sp>
      <p:sp>
        <p:nvSpPr>
          <p:cNvPr id="4" name="Date Placeholder 3"/>
          <p:cNvSpPr>
            <a:spLocks noGrp="1"/>
          </p:cNvSpPr>
          <p:nvPr>
            <p:ph type="dt" sz="half" idx="10"/>
          </p:nvPr>
        </p:nvSpPr>
        <p:spPr/>
        <p:txBody>
          <a:bodyPr/>
          <a:lstStyle/>
          <a:p>
            <a:pPr>
              <a:defRPr/>
            </a:pPr>
            <a:r>
              <a:rPr lang="en-US" smtClean="0"/>
              <a:t>10/22/14</a:t>
            </a:r>
            <a:endParaRPr lang="en-US" dirty="0"/>
          </a:p>
        </p:txBody>
      </p:sp>
      <p:sp>
        <p:nvSpPr>
          <p:cNvPr id="5" name="Footer Placeholder 4"/>
          <p:cNvSpPr>
            <a:spLocks noGrp="1"/>
          </p:cNvSpPr>
          <p:nvPr>
            <p:ph type="ftr" sz="quarter" idx="11"/>
          </p:nvPr>
        </p:nvSpPr>
        <p:spPr/>
        <p:txBody>
          <a:bodyPr/>
          <a:lstStyle/>
          <a:p>
            <a:pPr>
              <a:defRPr/>
            </a:pPr>
            <a:r>
              <a:rPr lang="en-US"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2048"/>
            <a:ext cx="8458200" cy="5405017"/>
          </a:xfrm>
        </p:spPr>
      </p:pic>
    </p:spTree>
    <p:extLst>
      <p:ext uri="{BB962C8B-B14F-4D97-AF65-F5344CB8AC3E}">
        <p14:creationId xmlns:p14="http://schemas.microsoft.com/office/powerpoint/2010/main" val="2092206257"/>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17637</TotalTime>
  <Words>811</Words>
  <Application>Microsoft Office PowerPoint</Application>
  <PresentationFormat>On-screen Show (4:3)</PresentationFormat>
  <Paragraphs>100</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FermilabTemplate</vt:lpstr>
      <vt:lpstr>Fermilab: Footer Only</vt:lpstr>
      <vt:lpstr>Charge Review WBS 3.0</vt:lpstr>
      <vt:lpstr>Review Charge</vt:lpstr>
      <vt:lpstr>Charge # 1</vt:lpstr>
      <vt:lpstr>Charge #2</vt:lpstr>
      <vt:lpstr>Charge #3</vt:lpstr>
      <vt:lpstr>Charge #4</vt:lpstr>
      <vt:lpstr>Charge # 5</vt:lpstr>
      <vt:lpstr>Charge # 6</vt:lpstr>
      <vt:lpstr>Responses from Director’s CD-2/3b review</vt:lpstr>
      <vt:lpstr>Responses from Director’s CD-2/3b review</vt:lpstr>
      <vt:lpstr>Charge # 7</vt:lpstr>
      <vt:lpstr>Charge # 8</vt:lpstr>
      <vt:lpstr>Review 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Steven J. Dixon x8501 10086N</cp:lastModifiedBy>
  <cp:revision>685</cp:revision>
  <cp:lastPrinted>2014-10-14T17:50:53Z</cp:lastPrinted>
  <dcterms:created xsi:type="dcterms:W3CDTF">2014-06-06T16:34:32Z</dcterms:created>
  <dcterms:modified xsi:type="dcterms:W3CDTF">2014-10-17T19:06:08Z</dcterms:modified>
</cp:coreProperties>
</file>