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11"/>
  </p:notesMasterIdLst>
  <p:handoutMasterIdLst>
    <p:handoutMasterId r:id="rId12"/>
  </p:handoutMasterIdLst>
  <p:sldIdLst>
    <p:sldId id="457" r:id="rId3"/>
    <p:sldId id="453" r:id="rId4"/>
    <p:sldId id="454" r:id="rId5"/>
    <p:sldId id="455" r:id="rId6"/>
    <p:sldId id="459" r:id="rId7"/>
    <p:sldId id="456" r:id="rId8"/>
    <p:sldId id="470" r:id="rId9"/>
    <p:sldId id="460" r:id="rId10"/>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9C"/>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512" y="-90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3" rIns="96649" bIns="48323"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3" rIns="96649" bIns="48323" rtlCol="0"/>
          <a:lstStyle>
            <a:lvl1pPr algn="r" fontAlgn="auto">
              <a:spcBef>
                <a:spcPts val="0"/>
              </a:spcBef>
              <a:spcAft>
                <a:spcPts val="0"/>
              </a:spcAft>
              <a:defRPr sz="1300">
                <a:latin typeface="Helvetica"/>
                <a:ea typeface="+mn-ea"/>
                <a:cs typeface="+mn-cs"/>
              </a:defRPr>
            </a:lvl1pPr>
          </a:lstStyle>
          <a:p>
            <a:pPr>
              <a:defRPr/>
            </a:pPr>
            <a:fld id="{4C190591-D543-7449-A828-559C08D06478}" type="datetimeFigureOut">
              <a:rPr lang="en-US"/>
              <a:pPr>
                <a:defRPr/>
              </a:pPr>
              <a:t>10/17/2014</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49" tIns="48323" rIns="96649" bIns="48323"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9" tIns="48323" rIns="96649" bIns="48323" rtlCol="0" anchor="b"/>
          <a:lstStyle>
            <a:lvl1pPr algn="r" fontAlgn="auto">
              <a:spcBef>
                <a:spcPts val="0"/>
              </a:spcBef>
              <a:spcAft>
                <a:spcPts val="0"/>
              </a:spcAft>
              <a:defRPr sz="13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3" rIns="96649" bIns="48323"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9" tIns="48323" rIns="96649" bIns="48323" rtlCol="0"/>
          <a:lstStyle>
            <a:lvl1pPr algn="r" fontAlgn="auto">
              <a:spcBef>
                <a:spcPts val="0"/>
              </a:spcBef>
              <a:spcAft>
                <a:spcPts val="0"/>
              </a:spcAft>
              <a:defRPr sz="1300">
                <a:latin typeface="Helvetica"/>
                <a:ea typeface="+mn-ea"/>
                <a:cs typeface="+mn-cs"/>
              </a:defRPr>
            </a:lvl1pPr>
          </a:lstStyle>
          <a:p>
            <a:pPr>
              <a:defRPr/>
            </a:pPr>
            <a:fld id="{82702176-6DAC-6B4F-B700-3AD3B8686ACC}"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9" tIns="48323" rIns="96649" bIns="48323" rtlCol="0" anchor="ctr"/>
          <a:lstStyle/>
          <a:p>
            <a:pPr lvl="0"/>
            <a:endParaRPr lang="en-US" noProof="0" dirty="0" smtClean="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9" tIns="48323" rIns="96649" bIns="48323"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9" tIns="48323" rIns="96649" bIns="48323"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9" tIns="48323" rIns="96649" bIns="48323" rtlCol="0" anchor="b"/>
          <a:lstStyle>
            <a:lvl1pPr algn="r" fontAlgn="auto">
              <a:spcBef>
                <a:spcPts val="0"/>
              </a:spcBef>
              <a:spcAft>
                <a:spcPts val="0"/>
              </a:spcAft>
              <a:defRPr sz="13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10/21/2014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dirty="0" smtClean="0"/>
              <a:t>T. Lackowski - DOE-2/3b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10/21/2014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dirty="0" smtClean="0"/>
              <a:t>T. Lackowski - DOE-2/3b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10/21/2014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T. Lackowski - DOE-2/3b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10/21/2014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smtClean="0"/>
              <a:t>T. Lackowski - DOE-2/3b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10/21/2014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dirty="0" smtClean="0"/>
              <a:t>T. Lackowski - DOE-2/3b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10/21/2014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smtClean="0"/>
              <a:t>T. Lackowski - DOE-2/3b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T. Lackowski - DOE-2/3b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10/21/2014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dirty="0" smtClean="0"/>
              <a:t>T. Lackowski - DOE-2/3b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10/21/2014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dirty="0" smtClean="0"/>
              <a:t>T. Lackowski - DOE-2/3b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Introduction</a:t>
            </a:r>
            <a:r>
              <a:rPr lang="en-US" dirty="0">
                <a:solidFill>
                  <a:schemeClr val="tx2"/>
                </a:solidFill>
                <a:latin typeface="Helvetica" charset="0"/>
              </a:rPr>
              <a:t/>
            </a:r>
            <a:br>
              <a:rPr lang="en-US" dirty="0">
                <a:solidFill>
                  <a:schemeClr val="tx2"/>
                </a:solidFill>
                <a:latin typeface="Helvetica" charset="0"/>
              </a:rPr>
            </a:br>
            <a:r>
              <a:rPr lang="en-US" dirty="0">
                <a:solidFill>
                  <a:schemeClr val="tx2"/>
                </a:solidFill>
                <a:latin typeface="Helvetica" charset="0"/>
              </a:rPr>
              <a:t>WBS 3.0</a:t>
            </a: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chemeClr val="tx2"/>
                </a:solidFill>
                <a:latin typeface="Helvetica" charset="0"/>
              </a:rPr>
              <a:t>T. Lackowski</a:t>
            </a:r>
          </a:p>
          <a:p>
            <a:r>
              <a:rPr lang="en-US" dirty="0">
                <a:solidFill>
                  <a:schemeClr val="tx2"/>
                </a:solidFill>
                <a:latin typeface="Helvetica" charset="0"/>
              </a:rPr>
              <a:t>L2 Manager</a:t>
            </a:r>
          </a:p>
          <a:p>
            <a:r>
              <a:rPr lang="en-US" dirty="0" smtClean="0">
                <a:solidFill>
                  <a:schemeClr val="tx2"/>
                </a:solidFill>
                <a:latin typeface="Helvetica" charset="0"/>
              </a:rPr>
              <a:t>10</a:t>
            </a:r>
            <a:r>
              <a:rPr lang="en-US" dirty="0" smtClean="0">
                <a:solidFill>
                  <a:schemeClr val="tx2"/>
                </a:solidFill>
                <a:latin typeface="Helvetica" charset="0"/>
              </a:rPr>
              <a:t>/21/2014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002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Emergencies Notification</a:t>
            </a:r>
            <a:endParaRPr lang="en-US" dirty="0"/>
          </a:p>
        </p:txBody>
      </p:sp>
      <p:sp>
        <p:nvSpPr>
          <p:cNvPr id="3" name="Content Placeholder 2"/>
          <p:cNvSpPr>
            <a:spLocks noGrp="1"/>
          </p:cNvSpPr>
          <p:nvPr>
            <p:ph idx="1"/>
          </p:nvPr>
        </p:nvSpPr>
        <p:spPr/>
        <p:txBody>
          <a:bodyPr/>
          <a:lstStyle/>
          <a:p>
            <a:r>
              <a:rPr lang="en-US" dirty="0" smtClean="0"/>
              <a:t>Voice alarm will describe type of emergency and action to be taken.</a:t>
            </a:r>
          </a:p>
          <a:p>
            <a:r>
              <a:rPr lang="en-US" dirty="0" smtClean="0"/>
              <a:t>Exit the building through the south stairways, do not use north stairs unless voice command states differently.</a:t>
            </a:r>
          </a:p>
          <a:p>
            <a:r>
              <a:rPr lang="en-US" dirty="0" smtClean="0"/>
              <a:t>Leave all belongings and walk steadily towards the exit.</a:t>
            </a:r>
          </a:p>
          <a:p>
            <a:r>
              <a:rPr lang="en-US" dirty="0" smtClean="0"/>
              <a:t>Stay in area of refuge until given the all clear.</a:t>
            </a:r>
          </a:p>
          <a:p>
            <a:endParaRPr lang="en-US" dirty="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18980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Coordinators</a:t>
            </a:r>
            <a:endParaRPr lang="en-US" dirty="0"/>
          </a:p>
        </p:txBody>
      </p:sp>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7" name="Content Placeholder 6"/>
          <p:cNvSpPr>
            <a:spLocks noGrp="1"/>
          </p:cNvSpPr>
          <p:nvPr>
            <p:ph idx="1"/>
          </p:nvPr>
        </p:nvSpPr>
        <p:spPr>
          <a:xfrm>
            <a:off x="5724526" y="4979986"/>
            <a:ext cx="190500" cy="491333"/>
          </a:xfrm>
        </p:spPr>
        <p:txBody>
          <a:bodyPr/>
          <a:lstStyle/>
          <a:p>
            <a:pPr marL="0" indent="0">
              <a:buNone/>
            </a:pPr>
            <a:r>
              <a:rPr lang="en-US" dirty="0" smtClean="0"/>
              <a:t> </a:t>
            </a:r>
            <a:endParaRPr lang="en-US" dirty="0"/>
          </a:p>
        </p:txBody>
      </p:sp>
      <p:pic>
        <p:nvPicPr>
          <p:cNvPr id="9" name="Picture 4" descr="C:\Users\tomski\Desktop\TR Win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1232812"/>
            <a:ext cx="4706937" cy="3530203"/>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 y="1933575"/>
            <a:ext cx="1838325" cy="1200329"/>
          </a:xfrm>
          <a:prstGeom prst="rect">
            <a:avLst/>
          </a:prstGeom>
          <a:noFill/>
        </p:spPr>
        <p:txBody>
          <a:bodyPr wrap="square" rtlCol="0">
            <a:spAutoFit/>
          </a:bodyPr>
          <a:lstStyle/>
          <a:p>
            <a:r>
              <a:rPr lang="en-US" b="1" dirty="0" smtClean="0"/>
              <a:t>Construction Coordinator Tim Trout</a:t>
            </a:r>
            <a:endParaRPr lang="en-US" b="1" dirty="0"/>
          </a:p>
        </p:txBody>
      </p:sp>
      <p:sp>
        <p:nvSpPr>
          <p:cNvPr id="11" name="TextBox 10"/>
          <p:cNvSpPr txBox="1"/>
          <p:nvPr/>
        </p:nvSpPr>
        <p:spPr>
          <a:xfrm>
            <a:off x="7143750" y="1933575"/>
            <a:ext cx="1771650" cy="1569660"/>
          </a:xfrm>
          <a:prstGeom prst="rect">
            <a:avLst/>
          </a:prstGeom>
          <a:noFill/>
        </p:spPr>
        <p:txBody>
          <a:bodyPr wrap="square" rtlCol="0">
            <a:spAutoFit/>
          </a:bodyPr>
          <a:lstStyle/>
          <a:p>
            <a:r>
              <a:rPr lang="en-US" b="1" dirty="0" smtClean="0"/>
              <a:t>Design Coordinator</a:t>
            </a:r>
          </a:p>
          <a:p>
            <a:r>
              <a:rPr lang="en-US" b="1" dirty="0" smtClean="0"/>
              <a:t>Ron Jedziniak</a:t>
            </a:r>
            <a:endParaRPr lang="en-US" b="1" dirty="0"/>
          </a:p>
        </p:txBody>
      </p:sp>
    </p:spTree>
    <p:extLst>
      <p:ext uri="{BB962C8B-B14F-4D97-AF65-F5344CB8AC3E}">
        <p14:creationId xmlns:p14="http://schemas.microsoft.com/office/powerpoint/2010/main" val="422138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 Conventional Support Team </a:t>
            </a:r>
            <a:endParaRPr lang="en-US" dirty="0"/>
          </a:p>
        </p:txBody>
      </p:sp>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pic>
        <p:nvPicPr>
          <p:cNvPr id="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476" y="1088732"/>
            <a:ext cx="1566476" cy="1702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540476" y="2915614"/>
            <a:ext cx="1552575" cy="400110"/>
          </a:xfrm>
          <a:prstGeom prst="rect">
            <a:avLst/>
          </a:prstGeom>
          <a:noFill/>
        </p:spPr>
        <p:txBody>
          <a:bodyPr wrap="square" rtlCol="0">
            <a:spAutoFit/>
          </a:bodyPr>
          <a:lstStyle/>
          <a:p>
            <a:r>
              <a:rPr lang="en-US" sz="1000" b="1" dirty="0" smtClean="0"/>
              <a:t>Lee Hammond –VE Coordinator</a:t>
            </a:r>
            <a:endParaRPr lang="en-US" sz="1000" b="1"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422" y="3435887"/>
            <a:ext cx="1784530" cy="18982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TextBox 9"/>
          <p:cNvSpPr txBox="1"/>
          <p:nvPr/>
        </p:nvSpPr>
        <p:spPr>
          <a:xfrm>
            <a:off x="2362027" y="5583079"/>
            <a:ext cx="1552575" cy="246221"/>
          </a:xfrm>
          <a:prstGeom prst="rect">
            <a:avLst/>
          </a:prstGeom>
          <a:noFill/>
        </p:spPr>
        <p:txBody>
          <a:bodyPr wrap="square" rtlCol="0">
            <a:spAutoFit/>
          </a:bodyPr>
          <a:lstStyle/>
          <a:p>
            <a:r>
              <a:rPr lang="en-US" sz="1000" b="1" dirty="0" smtClean="0"/>
              <a:t>Randy Wielgos Electrical </a:t>
            </a:r>
            <a:endParaRPr lang="en-US" sz="1000" b="1"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833" y="3932492"/>
            <a:ext cx="1591111" cy="15475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6967102" y="5629245"/>
            <a:ext cx="1552575" cy="400110"/>
          </a:xfrm>
          <a:prstGeom prst="rect">
            <a:avLst/>
          </a:prstGeom>
          <a:noFill/>
        </p:spPr>
        <p:txBody>
          <a:bodyPr wrap="square" rtlCol="0">
            <a:spAutoFit/>
          </a:bodyPr>
          <a:lstStyle/>
          <a:p>
            <a:r>
              <a:rPr lang="en-US" sz="1000" b="1" dirty="0" smtClean="0"/>
              <a:t>Mike Gardner–Project Controls</a:t>
            </a:r>
            <a:endParaRPr lang="en-US" sz="1000" b="1" dirty="0"/>
          </a:p>
        </p:txBody>
      </p:sp>
      <p:pic>
        <p:nvPicPr>
          <p:cNvPr id="13" name="Picture 8" descr="C:\Users\tomski\AppData\Local\Microsoft\Windows\Temporary Internet Files\Content.Outlook\UWU80GBW\DSC088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141323"/>
            <a:ext cx="1743076" cy="1603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4" name="TextBox 13"/>
          <p:cNvSpPr txBox="1"/>
          <p:nvPr/>
        </p:nvSpPr>
        <p:spPr>
          <a:xfrm>
            <a:off x="4627563" y="2916608"/>
            <a:ext cx="1552575" cy="400110"/>
          </a:xfrm>
          <a:prstGeom prst="rect">
            <a:avLst/>
          </a:prstGeom>
          <a:noFill/>
        </p:spPr>
        <p:txBody>
          <a:bodyPr wrap="square" rtlCol="0">
            <a:spAutoFit/>
          </a:bodyPr>
          <a:lstStyle/>
          <a:p>
            <a:r>
              <a:rPr lang="en-US" sz="1000" b="1" dirty="0" smtClean="0"/>
              <a:t>Jim Niehoff –Life Safety / Fire Protection detection</a:t>
            </a:r>
            <a:endParaRPr lang="en-US" sz="1000" b="1" dirty="0"/>
          </a:p>
        </p:txBody>
      </p:sp>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2601" y="1095375"/>
            <a:ext cx="1678120" cy="1695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609600" y="2948308"/>
            <a:ext cx="1552575" cy="246221"/>
          </a:xfrm>
          <a:prstGeom prst="rect">
            <a:avLst/>
          </a:prstGeom>
          <a:noFill/>
        </p:spPr>
        <p:txBody>
          <a:bodyPr wrap="square" rtlCol="0">
            <a:spAutoFit/>
          </a:bodyPr>
          <a:lstStyle/>
          <a:p>
            <a:r>
              <a:rPr lang="en-US" sz="1000" b="1" dirty="0" smtClean="0"/>
              <a:t>Chuck Federowicz - Civil</a:t>
            </a:r>
            <a:endParaRPr lang="en-US" sz="1000" b="1" dirty="0"/>
          </a:p>
        </p:txBody>
      </p:sp>
      <p:sp>
        <p:nvSpPr>
          <p:cNvPr id="17" name="TextBox 16"/>
          <p:cNvSpPr txBox="1"/>
          <p:nvPr/>
        </p:nvSpPr>
        <p:spPr>
          <a:xfrm>
            <a:off x="7248524" y="3213796"/>
            <a:ext cx="1552575" cy="553998"/>
          </a:xfrm>
          <a:prstGeom prst="rect">
            <a:avLst/>
          </a:prstGeom>
          <a:noFill/>
        </p:spPr>
        <p:txBody>
          <a:bodyPr wrap="square" rtlCol="0">
            <a:spAutoFit/>
          </a:bodyPr>
          <a:lstStyle/>
          <a:p>
            <a:r>
              <a:rPr lang="en-US" sz="1000" b="1" dirty="0" smtClean="0"/>
              <a:t>Emil Huedem – HVAC, Process Water Sustainability</a:t>
            </a:r>
            <a:endParaRPr lang="en-US" sz="1000" b="1"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436" y="968973"/>
            <a:ext cx="1428750" cy="2146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C:\Users\tomski\Desktop\sd  16OCT08 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601998"/>
            <a:ext cx="1609725" cy="1878013"/>
          </a:xfrm>
          <a:prstGeom prst="ellipse">
            <a:avLst/>
          </a:prstGeom>
          <a:ln w="63500" cap="rnd">
            <a:solidFill>
              <a:srgbClr val="333333"/>
            </a:solidFill>
          </a:ln>
          <a:effectLst>
            <a:glow rad="101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5373" y="5706189"/>
            <a:ext cx="1552575" cy="246221"/>
          </a:xfrm>
          <a:prstGeom prst="rect">
            <a:avLst/>
          </a:prstGeom>
          <a:noFill/>
        </p:spPr>
        <p:txBody>
          <a:bodyPr wrap="square" rtlCol="0">
            <a:spAutoFit/>
          </a:bodyPr>
          <a:lstStyle/>
          <a:p>
            <a:r>
              <a:rPr lang="en-US" sz="1000" b="1" dirty="0" smtClean="0"/>
              <a:t>Steve Dixon Architect</a:t>
            </a:r>
            <a:endParaRPr lang="en-US" sz="1000" b="1" dirty="0"/>
          </a:p>
        </p:txBody>
      </p:sp>
      <p:pic>
        <p:nvPicPr>
          <p:cNvPr id="2051" name="Picture 3" descr="C:\Users\tomski\AppData\Local\Microsoft\Windows\Temporary Internet Files\Content.Outlook\UWU80GBW\Sandr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563" y="3451106"/>
            <a:ext cx="1714182" cy="1854433"/>
          </a:xfrm>
          <a:prstGeom prst="rect">
            <a:avLst/>
          </a:prstGeom>
          <a:ln w="88900" cap="sq" cmpd="thickThin">
            <a:solidFill>
              <a:srgbClr val="000000"/>
            </a:solidFill>
            <a:prstDash val="solid"/>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789170" y="5581590"/>
            <a:ext cx="1552575" cy="400110"/>
          </a:xfrm>
          <a:prstGeom prst="rect">
            <a:avLst/>
          </a:prstGeom>
          <a:noFill/>
        </p:spPr>
        <p:txBody>
          <a:bodyPr wrap="square" rtlCol="0">
            <a:spAutoFit/>
          </a:bodyPr>
          <a:lstStyle/>
          <a:p>
            <a:r>
              <a:rPr lang="en-US" sz="1000" b="1" dirty="0" smtClean="0"/>
              <a:t>Sandra Efstathiou – Procurement Officer</a:t>
            </a:r>
            <a:endParaRPr lang="en-US" sz="1000" b="1" dirty="0"/>
          </a:p>
        </p:txBody>
      </p:sp>
    </p:spTree>
    <p:extLst>
      <p:ext uri="{BB962C8B-B14F-4D97-AF65-F5344CB8AC3E}">
        <p14:creationId xmlns:p14="http://schemas.microsoft.com/office/powerpoint/2010/main" val="356170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Consultants Team Members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3" y="990970"/>
            <a:ext cx="1236175" cy="200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3" y="990970"/>
            <a:ext cx="1308957" cy="21018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651" y="959206"/>
            <a:ext cx="1270692" cy="20700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651" y="3614349"/>
            <a:ext cx="1337367" cy="22955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81" y="3552891"/>
            <a:ext cx="1433513" cy="23018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376" y="3733801"/>
            <a:ext cx="1335052" cy="2055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12"/>
          <p:cNvSpPr txBox="1"/>
          <p:nvPr/>
        </p:nvSpPr>
        <p:spPr>
          <a:xfrm>
            <a:off x="359568" y="3133041"/>
            <a:ext cx="1983582" cy="276999"/>
          </a:xfrm>
          <a:prstGeom prst="rect">
            <a:avLst/>
          </a:prstGeom>
          <a:noFill/>
        </p:spPr>
        <p:txBody>
          <a:bodyPr wrap="square" rtlCol="0">
            <a:spAutoFit/>
          </a:bodyPr>
          <a:lstStyle/>
          <a:p>
            <a:r>
              <a:rPr lang="en-US" sz="1200" b="1" dirty="0" smtClean="0"/>
              <a:t>Steve Ejnik Senior Manager</a:t>
            </a:r>
            <a:endParaRPr lang="en-US" sz="1200" b="1" dirty="0"/>
          </a:p>
        </p:txBody>
      </p:sp>
      <p:sp>
        <p:nvSpPr>
          <p:cNvPr id="14" name="TextBox 13"/>
          <p:cNvSpPr txBox="1"/>
          <p:nvPr/>
        </p:nvSpPr>
        <p:spPr>
          <a:xfrm>
            <a:off x="3467100" y="3109040"/>
            <a:ext cx="2066925" cy="461665"/>
          </a:xfrm>
          <a:prstGeom prst="rect">
            <a:avLst/>
          </a:prstGeom>
          <a:noFill/>
        </p:spPr>
        <p:txBody>
          <a:bodyPr wrap="square" rtlCol="0">
            <a:spAutoFit/>
          </a:bodyPr>
          <a:lstStyle/>
          <a:p>
            <a:r>
              <a:rPr lang="en-US" sz="1200" b="1" dirty="0" smtClean="0"/>
              <a:t>Michael Shrader Project Manager</a:t>
            </a:r>
            <a:endParaRPr lang="en-US" sz="1200" b="1" dirty="0"/>
          </a:p>
        </p:txBody>
      </p:sp>
      <p:sp>
        <p:nvSpPr>
          <p:cNvPr id="15" name="TextBox 14"/>
          <p:cNvSpPr txBox="1"/>
          <p:nvPr/>
        </p:nvSpPr>
        <p:spPr>
          <a:xfrm>
            <a:off x="6738934" y="3126046"/>
            <a:ext cx="1876425" cy="461665"/>
          </a:xfrm>
          <a:prstGeom prst="rect">
            <a:avLst/>
          </a:prstGeom>
          <a:noFill/>
        </p:spPr>
        <p:txBody>
          <a:bodyPr wrap="square" rtlCol="0">
            <a:spAutoFit/>
          </a:bodyPr>
          <a:lstStyle/>
          <a:p>
            <a:r>
              <a:rPr lang="en-US" sz="1200" b="1" dirty="0" smtClean="0"/>
              <a:t>Fritz Hengge Architectural Manager</a:t>
            </a:r>
            <a:endParaRPr lang="en-US" sz="1200" b="1" dirty="0"/>
          </a:p>
        </p:txBody>
      </p:sp>
      <p:sp>
        <p:nvSpPr>
          <p:cNvPr id="16" name="TextBox 15"/>
          <p:cNvSpPr txBox="1"/>
          <p:nvPr/>
        </p:nvSpPr>
        <p:spPr>
          <a:xfrm>
            <a:off x="571497" y="5854733"/>
            <a:ext cx="1876425" cy="276999"/>
          </a:xfrm>
          <a:prstGeom prst="rect">
            <a:avLst/>
          </a:prstGeom>
          <a:noFill/>
        </p:spPr>
        <p:txBody>
          <a:bodyPr wrap="square" rtlCol="0">
            <a:spAutoFit/>
          </a:bodyPr>
          <a:lstStyle/>
          <a:p>
            <a:r>
              <a:rPr lang="en-US" sz="1200" b="1" dirty="0" smtClean="0"/>
              <a:t>William Sonna Structural</a:t>
            </a:r>
            <a:endParaRPr lang="en-US" sz="1200" b="1" dirty="0"/>
          </a:p>
        </p:txBody>
      </p:sp>
      <p:sp>
        <p:nvSpPr>
          <p:cNvPr id="17" name="TextBox 16"/>
          <p:cNvSpPr txBox="1"/>
          <p:nvPr/>
        </p:nvSpPr>
        <p:spPr>
          <a:xfrm>
            <a:off x="3657600" y="5999680"/>
            <a:ext cx="1876425" cy="276999"/>
          </a:xfrm>
          <a:prstGeom prst="rect">
            <a:avLst/>
          </a:prstGeom>
          <a:noFill/>
        </p:spPr>
        <p:txBody>
          <a:bodyPr wrap="square" rtlCol="0">
            <a:spAutoFit/>
          </a:bodyPr>
          <a:lstStyle/>
          <a:p>
            <a:r>
              <a:rPr lang="en-US" sz="1200" b="1" dirty="0" smtClean="0"/>
              <a:t>Sukdev Sinha Electrical</a:t>
            </a:r>
            <a:endParaRPr lang="en-US" sz="1200" b="1" dirty="0"/>
          </a:p>
        </p:txBody>
      </p:sp>
      <p:sp>
        <p:nvSpPr>
          <p:cNvPr id="18" name="TextBox 17"/>
          <p:cNvSpPr txBox="1"/>
          <p:nvPr/>
        </p:nvSpPr>
        <p:spPr>
          <a:xfrm>
            <a:off x="6822279" y="5854024"/>
            <a:ext cx="1876425" cy="276999"/>
          </a:xfrm>
          <a:prstGeom prst="rect">
            <a:avLst/>
          </a:prstGeom>
          <a:noFill/>
        </p:spPr>
        <p:txBody>
          <a:bodyPr wrap="square" rtlCol="0">
            <a:spAutoFit/>
          </a:bodyPr>
          <a:lstStyle/>
          <a:p>
            <a:r>
              <a:rPr lang="en-US" sz="1200" b="1" dirty="0" smtClean="0"/>
              <a:t>Thomas Soukup Architect</a:t>
            </a:r>
            <a:endParaRPr lang="en-US" sz="1200" b="1" dirty="0"/>
          </a:p>
        </p:txBody>
      </p:sp>
    </p:spTree>
    <p:extLst>
      <p:ext uri="{BB962C8B-B14F-4D97-AF65-F5344CB8AC3E}">
        <p14:creationId xmlns:p14="http://schemas.microsoft.com/office/powerpoint/2010/main" val="40352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Team Members</a:t>
            </a:r>
            <a:endParaRPr lang="en-US" dirty="0"/>
          </a:p>
        </p:txBody>
      </p:sp>
      <p:sp>
        <p:nvSpPr>
          <p:cNvPr id="3" name="Content Placeholder 2"/>
          <p:cNvSpPr>
            <a:spLocks noGrp="1"/>
          </p:cNvSpPr>
          <p:nvPr>
            <p:ph idx="1"/>
          </p:nvPr>
        </p:nvSpPr>
        <p:spPr>
          <a:xfrm>
            <a:off x="228600" y="909696"/>
            <a:ext cx="8672513" cy="4987867"/>
          </a:xfrm>
        </p:spPr>
        <p:txBody>
          <a:bodyPr/>
          <a:lstStyle/>
          <a:p>
            <a:r>
              <a:rPr lang="en-US" sz="2200" dirty="0" smtClean="0"/>
              <a:t>Brian Drendel is level 3 for the purchase and installation of site communications wiring to the building.</a:t>
            </a:r>
          </a:p>
          <a:p>
            <a:pPr lvl="1"/>
            <a:r>
              <a:rPr lang="en-US" sz="2000" dirty="0" smtClean="0"/>
              <a:t>In order to take Beneficial Occupancy there needs to be connections to site communications.   FIRUS (Fire Incident Reporting and Utility System) and </a:t>
            </a:r>
            <a:r>
              <a:rPr lang="en-US" sz="2000" dirty="0" smtClean="0"/>
              <a:t>Metasys</a:t>
            </a:r>
            <a:r>
              <a:rPr lang="en-US" sz="2000" dirty="0" smtClean="0"/>
              <a:t> panel connected to the site communications system.  The fire panel, sump pump monitoring, generator status, and security systems are connected to FIRUS.  </a:t>
            </a:r>
            <a:r>
              <a:rPr lang="en-US" sz="2000" dirty="0" smtClean="0"/>
              <a:t>Metasys</a:t>
            </a:r>
            <a:r>
              <a:rPr lang="en-US" sz="2000" dirty="0" smtClean="0"/>
              <a:t>, the building </a:t>
            </a:r>
            <a:r>
              <a:rPr lang="en-US" sz="2000" dirty="0"/>
              <a:t>m</a:t>
            </a:r>
            <a:r>
              <a:rPr lang="en-US" sz="2000" dirty="0" smtClean="0"/>
              <a:t>anagement </a:t>
            </a:r>
            <a:r>
              <a:rPr lang="en-US" sz="2000" dirty="0"/>
              <a:t>s</a:t>
            </a:r>
            <a:r>
              <a:rPr lang="en-US" sz="2000" dirty="0" smtClean="0"/>
              <a:t>ystem  for HVAC control is  connected to the site backbone via a communication cable.  </a:t>
            </a:r>
          </a:p>
          <a:p>
            <a:pPr lvl="1"/>
            <a:r>
              <a:rPr lang="en-US" sz="2000" dirty="0" smtClean="0"/>
              <a:t>For economy all of the required communication wiring will be pulled at the same time.</a:t>
            </a:r>
          </a:p>
          <a:p>
            <a:r>
              <a:rPr lang="en-US" sz="2200" dirty="0" smtClean="0"/>
              <a:t>Rick Coleman is level 3 for fabricating the steel plates (existing steel in railyard) that make up the Beam Absorber core.  The best way to install these plates is to have the building subcontractor install with heavy equipment.  The installation of the plates is in the subcontract.</a:t>
            </a:r>
            <a:endParaRPr lang="en-US" sz="2200" dirty="0"/>
          </a:p>
        </p:txBody>
      </p:sp>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Tree>
    <p:extLst>
      <p:ext uri="{BB962C8B-B14F-4D97-AF65-F5344CB8AC3E}">
        <p14:creationId xmlns:p14="http://schemas.microsoft.com/office/powerpoint/2010/main" val="90824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Breakout Talk Schedule</a:t>
            </a:r>
            <a:endParaRPr lang="en-US" dirty="0"/>
          </a:p>
        </p:txBody>
      </p:sp>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714" y="933451"/>
            <a:ext cx="7526272" cy="5229224"/>
          </a:xfrm>
        </p:spPr>
      </p:pic>
    </p:spTree>
    <p:extLst>
      <p:ext uri="{BB962C8B-B14F-4D97-AF65-F5344CB8AC3E}">
        <p14:creationId xmlns:p14="http://schemas.microsoft.com/office/powerpoint/2010/main" val="82962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Charge</a:t>
            </a:r>
            <a:endParaRPr lang="en-US" dirty="0"/>
          </a:p>
        </p:txBody>
      </p:sp>
      <p:sp>
        <p:nvSpPr>
          <p:cNvPr id="4" name="Date Placeholder 3"/>
          <p:cNvSpPr>
            <a:spLocks noGrp="1"/>
          </p:cNvSpPr>
          <p:nvPr>
            <p:ph type="dt" sz="half" idx="10"/>
          </p:nvPr>
        </p:nvSpPr>
        <p:spPr/>
        <p:txBody>
          <a:bodyPr/>
          <a:lstStyle/>
          <a:p>
            <a:pPr>
              <a:defRPr/>
            </a:pPr>
            <a:r>
              <a:rPr lang="en-US" smtClean="0"/>
              <a:t>10/21/2014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pic>
        <p:nvPicPr>
          <p:cNvPr id="7" name="Content Placeholder 6" descr="Screen Shot 2014-09-26 at 11.40.38 AM   Sep 26.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004" y="866775"/>
            <a:ext cx="5810333" cy="5467350"/>
          </a:xfrm>
          <a:prstGeom prst="rect">
            <a:avLst/>
          </a:prstGeom>
        </p:spPr>
      </p:pic>
    </p:spTree>
    <p:extLst>
      <p:ext uri="{BB962C8B-B14F-4D97-AF65-F5344CB8AC3E}">
        <p14:creationId xmlns:p14="http://schemas.microsoft.com/office/powerpoint/2010/main" val="955799456"/>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16410</TotalTime>
  <Words>364</Words>
  <Application>Microsoft Office PowerPoint</Application>
  <PresentationFormat>On-screen Show (4:3)</PresentationFormat>
  <Paragraphs>59</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FermilabTemplate</vt:lpstr>
      <vt:lpstr>Fermilab: Footer Only</vt:lpstr>
      <vt:lpstr>Introduction WBS 3.0</vt:lpstr>
      <vt:lpstr>Emergencies Notification</vt:lpstr>
      <vt:lpstr>Coordinators</vt:lpstr>
      <vt:lpstr>Fermi Conventional Support Team </vt:lpstr>
      <vt:lpstr>Consultants Team Members</vt:lpstr>
      <vt:lpstr>AD Team Members</vt:lpstr>
      <vt:lpstr>Proposed Breakout Talk Schedule</vt:lpstr>
      <vt:lpstr>Review Charge</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Thomas W. Lackowski x3640 06758N</cp:lastModifiedBy>
  <cp:revision>674</cp:revision>
  <cp:lastPrinted>2014-10-16T12:55:25Z</cp:lastPrinted>
  <dcterms:created xsi:type="dcterms:W3CDTF">2014-06-06T16:34:32Z</dcterms:created>
  <dcterms:modified xsi:type="dcterms:W3CDTF">2014-10-17T15:58:08Z</dcterms:modified>
</cp:coreProperties>
</file>