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</p:sldMasterIdLst>
  <p:notesMasterIdLst>
    <p:notesMasterId r:id="rId8"/>
  </p:notesMasterIdLst>
  <p:handoutMasterIdLst>
    <p:handoutMasterId r:id="rId9"/>
  </p:handoutMasterIdLst>
  <p:sldIdLst>
    <p:sldId id="332" r:id="rId3"/>
    <p:sldId id="334" r:id="rId4"/>
    <p:sldId id="331" r:id="rId5"/>
    <p:sldId id="335" r:id="rId6"/>
    <p:sldId id="336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6B11"/>
    <a:srgbClr val="BD1F24"/>
    <a:srgbClr val="DA592A"/>
    <a:srgbClr val="808080"/>
    <a:srgbClr val="154D81"/>
    <a:srgbClr val="DF652C"/>
    <a:srgbClr val="E0692D"/>
    <a:srgbClr val="DF6424"/>
    <a:srgbClr val="D35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512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4C190591-D543-7449-A828-559C08D06478}" type="datetimeFigureOut">
              <a:rPr lang="en-US"/>
              <a:pPr>
                <a:defRPr/>
              </a:pPr>
              <a:t>10/17/2014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83F73473-3CFB-5241-BF82-E3884D4E82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1809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82702176-6DAC-6B4F-B700-3AD3B8686ACC}" type="datetimeFigureOut">
              <a:rPr lang="en-US"/>
              <a:pPr>
                <a:defRPr/>
              </a:pPr>
              <a:t>10/17/2014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4649E3D0-3FEA-B642-9F67-967BE3D8E8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3148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lue-Seal_c100m56y0k23-Mark_SC_Horizontal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063" y="1358900"/>
            <a:ext cx="36449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FermilabLogo_100c56m0y23k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" y="1447800"/>
            <a:ext cx="290195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154D81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154D81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384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3200">
                <a:solidFill>
                  <a:srgbClr val="154D8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10/21/2014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T. Lackowski-DOE CD-2/3b review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fld id="{2A0CCE80-3B22-F34E-81B2-E096627812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23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10/21/2014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T. Lackowski-DOE CD-2/3b review </a:t>
            </a:r>
            <a:endParaRPr lang="en-US" b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20688-F7AE-7441-85BB-0E205217A2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381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10/21/2014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T. Lackowski-DOE CD-2/3b review 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8B61D-3477-4845-9DF6-695E34DA1F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532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10/21/2014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T. Lackowski-DOE CD-2/3b review 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790FE-81D3-D341-890A-EF9117775F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852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10/21/2014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T. Lackowski-DOE CD-2/3b review </a:t>
            </a:r>
            <a:endParaRPr lang="en-US" b="1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68A71-83C6-EF40-AD36-EC1683BCD1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882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10/21/2014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T. Lackowski-DOE CD-2/3b review </a:t>
            </a:r>
            <a:endParaRPr lang="en-US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2DCEB-21D2-CD4C-B55A-F3EADD9B8B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516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T. Lackowski-DOE CD-2/3b review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B2117-9F9F-7143-9723-4103C8BEA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063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T. Lackowski-DOE CD-2/3b review </a:t>
            </a:r>
            <a:endParaRPr lang="en-US" b="1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B6373-8500-2042-A196-2287B72DC7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690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r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10/21/2014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dirty="0" smtClean="0"/>
              <a:t>T. Lackowski-DOE CD-2/3b review 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fld id="{762C15F7-22DB-1448-B34D-3F8D2909FD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18529" y="6114990"/>
            <a:ext cx="84026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b="1" i="0" dirty="0" smtClean="0">
                <a:solidFill>
                  <a:schemeClr val="tx2"/>
                </a:solidFill>
                <a:latin typeface="Helvetica"/>
                <a:cs typeface="Helvetica"/>
              </a:rPr>
              <a:t>Mu2e</a:t>
            </a:r>
            <a:endParaRPr lang="en-US" sz="2000" b="1" i="0" dirty="0">
              <a:solidFill>
                <a:schemeClr val="tx2"/>
              </a:solidFill>
              <a:latin typeface="Helvetica"/>
              <a:cs typeface="Helvetic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3996" r:id="rId3"/>
    <p:sldLayoutId id="2147483997" r:id="rId4"/>
    <p:sldLayoutId id="2147483998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154D81"/>
                </a:solidFill>
                <a:latin typeface="Helvetica" charset="0"/>
                <a:cs typeface="Helvetica" charset="0"/>
              </a:defRPr>
            </a:lvl1pPr>
          </a:lstStyle>
          <a:p>
            <a:pPr>
              <a:defRPr/>
            </a:pPr>
            <a:r>
              <a:rPr lang="en-US" smtClean="0"/>
              <a:t>10/21/2014</a:t>
            </a:r>
            <a:endParaRPr lang="en-US" dirty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pPr>
              <a:defRPr/>
            </a:pPr>
            <a:r>
              <a:rPr lang="en-US" dirty="0" smtClean="0"/>
              <a:t>T. Lackowski-DOE CD-2/3b review </a:t>
            </a:r>
            <a:endParaRPr lang="en-US" b="1" dirty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pPr>
              <a:defRPr/>
            </a:pPr>
            <a:fld id="{ABC452BA-E2D2-7F48-9628-85048FBCF9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://mu2e-docdb.fnal.gov:8080/cgi-bin/ShowDocument?docid=1088&amp;asof=2014-08-2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u2e-docdb.fnal.gov:8080/cgi-bin/ShowDocument?docid=1537&amp;asof=2014-08-2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56500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Requirements and Interfaces</a:t>
            </a:r>
            <a:endParaRPr lang="en-US" dirty="0">
              <a:solidFill>
                <a:schemeClr val="tx2"/>
              </a:solidFill>
              <a:latin typeface="Helvetica" charset="0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56500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T. Lackowski</a:t>
            </a:r>
            <a:endParaRPr lang="en-US" dirty="0">
              <a:solidFill>
                <a:schemeClr val="tx2"/>
              </a:solidFill>
              <a:latin typeface="Helvetica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L2 </a:t>
            </a:r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Manager</a:t>
            </a:r>
            <a:endParaRPr lang="en-US" dirty="0">
              <a:solidFill>
                <a:schemeClr val="tx2"/>
              </a:solidFill>
              <a:latin typeface="Helvetica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10/21/2014</a:t>
            </a:r>
            <a:endParaRPr lang="en-US" dirty="0">
              <a:solidFill>
                <a:schemeClr val="tx2"/>
              </a:solidFill>
              <a:latin typeface="Helvetica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72810" y="4348956"/>
            <a:ext cx="1219200" cy="700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84667" y="5873750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317999" y="1143000"/>
            <a:ext cx="4275667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11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52546"/>
            <a:ext cx="8672513" cy="5281554"/>
          </a:xfrm>
        </p:spPr>
        <p:txBody>
          <a:bodyPr/>
          <a:lstStyle/>
          <a:p>
            <a:r>
              <a:rPr lang="en-US" dirty="0" smtClean="0"/>
              <a:t>Face </a:t>
            </a:r>
            <a:r>
              <a:rPr lang="en-US" dirty="0"/>
              <a:t>to face </a:t>
            </a:r>
            <a:r>
              <a:rPr lang="en-US" dirty="0" smtClean="0"/>
              <a:t>discussions with stakeholders was the primary tool used to establish requirements</a:t>
            </a:r>
            <a:r>
              <a:rPr lang="en-US" dirty="0"/>
              <a:t> </a:t>
            </a:r>
            <a:r>
              <a:rPr lang="en-US" dirty="0" smtClean="0"/>
              <a:t>and interfaces.</a:t>
            </a:r>
          </a:p>
          <a:p>
            <a:r>
              <a:rPr lang="en-US" dirty="0" smtClean="0"/>
              <a:t>These face to face interactions were held in various meetings, with both </a:t>
            </a:r>
            <a:r>
              <a:rPr lang="en-US" dirty="0"/>
              <a:t>large </a:t>
            </a:r>
            <a:r>
              <a:rPr lang="en-US" dirty="0" smtClean="0"/>
              <a:t>and small groups.</a:t>
            </a:r>
          </a:p>
          <a:p>
            <a:r>
              <a:rPr lang="en-US" dirty="0" smtClean="0"/>
              <a:t>The design is a direct result of these communications.</a:t>
            </a:r>
          </a:p>
          <a:p>
            <a:pPr lvl="1"/>
            <a:r>
              <a:rPr lang="en-US" dirty="0" smtClean="0"/>
              <a:t>Weekly Conventional Construction Meetings</a:t>
            </a:r>
          </a:p>
          <a:p>
            <a:pPr lvl="1"/>
            <a:r>
              <a:rPr lang="en-US" dirty="0" smtClean="0"/>
              <a:t>Every other week integration meetings.</a:t>
            </a:r>
          </a:p>
          <a:p>
            <a:pPr lvl="1"/>
            <a:r>
              <a:rPr lang="en-US" dirty="0" smtClean="0"/>
              <a:t>Weekly Tech Board meetings</a:t>
            </a:r>
          </a:p>
          <a:p>
            <a:pPr lvl="1"/>
            <a:r>
              <a:rPr lang="en-US" dirty="0" smtClean="0"/>
              <a:t>Project Management Group meetings</a:t>
            </a:r>
          </a:p>
          <a:p>
            <a:r>
              <a:rPr lang="en-US" dirty="0" smtClean="0"/>
              <a:t>The requirements and interfaces are documented and approved.</a:t>
            </a:r>
          </a:p>
          <a:p>
            <a:r>
              <a:rPr lang="en-US" dirty="0" smtClean="0"/>
              <a:t>For convention construction items approval is commonly at the L2 Manager level, but can be with any stakeholders.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T. Lackowski-DOE CD-2/3b review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241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Requirements are in approved DocDb </a:t>
            </a:r>
            <a:r>
              <a:rPr lang="en-US" dirty="0" smtClean="0">
                <a:hlinkClick r:id="rId2"/>
              </a:rPr>
              <a:t>1088</a:t>
            </a:r>
            <a:endParaRPr lang="en-US" dirty="0"/>
          </a:p>
          <a:p>
            <a:r>
              <a:rPr lang="en-US" dirty="0" smtClean="0"/>
              <a:t>Requirements are </a:t>
            </a:r>
          </a:p>
          <a:p>
            <a:pPr marL="0" indent="0">
              <a:buNone/>
            </a:pPr>
            <a:r>
              <a:rPr lang="en-US" dirty="0" smtClean="0"/>
              <a:t>    organized geographically.</a:t>
            </a:r>
          </a:p>
          <a:p>
            <a:r>
              <a:rPr lang="en-US" dirty="0" smtClean="0"/>
              <a:t>Document has been review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and signed-off by L2 </a:t>
            </a:r>
          </a:p>
          <a:p>
            <a:pPr marL="0" indent="0">
              <a:buNone/>
            </a:pPr>
            <a:r>
              <a:rPr lang="en-US" dirty="0" smtClean="0"/>
              <a:t>    subproject managers </a:t>
            </a:r>
          </a:p>
          <a:p>
            <a:pPr marL="0" indent="0">
              <a:buNone/>
            </a:pPr>
            <a:r>
              <a:rPr lang="en-US" dirty="0" smtClean="0"/>
              <a:t>    and approved by L1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managers.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T. Lackowski-DOE CD-2/3b review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4190" y="1762125"/>
            <a:ext cx="4696460" cy="409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818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CF Interface document is posted in DocDB  </a:t>
            </a:r>
            <a:r>
              <a:rPr lang="en-US" dirty="0" smtClean="0">
                <a:hlinkClick r:id="rId2"/>
              </a:rPr>
              <a:t>1537</a:t>
            </a:r>
            <a:endParaRPr lang="en-US" dirty="0"/>
          </a:p>
          <a:p>
            <a:r>
              <a:rPr lang="en-US" dirty="0" smtClean="0"/>
              <a:t>There are two internal interfaces to conventional disciplines.</a:t>
            </a:r>
          </a:p>
          <a:p>
            <a:r>
              <a:rPr lang="en-US" dirty="0" smtClean="0"/>
              <a:t>There are forty interfaces with stakeholders external to conventional construction, normally the L2 manager accept/approve the agreement.</a:t>
            </a:r>
          </a:p>
          <a:p>
            <a:r>
              <a:rPr lang="en-US" dirty="0" smtClean="0"/>
              <a:t>Where possible, drawings are used to show the interface requirements.</a:t>
            </a:r>
          </a:p>
          <a:p>
            <a:r>
              <a:rPr lang="en-US" dirty="0" smtClean="0"/>
              <a:t>Approvals are at the interface level between the effected stakeholders. </a:t>
            </a:r>
          </a:p>
          <a:p>
            <a:endParaRPr lang="en-US" dirty="0"/>
          </a:p>
          <a:p>
            <a:r>
              <a:rPr lang="en-US" dirty="0" smtClean="0"/>
              <a:t>In addition to the mu2e interface document there is also an Muon Campus Interface document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T. Lackowski-DOE CD-2/3b review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207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Example: Magnetic </a:t>
            </a:r>
            <a:r>
              <a:rPr lang="en-US" sz="2800" dirty="0"/>
              <a:t>Fields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somewhat unusual requirement for Mu2e is a strong magnetic stray field developed by the solenoids. This field is calculated at 600 gauss 5 feet from solenoid and 5 gauss at the extremes of the building. </a:t>
            </a:r>
          </a:p>
          <a:p>
            <a:pPr lvl="1"/>
            <a:r>
              <a:rPr lang="en-US" dirty="0" smtClean="0"/>
              <a:t>The impacts of this magnetic field on the structure, motors, lighting, sprinkler heads and many other systems was discussed relative both to the requirement and interface discussions.</a:t>
            </a:r>
          </a:p>
          <a:p>
            <a:pPr lvl="1"/>
            <a:r>
              <a:rPr lang="en-US" dirty="0" smtClean="0"/>
              <a:t>The locations of potentially affected equipment such as the elevator, HVAC equipment and DAQ lead to the final arrangement of spaces.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T. Lackowski-DOE CD-2/3b review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059189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Template">
  <a:themeElements>
    <a:clrScheme name="Custom 2">
      <a:dk1>
        <a:srgbClr val="404040"/>
      </a:dk1>
      <a:lt1>
        <a:srgbClr val="FFFFFF"/>
      </a:lt1>
      <a:dk2>
        <a:srgbClr val="154D81"/>
      </a:dk2>
      <a:lt2>
        <a:srgbClr val="FFFFFF"/>
      </a:lt2>
      <a:accent1>
        <a:srgbClr val="82D2E6"/>
      </a:accent1>
      <a:accent2>
        <a:srgbClr val="1997B7"/>
      </a:accent2>
      <a:accent3>
        <a:srgbClr val="DA592A"/>
      </a:accent3>
      <a:accent4>
        <a:srgbClr val="BD1F24"/>
      </a:accent4>
      <a:accent5>
        <a:srgbClr val="519A24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">
      <a:dk1>
        <a:srgbClr val="074184"/>
      </a:dk1>
      <a:lt1>
        <a:srgbClr val="FFFFFF"/>
      </a:lt1>
      <a:dk2>
        <a:srgbClr val="074184"/>
      </a:dk2>
      <a:lt2>
        <a:srgbClr val="FFFCF3"/>
      </a:lt2>
      <a:accent1>
        <a:srgbClr val="70C3DC"/>
      </a:accent1>
      <a:accent2>
        <a:srgbClr val="E14825"/>
      </a:accent2>
      <a:accent3>
        <a:srgbClr val="399F3C"/>
      </a:accent3>
      <a:accent4>
        <a:srgbClr val="800F1B"/>
      </a:accent4>
      <a:accent5>
        <a:srgbClr val="1997B7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FermilabTemplate.potx</Template>
  <TotalTime>5500</TotalTime>
  <Words>336</Words>
  <Application>Microsoft Office PowerPoint</Application>
  <PresentationFormat>On-screen Show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FermilabTemplate</vt:lpstr>
      <vt:lpstr>Fermilab: Footer Only</vt:lpstr>
      <vt:lpstr>Requirements and Interfaces</vt:lpstr>
      <vt:lpstr>Communications</vt:lpstr>
      <vt:lpstr>Requirements</vt:lpstr>
      <vt:lpstr>Interface Document</vt:lpstr>
      <vt:lpstr>Example: Magnetic Fields</vt:lpstr>
    </vt:vector>
  </TitlesOfParts>
  <Company>Sandbox Studio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Thomas W. Lackowski x3640 06758N</cp:lastModifiedBy>
  <cp:revision>397</cp:revision>
  <cp:lastPrinted>2014-06-04T17:18:59Z</cp:lastPrinted>
  <dcterms:created xsi:type="dcterms:W3CDTF">2014-01-03T20:18:13Z</dcterms:created>
  <dcterms:modified xsi:type="dcterms:W3CDTF">2014-10-17T16:11:16Z</dcterms:modified>
</cp:coreProperties>
</file>