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17"/>
  </p:notesMasterIdLst>
  <p:handoutMasterIdLst>
    <p:handoutMasterId r:id="rId18"/>
  </p:handoutMasterIdLst>
  <p:sldIdLst>
    <p:sldId id="455" r:id="rId3"/>
    <p:sldId id="446" r:id="rId4"/>
    <p:sldId id="449" r:id="rId5"/>
    <p:sldId id="448" r:id="rId6"/>
    <p:sldId id="435" r:id="rId7"/>
    <p:sldId id="436" r:id="rId8"/>
    <p:sldId id="457" r:id="rId9"/>
    <p:sldId id="439" r:id="rId10"/>
    <p:sldId id="456" r:id="rId11"/>
    <p:sldId id="443" r:id="rId12"/>
    <p:sldId id="450" r:id="rId13"/>
    <p:sldId id="451" r:id="rId14"/>
    <p:sldId id="453" r:id="rId15"/>
    <p:sldId id="454" r:id="rId16"/>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BEC9C"/>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0" d="100"/>
          <a:sy n="140" d="100"/>
        </p:scale>
        <p:origin x="-372"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9" rIns="96656" bIns="48329"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6" tIns="48329" rIns="96656" bIns="48329" rtlCol="0"/>
          <a:lstStyle>
            <a:lvl1pPr algn="r" fontAlgn="auto">
              <a:spcBef>
                <a:spcPts val="0"/>
              </a:spcBef>
              <a:spcAft>
                <a:spcPts val="0"/>
              </a:spcAft>
              <a:defRPr sz="1300">
                <a:latin typeface="Helvetica"/>
                <a:ea typeface="+mn-ea"/>
                <a:cs typeface="+mn-cs"/>
              </a:defRPr>
            </a:lvl1pPr>
          </a:lstStyle>
          <a:p>
            <a:pPr>
              <a:defRPr/>
            </a:pPr>
            <a:fld id="{4C190591-D543-7449-A828-559C08D06478}" type="datetimeFigureOut">
              <a:rPr lang="en-US"/>
              <a:pPr>
                <a:defRPr/>
              </a:pPr>
              <a:t>10/17/2014</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56" tIns="48329" rIns="96656" bIns="48329"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56" tIns="48329" rIns="96656" bIns="48329" rtlCol="0" anchor="b"/>
          <a:lstStyle>
            <a:lvl1pPr algn="r" fontAlgn="auto">
              <a:spcBef>
                <a:spcPts val="0"/>
              </a:spcBef>
              <a:spcAft>
                <a:spcPts val="0"/>
              </a:spcAft>
              <a:defRPr sz="13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9" rIns="96656" bIns="48329"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6" tIns="48329" rIns="96656" bIns="48329" rtlCol="0"/>
          <a:lstStyle>
            <a:lvl1pPr algn="r" fontAlgn="auto">
              <a:spcBef>
                <a:spcPts val="0"/>
              </a:spcBef>
              <a:spcAft>
                <a:spcPts val="0"/>
              </a:spcAft>
              <a:defRPr sz="1300">
                <a:latin typeface="Helvetica"/>
                <a:ea typeface="+mn-ea"/>
                <a:cs typeface="+mn-cs"/>
              </a:defRPr>
            </a:lvl1pPr>
          </a:lstStyle>
          <a:p>
            <a:pPr>
              <a:defRPr/>
            </a:pPr>
            <a:fld id="{82702176-6DAC-6B4F-B700-3AD3B8686ACC}" type="datetimeFigureOut">
              <a:rPr lang="en-US"/>
              <a:pPr>
                <a:defRPr/>
              </a:pPr>
              <a:t>10/17/2014</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6" tIns="48329" rIns="96656" bIns="48329" rtlCol="0" anchor="ctr"/>
          <a:lstStyle/>
          <a:p>
            <a:pPr lvl="0"/>
            <a:endParaRPr lang="en-US" noProof="0" dirty="0" smtClean="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6" tIns="48329" rIns="96656" bIns="4832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56" tIns="48329" rIns="96656" bIns="48329"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6" tIns="48329" rIns="96656" bIns="48329" rtlCol="0" anchor="b"/>
          <a:lstStyle>
            <a:lvl1pPr algn="r" fontAlgn="auto">
              <a:spcBef>
                <a:spcPts val="0"/>
              </a:spcBef>
              <a:spcAft>
                <a:spcPts val="0"/>
              </a:spcAft>
              <a:defRPr sz="13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4</a:t>
            </a:fld>
            <a:endParaRPr lang="en-US" dirty="0"/>
          </a:p>
        </p:txBody>
      </p:sp>
    </p:spTree>
    <p:extLst>
      <p:ext uri="{BB962C8B-B14F-4D97-AF65-F5344CB8AC3E}">
        <p14:creationId xmlns:p14="http://schemas.microsoft.com/office/powerpoint/2010/main" val="1256494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dirty="0" smtClean="0"/>
              <a:t>10/22/2014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dirty="0" smtClean="0"/>
              <a:t>T. Lackowski - DOE CD-2-3b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dirty="0" smtClean="0"/>
              <a:t>10/22/2014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dirty="0" smtClean="0"/>
              <a:t>T. Lackowski - DOE CD-2-3b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smtClean="0"/>
              <a:t>10/22/2014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T. Lackowski - DOE CD-2-3b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dirty="0" smtClean="0"/>
              <a:t>10/22/2014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smtClean="0"/>
              <a:t>T. Lackowski - DOE CD-2-3b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10/22/2014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dirty="0" smtClean="0"/>
              <a:t>T. Lackowski - DOE CD-2-3b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10/22/2014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smtClean="0"/>
              <a:t>T. Lackowski - DOE CD-2-3b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T. Lackowski - DOE CD-2-3b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dirty="0" smtClean="0"/>
              <a:t>10/22/2014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dirty="0" smtClean="0"/>
              <a:t>T. Lackowski - DOE CD-2-3b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dirty="0" smtClean="0"/>
              <a:t>10/22/2014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dirty="0" smtClean="0"/>
              <a:t>T. Lackowski - DOE CD-2-3b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mu2e-docdb.fnal.gov:8080/cgi-bin/ShowDocument?docid=2081&amp;asof" TargetMode="External"/><Relationship Id="rId13" Type="http://schemas.openxmlformats.org/officeDocument/2006/relationships/hyperlink" Target="http://mu2e-docdb.fnal.gov:8080/cgi-bin/ShowDocument?docid=4229&amp;asof" TargetMode="External"/><Relationship Id="rId18" Type="http://schemas.openxmlformats.org/officeDocument/2006/relationships/image" Target="../media/image8.jpg"/><Relationship Id="rId3" Type="http://schemas.openxmlformats.org/officeDocument/2006/relationships/hyperlink" Target="http://mu2e-docdb.fnal.gov:8080/cgi-bin/ShowDocument?docid=4127&amp;asof=2014-08-29" TargetMode="External"/><Relationship Id="rId7" Type="http://schemas.openxmlformats.org/officeDocument/2006/relationships/hyperlink" Target="http://mu2e-docdb.fnal.gov:8080/cgi-bin/ShowDocument?docid=2956&amp;asof" TargetMode="External"/><Relationship Id="rId12" Type="http://schemas.openxmlformats.org/officeDocument/2006/relationships/hyperlink" Target="http://www.fnal.gov/directorate/OPMO/PolProc/Certification/EVMS_FRA_M05_certletter_2010-01-28_signed.pdf" TargetMode="External"/><Relationship Id="rId17" Type="http://schemas.openxmlformats.org/officeDocument/2006/relationships/image" Target="../media/image7.jpg"/><Relationship Id="rId2" Type="http://schemas.openxmlformats.org/officeDocument/2006/relationships/hyperlink" Target="http://mu2e-docdb.fnal.gov:8080/cgi-bin/ShowDocument?docid=1074&amp;asof=2014-08-29" TargetMode="External"/><Relationship Id="rId16" Type="http://schemas.openxmlformats.org/officeDocument/2006/relationships/hyperlink" Target="http://mu2e-docdb.fnal.gov:8080/cgi-bin/ShowDocument?docid=2274&amp;asof" TargetMode="External"/><Relationship Id="rId1" Type="http://schemas.openxmlformats.org/officeDocument/2006/relationships/slideLayout" Target="../slideLayouts/slideLayout2.xml"/><Relationship Id="rId6" Type="http://schemas.openxmlformats.org/officeDocument/2006/relationships/hyperlink" Target="http://mu2e-docdb.fnal.gov:8080/cgi-bin/ShowDocument?docid=508&amp;asof" TargetMode="External"/><Relationship Id="rId11" Type="http://schemas.openxmlformats.org/officeDocument/2006/relationships/hyperlink" Target="http://mu2e-docdb.fnal.gov:8080/cgi-bin/ShowDocument?docid=4299&amp;asof=2014-08-29" TargetMode="External"/><Relationship Id="rId5" Type="http://schemas.openxmlformats.org/officeDocument/2006/relationships/hyperlink" Target="http://mu2e-docdb.fnal.gov:8080/cgi-bin/ShowDocument?docid=4317&amp;asof=2014-08-29" TargetMode="External"/><Relationship Id="rId15" Type="http://schemas.openxmlformats.org/officeDocument/2006/relationships/hyperlink" Target="http://mu2e-docdb.fnal.gov:8080/cgi-bin/ShowDocument?docid=676&amp;asof" TargetMode="External"/><Relationship Id="rId10" Type="http://schemas.openxmlformats.org/officeDocument/2006/relationships/hyperlink" Target="http://mu2e-docdb.fnal.gov:8080/cgi-bin/ShowDocument?docid=4405&amp;asof" TargetMode="External"/><Relationship Id="rId4" Type="http://schemas.openxmlformats.org/officeDocument/2006/relationships/hyperlink" Target="http://mu2e-docdb.fnal.gov:8080/cgi-bin/ShowDocument?docid=1172&amp;asof" TargetMode="External"/><Relationship Id="rId9" Type="http://schemas.openxmlformats.org/officeDocument/2006/relationships/hyperlink" Target="http://mu2e-docdb.fnal.gov:8080/cgi-bin/ShowDocument?docid=4404&amp;asof=2014-08-29" TargetMode="External"/><Relationship Id="rId14" Type="http://schemas.openxmlformats.org/officeDocument/2006/relationships/hyperlink" Target="http://mu2e-docdb.fnal.gov:8080/cgi-bin/ShowDocument?docid=677&amp;aso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mu2e-docdb.fnal.gov:8080/cgi-bin/ShowDocument?docid=4405&amp;asof" TargetMode="External"/><Relationship Id="rId13" Type="http://schemas.openxmlformats.org/officeDocument/2006/relationships/hyperlink" Target="http://mu2e-docdb.fnal.gov:8080/cgi-bin/ShowDocument?docid=2081&amp;asof" TargetMode="External"/><Relationship Id="rId18" Type="http://schemas.openxmlformats.org/officeDocument/2006/relationships/hyperlink" Target="http://mu2e-docdb.fnal.gov:8080/cgi-bin/ShowDocument?docid=677&amp;asof" TargetMode="External"/><Relationship Id="rId3" Type="http://schemas.openxmlformats.org/officeDocument/2006/relationships/hyperlink" Target="http://mu2e-docdb.fnal.gov:8080/cgi-bin/ShowDocument?docid=1314&amp;asof=2014-08-29" TargetMode="External"/><Relationship Id="rId21" Type="http://schemas.openxmlformats.org/officeDocument/2006/relationships/image" Target="../media/image12.jpg"/><Relationship Id="rId7" Type="http://schemas.openxmlformats.org/officeDocument/2006/relationships/hyperlink" Target="http://mu2e-docdb.fnal.gov:8080/cgi-bin/ShowDocument?docid=4404&amp;asof=2014-08-29" TargetMode="External"/><Relationship Id="rId12" Type="http://schemas.openxmlformats.org/officeDocument/2006/relationships/hyperlink" Target="http://mu2e-docdb.fnal.gov:8080/cgi-bin/ShowDocument?docid=3620&amp;asof=2014-08-29" TargetMode="External"/><Relationship Id="rId17" Type="http://schemas.openxmlformats.org/officeDocument/2006/relationships/hyperlink" Target="http://mu2e-docdb.fnal.gov:8080/cgi-bin/ShowDocument?docid=4432&amp;asof" TargetMode="External"/><Relationship Id="rId2" Type="http://schemas.openxmlformats.org/officeDocument/2006/relationships/notesSlide" Target="../notesSlides/notesSlide1.xml"/><Relationship Id="rId16" Type="http://schemas.openxmlformats.org/officeDocument/2006/relationships/hyperlink" Target="http://mu2e-docdb.fnal.gov:8080/cgi-bin/ShowDocument?docid=4229&amp;asof" TargetMode="External"/><Relationship Id="rId20"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hyperlink" Target="http://mu2e-docdb.fnal.gov:8080/cgi-bin/ShowDocument?docid=4506&amp;asof" TargetMode="External"/><Relationship Id="rId11" Type="http://schemas.openxmlformats.org/officeDocument/2006/relationships/hyperlink" Target="http://mu2e-docdb.fnal.gov:8080/cgi-bin/ShowDocument?docid=3494&amp;asof" TargetMode="External"/><Relationship Id="rId5" Type="http://schemas.openxmlformats.org/officeDocument/2006/relationships/hyperlink" Target="http://mu2e-docdb.fnal.gov:8080/cgi-bin/ShowDocument?docid=4313&amp;asof=2014-08-29" TargetMode="External"/><Relationship Id="rId15" Type="http://schemas.openxmlformats.org/officeDocument/2006/relationships/hyperlink" Target="http://mu2e-docdb.fnal.gov:8080/cgi-bin/ShowDocument?docid=4487&amp;asof" TargetMode="External"/><Relationship Id="rId10" Type="http://schemas.openxmlformats.org/officeDocument/2006/relationships/hyperlink" Target="http://mu2e-docdb.fnal.gov:8080/cgi-bin/ShowDocument?docid=1172&amp;asof" TargetMode="External"/><Relationship Id="rId19" Type="http://schemas.openxmlformats.org/officeDocument/2006/relationships/hyperlink" Target="http://mu2e-docdb.fnal.gov:8080/cgi-bin/ShowDocument?docid=676&amp;asof" TargetMode="External"/><Relationship Id="rId4" Type="http://schemas.openxmlformats.org/officeDocument/2006/relationships/hyperlink" Target="http://mu2e-docdb.fnal.gov:8080/cgi-bin/ShowDocument?docid=4416&amp;asof=2014-08-29" TargetMode="External"/><Relationship Id="rId9" Type="http://schemas.openxmlformats.org/officeDocument/2006/relationships/hyperlink" Target="http://mu2e-docdb.fnal.gov:8080/cgi-bin/ShowDocument?docid=1074&amp;asof" TargetMode="External"/><Relationship Id="rId14" Type="http://schemas.openxmlformats.org/officeDocument/2006/relationships/hyperlink" Target="http://www.fnal.gov/directorate/OPMO/PolProc/Certification/EVMS_FRA_M05_certletter_2010-01-28_signed.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u2e-docdb.fnal.gov:8080/cgi-bin/ShowDocument?docid=4229&amp;aso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mu2e-docdb.fnal.gov:8080/cgi-bin/ShowDocument?docid=4432&amp;aso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a:solidFill>
                  <a:schemeClr val="tx2"/>
                </a:solidFill>
                <a:latin typeface="Helvetica" charset="0"/>
              </a:rPr>
              <a:t>CD-2 &amp; CD-3 </a:t>
            </a:r>
            <a:r>
              <a:rPr lang="en-US" smtClean="0">
                <a:solidFill>
                  <a:schemeClr val="tx2"/>
                </a:solidFill>
                <a:latin typeface="Helvetica" charset="0"/>
              </a:rPr>
              <a:t>DOE </a:t>
            </a:r>
            <a:r>
              <a:rPr lang="en-US" smtClean="0">
                <a:solidFill>
                  <a:schemeClr val="tx2"/>
                </a:solidFill>
                <a:latin typeface="Helvetica" charset="0"/>
              </a:rPr>
              <a:t>Checklists</a:t>
            </a:r>
            <a:r>
              <a:rPr lang="en-US" dirty="0">
                <a:solidFill>
                  <a:schemeClr val="tx2"/>
                </a:solidFill>
                <a:latin typeface="Helvetica" charset="0"/>
              </a:rPr>
              <a:t/>
            </a:r>
            <a:br>
              <a:rPr lang="en-US" dirty="0">
                <a:solidFill>
                  <a:schemeClr val="tx2"/>
                </a:solidFill>
                <a:latin typeface="Helvetica" charset="0"/>
              </a:rPr>
            </a:br>
            <a:r>
              <a:rPr lang="en-US" dirty="0" smtClean="0">
                <a:solidFill>
                  <a:schemeClr val="tx2"/>
                </a:solidFill>
                <a:latin typeface="Helvetica" charset="0"/>
              </a:rPr>
              <a:t>Conventional </a:t>
            </a:r>
            <a:r>
              <a:rPr lang="en-US" dirty="0">
                <a:solidFill>
                  <a:schemeClr val="tx2"/>
                </a:solidFill>
                <a:latin typeface="Helvetica" charset="0"/>
              </a:rPr>
              <a:t>Construction</a:t>
            </a: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solidFill>
                  <a:schemeClr val="tx2"/>
                </a:solidFill>
                <a:latin typeface="Helvetica" charset="0"/>
              </a:rPr>
              <a:t>T. Lackowski</a:t>
            </a:r>
          </a:p>
          <a:p>
            <a:r>
              <a:rPr lang="en-US" dirty="0">
                <a:solidFill>
                  <a:schemeClr val="tx2"/>
                </a:solidFill>
                <a:latin typeface="Helvetica" charset="0"/>
              </a:rPr>
              <a:t>L2 Manager</a:t>
            </a:r>
          </a:p>
          <a:p>
            <a:r>
              <a:rPr lang="en-US" dirty="0" smtClean="0">
                <a:solidFill>
                  <a:schemeClr val="tx2"/>
                </a:solidFill>
                <a:latin typeface="Helvetica" charset="0"/>
              </a:rPr>
              <a:t>10/22/2014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60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Final Deign</a:t>
            </a:r>
            <a:endParaRPr lang="en-US" dirty="0"/>
          </a:p>
        </p:txBody>
      </p:sp>
      <p:sp>
        <p:nvSpPr>
          <p:cNvPr id="3" name="Content Placeholder 2"/>
          <p:cNvSpPr>
            <a:spLocks noGrp="1"/>
          </p:cNvSpPr>
          <p:nvPr>
            <p:ph idx="1"/>
          </p:nvPr>
        </p:nvSpPr>
        <p:spPr/>
        <p:txBody>
          <a:bodyPr/>
          <a:lstStyle/>
          <a:p>
            <a:r>
              <a:rPr lang="en-US" dirty="0" smtClean="0"/>
              <a:t>Complete </a:t>
            </a:r>
            <a:r>
              <a:rPr lang="en-US" dirty="0"/>
              <a:t>Final </a:t>
            </a:r>
            <a:r>
              <a:rPr lang="en-US" dirty="0" smtClean="0"/>
              <a:t>Design</a:t>
            </a:r>
          </a:p>
          <a:p>
            <a:pPr lvl="1"/>
            <a:r>
              <a:rPr lang="en-US" dirty="0" smtClean="0"/>
              <a:t>Mu2e Conventional Facilities</a:t>
            </a:r>
          </a:p>
          <a:p>
            <a:pPr lvl="2"/>
            <a:r>
              <a:rPr lang="en-US" dirty="0" smtClean="0"/>
              <a:t>Contract documents complete, RFP issued and proposals received.</a:t>
            </a:r>
          </a:p>
          <a:p>
            <a:pPr lvl="1"/>
            <a:r>
              <a:rPr lang="en-US" dirty="0" smtClean="0"/>
              <a:t>Delivery Ring Upgrade</a:t>
            </a:r>
          </a:p>
          <a:p>
            <a:pPr lvl="2"/>
            <a:r>
              <a:rPr lang="en-US" dirty="0" smtClean="0"/>
              <a:t>Drawings complete and shelved.</a:t>
            </a:r>
          </a:p>
          <a:p>
            <a:pPr lvl="1"/>
            <a:r>
              <a:rPr lang="en-US" dirty="0" smtClean="0"/>
              <a:t>Most procured items are ordered using standard specifications or model numbers. </a:t>
            </a:r>
            <a:r>
              <a:rPr lang="en-US" dirty="0"/>
              <a:t> </a:t>
            </a:r>
            <a:r>
              <a:rPr lang="en-US" dirty="0" smtClean="0"/>
              <a:t> T</a:t>
            </a:r>
            <a:r>
              <a:rPr lang="en-US" dirty="0" smtClean="0"/>
              <a:t>he specification for the 30 ton c</a:t>
            </a:r>
            <a:r>
              <a:rPr lang="en-US" dirty="0" smtClean="0"/>
              <a:t>ranes are </a:t>
            </a:r>
            <a:r>
              <a:rPr lang="en-US" dirty="0" smtClean="0"/>
              <a:t>90% complete. </a:t>
            </a:r>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spTree>
    <p:extLst>
      <p:ext uri="{BB962C8B-B14F-4D97-AF65-F5344CB8AC3E}">
        <p14:creationId xmlns:p14="http://schemas.microsoft.com/office/powerpoint/2010/main" val="2100584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a Final Design Review</a:t>
            </a:r>
            <a:endParaRPr lang="en-US" dirty="0"/>
          </a:p>
        </p:txBody>
      </p:sp>
      <p:sp>
        <p:nvSpPr>
          <p:cNvPr id="3" name="Content Placeholder 2"/>
          <p:cNvSpPr>
            <a:spLocks noGrp="1"/>
          </p:cNvSpPr>
          <p:nvPr>
            <p:ph idx="1"/>
          </p:nvPr>
        </p:nvSpPr>
        <p:spPr/>
        <p:txBody>
          <a:bodyPr/>
          <a:lstStyle/>
          <a:p>
            <a:r>
              <a:rPr lang="en-US" dirty="0" smtClean="0"/>
              <a:t>The design has been reviewed by various entities in order to insure that the final product meet or exceed the environmental and organizational requirements.</a:t>
            </a:r>
          </a:p>
          <a:p>
            <a:pPr lvl="1"/>
            <a:r>
              <a:rPr lang="en-US" dirty="0" smtClean="0"/>
              <a:t>Life safety – Rick Glen of AON reviewed the final drawings for compliance with the applicable fire protection/life safety requirements of the 2009 International Building Code (IBC), the 2009 Life Safety Code, NFPA 101 and for compliance with the mu2e Fire Protection/ Life Safety Assessment dated June 12, 2013. </a:t>
            </a:r>
          </a:p>
          <a:p>
            <a:pPr lvl="1"/>
            <a:r>
              <a:rPr lang="en-US" dirty="0" smtClean="0"/>
              <a:t>The Fermilab </a:t>
            </a:r>
            <a:r>
              <a:rPr lang="en-US" dirty="0" smtClean="0"/>
              <a:t>Radiological Control Manual </a:t>
            </a:r>
            <a:r>
              <a:rPr lang="en-US" dirty="0" smtClean="0"/>
              <a:t>requires the approval of the a shielding assessment prior to issuing an RFP.   The AD/ESH Department reviewed and approved on June 9, 2014 the Mu2e Experimental Area Preliminary Shielding Assessment.</a:t>
            </a:r>
            <a:endParaRPr lang="en-US" dirty="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spTree>
    <p:extLst>
      <p:ext uri="{BB962C8B-B14F-4D97-AF65-F5344CB8AC3E}">
        <p14:creationId xmlns:p14="http://schemas.microsoft.com/office/powerpoint/2010/main" val="2788862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a Final Design Review</a:t>
            </a:r>
            <a:endParaRPr lang="en-US" dirty="0"/>
          </a:p>
        </p:txBody>
      </p:sp>
      <p:sp>
        <p:nvSpPr>
          <p:cNvPr id="3" name="Content Placeholder 2"/>
          <p:cNvSpPr>
            <a:spLocks noGrp="1"/>
          </p:cNvSpPr>
          <p:nvPr>
            <p:ph idx="1"/>
          </p:nvPr>
        </p:nvSpPr>
        <p:spPr/>
        <p:txBody>
          <a:bodyPr/>
          <a:lstStyle/>
          <a:p>
            <a:pPr lvl="1"/>
            <a:r>
              <a:rPr lang="en-US" dirty="0" smtClean="0"/>
              <a:t>Middough Inc., the entity responsible for the design of the Mu2e Conventional Facilities, employed State of Illinois licensed professional which have affixed their seal to the documents.  Civil, Architectural, Structural Mechanical , Plumbing and Electrical disciplines are covered.  At the 30%, 60% and final design levels the home office of Middough in Cleveland Ohio used senior design architects and engineers to accomplish an independent review.  These reviews were technical, focusing on the adherence  and compliance with applicable material codes, building codes, corporate standards and good design standard of practice.  This review included spot checks of calculations. </a:t>
            </a:r>
          </a:p>
          <a:p>
            <a:pPr lvl="1"/>
            <a:r>
              <a:rPr lang="en-US" dirty="0" smtClean="0"/>
              <a:t>Middough is liable for the adequacy of the design to meet or exceed building and material codes.</a:t>
            </a:r>
            <a:endParaRPr lang="en-US" dirty="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spTree>
    <p:extLst>
      <p:ext uri="{BB962C8B-B14F-4D97-AF65-F5344CB8AC3E}">
        <p14:creationId xmlns:p14="http://schemas.microsoft.com/office/powerpoint/2010/main" val="10355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a Final Design Review</a:t>
            </a:r>
            <a:endParaRPr lang="en-US" dirty="0"/>
          </a:p>
        </p:txBody>
      </p:sp>
      <p:sp>
        <p:nvSpPr>
          <p:cNvPr id="3" name="Content Placeholder 2"/>
          <p:cNvSpPr>
            <a:spLocks noGrp="1"/>
          </p:cNvSpPr>
          <p:nvPr>
            <p:ph idx="1"/>
          </p:nvPr>
        </p:nvSpPr>
        <p:spPr/>
        <p:txBody>
          <a:bodyPr/>
          <a:lstStyle/>
          <a:p>
            <a:pPr lvl="1"/>
            <a:r>
              <a:rPr lang="en-US" dirty="0" smtClean="0"/>
              <a:t>Director’s </a:t>
            </a:r>
            <a:r>
              <a:rPr lang="en-US" dirty="0"/>
              <a:t>Independent Design and CD-2/3 Review of the Mu2e Project, July 8-10, 2014.  Reviewed contract documents for completeness  and appropriateness.  Review the status of the required permits required to proceed with construction. Provided recommendation to the “requirements, responsibilities, and expectation” of the construction contractor staff</a:t>
            </a:r>
            <a:r>
              <a:rPr lang="en-US" dirty="0" smtClean="0"/>
              <a:t>.</a:t>
            </a:r>
          </a:p>
          <a:p>
            <a:pPr lvl="1"/>
            <a:r>
              <a:rPr lang="en-US" dirty="0" smtClean="0"/>
              <a:t>Comment and Compliance Review is distributed to a broad spectrum of Fermilab personnel including ESH&amp;Q, Fermilab section and division management, FESS Operations, FESS Roads and Grounds and FESS Engineering.  </a:t>
            </a:r>
            <a:r>
              <a:rPr lang="en-US" dirty="0"/>
              <a:t>T</a:t>
            </a:r>
            <a:r>
              <a:rPr lang="en-US" dirty="0" smtClean="0"/>
              <a:t>hese groups are independent from the project team and review the project for  </a:t>
            </a:r>
            <a:r>
              <a:rPr lang="en-US" dirty="0"/>
              <a:t>o</a:t>
            </a:r>
            <a:r>
              <a:rPr lang="en-US" dirty="0" smtClean="0"/>
              <a:t>rganizational requirements.</a:t>
            </a:r>
            <a:endParaRPr lang="en-US" dirty="0"/>
          </a:p>
          <a:p>
            <a:pPr lvl="1"/>
            <a:endParaRPr lang="en-US" dirty="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Tree>
    <p:extLst>
      <p:ext uri="{BB962C8B-B14F-4D97-AF65-F5344CB8AC3E}">
        <p14:creationId xmlns:p14="http://schemas.microsoft.com/office/powerpoint/2010/main" val="339888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a </a:t>
            </a:r>
            <a:r>
              <a:rPr lang="en-US" dirty="0"/>
              <a:t>F</a:t>
            </a:r>
            <a:r>
              <a:rPr lang="en-US" dirty="0" smtClean="0"/>
              <a:t>inal Design Review</a:t>
            </a:r>
            <a:endParaRPr lang="en-US" dirty="0"/>
          </a:p>
        </p:txBody>
      </p:sp>
      <p:sp>
        <p:nvSpPr>
          <p:cNvPr id="3" name="Content Placeholder 2"/>
          <p:cNvSpPr>
            <a:spLocks noGrp="1"/>
          </p:cNvSpPr>
          <p:nvPr>
            <p:ph idx="1"/>
          </p:nvPr>
        </p:nvSpPr>
        <p:spPr/>
        <p:txBody>
          <a:bodyPr/>
          <a:lstStyle/>
          <a:p>
            <a:r>
              <a:rPr lang="en-US" dirty="0" smtClean="0"/>
              <a:t>Within the project but separate from the Conventional Construction team the technical team used the 30, 60, 90, and final drawings to input and maintain a 3D model in NX software.  This is also the software used for the technical components</a:t>
            </a:r>
            <a:r>
              <a:rPr lang="en-US" dirty="0"/>
              <a:t>,</a:t>
            </a:r>
            <a:r>
              <a:rPr lang="en-US" dirty="0" smtClean="0"/>
              <a:t> allowing for physical checks with the technical equipment to be made.</a:t>
            </a:r>
          </a:p>
          <a:p>
            <a:r>
              <a:rPr lang="en-US" dirty="0" smtClean="0"/>
              <a:t>This review.</a:t>
            </a:r>
            <a:endParaRPr lang="en-US" dirty="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spTree>
    <p:extLst>
      <p:ext uri="{BB962C8B-B14F-4D97-AF65-F5344CB8AC3E}">
        <p14:creationId xmlns:p14="http://schemas.microsoft.com/office/powerpoint/2010/main" val="235077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CD-2 Checklist</a:t>
            </a:r>
            <a:endParaRPr lang="en-US" dirty="0"/>
          </a:p>
        </p:txBody>
      </p:sp>
      <p:sp>
        <p:nvSpPr>
          <p:cNvPr id="3" name="Content Placeholder 2"/>
          <p:cNvSpPr>
            <a:spLocks noGrp="1"/>
          </p:cNvSpPr>
          <p:nvPr>
            <p:ph idx="1"/>
          </p:nvPr>
        </p:nvSpPr>
        <p:spPr>
          <a:xfrm>
            <a:off x="4756246" y="1560965"/>
            <a:ext cx="3828196" cy="4556952"/>
          </a:xfrm>
        </p:spPr>
        <p:txBody>
          <a:bodyPr/>
          <a:lstStyle/>
          <a:p>
            <a:r>
              <a:rPr lang="en-US" sz="1320" dirty="0" smtClean="0"/>
              <a:t>AS Mu2e-doc </a:t>
            </a:r>
            <a:r>
              <a:rPr lang="en-US" sz="1320" dirty="0" smtClean="0">
                <a:hlinkClick r:id="rId2"/>
              </a:rPr>
              <a:t>1074</a:t>
            </a:r>
            <a:r>
              <a:rPr lang="en-US" sz="1320" dirty="0" smtClean="0"/>
              <a:t>  AAP </a:t>
            </a:r>
            <a:r>
              <a:rPr lang="en-US" sz="1320" dirty="0" smtClean="0">
                <a:hlinkClick r:id="rId3"/>
              </a:rPr>
              <a:t>4127</a:t>
            </a:r>
            <a:endParaRPr lang="en-US" sz="1320" dirty="0" smtClean="0"/>
          </a:p>
          <a:p>
            <a:r>
              <a:rPr lang="en-US" sz="1320" dirty="0" smtClean="0"/>
              <a:t>Baseline Cost /Schedule</a:t>
            </a:r>
          </a:p>
          <a:p>
            <a:r>
              <a:rPr lang="en-US" sz="1320" dirty="0" smtClean="0"/>
              <a:t>PEP Mu2e-doc </a:t>
            </a:r>
            <a:r>
              <a:rPr lang="en-US" sz="1320" dirty="0">
                <a:hlinkClick r:id="rId4"/>
              </a:rPr>
              <a:t>1172</a:t>
            </a:r>
            <a:endParaRPr lang="en-US" sz="1320" dirty="0" smtClean="0"/>
          </a:p>
          <a:p>
            <a:r>
              <a:rPr lang="en-US" sz="1320" dirty="0" smtClean="0"/>
              <a:t>NA</a:t>
            </a:r>
          </a:p>
          <a:p>
            <a:r>
              <a:rPr lang="en-US" sz="1320" dirty="0" smtClean="0">
                <a:hlinkClick r:id="rId5"/>
              </a:rPr>
              <a:t>4317</a:t>
            </a:r>
            <a:r>
              <a:rPr lang="en-US" sz="1320" dirty="0" smtClean="0"/>
              <a:t>  3a for </a:t>
            </a:r>
            <a:r>
              <a:rPr lang="en-US" sz="1320" dirty="0"/>
              <a:t>c</a:t>
            </a:r>
            <a:r>
              <a:rPr lang="en-US" sz="1320" dirty="0" smtClean="0"/>
              <a:t>onductor purchase</a:t>
            </a:r>
          </a:p>
          <a:p>
            <a:r>
              <a:rPr lang="en-US" sz="1320" dirty="0" smtClean="0"/>
              <a:t>PMP Mu2e-doc </a:t>
            </a:r>
            <a:r>
              <a:rPr lang="en-US" sz="1320" dirty="0">
                <a:hlinkClick r:id="rId6"/>
              </a:rPr>
              <a:t>508</a:t>
            </a:r>
            <a:endParaRPr lang="en-US" sz="1320" dirty="0" smtClean="0"/>
          </a:p>
          <a:p>
            <a:r>
              <a:rPr lang="en-US" sz="1320" dirty="0" smtClean="0"/>
              <a:t>Drawings </a:t>
            </a:r>
            <a:r>
              <a:rPr lang="en-US" sz="1320" dirty="0" smtClean="0">
                <a:hlinkClick r:id="rId7"/>
              </a:rPr>
              <a:t>2956</a:t>
            </a:r>
            <a:endParaRPr lang="en-US" sz="1320" dirty="0" smtClean="0"/>
          </a:p>
          <a:p>
            <a:r>
              <a:rPr lang="en-US" sz="1320" dirty="0" smtClean="0"/>
              <a:t>GP Mu2e-doc </a:t>
            </a:r>
            <a:r>
              <a:rPr lang="en-US" sz="1320" dirty="0" smtClean="0">
                <a:hlinkClick r:id="rId8"/>
              </a:rPr>
              <a:t>2081</a:t>
            </a:r>
            <a:endParaRPr lang="en-US" sz="1320" dirty="0" smtClean="0"/>
          </a:p>
          <a:p>
            <a:r>
              <a:rPr lang="en-US" sz="1320" dirty="0" smtClean="0"/>
              <a:t>Dir. Review  </a:t>
            </a:r>
            <a:r>
              <a:rPr lang="en-US" sz="1320" dirty="0" smtClean="0">
                <a:hlinkClick r:id="rId9"/>
              </a:rPr>
              <a:t>4404</a:t>
            </a:r>
            <a:r>
              <a:rPr lang="en-US" sz="1320" dirty="0" smtClean="0"/>
              <a:t>    Replies </a:t>
            </a:r>
            <a:r>
              <a:rPr lang="en-US" sz="1320" dirty="0" smtClean="0">
                <a:hlinkClick r:id="rId10"/>
              </a:rPr>
              <a:t>4405</a:t>
            </a:r>
            <a:endParaRPr lang="en-US" sz="1320" dirty="0" smtClean="0"/>
          </a:p>
          <a:p>
            <a:r>
              <a:rPr lang="en-US" sz="1320" dirty="0" smtClean="0"/>
              <a:t>T D R  Mu2e-</a:t>
            </a:r>
            <a:r>
              <a:rPr lang="en-US" sz="1320" dirty="0"/>
              <a:t>Doc </a:t>
            </a:r>
            <a:r>
              <a:rPr lang="en-US" sz="1320" dirty="0">
                <a:hlinkClick r:id="rId11"/>
              </a:rPr>
              <a:t>4299</a:t>
            </a:r>
            <a:endParaRPr lang="en-US" sz="1320" dirty="0"/>
          </a:p>
          <a:p>
            <a:r>
              <a:rPr lang="en-US" sz="1320" dirty="0" smtClean="0"/>
              <a:t>Ice Review 8/26-28/2014</a:t>
            </a:r>
          </a:p>
          <a:p>
            <a:r>
              <a:rPr lang="en-US" sz="1320" dirty="0" smtClean="0"/>
              <a:t>NA</a:t>
            </a:r>
          </a:p>
          <a:p>
            <a:r>
              <a:rPr lang="en-US" sz="1320" dirty="0" smtClean="0"/>
              <a:t>NA</a:t>
            </a:r>
          </a:p>
          <a:p>
            <a:r>
              <a:rPr lang="en-US" sz="1320" dirty="0" smtClean="0">
                <a:hlinkClick r:id="rId12"/>
              </a:rPr>
              <a:t>Certification Letter</a:t>
            </a:r>
            <a:endParaRPr lang="en-US" sz="1320" dirty="0" smtClean="0"/>
          </a:p>
          <a:p>
            <a:r>
              <a:rPr lang="en-US" sz="1320" dirty="0" smtClean="0"/>
              <a:t>HA Mu2e –Doc </a:t>
            </a:r>
            <a:r>
              <a:rPr lang="en-US" sz="1320" dirty="0">
                <a:hlinkClick r:id="rId13"/>
              </a:rPr>
              <a:t>4229</a:t>
            </a:r>
            <a:endParaRPr lang="en-US" sz="1320" dirty="0" smtClean="0"/>
          </a:p>
          <a:p>
            <a:r>
              <a:rPr lang="en-US" sz="1320" dirty="0" smtClean="0"/>
              <a:t>QMP Mu2e-doc  </a:t>
            </a:r>
            <a:r>
              <a:rPr lang="en-US" sz="1320" dirty="0">
                <a:hlinkClick r:id="rId14"/>
              </a:rPr>
              <a:t>677</a:t>
            </a:r>
            <a:endParaRPr lang="en-US" sz="1320" dirty="0" smtClean="0"/>
          </a:p>
          <a:p>
            <a:r>
              <a:rPr lang="en-US" sz="1320" dirty="0" smtClean="0"/>
              <a:t>SVA Mu2e-doc </a:t>
            </a:r>
            <a:r>
              <a:rPr lang="en-US" sz="1320" dirty="0">
                <a:hlinkClick r:id="rId15"/>
              </a:rPr>
              <a:t>676</a:t>
            </a:r>
            <a:r>
              <a:rPr lang="en-US" sz="1320" dirty="0" smtClean="0">
                <a:hlinkClick r:id="rId15"/>
              </a:rPr>
              <a:t> </a:t>
            </a:r>
            <a:endParaRPr lang="en-US" sz="1320" dirty="0" smtClean="0"/>
          </a:p>
          <a:p>
            <a:r>
              <a:rPr lang="en-US" sz="1320" dirty="0" smtClean="0"/>
              <a:t>NEPA  </a:t>
            </a:r>
            <a:r>
              <a:rPr lang="en-US" sz="1320" dirty="0">
                <a:hlinkClick r:id="rId16"/>
              </a:rPr>
              <a:t>2274</a:t>
            </a:r>
            <a:endParaRPr lang="en-US" sz="1320" dirty="0" smtClean="0"/>
          </a:p>
          <a:p>
            <a:r>
              <a:rPr lang="en-US" sz="1320" dirty="0" smtClean="0"/>
              <a:t>NA</a:t>
            </a:r>
          </a:p>
          <a:p>
            <a:endParaRPr lang="en-US" sz="1350" dirty="0"/>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8600" y="832479"/>
            <a:ext cx="3120815" cy="5274178"/>
          </a:xfrm>
          <a:prstGeom prst="rect">
            <a:avLst/>
          </a:prstGeom>
        </p:spPr>
      </p:pic>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31099" y="851245"/>
            <a:ext cx="1325147" cy="5266672"/>
          </a:xfrm>
          <a:prstGeom prst="rect">
            <a:avLst/>
          </a:prstGeom>
        </p:spPr>
      </p:pic>
    </p:spTree>
    <p:extLst>
      <p:ext uri="{BB962C8B-B14F-4D97-AF65-F5344CB8AC3E}">
        <p14:creationId xmlns:p14="http://schemas.microsoft.com/office/powerpoint/2010/main" val="207179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CD-2 Checklist</a:t>
            </a:r>
            <a:endParaRPr lang="en-US" dirty="0"/>
          </a:p>
        </p:txBody>
      </p:sp>
      <p:sp>
        <p:nvSpPr>
          <p:cNvPr id="3" name="Content Placeholder 2"/>
          <p:cNvSpPr>
            <a:spLocks noGrp="1"/>
          </p:cNvSpPr>
          <p:nvPr>
            <p:ph idx="1"/>
          </p:nvPr>
        </p:nvSpPr>
        <p:spPr>
          <a:xfrm>
            <a:off x="5487822" y="1654377"/>
            <a:ext cx="3010463" cy="1253502"/>
          </a:xfrm>
        </p:spPr>
        <p:txBody>
          <a:bodyPr/>
          <a:lstStyle/>
          <a:p>
            <a:endParaRPr lang="en-US" sz="1600" dirty="0" smtClean="0"/>
          </a:p>
          <a:p>
            <a:r>
              <a:rPr lang="en-US" sz="1600" dirty="0" smtClean="0"/>
              <a:t>PM as needed.</a:t>
            </a:r>
          </a:p>
          <a:p>
            <a:endParaRPr lang="en-US" dirty="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3" y="1111874"/>
            <a:ext cx="3715521" cy="17268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426" y="1111874"/>
            <a:ext cx="1605263" cy="1726859"/>
          </a:xfrm>
          <a:prstGeom prst="rect">
            <a:avLst/>
          </a:prstGeom>
        </p:spPr>
      </p:pic>
    </p:spTree>
    <p:extLst>
      <p:ext uri="{BB962C8B-B14F-4D97-AF65-F5344CB8AC3E}">
        <p14:creationId xmlns:p14="http://schemas.microsoft.com/office/powerpoint/2010/main" val="294649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33413" y="5391261"/>
            <a:ext cx="8256029" cy="771690"/>
          </a:xfrm>
        </p:spPr>
        <p:txBody>
          <a:bodyPr/>
          <a:lstStyle/>
          <a:p>
            <a:pPr marL="285750" indent="-285750">
              <a:buFont typeface="Arial" charset="0"/>
              <a:buChar char="•"/>
            </a:pPr>
            <a:r>
              <a:rPr lang="en-US" sz="1400" dirty="0" smtClean="0"/>
              <a:t>* AON </a:t>
            </a:r>
            <a:r>
              <a:rPr lang="en-US" sz="1400" dirty="0" smtClean="0">
                <a:hlinkClick r:id="rId3"/>
              </a:rPr>
              <a:t>1314</a:t>
            </a:r>
            <a:r>
              <a:rPr lang="en-US" sz="1400" dirty="0" smtClean="0"/>
              <a:t>; Comment and Compliance Review </a:t>
            </a:r>
            <a:r>
              <a:rPr lang="en-US" sz="1400" dirty="0" smtClean="0">
                <a:hlinkClick r:id="rId4"/>
              </a:rPr>
              <a:t>4416</a:t>
            </a:r>
            <a:r>
              <a:rPr lang="en-US" sz="1400" dirty="0" smtClean="0"/>
              <a:t>; Mu2e Experimental Area Preliminary Shielding</a:t>
            </a:r>
          </a:p>
          <a:p>
            <a:pPr marL="285750" indent="-285750">
              <a:buFont typeface="Arial" charset="0"/>
              <a:buChar char="•"/>
            </a:pPr>
            <a:r>
              <a:rPr lang="en-US" sz="1400" dirty="0" smtClean="0"/>
              <a:t>Assessment approval </a:t>
            </a:r>
            <a:r>
              <a:rPr lang="en-US" sz="1400" dirty="0" smtClean="0">
                <a:hlinkClick r:id="rId5"/>
              </a:rPr>
              <a:t>4313</a:t>
            </a:r>
            <a:r>
              <a:rPr lang="en-US" sz="1400" dirty="0" smtClean="0"/>
              <a:t>; Middough Cleveland Office Review </a:t>
            </a:r>
            <a:r>
              <a:rPr lang="en-US" sz="1400" dirty="0" smtClean="0">
                <a:hlinkClick r:id="rId6"/>
              </a:rPr>
              <a:t>4506</a:t>
            </a:r>
            <a:r>
              <a:rPr lang="en-US" sz="1400" dirty="0" smtClean="0"/>
              <a:t>;</a:t>
            </a:r>
          </a:p>
          <a:p>
            <a:pPr marL="285750" indent="-285750">
              <a:buFont typeface="Arial" charset="0"/>
              <a:buChar char="•"/>
            </a:pPr>
            <a:r>
              <a:rPr lang="en-US" sz="1400" dirty="0" smtClean="0"/>
              <a:t> Dir</a:t>
            </a:r>
            <a:r>
              <a:rPr lang="en-US" sz="1400" dirty="0"/>
              <a:t>. Review  </a:t>
            </a:r>
            <a:r>
              <a:rPr lang="en-US" sz="1400" dirty="0" smtClean="0">
                <a:hlinkClick r:id="rId7"/>
              </a:rPr>
              <a:t>4404</a:t>
            </a:r>
            <a:r>
              <a:rPr lang="en-US" sz="1400" dirty="0" smtClean="0"/>
              <a:t>; Dir. Review Replies </a:t>
            </a:r>
            <a:r>
              <a:rPr lang="en-US" sz="1400" dirty="0" smtClean="0">
                <a:hlinkClick r:id="rId8"/>
              </a:rPr>
              <a:t>4405</a:t>
            </a:r>
            <a:r>
              <a:rPr lang="en-US" sz="1400" dirty="0" smtClean="0"/>
              <a:t>; This review</a:t>
            </a:r>
            <a:endParaRPr lang="en-US" sz="1400" dirty="0"/>
          </a:p>
          <a:p>
            <a:endParaRPr lang="en-US" dirty="0"/>
          </a:p>
        </p:txBody>
      </p:sp>
      <p:sp>
        <p:nvSpPr>
          <p:cNvPr id="3" name="Content Placeholder 2"/>
          <p:cNvSpPr>
            <a:spLocks noGrp="1"/>
          </p:cNvSpPr>
          <p:nvPr>
            <p:ph sz="half" idx="15"/>
          </p:nvPr>
        </p:nvSpPr>
        <p:spPr>
          <a:xfrm>
            <a:off x="5377218" y="1754745"/>
            <a:ext cx="3462058" cy="3542020"/>
          </a:xfrm>
        </p:spPr>
        <p:txBody>
          <a:bodyPr/>
          <a:lstStyle/>
          <a:p>
            <a:r>
              <a:rPr lang="en-US" sz="1600" dirty="0" smtClean="0">
                <a:hlinkClick r:id="rId9"/>
              </a:rPr>
              <a:t>1074</a:t>
            </a:r>
            <a:r>
              <a:rPr lang="en-US" sz="1600" dirty="0" smtClean="0"/>
              <a:t>, </a:t>
            </a:r>
            <a:r>
              <a:rPr lang="en-US" sz="1600" dirty="0" smtClean="0">
                <a:hlinkClick r:id="rId10"/>
              </a:rPr>
              <a:t>1172</a:t>
            </a:r>
            <a:r>
              <a:rPr lang="en-US" sz="1600" dirty="0" smtClean="0"/>
              <a:t>  </a:t>
            </a:r>
          </a:p>
          <a:p>
            <a:r>
              <a:rPr lang="en-US" sz="1600" dirty="0" smtClean="0"/>
              <a:t>RFP Contract Doc. </a:t>
            </a:r>
            <a:r>
              <a:rPr lang="en-US" sz="1600" dirty="0" smtClean="0">
                <a:hlinkClick r:id="rId11"/>
              </a:rPr>
              <a:t>3494</a:t>
            </a:r>
            <a:r>
              <a:rPr lang="en-US" sz="1600" dirty="0" smtClean="0"/>
              <a:t>  </a:t>
            </a:r>
            <a:r>
              <a:rPr lang="en-US" sz="1600" dirty="0" smtClean="0">
                <a:hlinkClick r:id="rId12"/>
              </a:rPr>
              <a:t>3620</a:t>
            </a:r>
            <a:endParaRPr lang="en-US" sz="1600" dirty="0"/>
          </a:p>
          <a:p>
            <a:r>
              <a:rPr lang="en-US" sz="1600" dirty="0" smtClean="0"/>
              <a:t>GP </a:t>
            </a:r>
            <a:r>
              <a:rPr lang="en-US" sz="1600" dirty="0"/>
              <a:t>Mu2e-doc </a:t>
            </a:r>
            <a:r>
              <a:rPr lang="en-US" sz="1600" dirty="0">
                <a:hlinkClick r:id="rId13"/>
              </a:rPr>
              <a:t>2081</a:t>
            </a:r>
            <a:endParaRPr lang="en-US" sz="1600" dirty="0"/>
          </a:p>
          <a:p>
            <a:r>
              <a:rPr lang="en-US" sz="1600" dirty="0" smtClean="0"/>
              <a:t>* See below</a:t>
            </a:r>
          </a:p>
          <a:p>
            <a:r>
              <a:rPr lang="en-US" sz="1600" dirty="0"/>
              <a:t>RFP Contract Doc. </a:t>
            </a:r>
            <a:r>
              <a:rPr lang="en-US" sz="1600" dirty="0">
                <a:hlinkClick r:id="rId11"/>
              </a:rPr>
              <a:t>3494</a:t>
            </a:r>
            <a:endParaRPr lang="en-US" sz="1600" dirty="0"/>
          </a:p>
          <a:p>
            <a:r>
              <a:rPr lang="en-US" sz="1600" dirty="0">
                <a:hlinkClick r:id="rId14"/>
              </a:rPr>
              <a:t>Certification </a:t>
            </a:r>
            <a:r>
              <a:rPr lang="en-US" sz="1600" dirty="0" smtClean="0">
                <a:hlinkClick r:id="rId14"/>
              </a:rPr>
              <a:t>Letter</a:t>
            </a:r>
            <a:endParaRPr lang="en-US" sz="1600" dirty="0" smtClean="0"/>
          </a:p>
          <a:p>
            <a:r>
              <a:rPr lang="en-US" sz="1600" dirty="0" smtClean="0"/>
              <a:t>Ice backup data </a:t>
            </a:r>
            <a:r>
              <a:rPr lang="en-US" sz="1600" dirty="0" smtClean="0">
                <a:hlinkClick r:id="rId15"/>
              </a:rPr>
              <a:t>4487</a:t>
            </a:r>
            <a:endParaRPr lang="en-US" sz="1600" dirty="0"/>
          </a:p>
          <a:p>
            <a:r>
              <a:rPr lang="en-US" sz="1600" dirty="0" smtClean="0"/>
              <a:t>NA</a:t>
            </a:r>
          </a:p>
          <a:p>
            <a:r>
              <a:rPr lang="en-US" sz="1600" dirty="0" smtClean="0"/>
              <a:t>Mu2e </a:t>
            </a:r>
            <a:r>
              <a:rPr lang="en-US" sz="1600" dirty="0"/>
              <a:t>–Doc </a:t>
            </a:r>
            <a:r>
              <a:rPr lang="en-US" sz="1600" dirty="0" smtClean="0">
                <a:hlinkClick r:id="rId16"/>
              </a:rPr>
              <a:t>4229</a:t>
            </a:r>
            <a:endParaRPr lang="en-US" sz="1600" dirty="0" smtClean="0"/>
          </a:p>
          <a:p>
            <a:r>
              <a:rPr lang="en-US" sz="1600" dirty="0" smtClean="0"/>
              <a:t>Conventional Const. </a:t>
            </a:r>
            <a:r>
              <a:rPr lang="en-US" sz="1600" dirty="0" smtClean="0">
                <a:hlinkClick r:id="rId17"/>
              </a:rPr>
              <a:t>4432</a:t>
            </a:r>
            <a:endParaRPr lang="en-US" sz="1600" dirty="0"/>
          </a:p>
          <a:p>
            <a:r>
              <a:rPr lang="en-US" sz="1600" dirty="0" smtClean="0"/>
              <a:t>Mu2e-doc  </a:t>
            </a:r>
            <a:r>
              <a:rPr lang="en-US" sz="1600" dirty="0" smtClean="0">
                <a:hlinkClick r:id="rId18"/>
              </a:rPr>
              <a:t>677</a:t>
            </a:r>
            <a:endParaRPr lang="en-US" sz="1600" dirty="0" smtClean="0"/>
          </a:p>
          <a:p>
            <a:r>
              <a:rPr lang="en-US" sz="1600" dirty="0" smtClean="0"/>
              <a:t>Mu2e-doc </a:t>
            </a:r>
            <a:r>
              <a:rPr lang="en-US" sz="1600" dirty="0">
                <a:hlinkClick r:id="rId19"/>
              </a:rPr>
              <a:t>676</a:t>
            </a:r>
            <a:r>
              <a:rPr lang="en-US" sz="1600" dirty="0"/>
              <a:t> </a:t>
            </a:r>
          </a:p>
          <a:p>
            <a:pPr marL="0" indent="0">
              <a:buNone/>
            </a:pPr>
            <a:endParaRPr lang="en-US" sz="1400" dirty="0"/>
          </a:p>
          <a:p>
            <a:pPr marL="0" indent="0">
              <a:buNone/>
            </a:pPr>
            <a:endParaRPr lang="en-US" sz="1400" dirty="0"/>
          </a:p>
        </p:txBody>
      </p:sp>
      <p:sp>
        <p:nvSpPr>
          <p:cNvPr id="7" name="Title 6"/>
          <p:cNvSpPr>
            <a:spLocks noGrp="1"/>
          </p:cNvSpPr>
          <p:nvPr>
            <p:ph type="title"/>
          </p:nvPr>
        </p:nvSpPr>
        <p:spPr/>
        <p:txBody>
          <a:bodyPr/>
          <a:lstStyle/>
          <a:p>
            <a:r>
              <a:rPr lang="en-US" dirty="0" smtClean="0"/>
              <a:t>CD-3 Checklist</a:t>
            </a:r>
            <a:endParaRPr lang="en-US" dirty="0"/>
          </a:p>
        </p:txBody>
      </p:sp>
      <p:sp>
        <p:nvSpPr>
          <p:cNvPr id="4" name="Date Placeholder 3"/>
          <p:cNvSpPr>
            <a:spLocks noGrp="1"/>
          </p:cNvSpPr>
          <p:nvPr>
            <p:ph type="dt" sz="half" idx="16"/>
          </p:nvPr>
        </p:nvSpPr>
        <p:spPr/>
        <p:txBody>
          <a:bodyPr/>
          <a:lstStyle/>
          <a:p>
            <a:pPr>
              <a:defRPr/>
            </a:pPr>
            <a:r>
              <a:rPr lang="en-US" dirty="0" smtClean="0"/>
              <a:t>10/22/2014</a:t>
            </a:r>
            <a:endParaRPr lang="en-US" dirty="0"/>
          </a:p>
        </p:txBody>
      </p:sp>
      <p:sp>
        <p:nvSpPr>
          <p:cNvPr id="5" name="Footer Placeholder 4"/>
          <p:cNvSpPr>
            <a:spLocks noGrp="1"/>
          </p:cNvSpPr>
          <p:nvPr>
            <p:ph type="ftr" sz="quarter" idx="17"/>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8"/>
          </p:nvPr>
        </p:nvSpPr>
        <p:spPr/>
        <p:txBody>
          <a:bodyPr/>
          <a:lstStyle/>
          <a:p>
            <a:pPr>
              <a:defRPr/>
            </a:pPr>
            <a:fld id="{2A0CCE80-3B22-F34E-81B2-E096627812DD}" type="slidenum">
              <a:rPr lang="en-US" smtClean="0"/>
              <a:pPr>
                <a:defRPr/>
              </a:pPr>
              <a:t>4</a:t>
            </a:fld>
            <a:endParaRPr lang="en-US" dirty="0"/>
          </a:p>
        </p:txBody>
      </p:sp>
      <p:pic>
        <p:nvPicPr>
          <p:cNvPr id="8" name="Picture 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75851" y="914399"/>
            <a:ext cx="1601367" cy="4382366"/>
          </a:xfrm>
          <a:prstGeom prst="rect">
            <a:avLst/>
          </a:prstGeom>
        </p:spPr>
      </p:pic>
      <p:pic>
        <p:nvPicPr>
          <p:cNvPr id="9" name="Picture 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9181" y="914400"/>
            <a:ext cx="3739488" cy="4398212"/>
          </a:xfrm>
          <a:prstGeom prst="rect">
            <a:avLst/>
          </a:prstGeom>
        </p:spPr>
      </p:pic>
    </p:spTree>
    <p:extLst>
      <p:ext uri="{BB962C8B-B14F-4D97-AF65-F5344CB8AC3E}">
        <p14:creationId xmlns:p14="http://schemas.microsoft.com/office/powerpoint/2010/main" val="837668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Design</a:t>
            </a:r>
            <a:endParaRPr lang="en-US" dirty="0"/>
          </a:p>
        </p:txBody>
      </p:sp>
      <p:sp>
        <p:nvSpPr>
          <p:cNvPr id="3" name="Content Placeholder 2"/>
          <p:cNvSpPr>
            <a:spLocks noGrp="1"/>
          </p:cNvSpPr>
          <p:nvPr>
            <p:ph idx="1"/>
          </p:nvPr>
        </p:nvSpPr>
        <p:spPr/>
        <p:txBody>
          <a:bodyPr/>
          <a:lstStyle/>
          <a:p>
            <a:r>
              <a:rPr lang="en-US" dirty="0" smtClean="0"/>
              <a:t>Complete Preliminary Design</a:t>
            </a:r>
          </a:p>
          <a:p>
            <a:pPr lvl="1"/>
            <a:r>
              <a:rPr lang="en-US" dirty="0" smtClean="0"/>
              <a:t>Incorporate High Performance &amp; Sustainable Environmental Stewardship</a:t>
            </a:r>
          </a:p>
          <a:p>
            <a:pPr lvl="2"/>
            <a:r>
              <a:rPr lang="en-US" dirty="0" smtClean="0"/>
              <a:t>Mu2e-doc-2081</a:t>
            </a:r>
          </a:p>
          <a:p>
            <a:pPr lvl="1"/>
            <a:r>
              <a:rPr lang="en-US" dirty="0" smtClean="0"/>
              <a:t>Conduct a Preliminary Design Review</a:t>
            </a:r>
          </a:p>
          <a:p>
            <a:pPr lvl="2"/>
            <a:r>
              <a:rPr lang="en-US" dirty="0" smtClean="0"/>
              <a:t>30% drawing issued to project team for review</a:t>
            </a:r>
          </a:p>
          <a:p>
            <a:pPr lvl="2"/>
            <a:r>
              <a:rPr lang="en-US" dirty="0" smtClean="0"/>
              <a:t>30% technical review by Middough Cleveland Office</a:t>
            </a:r>
          </a:p>
          <a:p>
            <a:pPr lvl="2"/>
            <a:r>
              <a:rPr lang="en-US" dirty="0" smtClean="0"/>
              <a:t>CD2/3b Directors Review </a:t>
            </a:r>
          </a:p>
          <a:p>
            <a:pPr lvl="3"/>
            <a:r>
              <a:rPr lang="en-US" dirty="0" smtClean="0"/>
              <a:t>Report  Mu2e-doc 4404;</a:t>
            </a:r>
            <a:r>
              <a:rPr lang="en-US" dirty="0"/>
              <a:t> </a:t>
            </a:r>
            <a:r>
              <a:rPr lang="en-US" dirty="0" smtClean="0"/>
              <a:t>Response  Mu2e-doc 4405</a:t>
            </a:r>
          </a:p>
          <a:p>
            <a:pPr lvl="1"/>
            <a:r>
              <a:rPr lang="en-US" dirty="0" smtClean="0"/>
              <a:t>Complete Preliminary Design Report</a:t>
            </a:r>
          </a:p>
          <a:p>
            <a:pPr lvl="2"/>
            <a:r>
              <a:rPr lang="en-US" dirty="0" smtClean="0"/>
              <a:t>Technical Design Report </a:t>
            </a:r>
            <a:endParaRPr lang="en-US" dirty="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spTree>
    <p:extLst>
      <p:ext uri="{BB962C8B-B14F-4D97-AF65-F5344CB8AC3E}">
        <p14:creationId xmlns:p14="http://schemas.microsoft.com/office/powerpoint/2010/main" val="3589946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a:t>
            </a:r>
            <a:endParaRPr lang="en-US" dirty="0"/>
          </a:p>
        </p:txBody>
      </p:sp>
      <p:sp>
        <p:nvSpPr>
          <p:cNvPr id="3" name="Content Placeholder 2"/>
          <p:cNvSpPr>
            <a:spLocks noGrp="1"/>
          </p:cNvSpPr>
          <p:nvPr>
            <p:ph idx="1"/>
          </p:nvPr>
        </p:nvSpPr>
        <p:spPr>
          <a:xfrm>
            <a:off x="228600" y="905622"/>
            <a:ext cx="8553734" cy="5246757"/>
          </a:xfrm>
        </p:spPr>
        <p:txBody>
          <a:bodyPr/>
          <a:lstStyle/>
          <a:p>
            <a:r>
              <a:rPr lang="en-US" dirty="0" smtClean="0"/>
              <a:t>Prepare a Hazard Analysis Report  </a:t>
            </a:r>
          </a:p>
          <a:p>
            <a:pPr lvl="1"/>
            <a:r>
              <a:rPr lang="en-US" dirty="0" smtClean="0"/>
              <a:t>Mu2e-doc-</a:t>
            </a:r>
            <a:r>
              <a:rPr lang="en-US" sz="2400" dirty="0" smtClean="0">
                <a:hlinkClick r:id="rId2"/>
              </a:rPr>
              <a:t>4229</a:t>
            </a:r>
            <a:r>
              <a:rPr lang="en-US" sz="2400" dirty="0" smtClean="0"/>
              <a:t> </a:t>
            </a:r>
            <a:r>
              <a:rPr lang="en-US" dirty="0" smtClean="0"/>
              <a:t>, dated July 16, 2014, signed.</a:t>
            </a:r>
          </a:p>
          <a:p>
            <a:pPr lvl="1"/>
            <a:r>
              <a:rPr lang="en-US" dirty="0" smtClean="0"/>
              <a:t>CFS Contributed to Mu2e Hazard Analysis mainly mechanical, fire, environmental, and construction.</a:t>
            </a:r>
          </a:p>
          <a:p>
            <a:pPr lvl="1"/>
            <a:r>
              <a:rPr lang="en-US" dirty="0" smtClean="0"/>
              <a:t>Design also responded </a:t>
            </a:r>
            <a:r>
              <a:rPr lang="en-US" dirty="0"/>
              <a:t>to </a:t>
            </a:r>
            <a:r>
              <a:rPr lang="en-US" dirty="0" smtClean="0"/>
              <a:t>hazards identified by others such as ODH</a:t>
            </a:r>
            <a:r>
              <a:rPr lang="en-US" dirty="0"/>
              <a:t> </a:t>
            </a:r>
            <a:r>
              <a:rPr lang="en-US" dirty="0" smtClean="0"/>
              <a:t>and Radiation. </a:t>
            </a:r>
          </a:p>
          <a:p>
            <a:r>
              <a:rPr lang="en-US" dirty="0" smtClean="0"/>
              <a:t>Update </a:t>
            </a:r>
            <a:r>
              <a:rPr lang="en-US" dirty="0"/>
              <a:t>final NEPA </a:t>
            </a:r>
            <a:r>
              <a:rPr lang="en-US" dirty="0" smtClean="0"/>
              <a:t>determination -Approved </a:t>
            </a:r>
            <a:r>
              <a:rPr lang="en-US" dirty="0"/>
              <a:t>Nepa on 6/8/2012 with an approved CX (B1.15,B3.10)</a:t>
            </a:r>
          </a:p>
          <a:p>
            <a:pPr marL="457200" lvl="1" indent="0">
              <a:buNone/>
            </a:pPr>
            <a:endParaRPr lang="en-US" dirty="0" smtClean="0"/>
          </a:p>
          <a:p>
            <a:pPr marL="457200" lvl="1" indent="0">
              <a:buNone/>
            </a:pPr>
            <a:r>
              <a:rPr lang="en-US" dirty="0" smtClean="0"/>
              <a:t>		</a:t>
            </a:r>
            <a:r>
              <a:rPr lang="en-US" dirty="0"/>
              <a:t>	</a:t>
            </a:r>
            <a:r>
              <a:rPr lang="en-US" dirty="0" smtClean="0"/>
              <a:t>	</a:t>
            </a:r>
            <a:endParaRPr lang="en-US" dirty="0"/>
          </a:p>
          <a:p>
            <a:endParaRPr lang="en-US" dirty="0" smtClean="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spTree>
    <p:extLst>
      <p:ext uri="{BB962C8B-B14F-4D97-AF65-F5344CB8AC3E}">
        <p14:creationId xmlns:p14="http://schemas.microsoft.com/office/powerpoint/2010/main" val="1646743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a:t>
            </a:r>
            <a:endParaRPr lang="en-US" dirty="0"/>
          </a:p>
        </p:txBody>
      </p:sp>
      <p:sp>
        <p:nvSpPr>
          <p:cNvPr id="3" name="Content Placeholder 2"/>
          <p:cNvSpPr>
            <a:spLocks noGrp="1"/>
          </p:cNvSpPr>
          <p:nvPr>
            <p:ph idx="1"/>
          </p:nvPr>
        </p:nvSpPr>
        <p:spPr>
          <a:xfrm>
            <a:off x="228600" y="1043046"/>
            <a:ext cx="4575411" cy="4987867"/>
          </a:xfrm>
        </p:spPr>
        <p:txBody>
          <a:bodyPr/>
          <a:lstStyle/>
          <a:p>
            <a:r>
              <a:rPr lang="en-US" dirty="0"/>
              <a:t>Prepare Construction Project Safety and Health Plan</a:t>
            </a:r>
            <a:endParaRPr lang="en-US" b="1" dirty="0"/>
          </a:p>
          <a:p>
            <a:pPr lvl="1"/>
            <a:r>
              <a:rPr lang="en-US" dirty="0"/>
              <a:t>Project Document posted in DocDB </a:t>
            </a:r>
            <a:r>
              <a:rPr lang="en-US" dirty="0">
                <a:hlinkClick r:id="rId2"/>
              </a:rPr>
              <a:t>4432</a:t>
            </a:r>
            <a:endParaRPr lang="en-US" dirty="0"/>
          </a:p>
          <a:p>
            <a:pPr lvl="1"/>
            <a:r>
              <a:rPr lang="en-US" dirty="0"/>
              <a:t>Developed with input from Conventional Construction</a:t>
            </a:r>
          </a:p>
          <a:p>
            <a:pPr marL="457200" lvl="1" indent="0">
              <a:buNone/>
            </a:pPr>
            <a:r>
              <a:rPr lang="en-US" dirty="0"/>
              <a:t>Exhibit A  defines to the subcontractor, Fermilab’s expectation and  requirements, for their Safety and Health Plan</a:t>
            </a:r>
          </a:p>
          <a:p>
            <a:endParaRPr lang="en-US" dirty="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516" y="1043046"/>
            <a:ext cx="3666884" cy="4748232"/>
          </a:xfrm>
          <a:prstGeom prst="rect">
            <a:avLst/>
          </a:prstGeom>
        </p:spPr>
      </p:pic>
    </p:spTree>
    <p:extLst>
      <p:ext uri="{BB962C8B-B14F-4D97-AF65-F5344CB8AC3E}">
        <p14:creationId xmlns:p14="http://schemas.microsoft.com/office/powerpoint/2010/main" val="76708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Review</a:t>
            </a:r>
            <a:endParaRPr lang="en-US" dirty="0"/>
          </a:p>
        </p:txBody>
      </p:sp>
      <p:sp>
        <p:nvSpPr>
          <p:cNvPr id="3" name="Content Placeholder 2"/>
          <p:cNvSpPr>
            <a:spLocks noGrp="1"/>
          </p:cNvSpPr>
          <p:nvPr>
            <p:ph idx="1"/>
          </p:nvPr>
        </p:nvSpPr>
        <p:spPr>
          <a:xfrm>
            <a:off x="228600" y="845153"/>
            <a:ext cx="8672513" cy="5357754"/>
          </a:xfrm>
        </p:spPr>
        <p:txBody>
          <a:bodyPr/>
          <a:lstStyle/>
          <a:p>
            <a:r>
              <a:rPr lang="en-US" dirty="0" smtClean="0"/>
              <a:t>The ICE team developed and estimate that was within 2% of the engineer’s estimate for the Mu2e Conventional Faculties contract. </a:t>
            </a:r>
          </a:p>
          <a:p>
            <a:pPr lvl="1"/>
            <a:r>
              <a:rPr lang="en-US" dirty="0" smtClean="0"/>
              <a:t>Several differences were noted that would reduce the difference</a:t>
            </a:r>
          </a:p>
          <a:p>
            <a:pPr lvl="2"/>
            <a:r>
              <a:rPr lang="en-US" dirty="0" smtClean="0"/>
              <a:t>Example: Engineer’s estimate for concrete unit cost was higher to account for the robust forming and more difficult placement than the standard RS Means costs used by the ICE team.</a:t>
            </a:r>
          </a:p>
          <a:p>
            <a:pPr lvl="1"/>
            <a:r>
              <a:rPr lang="en-US" dirty="0" smtClean="0"/>
              <a:t>There were larger differences at the CSI division level.  This was due to packaging.</a:t>
            </a:r>
          </a:p>
          <a:p>
            <a:pPr lvl="2"/>
            <a:r>
              <a:rPr lang="en-US" dirty="0" smtClean="0"/>
              <a:t>Example: ICE Team including concrete duct bank in Div. 16, electrical: Engineer’s estimate included the duct bank in Div. 2 Site.</a:t>
            </a:r>
            <a:endParaRPr lang="en-US" dirty="0"/>
          </a:p>
          <a:p>
            <a:r>
              <a:rPr lang="en-US" dirty="0" smtClean="0"/>
              <a:t>The ICE and project estimates were .</a:t>
            </a:r>
            <a:r>
              <a:rPr lang="en-US" dirty="0"/>
              <a:t>4% </a:t>
            </a:r>
            <a:r>
              <a:rPr lang="en-US" dirty="0" smtClean="0"/>
              <a:t>different on </a:t>
            </a:r>
            <a:r>
              <a:rPr lang="en-US" dirty="0"/>
              <a:t>the remaining </a:t>
            </a:r>
            <a:r>
              <a:rPr lang="en-US" dirty="0" smtClean="0"/>
              <a:t>work, including EDIA and procured items.</a:t>
            </a:r>
          </a:p>
          <a:p>
            <a:endParaRPr lang="en-US" dirty="0" smtClean="0"/>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spTree>
    <p:extLst>
      <p:ext uri="{BB962C8B-B14F-4D97-AF65-F5344CB8AC3E}">
        <p14:creationId xmlns:p14="http://schemas.microsoft.com/office/powerpoint/2010/main" val="4050701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From Draft </a:t>
            </a:r>
            <a:r>
              <a:rPr lang="en-US" dirty="0" smtClean="0"/>
              <a:t>Report of Independent Cost Estimate</a:t>
            </a:r>
            <a:endParaRPr lang="en-US" dirty="0"/>
          </a:p>
        </p:txBody>
      </p:sp>
      <p:sp>
        <p:nvSpPr>
          <p:cNvPr id="3" name="Content Placeholder 2"/>
          <p:cNvSpPr>
            <a:spLocks noGrp="1"/>
          </p:cNvSpPr>
          <p:nvPr>
            <p:ph idx="1"/>
          </p:nvPr>
        </p:nvSpPr>
        <p:spPr/>
        <p:txBody>
          <a:bodyPr/>
          <a:lstStyle/>
          <a:p>
            <a:r>
              <a:rPr lang="en-US" sz="1600" dirty="0"/>
              <a:t>For the conventional facilities, the ICE was performed using a bottom-up technique—a DOE Type </a:t>
            </a:r>
            <a:r>
              <a:rPr lang="en-US" sz="1600" dirty="0" smtClean="0"/>
              <a:t>V-ICE </a:t>
            </a:r>
            <a:r>
              <a:rPr lang="en-US" sz="1600" dirty="0"/>
              <a:t>as defined in reference (a). The CF ICE is structured using the same WBS developed by </a:t>
            </a:r>
            <a:r>
              <a:rPr lang="en-US" sz="1600" dirty="0" smtClean="0"/>
              <a:t>the Project </a:t>
            </a:r>
            <a:r>
              <a:rPr lang="en-US" sz="1600" dirty="0"/>
              <a:t>Team, for ease of comparison. In addition, the major assumptions used by the Project </a:t>
            </a:r>
            <a:r>
              <a:rPr lang="en-US" sz="1600" dirty="0" smtClean="0"/>
              <a:t>Team were </a:t>
            </a:r>
            <a:r>
              <a:rPr lang="en-US" sz="1600" dirty="0"/>
              <a:t>reviewed and adopted, as appropriate, by the ICE Team, again for consistency and to ensure </a:t>
            </a:r>
            <a:r>
              <a:rPr lang="en-US" sz="1600" dirty="0" smtClean="0"/>
              <a:t>an accurate </a:t>
            </a:r>
            <a:r>
              <a:rPr lang="en-US" sz="1600" dirty="0"/>
              <a:t>comparison. The ICE Team identified no concerns with the WBS structure or </a:t>
            </a:r>
            <a:r>
              <a:rPr lang="en-US" sz="1600" dirty="0" smtClean="0"/>
              <a:t>assumptions that </a:t>
            </a:r>
            <a:r>
              <a:rPr lang="en-US" sz="1600" dirty="0"/>
              <a:t>needed to be reconciled before starting the estimate process</a:t>
            </a:r>
            <a:r>
              <a:rPr lang="en-US" sz="1600" dirty="0" smtClean="0"/>
              <a:t>.</a:t>
            </a:r>
          </a:p>
          <a:p>
            <a:r>
              <a:rPr lang="en-US" sz="1600" dirty="0"/>
              <a:t>The escalation rates used for the project estimate are reasonable, based on comparison </a:t>
            </a:r>
            <a:r>
              <a:rPr lang="en-US" sz="1600" dirty="0" smtClean="0"/>
              <a:t>with other </a:t>
            </a:r>
            <a:r>
              <a:rPr lang="en-US" sz="1600" dirty="0"/>
              <a:t>DOE projects and independent studies</a:t>
            </a:r>
          </a:p>
          <a:p>
            <a:r>
              <a:rPr lang="en-US" sz="1800" dirty="0" smtClean="0"/>
              <a:t>The </a:t>
            </a:r>
            <a:r>
              <a:rPr lang="en-US" sz="1800" dirty="0"/>
              <a:t>ICE for conventional facilities is within 0.4% of the project estimate, so there is </a:t>
            </a:r>
            <a:r>
              <a:rPr lang="en-US" sz="1800" dirty="0" smtClean="0"/>
              <a:t>excellent agreement. </a:t>
            </a:r>
          </a:p>
          <a:p>
            <a:r>
              <a:rPr lang="en-US" sz="1800" dirty="0"/>
              <a:t>The results of the CF portion of this ICE have been provided to the Project Team for review. </a:t>
            </a:r>
            <a:r>
              <a:rPr lang="en-US" sz="1800" dirty="0" smtClean="0"/>
              <a:t>Because the </a:t>
            </a:r>
            <a:r>
              <a:rPr lang="en-US" sz="1800" dirty="0"/>
              <a:t>difference between the CF estimates is negligible, DOE-APM determined that a </a:t>
            </a:r>
            <a:r>
              <a:rPr lang="en-US" sz="1800" dirty="0" smtClean="0"/>
              <a:t>formal reconciliation </a:t>
            </a:r>
            <a:r>
              <a:rPr lang="en-US" sz="1800" dirty="0"/>
              <a:t>between the two parties is not needed. This decision was also supported by the fact </a:t>
            </a:r>
            <a:r>
              <a:rPr lang="en-US" sz="1800" dirty="0" smtClean="0"/>
              <a:t>that the </a:t>
            </a:r>
            <a:r>
              <a:rPr lang="en-US" sz="1800" dirty="0"/>
              <a:t>project has received bids for the CF portion.</a:t>
            </a:r>
          </a:p>
        </p:txBody>
      </p:sp>
      <p:sp>
        <p:nvSpPr>
          <p:cNvPr id="4" name="Date Placeholder 3"/>
          <p:cNvSpPr>
            <a:spLocks noGrp="1"/>
          </p:cNvSpPr>
          <p:nvPr>
            <p:ph type="dt" sz="half" idx="10"/>
          </p:nvPr>
        </p:nvSpPr>
        <p:spPr/>
        <p:txBody>
          <a:bodyPr/>
          <a:lstStyle/>
          <a:p>
            <a:pPr>
              <a:defRPr/>
            </a:pPr>
            <a:r>
              <a:rPr lang="en-US" dirty="0" smtClean="0"/>
              <a:t>10/22/2014</a:t>
            </a:r>
            <a:endParaRPr lang="en-US" dirty="0"/>
          </a:p>
        </p:txBody>
      </p:sp>
      <p:sp>
        <p:nvSpPr>
          <p:cNvPr id="5" name="Footer Placeholder 4"/>
          <p:cNvSpPr>
            <a:spLocks noGrp="1"/>
          </p:cNvSpPr>
          <p:nvPr>
            <p:ph type="ftr" sz="quarter" idx="11"/>
          </p:nvPr>
        </p:nvSpPr>
        <p:spPr/>
        <p:txBody>
          <a:bodyPr/>
          <a:lstStyle/>
          <a:p>
            <a:pPr>
              <a:defRPr/>
            </a:pPr>
            <a:r>
              <a:rPr lang="en-US" dirty="0"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spTree>
    <p:extLst>
      <p:ext uri="{BB962C8B-B14F-4D97-AF65-F5344CB8AC3E}">
        <p14:creationId xmlns:p14="http://schemas.microsoft.com/office/powerpoint/2010/main" val="2150448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18382</TotalTime>
  <Words>1249</Words>
  <Application>Microsoft Office PowerPoint</Application>
  <PresentationFormat>On-screen Show (4:3)</PresentationFormat>
  <Paragraphs>139</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FermilabTemplate</vt:lpstr>
      <vt:lpstr>Fermilab: Footer Only</vt:lpstr>
      <vt:lpstr>CD-2 &amp; CD-3 DOE Checklists Conventional Construction</vt:lpstr>
      <vt:lpstr>CD-2 Checklist</vt:lpstr>
      <vt:lpstr>Post CD-2 Checklist</vt:lpstr>
      <vt:lpstr>CD-3 Checklist</vt:lpstr>
      <vt:lpstr>Preliminary Design</vt:lpstr>
      <vt:lpstr>ES&amp;H</vt:lpstr>
      <vt:lpstr>ES&amp;H</vt:lpstr>
      <vt:lpstr>ICE Review</vt:lpstr>
      <vt:lpstr>From Draft Report of Independent Cost Estimate</vt:lpstr>
      <vt:lpstr>Complete Final Deign</vt:lpstr>
      <vt:lpstr>Conduct a Final Design Review</vt:lpstr>
      <vt:lpstr>Conduct a Final Design Review</vt:lpstr>
      <vt:lpstr>Conduct a Final Design Review</vt:lpstr>
      <vt:lpstr>Conduct a Final Design Review</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Thomas W. Lackowski x3640 06758N</cp:lastModifiedBy>
  <cp:revision>691</cp:revision>
  <cp:lastPrinted>2014-09-29T17:34:51Z</cp:lastPrinted>
  <dcterms:created xsi:type="dcterms:W3CDTF">2014-06-06T16:34:32Z</dcterms:created>
  <dcterms:modified xsi:type="dcterms:W3CDTF">2014-10-17T16:19:08Z</dcterms:modified>
</cp:coreProperties>
</file>