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  <p:sldMasterId id="2147484005" r:id="rId3"/>
  </p:sldMasterIdLst>
  <p:notesMasterIdLst>
    <p:notesMasterId r:id="rId14"/>
  </p:notesMasterIdLst>
  <p:handoutMasterIdLst>
    <p:handoutMasterId r:id="rId15"/>
  </p:handoutMasterIdLst>
  <p:sldIdLst>
    <p:sldId id="350" r:id="rId4"/>
    <p:sldId id="315" r:id="rId5"/>
    <p:sldId id="330" r:id="rId6"/>
    <p:sldId id="317" r:id="rId7"/>
    <p:sldId id="318" r:id="rId8"/>
    <p:sldId id="349" r:id="rId9"/>
    <p:sldId id="348" r:id="rId10"/>
    <p:sldId id="347" r:id="rId11"/>
    <p:sldId id="319" r:id="rId12"/>
    <p:sldId id="329" r:id="rId1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B11"/>
    <a:srgbClr val="BD1F24"/>
    <a:srgbClr val="DA592A"/>
    <a:srgbClr val="808080"/>
    <a:srgbClr val="154D81"/>
    <a:srgbClr val="DF652C"/>
    <a:srgbClr val="E0692D"/>
    <a:srgbClr val="DF6424"/>
    <a:srgbClr val="D354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512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C190591-D543-7449-A828-559C08D06478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3F73473-3CFB-5241-BF82-E3884D4E82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1809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2702176-6DAC-6B4F-B700-3AD3B8686ACC}" type="datetimeFigureOut">
              <a:rPr lang="en-US"/>
              <a:pPr>
                <a:defRPr/>
              </a:pPr>
              <a:t>10/17/2014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4649E3D0-3FEA-B642-9F67-967BE3D8E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31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846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lue-Seal_c100m56y0k23-Mark_SC_Horizonta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58900"/>
            <a:ext cx="36449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ermilabLogo_100c56m0y23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447800"/>
            <a:ext cx="2901950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154D81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154D81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7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88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487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892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2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154D81"/>
                </a:solidFill>
              </a:defRPr>
            </a:lvl1pPr>
          </a:lstStyle>
          <a:p>
            <a:pPr>
              <a:defRPr/>
            </a:pPr>
            <a:fld id="{2A0CCE80-3B22-F34E-81B2-E096627812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234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20688-F7AE-7441-85BB-0E205217A2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B61D-3477-4845-9DF6-695E34DA1F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53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790FE-81D3-D341-890A-EF9117775F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52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40404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68A71-83C6-EF40-AD36-EC1683BCD1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82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2DCEB-21D2-CD4C-B55A-F3EADD9B8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40404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2117-9F9F-7143-9723-4103C8BEA5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06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154D8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0" y="65151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B6373-8500-2042-A196-2287B72DC7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0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i="0" dirty="0" smtClean="0">
                <a:solidFill>
                  <a:schemeClr val="tx2"/>
                </a:solidFill>
                <a:latin typeface="Helvetica"/>
                <a:cs typeface="Helvetica"/>
              </a:rPr>
              <a:t>Mu2e</a:t>
            </a:r>
            <a:endParaRPr lang="en-US" sz="2000" b="1" i="0" dirty="0">
              <a:solidFill>
                <a:schemeClr val="tx2"/>
              </a:solidFill>
              <a:latin typeface="Helvetica"/>
              <a:cs typeface="Helvetic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3996" r:id="rId3"/>
    <p:sldLayoutId id="2147483997" r:id="rId4"/>
    <p:sldLayoutId id="2147483998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154D81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154D81"/>
                </a:solidFill>
                <a:latin typeface="Helvetica" charset="0"/>
              </a:defRPr>
            </a:lvl1pPr>
          </a:lstStyle>
          <a:p>
            <a:pPr>
              <a:defRPr/>
            </a:pPr>
            <a:fld id="{ABC452BA-E2D2-7F48-9628-85048FBCF9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154D81"/>
                </a:solidFill>
                <a:latin typeface="Helvetica"/>
              </a:defRPr>
            </a:lvl1pPr>
          </a:lstStyle>
          <a:p>
            <a:pPr>
              <a:defRPr/>
            </a:pPr>
            <a:fld id="{762C15F7-22DB-1448-B34D-3F8D2909F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529" y="6114990"/>
            <a:ext cx="84026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154D81"/>
                </a:solidFill>
                <a:latin typeface="Helvetica"/>
                <a:cs typeface="Helvetica"/>
              </a:rPr>
              <a:t>Mu2e</a:t>
            </a:r>
            <a:endParaRPr lang="en-US" sz="2000" b="1" dirty="0">
              <a:solidFill>
                <a:srgbClr val="154D8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70134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mu2e-docdb.fnal.gov:8080/cgi-bin/ShowDocument?docid=2225&amp;asof=2014-08-2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56500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Risk Management</a:t>
            </a:r>
            <a:br>
              <a:rPr lang="en-US" dirty="0">
                <a:solidFill>
                  <a:schemeClr val="tx2"/>
                </a:solidFill>
                <a:latin typeface="Helvetica" charset="0"/>
              </a:rPr>
            </a:b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Conventional </a:t>
            </a:r>
            <a:r>
              <a:rPr lang="en-US" dirty="0">
                <a:solidFill>
                  <a:schemeClr val="tx2"/>
                </a:solidFill>
                <a:latin typeface="Helvetica" charset="0"/>
              </a:rPr>
              <a:t>Construction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56500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T. Lackowski</a:t>
            </a:r>
          </a:p>
          <a:p>
            <a:r>
              <a:rPr lang="en-US" dirty="0">
                <a:solidFill>
                  <a:schemeClr val="tx2"/>
                </a:solidFill>
                <a:latin typeface="Helvetica" charset="0"/>
              </a:rPr>
              <a:t>L2 Manager</a:t>
            </a:r>
          </a:p>
          <a:p>
            <a:r>
              <a:rPr lang="en-US" smtClean="0">
                <a:solidFill>
                  <a:schemeClr val="tx2"/>
                </a:solidFill>
                <a:latin typeface="Helvetica" charset="0"/>
              </a:rPr>
              <a:t>10</a:t>
            </a:r>
            <a:r>
              <a:rPr lang="en-US" smtClean="0">
                <a:solidFill>
                  <a:schemeClr val="tx2"/>
                </a:solidFill>
                <a:latin typeface="Helvetica" charset="0"/>
              </a:rPr>
              <a:t>/22/2014</a:t>
            </a:r>
            <a:endParaRPr lang="en-US" dirty="0">
              <a:solidFill>
                <a:schemeClr val="tx2"/>
              </a:solidFill>
              <a:latin typeface="Helvetica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2810" y="4348956"/>
            <a:ext cx="1219200" cy="70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84667" y="587375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317999" y="1143000"/>
            <a:ext cx="4275667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4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Mu2e has a solid foundation of risk entries that all members have agreed on.</a:t>
            </a:r>
          </a:p>
          <a:p>
            <a:r>
              <a:rPr lang="en-US" dirty="0" smtClean="0"/>
              <a:t>A Risk Management Plan has been developed by the project.</a:t>
            </a:r>
          </a:p>
          <a:p>
            <a:r>
              <a:rPr lang="en-US" dirty="0" smtClean="0"/>
              <a:t>Mu2e </a:t>
            </a:r>
            <a:r>
              <a:rPr lang="en-US" dirty="0" smtClean="0"/>
              <a:t>has determined </a:t>
            </a:r>
            <a:r>
              <a:rPr lang="en-US" dirty="0" smtClean="0"/>
              <a:t>that the Project’s Risk Program is acceptable and ready for a CD-2/3b approval.</a:t>
            </a:r>
          </a:p>
          <a:p>
            <a:r>
              <a:rPr lang="en-US" dirty="0" smtClean="0"/>
              <a:t>Iterative process will continue throughout the life cycle of the Project.</a:t>
            </a:r>
          </a:p>
          <a:p>
            <a:r>
              <a:rPr lang="en-US" dirty="0" smtClean="0"/>
              <a:t>Both project level risks and sub-project level risks are tracked, and monitored.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RISK MANAGEMENT DURING CD PHASES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1895475" y="4000222"/>
            <a:ext cx="123825" cy="13811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9" name="AutoShape 33"/>
          <p:cNvCxnSpPr>
            <a:cxnSpLocks noChangeShapeType="1"/>
          </p:cNvCxnSpPr>
          <p:nvPr/>
        </p:nvCxnSpPr>
        <p:spPr bwMode="auto">
          <a:xfrm flipV="1">
            <a:off x="2047875" y="4063722"/>
            <a:ext cx="4762500" cy="31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857500" y="4219297"/>
            <a:ext cx="123825" cy="13811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1" name="AutoShape 35"/>
          <p:cNvCxnSpPr>
            <a:cxnSpLocks noChangeShapeType="1"/>
          </p:cNvCxnSpPr>
          <p:nvPr/>
        </p:nvCxnSpPr>
        <p:spPr bwMode="auto">
          <a:xfrm>
            <a:off x="2981325" y="4295497"/>
            <a:ext cx="3905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2" name="AutoShape 36"/>
          <p:cNvSpPr>
            <a:spLocks noChangeArrowheads="1"/>
          </p:cNvSpPr>
          <p:nvPr/>
        </p:nvSpPr>
        <p:spPr bwMode="auto">
          <a:xfrm>
            <a:off x="3724275" y="4447897"/>
            <a:ext cx="123825" cy="138113"/>
          </a:xfrm>
          <a:prstGeom prst="diamond">
            <a:avLst/>
          </a:prstGeom>
          <a:gradFill rotWithShape="1">
            <a:gsLst>
              <a:gs pos="0">
                <a:srgbClr val="BFBFBF">
                  <a:alpha val="0"/>
                </a:srgbClr>
              </a:gs>
              <a:gs pos="100000">
                <a:srgbClr val="BFBFB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3" name="AutoShape 37"/>
          <p:cNvCxnSpPr>
            <a:cxnSpLocks noChangeShapeType="1"/>
          </p:cNvCxnSpPr>
          <p:nvPr/>
        </p:nvCxnSpPr>
        <p:spPr bwMode="auto">
          <a:xfrm>
            <a:off x="3848100" y="4512985"/>
            <a:ext cx="3009900" cy="79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4" name="AutoShape 38"/>
          <p:cNvSpPr>
            <a:spLocks noChangeArrowheads="1"/>
          </p:cNvSpPr>
          <p:nvPr/>
        </p:nvSpPr>
        <p:spPr bwMode="auto">
          <a:xfrm>
            <a:off x="2019300" y="4708247"/>
            <a:ext cx="123825" cy="13811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cxnSp>
        <p:nvCxnSpPr>
          <p:cNvPr id="15" name="AutoShape 39"/>
          <p:cNvCxnSpPr>
            <a:cxnSpLocks noChangeShapeType="1"/>
          </p:cNvCxnSpPr>
          <p:nvPr/>
        </p:nvCxnSpPr>
        <p:spPr bwMode="auto">
          <a:xfrm>
            <a:off x="2143125" y="4774922"/>
            <a:ext cx="4743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6" name="AutoShape 40"/>
          <p:cNvSpPr>
            <a:spLocks noChangeArrowheads="1"/>
          </p:cNvSpPr>
          <p:nvPr/>
        </p:nvSpPr>
        <p:spPr bwMode="auto">
          <a:xfrm>
            <a:off x="2428875" y="4941610"/>
            <a:ext cx="123825" cy="138112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AutoShape 41"/>
          <p:cNvSpPr>
            <a:spLocks noChangeArrowheads="1"/>
          </p:cNvSpPr>
          <p:nvPr/>
        </p:nvSpPr>
        <p:spPr bwMode="auto">
          <a:xfrm>
            <a:off x="7010400" y="4941610"/>
            <a:ext cx="123825" cy="138112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AutoShape 43"/>
          <p:cNvSpPr>
            <a:spLocks noChangeArrowheads="1"/>
          </p:cNvSpPr>
          <p:nvPr/>
        </p:nvSpPr>
        <p:spPr bwMode="auto">
          <a:xfrm>
            <a:off x="2362200" y="2834997"/>
            <a:ext cx="371475" cy="27146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AutoShape 44"/>
          <p:cNvSpPr>
            <a:spLocks noChangeArrowheads="1"/>
          </p:cNvSpPr>
          <p:nvPr/>
        </p:nvSpPr>
        <p:spPr bwMode="auto">
          <a:xfrm>
            <a:off x="3352800" y="2834997"/>
            <a:ext cx="371475" cy="27146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4105275" y="2834997"/>
            <a:ext cx="371475" cy="27146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AutoShape 46"/>
          <p:cNvSpPr>
            <a:spLocks noChangeArrowheads="1"/>
          </p:cNvSpPr>
          <p:nvPr/>
        </p:nvSpPr>
        <p:spPr bwMode="auto">
          <a:xfrm>
            <a:off x="4943475" y="2834997"/>
            <a:ext cx="371475" cy="27146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AutoShape 47"/>
          <p:cNvSpPr>
            <a:spLocks noChangeArrowheads="1"/>
          </p:cNvSpPr>
          <p:nvPr/>
        </p:nvSpPr>
        <p:spPr bwMode="auto">
          <a:xfrm>
            <a:off x="6638925" y="2834997"/>
            <a:ext cx="371475" cy="271463"/>
          </a:xfrm>
          <a:prstGeom prst="diamond">
            <a:avLst/>
          </a:prstGeom>
          <a:gradFill rotWithShape="1">
            <a:gsLst>
              <a:gs pos="0">
                <a:srgbClr val="A5A5A5">
                  <a:alpha val="0"/>
                </a:srgbClr>
              </a:gs>
              <a:gs pos="100000">
                <a:srgbClr val="A5A5A5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Rectangle 48"/>
          <p:cNvSpPr>
            <a:spLocks noChangeArrowheads="1"/>
          </p:cNvSpPr>
          <p:nvPr/>
        </p:nvSpPr>
        <p:spPr bwMode="auto">
          <a:xfrm>
            <a:off x="1676400" y="2006322"/>
            <a:ext cx="5534025" cy="32385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rgbClr val="00B0F0">
                  <a:gamma/>
                  <a:shade val="46275"/>
                  <a:invGamma/>
                </a:srgbClr>
              </a:gs>
            </a:gsLst>
            <a:lin ang="5400000" scaled="1"/>
          </a:gra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</a:rPr>
              <a:t>Initiation                       Definition                                      Execution                                       Transition/Closeout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AutoShape 49"/>
          <p:cNvCxnSpPr>
            <a:cxnSpLocks noChangeShapeType="1"/>
          </p:cNvCxnSpPr>
          <p:nvPr/>
        </p:nvCxnSpPr>
        <p:spPr bwMode="auto">
          <a:xfrm flipV="1">
            <a:off x="2552700" y="2330172"/>
            <a:ext cx="0" cy="5048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AutoShape 50"/>
          <p:cNvCxnSpPr>
            <a:cxnSpLocks noChangeShapeType="1"/>
          </p:cNvCxnSpPr>
          <p:nvPr/>
        </p:nvCxnSpPr>
        <p:spPr bwMode="auto">
          <a:xfrm flipV="1">
            <a:off x="3524250" y="2330172"/>
            <a:ext cx="0" cy="5048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6" name="AutoShape 51"/>
          <p:cNvCxnSpPr>
            <a:cxnSpLocks noChangeShapeType="1"/>
          </p:cNvCxnSpPr>
          <p:nvPr/>
        </p:nvCxnSpPr>
        <p:spPr bwMode="auto">
          <a:xfrm flipV="1">
            <a:off x="4276725" y="2330172"/>
            <a:ext cx="0" cy="5048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7" name="AutoShape 52"/>
          <p:cNvCxnSpPr>
            <a:cxnSpLocks noChangeShapeType="1"/>
          </p:cNvCxnSpPr>
          <p:nvPr/>
        </p:nvCxnSpPr>
        <p:spPr bwMode="auto">
          <a:xfrm flipV="1">
            <a:off x="5114925" y="2330172"/>
            <a:ext cx="0" cy="5048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" name="AutoShape 53"/>
          <p:cNvCxnSpPr>
            <a:cxnSpLocks noChangeShapeType="1"/>
          </p:cNvCxnSpPr>
          <p:nvPr/>
        </p:nvCxnSpPr>
        <p:spPr bwMode="auto">
          <a:xfrm flipV="1">
            <a:off x="6829425" y="2330172"/>
            <a:ext cx="0" cy="504825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AutoShape 54"/>
          <p:cNvCxnSpPr>
            <a:cxnSpLocks noChangeShapeType="1"/>
          </p:cNvCxnSpPr>
          <p:nvPr/>
        </p:nvCxnSpPr>
        <p:spPr bwMode="auto">
          <a:xfrm flipV="1">
            <a:off x="2552700" y="2196822"/>
            <a:ext cx="228600" cy="1333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" name="AutoShape 55"/>
          <p:cNvCxnSpPr>
            <a:cxnSpLocks noChangeShapeType="1"/>
          </p:cNvCxnSpPr>
          <p:nvPr/>
        </p:nvCxnSpPr>
        <p:spPr bwMode="auto">
          <a:xfrm flipH="1" flipV="1">
            <a:off x="2552700" y="2006322"/>
            <a:ext cx="228600" cy="1905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1" name="AutoShape 56"/>
          <p:cNvCxnSpPr>
            <a:cxnSpLocks noChangeShapeType="1"/>
          </p:cNvCxnSpPr>
          <p:nvPr/>
        </p:nvCxnSpPr>
        <p:spPr bwMode="auto">
          <a:xfrm flipV="1">
            <a:off x="3476625" y="2196822"/>
            <a:ext cx="247650" cy="1333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2" name="AutoShape 57"/>
          <p:cNvCxnSpPr>
            <a:cxnSpLocks noChangeShapeType="1"/>
          </p:cNvCxnSpPr>
          <p:nvPr/>
        </p:nvCxnSpPr>
        <p:spPr bwMode="auto">
          <a:xfrm flipH="1" flipV="1">
            <a:off x="3476625" y="2006322"/>
            <a:ext cx="247650" cy="1905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3" name="AutoShape 58"/>
          <p:cNvCxnSpPr>
            <a:cxnSpLocks noChangeShapeType="1"/>
          </p:cNvCxnSpPr>
          <p:nvPr/>
        </p:nvCxnSpPr>
        <p:spPr bwMode="auto">
          <a:xfrm flipV="1">
            <a:off x="5534025" y="2196822"/>
            <a:ext cx="228600" cy="1333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4" name="AutoShape 59"/>
          <p:cNvCxnSpPr>
            <a:cxnSpLocks noChangeShapeType="1"/>
          </p:cNvCxnSpPr>
          <p:nvPr/>
        </p:nvCxnSpPr>
        <p:spPr bwMode="auto">
          <a:xfrm flipH="1" flipV="1">
            <a:off x="5534025" y="2006322"/>
            <a:ext cx="228600" cy="1905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5" name="AutoShape 60"/>
          <p:cNvCxnSpPr>
            <a:cxnSpLocks noChangeShapeType="1"/>
          </p:cNvCxnSpPr>
          <p:nvPr/>
        </p:nvCxnSpPr>
        <p:spPr bwMode="auto">
          <a:xfrm flipV="1">
            <a:off x="7010400" y="2196822"/>
            <a:ext cx="123825" cy="13335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6" name="AutoShape 61"/>
          <p:cNvCxnSpPr>
            <a:cxnSpLocks noChangeShapeType="1"/>
          </p:cNvCxnSpPr>
          <p:nvPr/>
        </p:nvCxnSpPr>
        <p:spPr bwMode="auto">
          <a:xfrm flipH="1" flipV="1">
            <a:off x="7010400" y="2006322"/>
            <a:ext cx="123825" cy="190500"/>
          </a:xfrm>
          <a:prstGeom prst="straightConnector1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</p:spPr>
      </p:cxnSp>
      <p:sp>
        <p:nvSpPr>
          <p:cNvPr id="37" name="Rectangle 36"/>
          <p:cNvSpPr/>
          <p:nvPr/>
        </p:nvSpPr>
        <p:spPr>
          <a:xfrm>
            <a:off x="2057400" y="3835122"/>
            <a:ext cx="82586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Risk Planning</a:t>
            </a:r>
            <a:endParaRPr lang="en-US" sz="900" dirty="0"/>
          </a:p>
        </p:txBody>
      </p:sp>
      <p:sp>
        <p:nvSpPr>
          <p:cNvPr id="38" name="Rectangle 37"/>
          <p:cNvSpPr/>
          <p:nvPr/>
        </p:nvSpPr>
        <p:spPr>
          <a:xfrm>
            <a:off x="2971800" y="4063722"/>
            <a:ext cx="183095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Risk Management Documentation</a:t>
            </a:r>
            <a:endParaRPr lang="en-US" sz="900" dirty="0"/>
          </a:p>
        </p:txBody>
      </p:sp>
      <p:sp>
        <p:nvSpPr>
          <p:cNvPr id="39" name="Rectangle 38"/>
          <p:cNvSpPr/>
          <p:nvPr/>
        </p:nvSpPr>
        <p:spPr>
          <a:xfrm>
            <a:off x="3810000" y="4292322"/>
            <a:ext cx="153118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Qualitative Analysis Process</a:t>
            </a:r>
            <a:endParaRPr lang="en-US" sz="900" dirty="0"/>
          </a:p>
        </p:txBody>
      </p:sp>
      <p:sp>
        <p:nvSpPr>
          <p:cNvPr id="40" name="Rectangle 39"/>
          <p:cNvSpPr/>
          <p:nvPr/>
        </p:nvSpPr>
        <p:spPr>
          <a:xfrm>
            <a:off x="2133600" y="4597122"/>
            <a:ext cx="12458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Risk Communications </a:t>
            </a:r>
            <a:endParaRPr lang="en-US" sz="900" dirty="0"/>
          </a:p>
        </p:txBody>
      </p:sp>
      <p:sp>
        <p:nvSpPr>
          <p:cNvPr id="41" name="Rectangle 40"/>
          <p:cNvSpPr/>
          <p:nvPr/>
        </p:nvSpPr>
        <p:spPr>
          <a:xfrm>
            <a:off x="2514600" y="4825722"/>
            <a:ext cx="99418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 Lessons Learned</a:t>
            </a:r>
            <a:endParaRPr lang="en-US" sz="900" dirty="0"/>
          </a:p>
        </p:txBody>
      </p:sp>
      <p:sp>
        <p:nvSpPr>
          <p:cNvPr id="42" name="Rectangle 41"/>
          <p:cNvSpPr/>
          <p:nvPr/>
        </p:nvSpPr>
        <p:spPr>
          <a:xfrm>
            <a:off x="6781800" y="4597122"/>
            <a:ext cx="6062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Closeout</a:t>
            </a:r>
            <a:endParaRPr lang="en-US" sz="900" dirty="0"/>
          </a:p>
        </p:txBody>
      </p:sp>
      <p:sp>
        <p:nvSpPr>
          <p:cNvPr id="43" name="Rectangle 62"/>
          <p:cNvSpPr txBox="1">
            <a:spLocks noChangeArrowheads="1"/>
          </p:cNvSpPr>
          <p:nvPr/>
        </p:nvSpPr>
        <p:spPr bwMode="auto">
          <a:xfrm>
            <a:off x="1371600" y="3149322"/>
            <a:ext cx="595868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       CD-0                   	      CD-1             	CD-2                        CD-3                                                         CD-4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Approve Mission                 Approve             Performance        Approve Start of                                       Approve Start of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     	  Need                        Requirements            Baseline               Construction/                                             Operation or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&amp; Alternative                                         Authorization                                        Project/Transition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     Selection                                              to Complete                                              Completion  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                                                                    And Cost Range                                      Implementation                  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245268" y="1768240"/>
            <a:ext cx="8445126" cy="4175359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404040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404040"/>
                </a:solidFill>
                <a:latin typeface="Helvetica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endParaRPr lang="en-US" sz="3600" dirty="0" smtClean="0"/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endParaRPr lang="en-US" dirty="0" smtClean="0"/>
          </a:p>
          <a:p>
            <a:pPr algn="ctr">
              <a:buFont typeface="Arial" charset="0"/>
              <a:buNone/>
            </a:pPr>
            <a:r>
              <a:rPr lang="en-US" dirty="0" smtClean="0"/>
              <a:t>Critical Decision Phases with continuous and iterative risk management.</a:t>
            </a:r>
            <a:endParaRPr lang="en-US" dirty="0"/>
          </a:p>
        </p:txBody>
      </p:sp>
      <p:sp>
        <p:nvSpPr>
          <p:cNvPr id="4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46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ELEMENTS OF RISK MANAGEMENT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endParaRPr lang="en-US" sz="3200" dirty="0" smtClean="0"/>
          </a:p>
          <a:p>
            <a:pPr marL="514350" indent="-514350">
              <a:buAutoNum type="arabicPeriod"/>
            </a:pPr>
            <a:r>
              <a:rPr lang="en-US" sz="3200" dirty="0" smtClean="0"/>
              <a:t>Risk Planning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Risk Identification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Qualitative Risk Analysis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Quantitative Risk Analysis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Risk Handling and Mitigation Strategies</a:t>
            </a:r>
          </a:p>
          <a:p>
            <a:pPr marL="514350" indent="-514350">
              <a:buAutoNum type="arabicPeriod"/>
            </a:pPr>
            <a:r>
              <a:rPr lang="en-US" sz="3200" dirty="0" smtClean="0"/>
              <a:t>Risk Monitoring</a:t>
            </a:r>
          </a:p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Identification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Identified </a:t>
            </a:r>
            <a:r>
              <a:rPr lang="en-US" dirty="0"/>
              <a:t>and </a:t>
            </a:r>
            <a:r>
              <a:rPr lang="en-US" dirty="0" smtClean="0"/>
              <a:t>documented Risk items.</a:t>
            </a:r>
          </a:p>
          <a:p>
            <a:r>
              <a:rPr lang="en-US" dirty="0" smtClean="0"/>
              <a:t>Clearly state the risk event and impact to the Project.</a:t>
            </a:r>
          </a:p>
          <a:p>
            <a:r>
              <a:rPr lang="en-US" dirty="0" smtClean="0"/>
              <a:t>Note the interdependencies within the Project.</a:t>
            </a:r>
          </a:p>
          <a:p>
            <a:r>
              <a:rPr lang="en-US" dirty="0" smtClean="0"/>
              <a:t>Compile and review risks at the subproject level, then submit to Project Office.</a:t>
            </a:r>
          </a:p>
          <a:p>
            <a:r>
              <a:rPr lang="en-US" dirty="0"/>
              <a:t>Project Manager determines which risks are above threshold that will be held in the Project Risk Registry”</a:t>
            </a:r>
          </a:p>
          <a:p>
            <a:pPr lvl="1"/>
            <a:r>
              <a:rPr lang="en-US" dirty="0" smtClean="0"/>
              <a:t>Currently</a:t>
            </a:r>
            <a:r>
              <a:rPr lang="en-US" dirty="0"/>
              <a:t>, Mu2e Risk Register contains </a:t>
            </a:r>
            <a:r>
              <a:rPr lang="en-US" dirty="0" smtClean="0"/>
              <a:t>two </a:t>
            </a:r>
            <a:r>
              <a:rPr lang="en-US" dirty="0"/>
              <a:t>Conventional Construction risks that are held by the L2 and </a:t>
            </a:r>
            <a:r>
              <a:rPr lang="en-US" dirty="0" smtClean="0"/>
              <a:t>one </a:t>
            </a:r>
            <a:r>
              <a:rPr lang="en-US" dirty="0"/>
              <a:t>risks that are held by the Project </a:t>
            </a:r>
            <a:r>
              <a:rPr lang="en-US" dirty="0" smtClean="0"/>
              <a:t>Manager.</a:t>
            </a:r>
            <a:endParaRPr lang="en-US" dirty="0"/>
          </a:p>
          <a:p>
            <a:pPr lvl="1"/>
            <a:r>
              <a:rPr lang="en-US" dirty="0" smtClean="0"/>
              <a:t>Lower </a:t>
            </a:r>
            <a:r>
              <a:rPr lang="en-US" dirty="0"/>
              <a:t>level risks are held by the Conventional Construction L2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20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Analysis Tools </a:t>
            </a:r>
            <a:r>
              <a:rPr lang="en-US" sz="2000" dirty="0" smtClean="0"/>
              <a:t>Qualitative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</a:t>
            </a:r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055024"/>
            <a:ext cx="5667376" cy="255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90950"/>
            <a:ext cx="4543425" cy="1595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4839" y="3790950"/>
            <a:ext cx="4256274" cy="251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1915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25922"/>
            <a:ext cx="4133850" cy="53496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Risk Form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22" y="866775"/>
            <a:ext cx="4071434" cy="526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7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Level Risks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4572000" cy="4987867"/>
          </a:xfrm>
        </p:spPr>
        <p:txBody>
          <a:bodyPr/>
          <a:lstStyle/>
          <a:p>
            <a:r>
              <a:rPr lang="en-US" dirty="0" smtClean="0"/>
              <a:t>Project level risks were generated from the sub-project risk registry.</a:t>
            </a:r>
          </a:p>
          <a:p>
            <a:r>
              <a:rPr lang="en-US" dirty="0" smtClean="0"/>
              <a:t>Lower level risks are reviewed monthly at the sub-project level.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901759"/>
            <a:ext cx="3385632" cy="5232342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55337"/>
              </p:ext>
            </p:extLst>
          </p:nvPr>
        </p:nvGraphicFramePr>
        <p:xfrm>
          <a:off x="2476500" y="340836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showAsIcon="1" r:id="rId4" imgW="914400" imgH="771480" progId="Acrobat.Document.11">
                  <p:embed/>
                </p:oleObj>
              </mc:Choice>
              <mc:Fallback>
                <p:oleObj name="Acrobat Document" showAsIcon="1" r:id="rId4" imgW="914400" imgH="77148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76500" y="340836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58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Risk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1" y="1043046"/>
            <a:ext cx="4171950" cy="4987867"/>
          </a:xfrm>
        </p:spPr>
        <p:txBody>
          <a:bodyPr/>
          <a:lstStyle/>
          <a:p>
            <a:r>
              <a:rPr lang="en-US" dirty="0" smtClean="0"/>
              <a:t>Assessments were completed by each sub-project.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2225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097" y="933566"/>
            <a:ext cx="4084259" cy="5285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Mitigations and Monitoring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CCE80-3B22-F34E-81B2-E096627812D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Mitigation plans are developed by the risk owner and implemented into the project plan</a:t>
            </a:r>
          </a:p>
          <a:p>
            <a:r>
              <a:rPr lang="en-US" dirty="0"/>
              <a:t>The risk owner has a significant role in risk monitoring.</a:t>
            </a:r>
          </a:p>
          <a:p>
            <a:r>
              <a:rPr lang="en-US" dirty="0"/>
              <a:t> The risk owner will update information on the risk item’s form promptly following recognition. </a:t>
            </a:r>
            <a:endParaRPr lang="en-US" dirty="0" smtClean="0"/>
          </a:p>
          <a:p>
            <a:r>
              <a:rPr lang="en-US" dirty="0" smtClean="0"/>
              <a:t>After </a:t>
            </a:r>
            <a:r>
              <a:rPr lang="en-US" dirty="0"/>
              <a:t>CD-2, the Risk Manager will prepare a monthly report that identifies any and all changes to the Risk Register in the previous month.</a:t>
            </a:r>
          </a:p>
          <a:p>
            <a:r>
              <a:rPr lang="en-US" dirty="0"/>
              <a:t>The lower conventional construction risks are reviewed </a:t>
            </a:r>
            <a:r>
              <a:rPr lang="en-US" dirty="0" smtClean="0"/>
              <a:t>monthly by the owner.</a:t>
            </a: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6450" y="6553200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T. Lackowski DOE CD-2/3b review</a:t>
            </a:r>
            <a:endParaRPr lang="en-US" b="1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10/22/2014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60128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">
      <a:dk1>
        <a:srgbClr val="074184"/>
      </a:dk1>
      <a:lt1>
        <a:srgbClr val="FFFFFF"/>
      </a:lt1>
      <a:dk2>
        <a:srgbClr val="074184"/>
      </a:dk2>
      <a:lt2>
        <a:srgbClr val="FFFCF3"/>
      </a:lt2>
      <a:accent1>
        <a:srgbClr val="70C3DC"/>
      </a:accent1>
      <a:accent2>
        <a:srgbClr val="E14825"/>
      </a:accent2>
      <a:accent3>
        <a:srgbClr val="399F3C"/>
      </a:accent3>
      <a:accent4>
        <a:srgbClr val="800F1B"/>
      </a:accent4>
      <a:accent5>
        <a:srgbClr val="1997B7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FermilabTemplate">
  <a:themeElements>
    <a:clrScheme name="Custom 2">
      <a:dk1>
        <a:srgbClr val="404040"/>
      </a:dk1>
      <a:lt1>
        <a:srgbClr val="FFFFFF"/>
      </a:lt1>
      <a:dk2>
        <a:srgbClr val="154D81"/>
      </a:dk2>
      <a:lt2>
        <a:srgbClr val="FFFFFF"/>
      </a:lt2>
      <a:accent1>
        <a:srgbClr val="82D2E6"/>
      </a:accent1>
      <a:accent2>
        <a:srgbClr val="1997B7"/>
      </a:accent2>
      <a:accent3>
        <a:srgbClr val="DA592A"/>
      </a:accent3>
      <a:accent4>
        <a:srgbClr val="BD1F24"/>
      </a:accent4>
      <a:accent5>
        <a:srgbClr val="519A24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FermilabTemplate.potx</Template>
  <TotalTime>15297</TotalTime>
  <Words>431</Words>
  <Application>Microsoft Office PowerPoint</Application>
  <PresentationFormat>On-screen Show (4:3)</PresentationFormat>
  <Paragraphs>91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FermilabTemplate</vt:lpstr>
      <vt:lpstr>Fermilab: Footer Only</vt:lpstr>
      <vt:lpstr>1_FermilabTemplate</vt:lpstr>
      <vt:lpstr>Adobe Acrobat Document</vt:lpstr>
      <vt:lpstr>Risk Management Conventional Construction</vt:lpstr>
      <vt:lpstr>RISK MANAGEMENT DURING CD PHASES</vt:lpstr>
      <vt:lpstr>KEY ELEMENTS OF RISK MANAGEMENT</vt:lpstr>
      <vt:lpstr>Risk Identification</vt:lpstr>
      <vt:lpstr>Risk Analysis Tools Qualitative</vt:lpstr>
      <vt:lpstr>Project Risk Form</vt:lpstr>
      <vt:lpstr>Lower Level Risks </vt:lpstr>
      <vt:lpstr>Engineering Risk Assessment</vt:lpstr>
      <vt:lpstr>Mitigations and Monitoring</vt:lpstr>
      <vt:lpstr>Summary</vt:lpstr>
    </vt:vector>
  </TitlesOfParts>
  <Company>Sandbox Studio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Thomas W. Lackowski x3640 06758N</cp:lastModifiedBy>
  <cp:revision>410</cp:revision>
  <cp:lastPrinted>2014-06-04T17:18:59Z</cp:lastPrinted>
  <dcterms:created xsi:type="dcterms:W3CDTF">2014-01-03T20:18:13Z</dcterms:created>
  <dcterms:modified xsi:type="dcterms:W3CDTF">2014-10-17T16:23:34Z</dcterms:modified>
</cp:coreProperties>
</file>