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0"/>
  </p:notesMasterIdLst>
  <p:handoutMasterIdLst>
    <p:handoutMasterId r:id="rId21"/>
  </p:handoutMasterIdLst>
  <p:sldIdLst>
    <p:sldId id="471" r:id="rId3"/>
    <p:sldId id="457" r:id="rId4"/>
    <p:sldId id="456" r:id="rId5"/>
    <p:sldId id="461" r:id="rId6"/>
    <p:sldId id="455" r:id="rId7"/>
    <p:sldId id="462" r:id="rId8"/>
    <p:sldId id="454" r:id="rId9"/>
    <p:sldId id="458" r:id="rId10"/>
    <p:sldId id="463" r:id="rId11"/>
    <p:sldId id="459" r:id="rId12"/>
    <p:sldId id="460" r:id="rId13"/>
    <p:sldId id="466" r:id="rId14"/>
    <p:sldId id="464" r:id="rId15"/>
    <p:sldId id="467" r:id="rId16"/>
    <p:sldId id="470" r:id="rId17"/>
    <p:sldId id="468" r:id="rId18"/>
    <p:sldId id="465" r:id="rId19"/>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C9C"/>
    <a:srgbClr val="1C6B11"/>
    <a:srgbClr val="BD1F24"/>
    <a:srgbClr val="DA592A"/>
    <a:srgbClr val="808080"/>
    <a:srgbClr val="154D81"/>
    <a:srgbClr val="DF652C"/>
    <a:srgbClr val="E0692D"/>
    <a:srgbClr val="DF6424"/>
    <a:srgbClr val="D35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512" y="-90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6" rIns="96653" bIns="48326" rtlCol="0"/>
          <a:lstStyle>
            <a:lvl1pPr algn="r" fontAlgn="auto">
              <a:spcBef>
                <a:spcPts val="0"/>
              </a:spcBef>
              <a:spcAft>
                <a:spcPts val="0"/>
              </a:spcAft>
              <a:defRPr sz="1300">
                <a:latin typeface="Helvetica"/>
                <a:ea typeface="+mn-ea"/>
                <a:cs typeface="+mn-cs"/>
              </a:defRPr>
            </a:lvl1pPr>
          </a:lstStyle>
          <a:p>
            <a:pPr>
              <a:defRPr/>
            </a:pPr>
            <a:fld id="{4C190591-D543-7449-A828-559C08D06478}" type="datetimeFigureOut">
              <a:rPr lang="en-US"/>
              <a:pPr>
                <a:defRPr/>
              </a:pPr>
              <a:t>10/17/2014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6" rIns="96653" bIns="48326" rtlCol="0" anchor="b"/>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6" rIns="96653" bIns="48326" rtlCol="0" anchor="b"/>
          <a:lstStyle>
            <a:lvl1pPr algn="r" fontAlgn="auto">
              <a:spcBef>
                <a:spcPts val="0"/>
              </a:spcBef>
              <a:spcAft>
                <a:spcPts val="0"/>
              </a:spcAft>
              <a:defRPr sz="13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6" rIns="96653" bIns="48326" rtlCol="0"/>
          <a:lstStyle>
            <a:lvl1pPr algn="r" fontAlgn="auto">
              <a:spcBef>
                <a:spcPts val="0"/>
              </a:spcBef>
              <a:spcAft>
                <a:spcPts val="0"/>
              </a:spcAft>
              <a:defRPr sz="1300">
                <a:latin typeface="Helvetica"/>
                <a:ea typeface="+mn-ea"/>
                <a:cs typeface="+mn-cs"/>
              </a:defRPr>
            </a:lvl1pPr>
          </a:lstStyle>
          <a:p>
            <a:pPr>
              <a:defRPr/>
            </a:pPr>
            <a:fld id="{82702176-6DAC-6B4F-B700-3AD3B8686ACC}" type="datetimeFigureOut">
              <a:rPr lang="en-US"/>
              <a:pPr>
                <a:defRPr/>
              </a:pPr>
              <a:t>10/17/2014</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3" tIns="48326" rIns="96653" bIns="48326" rtlCol="0" anchor="ctr"/>
          <a:lstStyle/>
          <a:p>
            <a:pPr lvl="0"/>
            <a:endParaRPr lang="en-US" noProof="0" dirty="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6" rIns="96653" bIns="48326"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6" rIns="96653" bIns="48326" rtlCol="0" anchor="b"/>
          <a:lstStyle>
            <a:lvl1pPr algn="r" fontAlgn="auto">
              <a:spcBef>
                <a:spcPts val="0"/>
              </a:spcBef>
              <a:spcAft>
                <a:spcPts val="0"/>
              </a:spcAft>
              <a:defRPr sz="13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10/22/2014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smtClean="0"/>
              <a:t>T. Lackowski - DOE CD-2/3b review</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10/22/2014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smtClean="0"/>
              <a:t>T. Lackowski - DOE CD-2/3b review</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10/22/2014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T. Lackowski - DOE CD-2/3b review</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smtClean="0"/>
              <a:t>10/22/2014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smtClean="0"/>
              <a:t>T. Lackowski - DOE CD-2/3b review</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10/22/2014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smtClean="0"/>
              <a:t>T. Lackowski - DOE CD-2/3b review</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10/22/2014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T. Lackowski - DOE CD-2/3b review</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 Lackowski - DOE CD-2/3b review</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smtClean="0"/>
              <a:t>10/22/2014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smtClean="0"/>
              <a:t>T. Lackowski - DOE CD-2/3b review</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smtClean="0"/>
              <a:t>10/22/2014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smtClean="0"/>
              <a:t>T. Lackowski - DOE CD-2/3b review</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mu2e-docdb.fnal.gov:8080/cgi-bin/ShowDocument?docid=2742&amp;asof"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a:solidFill>
                  <a:schemeClr val="tx2"/>
                </a:solidFill>
                <a:latin typeface="Helvetica" charset="0"/>
              </a:rPr>
              <a:t>Value Engineering</a:t>
            </a:r>
            <a:br>
              <a:rPr lang="en-US" dirty="0">
                <a:solidFill>
                  <a:schemeClr val="tx2"/>
                </a:solidFill>
                <a:latin typeface="Helvetica" charset="0"/>
              </a:rPr>
            </a:br>
            <a:r>
              <a:rPr lang="en-US" dirty="0">
                <a:solidFill>
                  <a:schemeClr val="tx2"/>
                </a:solidFill>
                <a:latin typeface="Helvetica" charset="0"/>
              </a:rPr>
              <a:t>WBS 3.0</a:t>
            </a:r>
          </a:p>
        </p:txBody>
      </p:sp>
      <p:sp>
        <p:nvSpPr>
          <p:cNvPr id="14338" name="Text Placeholder 2"/>
          <p:cNvSpPr>
            <a:spLocks noGrp="1"/>
          </p:cNvSpPr>
          <p:nvPr>
            <p:ph type="body" sz="quarter" idx="10"/>
          </p:nvPr>
        </p:nvSpPr>
        <p:spPr bwMode="auto">
          <a:xfrm>
            <a:off x="806450" y="4841875"/>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solidFill>
                  <a:schemeClr val="tx2"/>
                </a:solidFill>
                <a:latin typeface="Helvetica" charset="0"/>
              </a:rPr>
              <a:t>T. Lackowski</a:t>
            </a:r>
          </a:p>
          <a:p>
            <a:r>
              <a:rPr lang="en-US" dirty="0">
                <a:solidFill>
                  <a:schemeClr val="tx2"/>
                </a:solidFill>
                <a:latin typeface="Helvetica" charset="0"/>
              </a:rPr>
              <a:t>L2 Manager</a:t>
            </a:r>
          </a:p>
          <a:p>
            <a:r>
              <a:rPr lang="en-US" dirty="0" smtClean="0">
                <a:solidFill>
                  <a:schemeClr val="tx2"/>
                </a:solidFill>
                <a:latin typeface="Helvetica" charset="0"/>
              </a:rPr>
              <a:t>10/22/2014</a:t>
            </a:r>
            <a:endParaRPr lang="en-US" dirty="0">
              <a:solidFill>
                <a:schemeClr val="tx2"/>
              </a:solidFill>
              <a:latin typeface="Helvetica" charset="0"/>
            </a:endParaRP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317999" y="1143000"/>
            <a:ext cx="4275667"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704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over PS Hatch</a:t>
            </a:r>
            <a:endParaRPr lang="en-US" dirty="0"/>
          </a:p>
        </p:txBody>
      </p:sp>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10</a:t>
            </a:fld>
            <a:endParaRPr lang="en-US"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0415" y="1042988"/>
            <a:ext cx="5008882" cy="4987925"/>
          </a:xfrm>
          <a:prstGeom prst="rect">
            <a:avLst/>
          </a:prstGeom>
          <a:noFill/>
          <a:ln>
            <a:noFill/>
          </a:ln>
        </p:spPr>
      </p:pic>
    </p:spTree>
    <p:extLst>
      <p:ext uri="{BB962C8B-B14F-4D97-AF65-F5344CB8AC3E}">
        <p14:creationId xmlns:p14="http://schemas.microsoft.com/office/powerpoint/2010/main" val="406134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Room Layout</a:t>
            </a:r>
            <a:endParaRPr lang="en-US" dirty="0"/>
          </a:p>
        </p:txBody>
      </p:sp>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11</a:t>
            </a:fld>
            <a:endParaRPr lang="en-US"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4989" y="1042988"/>
            <a:ext cx="5919734" cy="4987925"/>
          </a:xfrm>
          <a:prstGeom prst="rect">
            <a:avLst/>
          </a:prstGeom>
          <a:noFill/>
          <a:ln>
            <a:noFill/>
          </a:ln>
        </p:spPr>
      </p:pic>
    </p:spTree>
    <p:extLst>
      <p:ext uri="{BB962C8B-B14F-4D97-AF65-F5344CB8AC3E}">
        <p14:creationId xmlns:p14="http://schemas.microsoft.com/office/powerpoint/2010/main" val="60006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Eliminate Kautz Road</a:t>
            </a:r>
            <a:endParaRPr lang="en-US" dirty="0"/>
          </a:p>
        </p:txBody>
      </p:sp>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12</a:t>
            </a:fld>
            <a:endParaRPr lang="en-US"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8001" y="1042988"/>
            <a:ext cx="4433710" cy="4987925"/>
          </a:xfrm>
          <a:prstGeom prst="rect">
            <a:avLst/>
          </a:prstGeom>
          <a:noFill/>
          <a:ln>
            <a:noFill/>
          </a:ln>
        </p:spPr>
      </p:pic>
    </p:spTree>
    <p:extLst>
      <p:ext uri="{BB962C8B-B14F-4D97-AF65-F5344CB8AC3E}">
        <p14:creationId xmlns:p14="http://schemas.microsoft.com/office/powerpoint/2010/main" val="329845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Diesel to Gas Generator</a:t>
            </a:r>
            <a:endParaRPr lang="en-US" dirty="0"/>
          </a:p>
        </p:txBody>
      </p:sp>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13</a:t>
            </a:fld>
            <a:endParaRPr lang="en-US"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5354" y="1042988"/>
            <a:ext cx="5079004" cy="4987925"/>
          </a:xfrm>
          <a:prstGeom prst="rect">
            <a:avLst/>
          </a:prstGeom>
          <a:noFill/>
          <a:ln>
            <a:noFill/>
          </a:ln>
        </p:spPr>
      </p:pic>
    </p:spTree>
    <p:extLst>
      <p:ext uri="{BB962C8B-B14F-4D97-AF65-F5344CB8AC3E}">
        <p14:creationId xmlns:p14="http://schemas.microsoft.com/office/powerpoint/2010/main" val="460754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Phase</a:t>
            </a:r>
            <a:endParaRPr lang="en-US" dirty="0"/>
          </a:p>
        </p:txBody>
      </p:sp>
      <p:sp>
        <p:nvSpPr>
          <p:cNvPr id="3" name="Content Placeholder 2"/>
          <p:cNvSpPr>
            <a:spLocks noGrp="1"/>
          </p:cNvSpPr>
          <p:nvPr>
            <p:ph idx="1"/>
          </p:nvPr>
        </p:nvSpPr>
        <p:spPr/>
        <p:txBody>
          <a:bodyPr/>
          <a:lstStyle/>
          <a:p>
            <a:r>
              <a:rPr lang="en-US" dirty="0"/>
              <a:t>During the development phase of the VE study, many of the ideas are expanded into workable solutions. The development consists of:</a:t>
            </a:r>
          </a:p>
          <a:p>
            <a:pPr lvl="2"/>
            <a:r>
              <a:rPr lang="en-US" dirty="0" smtClean="0"/>
              <a:t>Description </a:t>
            </a:r>
            <a:r>
              <a:rPr lang="en-US" dirty="0"/>
              <a:t>of the recommended design change.</a:t>
            </a:r>
          </a:p>
          <a:p>
            <a:pPr lvl="1"/>
            <a:r>
              <a:rPr lang="en-US" dirty="0"/>
              <a:t>Descriptive evaluation of the advantages and disadvantages of the proposed recommendation.</a:t>
            </a:r>
          </a:p>
          <a:p>
            <a:pPr lvl="1"/>
            <a:r>
              <a:rPr lang="en-US" dirty="0"/>
              <a:t>Cost comparison and LCC calculations.</a:t>
            </a:r>
          </a:p>
          <a:p>
            <a:pPr lvl="1"/>
            <a:r>
              <a:rPr lang="en-US" dirty="0"/>
              <a:t>Each recommendation is presented with a brief narrative to compare the original design method to the proposed change.</a:t>
            </a:r>
          </a:p>
          <a:p>
            <a:pPr lvl="1"/>
            <a:r>
              <a:rPr lang="en-US" dirty="0"/>
              <a:t>Sketches and design calculations, where appropriate, are also included in this part of the study.</a:t>
            </a:r>
          </a:p>
          <a:p>
            <a:endParaRPr lang="en-US" dirty="0"/>
          </a:p>
        </p:txBody>
      </p:sp>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14</a:t>
            </a:fld>
            <a:endParaRPr lang="en-US" dirty="0"/>
          </a:p>
        </p:txBody>
      </p:sp>
    </p:spTree>
    <p:extLst>
      <p:ext uri="{BB962C8B-B14F-4D97-AF65-F5344CB8AC3E}">
        <p14:creationId xmlns:p14="http://schemas.microsoft.com/office/powerpoint/2010/main" val="373722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Plan, eliminated Kautz Road.</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078" y="1042988"/>
            <a:ext cx="7593557" cy="4987925"/>
          </a:xfrm>
        </p:spPr>
      </p:pic>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15</a:t>
            </a:fld>
            <a:endParaRPr lang="en-US" dirty="0"/>
          </a:p>
        </p:txBody>
      </p:sp>
    </p:spTree>
    <p:extLst>
      <p:ext uri="{BB962C8B-B14F-4D97-AF65-F5344CB8AC3E}">
        <p14:creationId xmlns:p14="http://schemas.microsoft.com/office/powerpoint/2010/main" val="302442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p:txBody>
          <a:bodyPr/>
          <a:lstStyle/>
          <a:p>
            <a:r>
              <a:rPr lang="en-US" sz="2000" dirty="0"/>
              <a:t>The presentation is the compilation of the recommendations in the form of a written report</a:t>
            </a:r>
            <a:r>
              <a:rPr lang="en-US" sz="2000" dirty="0" smtClean="0"/>
              <a:t>. The </a:t>
            </a:r>
            <a:r>
              <a:rPr lang="en-US" sz="2000" dirty="0"/>
              <a:t>recommendations, the rationale that went into the development of each proposal, and a summary of key cost impacts are presented at that time so that a decision can be made as to which Value Management proposals will be </a:t>
            </a:r>
            <a:r>
              <a:rPr lang="en-US" sz="2000" dirty="0" smtClean="0"/>
              <a:t>accepted.</a:t>
            </a:r>
            <a:endParaRPr lang="en-US" sz="2000" dirty="0"/>
          </a:p>
          <a:p>
            <a:pPr lvl="1"/>
            <a:r>
              <a:rPr lang="en-US" sz="1800" dirty="0" smtClean="0"/>
              <a:t>In </a:t>
            </a:r>
            <a:r>
              <a:rPr lang="en-US" sz="1800" dirty="0"/>
              <a:t>addition to the monetary benefits, the VE Workshop provides a valuable opportunity for key project participants to come together, then step aside and view the project from a different perspective. The VE process therefore produces the following benefits:</a:t>
            </a:r>
          </a:p>
          <a:p>
            <a:pPr lvl="2"/>
            <a:r>
              <a:rPr lang="en-US" sz="1600" dirty="0"/>
              <a:t>Opportunity to explore all possible alternatives</a:t>
            </a:r>
          </a:p>
          <a:p>
            <a:pPr lvl="2"/>
            <a:r>
              <a:rPr lang="en-US" sz="1600" dirty="0"/>
              <a:t>Forces project participants to address "value" and "function"</a:t>
            </a:r>
          </a:p>
          <a:p>
            <a:pPr lvl="2"/>
            <a:r>
              <a:rPr lang="en-US" sz="1600" dirty="0"/>
              <a:t>Helps clarify project objectives</a:t>
            </a:r>
          </a:p>
          <a:p>
            <a:pPr lvl="2"/>
            <a:r>
              <a:rPr lang="en-US" sz="1600" dirty="0"/>
              <a:t>Identifies and prioritizes Client's value objectives</a:t>
            </a:r>
          </a:p>
          <a:p>
            <a:pPr lvl="2"/>
            <a:r>
              <a:rPr lang="en-US" sz="1600" dirty="0"/>
              <a:t>Implements accepted proposals into design</a:t>
            </a:r>
          </a:p>
          <a:p>
            <a:pPr lvl="2"/>
            <a:r>
              <a:rPr lang="en-US" sz="1600" dirty="0"/>
              <a:t>Provides feedback on results of the study</a:t>
            </a:r>
          </a:p>
          <a:p>
            <a:endParaRPr lang="en-US" dirty="0"/>
          </a:p>
        </p:txBody>
      </p:sp>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16</a:t>
            </a:fld>
            <a:endParaRPr lang="en-US" dirty="0"/>
          </a:p>
        </p:txBody>
      </p:sp>
    </p:spTree>
    <p:extLst>
      <p:ext uri="{BB962C8B-B14F-4D97-AF65-F5344CB8AC3E}">
        <p14:creationId xmlns:p14="http://schemas.microsoft.com/office/powerpoint/2010/main" val="954793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Mu2e Doc Db 2742 for full report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7704" y="1042988"/>
            <a:ext cx="3854305" cy="4987925"/>
          </a:xfrm>
        </p:spPr>
      </p:pic>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17</a:t>
            </a:fld>
            <a:endParaRPr lang="en-US" dirty="0"/>
          </a:p>
        </p:txBody>
      </p:sp>
      <p:sp>
        <p:nvSpPr>
          <p:cNvPr id="3" name="Rectangle 2"/>
          <p:cNvSpPr/>
          <p:nvPr/>
        </p:nvSpPr>
        <p:spPr>
          <a:xfrm>
            <a:off x="6816634" y="1042988"/>
            <a:ext cx="806631" cy="461665"/>
          </a:xfrm>
          <a:prstGeom prst="rect">
            <a:avLst/>
          </a:prstGeom>
        </p:spPr>
        <p:txBody>
          <a:bodyPr wrap="none">
            <a:spAutoFit/>
          </a:bodyPr>
          <a:lstStyle/>
          <a:p>
            <a:r>
              <a:rPr lang="en-US" dirty="0" smtClean="0">
                <a:hlinkClick r:id="rId3"/>
              </a:rPr>
              <a:t>2742</a:t>
            </a:r>
            <a:endParaRPr lang="en-US" dirty="0"/>
          </a:p>
        </p:txBody>
      </p:sp>
    </p:spTree>
    <p:extLst>
      <p:ext uri="{BB962C8B-B14F-4D97-AF65-F5344CB8AC3E}">
        <p14:creationId xmlns:p14="http://schemas.microsoft.com/office/powerpoint/2010/main" val="355707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 Study</a:t>
            </a:r>
            <a:endParaRPr lang="en-US" dirty="0"/>
          </a:p>
        </p:txBody>
      </p:sp>
      <p:sp>
        <p:nvSpPr>
          <p:cNvPr id="3" name="Content Placeholder 2"/>
          <p:cNvSpPr>
            <a:spLocks noGrp="1"/>
          </p:cNvSpPr>
          <p:nvPr>
            <p:ph idx="1"/>
          </p:nvPr>
        </p:nvSpPr>
        <p:spPr/>
        <p:txBody>
          <a:bodyPr/>
          <a:lstStyle/>
          <a:p>
            <a:r>
              <a:rPr lang="en-US" dirty="0" smtClean="0"/>
              <a:t>Using the Advanced Conceptual Design drawing as the basis a Value Engineering workshop was held on February 14-15, 2013.</a:t>
            </a:r>
          </a:p>
          <a:p>
            <a:r>
              <a:rPr lang="en-US" dirty="0" smtClean="0"/>
              <a:t>The workshop followed the Corp of Engineer’s OVEST format.</a:t>
            </a:r>
          </a:p>
          <a:p>
            <a:r>
              <a:rPr lang="en-US" dirty="0" smtClean="0"/>
              <a:t>The A&amp;E disciple leads participated in the workshop as independent experts. </a:t>
            </a:r>
            <a:r>
              <a:rPr lang="en-US" dirty="0"/>
              <a:t>The workshop doubled as an informational kickoff meeting and as a team </a:t>
            </a:r>
            <a:r>
              <a:rPr lang="en-US" dirty="0" smtClean="0"/>
              <a:t>building.</a:t>
            </a:r>
          </a:p>
        </p:txBody>
      </p:sp>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spTree>
    <p:extLst>
      <p:ext uri="{BB962C8B-B14F-4D97-AF65-F5344CB8AC3E}">
        <p14:creationId xmlns:p14="http://schemas.microsoft.com/office/powerpoint/2010/main" val="4196463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Agenda and Participant List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6870" y="1028702"/>
            <a:ext cx="4428270" cy="4987925"/>
          </a:xfrm>
        </p:spPr>
      </p:pic>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pic>
        <p:nvPicPr>
          <p:cNvPr id="1026" name="Picture 2" descr="C:\Users\tomski\Desktop\Agenda Mu2e Conventional Construction Value Engineering _Pag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952502"/>
            <a:ext cx="4586592" cy="520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86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Functional Analysis Phases </a:t>
            </a:r>
          </a:p>
        </p:txBody>
      </p:sp>
      <p:sp>
        <p:nvSpPr>
          <p:cNvPr id="3" name="Content Placeholder 2"/>
          <p:cNvSpPr>
            <a:spLocks noGrp="1"/>
          </p:cNvSpPr>
          <p:nvPr>
            <p:ph idx="1"/>
          </p:nvPr>
        </p:nvSpPr>
        <p:spPr/>
        <p:txBody>
          <a:bodyPr/>
          <a:lstStyle/>
          <a:p>
            <a:pPr lvl="0"/>
            <a:r>
              <a:rPr lang="en-US" dirty="0"/>
              <a:t>Understand the background and decisions that have influenced the development of the design through a formal </a:t>
            </a:r>
            <a:r>
              <a:rPr lang="en-US" dirty="0" smtClean="0"/>
              <a:t>presentation </a:t>
            </a:r>
            <a:r>
              <a:rPr lang="en-US" dirty="0"/>
              <a:t>by the </a:t>
            </a:r>
            <a:r>
              <a:rPr lang="en-US" dirty="0" smtClean="0"/>
              <a:t>designers.</a:t>
            </a:r>
            <a:endParaRPr lang="en-US" dirty="0"/>
          </a:p>
          <a:p>
            <a:pPr lvl="0"/>
            <a:r>
              <a:rPr lang="en-US" dirty="0"/>
              <a:t>Analyze the key functional issues governing the </a:t>
            </a:r>
            <a:r>
              <a:rPr lang="en-US" dirty="0" smtClean="0"/>
              <a:t>Project</a:t>
            </a:r>
            <a:r>
              <a:rPr lang="en-US" dirty="0"/>
              <a:t>. The functions of any facility or system are the controlling elements in the overall VE approach. This procedure forces the participants to think in terms of function, and the cost and impacts associated with that function.</a:t>
            </a:r>
          </a:p>
          <a:p>
            <a:pPr lvl="0"/>
            <a:r>
              <a:rPr lang="en-US" dirty="0"/>
              <a:t>Define </a:t>
            </a:r>
            <a:r>
              <a:rPr lang="en-US" dirty="0" smtClean="0"/>
              <a:t>Project </a:t>
            </a:r>
            <a:r>
              <a:rPr lang="en-US" dirty="0"/>
              <a:t>objectives and key criteria governing the project.</a:t>
            </a:r>
          </a:p>
          <a:p>
            <a:pPr lvl="0"/>
            <a:r>
              <a:rPr lang="en-US" dirty="0"/>
              <a:t>Determine </a:t>
            </a:r>
            <a:r>
              <a:rPr lang="en-US" dirty="0" smtClean="0"/>
              <a:t>Project’s </a:t>
            </a:r>
            <a:r>
              <a:rPr lang="en-US" dirty="0"/>
              <a:t>definition of Value.</a:t>
            </a:r>
          </a:p>
          <a:p>
            <a:endParaRPr lang="en-US" dirty="0"/>
          </a:p>
        </p:txBody>
      </p:sp>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4</a:t>
            </a:fld>
            <a:endParaRPr lang="en-US" dirty="0"/>
          </a:p>
        </p:txBody>
      </p:sp>
    </p:spTree>
    <p:extLst>
      <p:ext uri="{BB962C8B-B14F-4D97-AF65-F5344CB8AC3E}">
        <p14:creationId xmlns:p14="http://schemas.microsoft.com/office/powerpoint/2010/main" val="2001592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Functional Analysis Phases </a:t>
            </a:r>
            <a:endParaRPr lang="en-US" dirty="0"/>
          </a:p>
        </p:txBody>
      </p:sp>
      <p:sp>
        <p:nvSpPr>
          <p:cNvPr id="3" name="Content Placeholder 2"/>
          <p:cNvSpPr>
            <a:spLocks noGrp="1"/>
          </p:cNvSpPr>
          <p:nvPr>
            <p:ph idx="1"/>
          </p:nvPr>
        </p:nvSpPr>
        <p:spPr/>
        <p:txBody>
          <a:bodyPr/>
          <a:lstStyle/>
          <a:p>
            <a:r>
              <a:rPr lang="en-US" sz="2300" dirty="0" smtClean="0"/>
              <a:t>Talks were given by major </a:t>
            </a:r>
            <a:r>
              <a:rPr lang="en-US" sz="2300" dirty="0"/>
              <a:t>p</a:t>
            </a:r>
            <a:r>
              <a:rPr lang="en-US" sz="2300" dirty="0" smtClean="0"/>
              <a:t>roject </a:t>
            </a:r>
            <a:r>
              <a:rPr lang="en-US" sz="2300" dirty="0"/>
              <a:t>s</a:t>
            </a:r>
            <a:r>
              <a:rPr lang="en-US" sz="2300" dirty="0" smtClean="0"/>
              <a:t>takeholders, describing the physics, the scientific equipment, installation and operational requirements.</a:t>
            </a:r>
          </a:p>
          <a:p>
            <a:r>
              <a:rPr lang="en-US" sz="2300" dirty="0" smtClean="0"/>
              <a:t>Talks also were given by in-house FESS disciplines describing the facilities design as of the Advanced Conceptual.</a:t>
            </a:r>
          </a:p>
          <a:p>
            <a:endParaRPr lang="en-US" dirty="0"/>
          </a:p>
        </p:txBody>
      </p:sp>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584" y="2990850"/>
            <a:ext cx="4180728" cy="323056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77" y="2914650"/>
            <a:ext cx="4213372" cy="3256779"/>
          </a:xfrm>
          <a:prstGeom prst="rect">
            <a:avLst/>
          </a:prstGeom>
        </p:spPr>
      </p:pic>
    </p:spTree>
    <p:extLst>
      <p:ext uri="{BB962C8B-B14F-4D97-AF65-F5344CB8AC3E}">
        <p14:creationId xmlns:p14="http://schemas.microsoft.com/office/powerpoint/2010/main" val="2585829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Speculation Phase</a:t>
            </a:r>
            <a:endParaRPr lang="en-US" dirty="0"/>
          </a:p>
        </p:txBody>
      </p:sp>
      <p:sp>
        <p:nvSpPr>
          <p:cNvPr id="3" name="Content Placeholder 2"/>
          <p:cNvSpPr>
            <a:spLocks noGrp="1"/>
          </p:cNvSpPr>
          <p:nvPr>
            <p:ph idx="1"/>
          </p:nvPr>
        </p:nvSpPr>
        <p:spPr/>
        <p:txBody>
          <a:bodyPr/>
          <a:lstStyle/>
          <a:p>
            <a:pPr lvl="0"/>
            <a:r>
              <a:rPr lang="en-US" dirty="0"/>
              <a:t>The VE Team thinks of as many ways as possible to provide the necessary function within the project areas at a lesser initial or Life-Cycle Cost which represent improved value to the project.</a:t>
            </a:r>
          </a:p>
          <a:p>
            <a:pPr lvl="0"/>
            <a:r>
              <a:rPr lang="en-US" dirty="0"/>
              <a:t>Judgment of the ideas is prohibited.</a:t>
            </a:r>
          </a:p>
          <a:p>
            <a:pPr lvl="0"/>
            <a:r>
              <a:rPr lang="en-US" dirty="0"/>
              <a:t>The VE Team is looking for quantity and association of ideas, which will be screened in the next phase of the study.</a:t>
            </a:r>
          </a:p>
          <a:p>
            <a:pPr lvl="0"/>
            <a:r>
              <a:rPr lang="en-US" dirty="0"/>
              <a:t>Many of the ideas brought forth in the creative phase are a result of work done in the function analysis. This list may include ideas that can be further evaluated and used in the design.</a:t>
            </a:r>
          </a:p>
          <a:p>
            <a:endParaRPr lang="en-US" dirty="0"/>
          </a:p>
        </p:txBody>
      </p:sp>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a:t>
            </a:fld>
            <a:endParaRPr lang="en-US" dirty="0"/>
          </a:p>
        </p:txBody>
      </p:sp>
    </p:spTree>
    <p:extLst>
      <p:ext uri="{BB962C8B-B14F-4D97-AF65-F5344CB8AC3E}">
        <p14:creationId xmlns:p14="http://schemas.microsoft.com/office/powerpoint/2010/main" val="254941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Speculation Phase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551" y="1042988"/>
            <a:ext cx="7708611" cy="4987925"/>
          </a:xfrm>
        </p:spPr>
      </p:pic>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7</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1042988"/>
            <a:ext cx="8337550" cy="5229106"/>
          </a:xfrm>
          <a:prstGeom prst="rect">
            <a:avLst/>
          </a:prstGeom>
        </p:spPr>
      </p:pic>
    </p:spTree>
    <p:extLst>
      <p:ext uri="{BB962C8B-B14F-4D97-AF65-F5344CB8AC3E}">
        <p14:creationId xmlns:p14="http://schemas.microsoft.com/office/powerpoint/2010/main" val="148096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Speculation Phase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 y="862695"/>
            <a:ext cx="8672513" cy="4148361"/>
          </a:xfrm>
        </p:spPr>
      </p:pic>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8</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920379"/>
            <a:ext cx="7677150" cy="1287473"/>
          </a:xfrm>
          <a:prstGeom prst="rect">
            <a:avLst/>
          </a:prstGeom>
        </p:spPr>
      </p:pic>
    </p:spTree>
    <p:extLst>
      <p:ext uri="{BB962C8B-B14F-4D97-AF65-F5344CB8AC3E}">
        <p14:creationId xmlns:p14="http://schemas.microsoft.com/office/powerpoint/2010/main" val="206269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t>
            </a:r>
            <a:endParaRPr lang="en-US" dirty="0"/>
          </a:p>
        </p:txBody>
      </p:sp>
      <p:sp>
        <p:nvSpPr>
          <p:cNvPr id="3" name="Content Placeholder 2"/>
          <p:cNvSpPr>
            <a:spLocks noGrp="1"/>
          </p:cNvSpPr>
          <p:nvPr>
            <p:ph idx="1"/>
          </p:nvPr>
        </p:nvSpPr>
        <p:spPr/>
        <p:txBody>
          <a:bodyPr/>
          <a:lstStyle/>
          <a:p>
            <a:pPr lvl="0"/>
            <a:r>
              <a:rPr lang="en-US" dirty="0"/>
              <a:t>Defines the criteria to be used for evaluation.</a:t>
            </a:r>
          </a:p>
          <a:p>
            <a:pPr lvl="0"/>
            <a:r>
              <a:rPr lang="en-US" dirty="0" smtClean="0"/>
              <a:t>Analyzes </a:t>
            </a:r>
            <a:r>
              <a:rPr lang="en-US" dirty="0"/>
              <a:t>and judges the ideas resulting from the creative session. Ideas found to be impractical or not worthy of additional study are discarded. Those ideas that represent the greatest potential for cost savings and value improvement are developed further. A weighted evaluation is applied in some cases to account for impacts other than costs (such as schedule impacts, aesthetics, etc.).</a:t>
            </a:r>
          </a:p>
          <a:p>
            <a:endParaRPr lang="en-US" dirty="0"/>
          </a:p>
        </p:txBody>
      </p:sp>
      <p:sp>
        <p:nvSpPr>
          <p:cNvPr id="4" name="Date Placeholder 3"/>
          <p:cNvSpPr>
            <a:spLocks noGrp="1"/>
          </p:cNvSpPr>
          <p:nvPr>
            <p:ph type="dt" sz="half" idx="10"/>
          </p:nvPr>
        </p:nvSpPr>
        <p:spPr/>
        <p:txBody>
          <a:bodyPr/>
          <a:lstStyle/>
          <a:p>
            <a:pPr>
              <a:defRPr/>
            </a:pPr>
            <a:r>
              <a:rPr lang="en-US" smtClean="0"/>
              <a:t>10/22/2014</a:t>
            </a:r>
            <a:endParaRPr lang="en-US" dirty="0"/>
          </a:p>
        </p:txBody>
      </p:sp>
      <p:sp>
        <p:nvSpPr>
          <p:cNvPr id="5" name="Footer Placeholder 4"/>
          <p:cNvSpPr>
            <a:spLocks noGrp="1"/>
          </p:cNvSpPr>
          <p:nvPr>
            <p:ph type="ftr" sz="quarter" idx="11"/>
          </p:nvPr>
        </p:nvSpPr>
        <p:spPr/>
        <p:txBody>
          <a:bodyPr/>
          <a:lstStyle/>
          <a:p>
            <a:pPr>
              <a:defRPr/>
            </a:pPr>
            <a:r>
              <a:rPr lang="en-US" smtClean="0"/>
              <a:t>T. Lackowski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9</a:t>
            </a:fld>
            <a:endParaRPr lang="en-US" dirty="0"/>
          </a:p>
        </p:txBody>
      </p:sp>
    </p:spTree>
    <p:extLst>
      <p:ext uri="{BB962C8B-B14F-4D97-AF65-F5344CB8AC3E}">
        <p14:creationId xmlns:p14="http://schemas.microsoft.com/office/powerpoint/2010/main" val="2351110161"/>
      </p:ext>
    </p:extLst>
  </p:cSld>
  <p:clrMapOvr>
    <a:masterClrMapping/>
  </p:clrMapOvr>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16163</TotalTime>
  <Words>797</Words>
  <Application>Microsoft Office PowerPoint</Application>
  <PresentationFormat>On-screen Show (4:3)</PresentationFormat>
  <Paragraphs>98</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FermilabTemplate</vt:lpstr>
      <vt:lpstr>Fermilab: Footer Only</vt:lpstr>
      <vt:lpstr>Value Engineering WBS 3.0</vt:lpstr>
      <vt:lpstr>VE Study</vt:lpstr>
      <vt:lpstr>Planning, Agenda and Participant List</vt:lpstr>
      <vt:lpstr>Information and Functional Analysis Phases </vt:lpstr>
      <vt:lpstr>Information and Functional Analysis Phases </vt:lpstr>
      <vt:lpstr>Speculation Phase</vt:lpstr>
      <vt:lpstr>Speculation Phase</vt:lpstr>
      <vt:lpstr>Speculation Phase</vt:lpstr>
      <vt:lpstr>Evaluation </vt:lpstr>
      <vt:lpstr>Building over PS Hatch</vt:lpstr>
      <vt:lpstr>Mechanical Room Layout</vt:lpstr>
      <vt:lpstr>Eliminate Kautz Road</vt:lpstr>
      <vt:lpstr>Diesel to Gas Generator</vt:lpstr>
      <vt:lpstr>Development Phase</vt:lpstr>
      <vt:lpstr>Site Plan, eliminated Kautz Road.</vt:lpstr>
      <vt:lpstr>Presentation</vt:lpstr>
      <vt:lpstr>See Mu2e Doc Db 2742 for full report</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Thomas W. Lackowski x3640 06758N</cp:lastModifiedBy>
  <cp:revision>661</cp:revision>
  <cp:lastPrinted>2014-08-25T15:35:18Z</cp:lastPrinted>
  <dcterms:created xsi:type="dcterms:W3CDTF">2014-06-06T16:34:32Z</dcterms:created>
  <dcterms:modified xsi:type="dcterms:W3CDTF">2014-10-17T16:36:44Z</dcterms:modified>
</cp:coreProperties>
</file>