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324" r:id="rId3"/>
    <p:sldId id="314" r:id="rId4"/>
    <p:sldId id="315" r:id="rId5"/>
    <p:sldId id="318" r:id="rId6"/>
    <p:sldId id="322" r:id="rId7"/>
    <p:sldId id="321" r:id="rId8"/>
    <p:sldId id="316" r:id="rId9"/>
    <p:sldId id="323" r:id="rId10"/>
    <p:sldId id="319" r:id="rId11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 snapToObjects="1">
      <p:cViewPr>
        <p:scale>
          <a:sx n="130" d="100"/>
          <a:sy n="130" d="100"/>
        </p:scale>
        <p:origin x="-62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10/17/2014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8" tIns="48329" rIns="96658" bIns="48329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lue-Seal_c100m56y0k23-Mark_SC_Horizonta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3" y="1358900"/>
            <a:ext cx="36449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  <a:endParaRPr lang="en-US" sz="2000" b="1" i="0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9.jp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Conventional 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Facility RFP, Cost and Schedule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T. Lackowski</a:t>
            </a:r>
          </a:p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L2 Manager</a:t>
            </a: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10/22/2014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2810" y="4348956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4667" y="58737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17999" y="1143000"/>
            <a:ext cx="4275667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Mu2e Conventional Facilities, project # 6-10-2 was </a:t>
            </a:r>
            <a:r>
              <a:rPr lang="en-US" dirty="0"/>
              <a:t>issued with the GPP, MC Beamline Enclosure, Project # 6-10-22, to be awarded to a single </a:t>
            </a:r>
            <a:r>
              <a:rPr lang="en-US" dirty="0" smtClean="0"/>
              <a:t>proposer.</a:t>
            </a:r>
          </a:p>
          <a:p>
            <a:pPr lvl="1"/>
            <a:r>
              <a:rPr lang="en-US" dirty="0" smtClean="0"/>
              <a:t>RFP issued on 6/18/2014.  </a:t>
            </a:r>
          </a:p>
          <a:p>
            <a:pPr lvl="1"/>
            <a:r>
              <a:rPr lang="en-US" dirty="0" smtClean="0"/>
              <a:t>Initial </a:t>
            </a:r>
            <a:r>
              <a:rPr lang="en-US" dirty="0"/>
              <a:t>p</a:t>
            </a:r>
            <a:r>
              <a:rPr lang="en-US" dirty="0" smtClean="0"/>
              <a:t>roposals received on 8/12/2014.</a:t>
            </a:r>
          </a:p>
          <a:p>
            <a:pPr lvl="1"/>
            <a:r>
              <a:rPr lang="en-US" dirty="0" smtClean="0"/>
              <a:t>Final proposals received 9/18/2014</a:t>
            </a:r>
          </a:p>
          <a:p>
            <a:pPr lvl="1"/>
            <a:r>
              <a:rPr lang="en-US" dirty="0" smtClean="0"/>
              <a:t>Evaluation team finalized their choice on 9/22/2014</a:t>
            </a:r>
          </a:p>
          <a:p>
            <a:endParaRPr lang="en-US" dirty="0" smtClean="0"/>
          </a:p>
          <a:p>
            <a:r>
              <a:rPr lang="en-US" dirty="0" smtClean="0"/>
              <a:t>Provisions have been added to keep the reporting of progress separate between the two scopes.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3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RFP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Issuing the RFP was contingent on DOE’s consent to the Acquisition Plan and RFP for mu2e Conventional Facilities and the MC Beamline Enclosure, received on 6/17/2014. </a:t>
            </a:r>
          </a:p>
          <a:p>
            <a:r>
              <a:rPr lang="en-US" dirty="0" smtClean="0"/>
              <a:t>RFP also contingent on the Accelerator Div. ES&amp;H approval of the Preliminary Radiation Assessment, received 6/16/2014.</a:t>
            </a:r>
          </a:p>
          <a:p>
            <a:r>
              <a:rPr lang="en-US" dirty="0" smtClean="0"/>
              <a:t>NEPA approved 6/12/2012.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13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 estimate was developed by </a:t>
            </a:r>
            <a:r>
              <a:rPr lang="en-US" dirty="0"/>
              <a:t>M</a:t>
            </a:r>
            <a:r>
              <a:rPr lang="en-US" dirty="0" smtClean="0"/>
              <a:t>iddough Inc. </a:t>
            </a:r>
          </a:p>
          <a:p>
            <a:pPr lvl="1"/>
            <a:r>
              <a:rPr lang="en-US" dirty="0" smtClean="0"/>
              <a:t>Estimates and schedules were prepared at the 60% and 90% design level.</a:t>
            </a:r>
          </a:p>
          <a:p>
            <a:pPr lvl="2"/>
            <a:r>
              <a:rPr lang="en-US" dirty="0" smtClean="0"/>
              <a:t>Discipline engineers and estimator worked together developing the estimates.</a:t>
            </a:r>
          </a:p>
          <a:p>
            <a:pPr lvl="2"/>
            <a:r>
              <a:rPr lang="en-US" dirty="0" smtClean="0"/>
              <a:t>Fermilab engineers reviewed the estimates and took ownership of scope and costs.</a:t>
            </a:r>
          </a:p>
          <a:p>
            <a:pPr lvl="3"/>
            <a:r>
              <a:rPr lang="en-US" dirty="0" smtClean="0"/>
              <a:t>This was useful not only as a check of the estimate but also brought to light a number of material issues that were able to be resolved.</a:t>
            </a:r>
          </a:p>
          <a:p>
            <a:pPr lvl="1"/>
            <a:r>
              <a:rPr lang="en-US" dirty="0" smtClean="0"/>
              <a:t>Estimate performed using RS Means and Middough’s Cost data.</a:t>
            </a:r>
          </a:p>
          <a:p>
            <a:pPr lvl="1"/>
            <a:r>
              <a:rPr lang="en-US" dirty="0" smtClean="0"/>
              <a:t>Middough’s estimate was adjusted for additions and changes made after receipt of final drawings from the A&amp;E.</a:t>
            </a:r>
          </a:p>
          <a:p>
            <a:pPr lvl="2"/>
            <a:r>
              <a:rPr lang="en-US" dirty="0" smtClean="0"/>
              <a:t>$11,966,300 (</a:t>
            </a:r>
            <a:r>
              <a:rPr lang="en-US" dirty="0"/>
              <a:t>M</a:t>
            </a:r>
            <a:r>
              <a:rPr lang="en-US" dirty="0" smtClean="0"/>
              <a:t>iddough) + $344,127 (Fermi) = $12,310,427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3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and Engineering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5535"/>
            <a:ext cx="8997696" cy="4987867"/>
          </a:xfrm>
        </p:spPr>
        <p:txBody>
          <a:bodyPr/>
          <a:lstStyle/>
          <a:p>
            <a:r>
              <a:rPr lang="en-US" dirty="0" smtClean="0"/>
              <a:t>The estimate for Management and engineering costs was developed using a percent of the estimated construction cost.</a:t>
            </a:r>
          </a:p>
          <a:p>
            <a:pPr lvl="1"/>
            <a:r>
              <a:rPr lang="en-US" dirty="0" smtClean="0"/>
              <a:t>Subdivided by:</a:t>
            </a:r>
          </a:p>
          <a:p>
            <a:pPr lvl="3"/>
            <a:r>
              <a:rPr lang="en-US" dirty="0" smtClean="0"/>
              <a:t> Preliminary / Final Design</a:t>
            </a:r>
          </a:p>
          <a:p>
            <a:pPr lvl="3"/>
            <a:r>
              <a:rPr lang="en-US" dirty="0" smtClean="0"/>
              <a:t>Construction Phase</a:t>
            </a:r>
          </a:p>
          <a:p>
            <a:pPr lvl="3"/>
            <a:r>
              <a:rPr lang="en-US" dirty="0" smtClean="0"/>
              <a:t>Project Close</a:t>
            </a:r>
          </a:p>
          <a:p>
            <a:pPr lvl="2"/>
            <a:r>
              <a:rPr lang="en-US" dirty="0" smtClean="0"/>
              <a:t>Subdivided by: </a:t>
            </a:r>
          </a:p>
          <a:p>
            <a:pPr lvl="3"/>
            <a:r>
              <a:rPr lang="en-US" dirty="0" smtClean="0"/>
              <a:t>In-house labor (hours)</a:t>
            </a:r>
          </a:p>
          <a:p>
            <a:pPr lvl="3"/>
            <a:r>
              <a:rPr lang="en-US" dirty="0" smtClean="0"/>
              <a:t>Travel, Equipment and in-house consultants (M&amp;S)</a:t>
            </a:r>
          </a:p>
          <a:p>
            <a:pPr lvl="3"/>
            <a:r>
              <a:rPr lang="en-US" dirty="0" smtClean="0"/>
              <a:t>Consultants (M&amp;S)</a:t>
            </a:r>
          </a:p>
          <a:p>
            <a:pPr lvl="2"/>
            <a:r>
              <a:rPr lang="en-US" dirty="0" smtClean="0"/>
              <a:t>Subdivided by year</a:t>
            </a:r>
          </a:p>
          <a:p>
            <a:r>
              <a:rPr lang="en-US" dirty="0" smtClean="0"/>
              <a:t>Costs and scope not included in % of construction such as survey and JULIE, which used to be provided by Fermilab at no cost to projects, have been added in as activities </a:t>
            </a:r>
            <a:r>
              <a:rPr lang="en-US" dirty="0" smtClean="0"/>
              <a:t>w/ </a:t>
            </a:r>
            <a:r>
              <a:rPr lang="en-US" dirty="0" smtClean="0"/>
              <a:t>budget.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8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showing Final Design Costs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" y="850286"/>
            <a:ext cx="8740140" cy="29377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9" y="2950863"/>
            <a:ext cx="8846820" cy="329175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275737"/>
              </p:ext>
            </p:extLst>
          </p:nvPr>
        </p:nvGraphicFramePr>
        <p:xfrm>
          <a:off x="6650997" y="111409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showAsIcon="1" r:id="rId5" imgW="914400" imgH="771480" progId="Acrobat.Document.11">
                  <p:embed/>
                </p:oleObj>
              </mc:Choice>
              <mc:Fallback>
                <p:oleObj name="Acrobat Document" showAsIcon="1" r:id="rId5" imgW="914400" imgH="77148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50997" y="111409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01336"/>
              </p:ext>
            </p:extLst>
          </p:nvPr>
        </p:nvGraphicFramePr>
        <p:xfrm>
          <a:off x="6611938" y="3123991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showAsIcon="1" r:id="rId7" imgW="914400" imgH="771480" progId="Acrobat.Document.11">
                  <p:embed/>
                </p:oleObj>
              </mc:Choice>
              <mc:Fallback>
                <p:oleObj name="Acrobat Document" showAsIcon="1" r:id="rId7" imgW="914400" imgH="77148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11938" y="3123991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20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Cost Estimate (ICE)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 Washington is managing the ICE for Conventional Construction.</a:t>
            </a:r>
          </a:p>
          <a:p>
            <a:r>
              <a:rPr lang="en-US" dirty="0"/>
              <a:t>Civil </a:t>
            </a:r>
            <a:r>
              <a:rPr lang="en-US" dirty="0" smtClean="0"/>
              <a:t>Construction – </a:t>
            </a:r>
            <a:r>
              <a:rPr lang="en-US" dirty="0"/>
              <a:t>ICE within </a:t>
            </a:r>
            <a:r>
              <a:rPr lang="en-US" dirty="0" smtClean="0"/>
              <a:t>~2</a:t>
            </a:r>
            <a:r>
              <a:rPr lang="en-US" dirty="0"/>
              <a:t>% </a:t>
            </a:r>
            <a:r>
              <a:rPr lang="en-US" dirty="0" smtClean="0"/>
              <a:t>(lower) of </a:t>
            </a:r>
            <a:r>
              <a:rPr lang="en-US" dirty="0"/>
              <a:t>project </a:t>
            </a:r>
            <a:r>
              <a:rPr lang="en-US" dirty="0" smtClean="0"/>
              <a:t>estimate.  ICE review was held at Fermilab on 8/26-28/2014</a:t>
            </a:r>
          </a:p>
          <a:p>
            <a:pPr lvl="1"/>
            <a:r>
              <a:rPr lang="en-US" dirty="0" smtClean="0"/>
              <a:t>Differences at the CSI division was  discussed</a:t>
            </a:r>
          </a:p>
          <a:p>
            <a:pPr lvl="2"/>
            <a:r>
              <a:rPr lang="en-US" dirty="0" smtClean="0"/>
              <a:t>Packaging accounted for much of the difference</a:t>
            </a:r>
          </a:p>
          <a:p>
            <a:pPr lvl="3"/>
            <a:r>
              <a:rPr lang="en-US" dirty="0" smtClean="0"/>
              <a:t>Project estimate included duct bank cost in Div. 2, civil while independent estimator place these costs in Div 16, electrical.</a:t>
            </a:r>
          </a:p>
          <a:p>
            <a:pPr lvl="2"/>
            <a:r>
              <a:rPr lang="en-US" dirty="0" smtClean="0"/>
              <a:t>Some user items included in electrical</a:t>
            </a:r>
          </a:p>
          <a:p>
            <a:pPr lvl="2"/>
            <a:r>
              <a:rPr lang="en-US" dirty="0" smtClean="0"/>
              <a:t>Ice estimator used straight RS Means for concrete; Project estimate accounted for difficult placement methods and heavier formwork/falsework due to configuration.</a:t>
            </a:r>
          </a:p>
          <a:p>
            <a:r>
              <a:rPr lang="en-US" dirty="0" smtClean="0"/>
              <a:t>DOE determined no further effort was needed to resolve the small differences.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7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Primavera P6 used as scheduling tool</a:t>
            </a:r>
          </a:p>
          <a:p>
            <a:pPr lvl="1"/>
            <a:r>
              <a:rPr lang="en-US" dirty="0" smtClean="0"/>
              <a:t>Planning package for fixed price construction packages</a:t>
            </a:r>
          </a:p>
          <a:p>
            <a:pPr lvl="1"/>
            <a:r>
              <a:rPr lang="en-US" dirty="0" smtClean="0"/>
              <a:t>FY 14 Base costs in schedule</a:t>
            </a:r>
          </a:p>
          <a:p>
            <a:pPr lvl="2"/>
            <a:r>
              <a:rPr lang="en-US" dirty="0" smtClean="0"/>
              <a:t>BOE assigns contingencies, Resource type</a:t>
            </a:r>
          </a:p>
          <a:p>
            <a:pPr lvl="1"/>
            <a:r>
              <a:rPr lang="en-US" dirty="0" smtClean="0"/>
              <a:t>Cobra delivers the total numbers, transforms labor hours to dollars, adds escalation, contingency and indirects.</a:t>
            </a:r>
          </a:p>
          <a:p>
            <a:r>
              <a:rPr lang="en-US" dirty="0" smtClean="0"/>
              <a:t>Number of Activities – 298</a:t>
            </a:r>
          </a:p>
          <a:p>
            <a:r>
              <a:rPr lang="en-US" dirty="0" smtClean="0"/>
              <a:t>Number of Completed Activities - 111</a:t>
            </a:r>
          </a:p>
          <a:p>
            <a:r>
              <a:rPr lang="en-US" dirty="0" smtClean="0"/>
              <a:t>Number of Milestones – 73</a:t>
            </a:r>
          </a:p>
          <a:p>
            <a:r>
              <a:rPr lang="en-US" dirty="0" smtClean="0"/>
              <a:t>22 Level of Effort</a:t>
            </a:r>
          </a:p>
          <a:p>
            <a:r>
              <a:rPr lang="en-US" dirty="0" smtClean="0"/>
              <a:t>79 labor Activities</a:t>
            </a:r>
          </a:p>
          <a:p>
            <a:r>
              <a:rPr lang="en-US" dirty="0" smtClean="0"/>
              <a:t>0 Critical Activities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2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Middough generated two schedules</a:t>
            </a:r>
          </a:p>
          <a:p>
            <a:pPr lvl="1"/>
            <a:r>
              <a:rPr lang="en-US" dirty="0" smtClean="0"/>
              <a:t>One based on a sophisticated subcontractor, multi-tasking and;</a:t>
            </a:r>
          </a:p>
          <a:p>
            <a:pPr lvl="1"/>
            <a:r>
              <a:rPr lang="en-US" dirty="0" smtClean="0"/>
              <a:t>One based on a less sophisticated, one trade at a time, type subcontractor.</a:t>
            </a:r>
          </a:p>
          <a:p>
            <a:pPr lvl="1"/>
            <a:r>
              <a:rPr lang="en-US" dirty="0" smtClean="0"/>
              <a:t>I independently generated a schedule that is in between the two Middough schedules</a:t>
            </a:r>
          </a:p>
          <a:p>
            <a:r>
              <a:rPr lang="en-US" dirty="0" smtClean="0"/>
              <a:t>The Fermi schedule (my schedule) is used for the baseline planning package durations and has an 85% confidence.</a:t>
            </a:r>
          </a:p>
          <a:p>
            <a:r>
              <a:rPr lang="en-US" dirty="0" smtClean="0"/>
              <a:t>The Fermi schedule (my schedule) was used to generate durations and subcontract milestones.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10/22/2014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T. Lackowski - DOE CD-2/3b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4332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6852</TotalTime>
  <Words>700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FermilabTemplate</vt:lpstr>
      <vt:lpstr>Fermilab: Footer Only</vt:lpstr>
      <vt:lpstr>Acrobat Document</vt:lpstr>
      <vt:lpstr>Conventional Facility RFP, Cost and Schedule</vt:lpstr>
      <vt:lpstr>RFP</vt:lpstr>
      <vt:lpstr>RFP Constraints</vt:lpstr>
      <vt:lpstr>Cost Estimate</vt:lpstr>
      <vt:lpstr>Management and Engineering Estimate</vt:lpstr>
      <vt:lpstr>Example showing Final Design Costs </vt:lpstr>
      <vt:lpstr>Independent Cost Estimate (ICE)</vt:lpstr>
      <vt:lpstr>Schedule </vt:lpstr>
      <vt:lpstr>Schedule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Thomas W. Lackowski x3640 06758N</cp:lastModifiedBy>
  <cp:revision>424</cp:revision>
  <cp:lastPrinted>2014-10-02T18:36:23Z</cp:lastPrinted>
  <dcterms:created xsi:type="dcterms:W3CDTF">2014-01-03T20:18:13Z</dcterms:created>
  <dcterms:modified xsi:type="dcterms:W3CDTF">2014-10-17T18:17:12Z</dcterms:modified>
</cp:coreProperties>
</file>