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18"/>
  </p:notesMasterIdLst>
  <p:handoutMasterIdLst>
    <p:handoutMasterId r:id="rId19"/>
  </p:handoutMasterIdLst>
  <p:sldIdLst>
    <p:sldId id="345" r:id="rId3"/>
    <p:sldId id="314" r:id="rId4"/>
    <p:sldId id="333" r:id="rId5"/>
    <p:sldId id="315" r:id="rId6"/>
    <p:sldId id="336" r:id="rId7"/>
    <p:sldId id="343" r:id="rId8"/>
    <p:sldId id="344" r:id="rId9"/>
    <p:sldId id="334" r:id="rId10"/>
    <p:sldId id="338" r:id="rId11"/>
    <p:sldId id="340" r:id="rId12"/>
    <p:sldId id="339" r:id="rId13"/>
    <p:sldId id="341" r:id="rId14"/>
    <p:sldId id="342" r:id="rId15"/>
    <p:sldId id="335" r:id="rId16"/>
    <p:sldId id="337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6B11"/>
    <a:srgbClr val="BD1F24"/>
    <a:srgbClr val="DA592A"/>
    <a:srgbClr val="808080"/>
    <a:srgbClr val="154D81"/>
    <a:srgbClr val="DF652C"/>
    <a:srgbClr val="E0692D"/>
    <a:srgbClr val="DF6424"/>
    <a:srgbClr val="D35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2424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C190591-D543-7449-A828-559C08D06478}" type="datetimeFigureOut">
              <a:rPr lang="en-US"/>
              <a:pPr>
                <a:defRPr/>
              </a:pPr>
              <a:t>10/7/2014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3F73473-3CFB-5241-BF82-E3884D4E8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809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2702176-6DAC-6B4F-B700-3AD3B8686ACC}" type="datetimeFigureOut">
              <a:rPr lang="en-US"/>
              <a:pPr>
                <a:defRPr/>
              </a:pPr>
              <a:t>10/7/2014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649E3D0-3FEA-B642-9F67-967BE3D8E8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148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800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-Seal_c100m56y0k23-Mark_SC_Horizonta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1358900"/>
            <a:ext cx="364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ermilabLogo_100c56m0y23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447800"/>
            <a:ext cx="29019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154D81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84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2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10/2014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J. Niehoff -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fld id="{2A0CCE80-3B22-F34E-81B2-E096627812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3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10/2014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 Niehoff - DOE CD-2/3b review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20688-F7AE-7441-85BB-0E205217A2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38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10/2014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 Niehoff - DOE CD-2/3b review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8B61D-3477-4845-9DF6-695E34DA1F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3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10/2014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 Niehoff - DOE CD-2/3b review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790FE-81D3-D341-890A-EF9117775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85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10/2014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 Niehoff - DOE CD-2/3b review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68A71-83C6-EF40-AD36-EC1683BCD1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8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10/2014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 Niehoff - DOE CD-2/3b review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DCEB-21D2-CD4C-B55A-F3EADD9B8B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1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 Niehoff -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B2117-9F9F-7143-9723-4103C8BEA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6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 Niehoff - DOE CD-2/3b review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B6373-8500-2042-A196-2287B72DC7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9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10/2014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J. Niehoff - DOE CD-2/3b review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fld id="{762C15F7-22DB-1448-B34D-3F8D2909F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8529" y="6114990"/>
            <a:ext cx="84026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i="0" dirty="0" smtClean="0">
                <a:solidFill>
                  <a:schemeClr val="tx2"/>
                </a:solidFill>
                <a:latin typeface="Helvetica"/>
                <a:cs typeface="Helvetica"/>
              </a:rPr>
              <a:t>Mu2e</a:t>
            </a:r>
            <a:endParaRPr lang="en-US" sz="2000" b="1" i="0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3996" r:id="rId3"/>
    <p:sldLayoutId id="2147483997" r:id="rId4"/>
    <p:sldLayoutId id="2147483998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154D81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10/2014</a:t>
            </a:r>
            <a:endParaRPr lang="en-US" dirty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J. Niehoff - DOE CD-2/3b review</a:t>
            </a:r>
            <a:endParaRPr lang="en-US" b="1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fld id="{ABC452BA-E2D2-7F48-9628-85048FBCF9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56500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tx2"/>
                </a:solidFill>
                <a:latin typeface="Helvetica" charset="0"/>
              </a:rPr>
              <a:t>Mu2e Conventional Facilities Life Safety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56500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tx2"/>
                </a:solidFill>
                <a:latin typeface="Helvetica" charset="0"/>
              </a:rPr>
              <a:t>Jim Niehoff</a:t>
            </a:r>
          </a:p>
          <a:p>
            <a:r>
              <a:rPr lang="en-US" dirty="0">
                <a:solidFill>
                  <a:schemeClr val="tx2"/>
                </a:solidFill>
                <a:latin typeface="Helvetica" charset="0"/>
              </a:rPr>
              <a:t>ES&amp;H (Fire Protection) Safety Specialist</a:t>
            </a:r>
          </a:p>
          <a:p>
            <a:r>
              <a:rPr lang="en-US" dirty="0">
                <a:solidFill>
                  <a:schemeClr val="tx2"/>
                </a:solidFill>
                <a:latin typeface="Helvetica" charset="0"/>
              </a:rPr>
              <a:t>10/2014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2810" y="4348956"/>
            <a:ext cx="1219200" cy="7000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4667" y="5873750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17999" y="1143000"/>
            <a:ext cx="4275667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70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ehoff\Desktop\FA02_6-10-2 (ISSUE FOR BID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55" y="908223"/>
            <a:ext cx="7599870" cy="518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Detection – Lower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Niehoff -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50013" y="2743200"/>
            <a:ext cx="1303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Line Type Heat Detection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3084513" y="4133850"/>
            <a:ext cx="1303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Air Sampling Smoke Detection</a:t>
            </a:r>
            <a:endParaRPr lang="en-US" sz="1000" dirty="0"/>
          </a:p>
        </p:txBody>
      </p:sp>
      <p:cxnSp>
        <p:nvCxnSpPr>
          <p:cNvPr id="12" name="Straight Arrow Connector 11"/>
          <p:cNvCxnSpPr>
            <a:stCxn id="7" idx="1"/>
          </p:cNvCxnSpPr>
          <p:nvPr/>
        </p:nvCxnSpPr>
        <p:spPr>
          <a:xfrm flipH="1" flipV="1">
            <a:off x="6235700" y="2387600"/>
            <a:ext cx="214313" cy="555655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254500" y="4333905"/>
            <a:ext cx="381000" cy="346045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254500" y="3968750"/>
            <a:ext cx="304800" cy="365155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387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Suppression – Main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Niehoff -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3074" name="Picture 2" descr="C:\Users\niehoff\Desktop\FP01_6-10-2 (ISSUE FOR BID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" y="942975"/>
            <a:ext cx="8990648" cy="527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00363" y="1466850"/>
            <a:ext cx="255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Wet Type Automatic Sprinkler System – Ordinary Hazard Throughout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177008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Suppression – Lower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Niehoff -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4098" name="Picture 2" descr="C:\Users\niehoff\Desktop\FP02_6-10-2 (ISSUE FOR BID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913151"/>
            <a:ext cx="8159750" cy="521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95900" y="4064000"/>
            <a:ext cx="1562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Pre-Action (Dry Type) Automatic Sprinkler System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32504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02148" y="2556380"/>
            <a:ext cx="4731489" cy="353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of </a:t>
            </a:r>
            <a:r>
              <a:rPr lang="en-US" dirty="0"/>
              <a:t>E</a:t>
            </a:r>
            <a:r>
              <a:rPr lang="en-US" dirty="0" smtClean="0"/>
              <a:t>xiting </a:t>
            </a:r>
            <a:r>
              <a:rPr lang="en-US" dirty="0"/>
              <a:t>D</a:t>
            </a:r>
            <a:r>
              <a:rPr lang="en-US" dirty="0" smtClean="0"/>
              <a:t>istances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44550"/>
            <a:ext cx="8672513" cy="5186363"/>
          </a:xfrm>
        </p:spPr>
        <p:txBody>
          <a:bodyPr/>
          <a:lstStyle/>
          <a:p>
            <a:r>
              <a:rPr lang="en-US" dirty="0" smtClean="0"/>
              <a:t>Code required exiting distances for a beam enclosure was verified to insure safe evacuation with a smoke model that concluded that an able bodied person can reach an exit prior to being overcome by smoke.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Niehoff -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978761" y="2460969"/>
            <a:ext cx="977789" cy="2339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2349500"/>
            <a:ext cx="3521148" cy="3833814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Egress Analysis</a:t>
            </a:r>
          </a:p>
          <a:p>
            <a:r>
              <a:rPr lang="en-US" sz="1800" dirty="0" smtClean="0"/>
              <a:t>Required Safe Egress Time (RSET)</a:t>
            </a:r>
          </a:p>
          <a:p>
            <a:r>
              <a:rPr lang="en-US" sz="1800" dirty="0" smtClean="0"/>
              <a:t>Available Safe Egress Time (ASET)</a:t>
            </a:r>
          </a:p>
          <a:p>
            <a:r>
              <a:rPr lang="en-US" sz="1800" dirty="0" smtClean="0"/>
              <a:t>If ASET is greater than RSET, occupants have enough time to evacuate safely.</a:t>
            </a:r>
          </a:p>
          <a:p>
            <a:r>
              <a:rPr lang="en-US" sz="1800" dirty="0" smtClean="0"/>
              <a:t>Study concluded that NFPA standards/Codes is a feasible approach in single tunnel / enclosure design.</a:t>
            </a:r>
          </a:p>
        </p:txBody>
      </p:sp>
    </p:spTree>
    <p:extLst>
      <p:ext uri="{BB962C8B-B14F-4D97-AF65-F5344CB8AC3E}">
        <p14:creationId xmlns:p14="http://schemas.microsoft.com/office/powerpoint/2010/main" val="286774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(Building Section View)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Niehoff -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050" name="Picture 2" descr="C:\Users\niehoff\Desktop\Se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5" y="1246781"/>
            <a:ext cx="9111730" cy="420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18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(Detector Hall Section under hatch)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Niehoff -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3074" name="Picture 2" descr="C:\Users\niehoff\Desktop\DETA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895802"/>
            <a:ext cx="7413625" cy="529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65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successful evacuation</a:t>
            </a:r>
          </a:p>
          <a:p>
            <a:endParaRPr lang="en-US" dirty="0"/>
          </a:p>
          <a:p>
            <a:r>
              <a:rPr lang="en-US" dirty="0"/>
              <a:t>Provide effective fire fighting and rescue operation</a:t>
            </a:r>
          </a:p>
          <a:p>
            <a:endParaRPr lang="en-US" dirty="0"/>
          </a:p>
          <a:p>
            <a:r>
              <a:rPr lang="en-US" dirty="0"/>
              <a:t>Limit spread of fire and </a:t>
            </a:r>
            <a:r>
              <a:rPr lang="en-US" dirty="0" smtClean="0"/>
              <a:t>smoke by: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Fire suppression systems</a:t>
            </a:r>
          </a:p>
          <a:p>
            <a:pPr lvl="1"/>
            <a:r>
              <a:rPr lang="en-US" dirty="0"/>
              <a:t>Fire alarm systems</a:t>
            </a:r>
          </a:p>
          <a:p>
            <a:pPr lvl="1"/>
            <a:r>
              <a:rPr lang="en-US" dirty="0"/>
              <a:t>Smoke abatement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Niehoff -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33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(Determined)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AON’s recommendations </a:t>
            </a:r>
            <a:r>
              <a:rPr lang="en-US" dirty="0" smtClean="0"/>
              <a:t>(Mu2e </a:t>
            </a:r>
            <a:r>
              <a:rPr lang="en-US" dirty="0"/>
              <a:t>Doc DB- </a:t>
            </a:r>
            <a:r>
              <a:rPr lang="en-US" dirty="0" smtClean="0"/>
              <a:t>1314) are </a:t>
            </a:r>
            <a:r>
              <a:rPr lang="en-US" dirty="0"/>
              <a:t>based on </a:t>
            </a:r>
            <a:r>
              <a:rPr lang="en-US" dirty="0" smtClean="0"/>
              <a:t>codes/orders/standards that Fermi has stipulated:</a:t>
            </a:r>
            <a:endParaRPr lang="en-US" dirty="0"/>
          </a:p>
          <a:p>
            <a:pPr lvl="1"/>
            <a:r>
              <a:rPr lang="en-US" dirty="0"/>
              <a:t>DOE Order </a:t>
            </a:r>
            <a:r>
              <a:rPr lang="en-US" dirty="0" smtClean="0"/>
              <a:t>420.2C Safety of Accelerator Facilities</a:t>
            </a:r>
            <a:endParaRPr lang="en-US" dirty="0"/>
          </a:p>
          <a:p>
            <a:pPr lvl="1"/>
            <a:r>
              <a:rPr lang="en-US" dirty="0"/>
              <a:t>IBC (International Building Code)</a:t>
            </a:r>
          </a:p>
          <a:p>
            <a:pPr lvl="1"/>
            <a:r>
              <a:rPr lang="en-US" dirty="0"/>
              <a:t>IFC (International Fire Code)</a:t>
            </a:r>
          </a:p>
          <a:p>
            <a:pPr lvl="1"/>
            <a:r>
              <a:rPr lang="en-US" dirty="0"/>
              <a:t>NFPA (National Fire Protection Association)</a:t>
            </a:r>
          </a:p>
          <a:p>
            <a:r>
              <a:rPr lang="en-US" dirty="0"/>
              <a:t>Aim </a:t>
            </a:r>
            <a:r>
              <a:rPr lang="en-US" dirty="0" smtClean="0"/>
              <a:t>of </a:t>
            </a:r>
            <a:r>
              <a:rPr lang="en-US" dirty="0"/>
              <a:t>Life Safety</a:t>
            </a:r>
          </a:p>
          <a:p>
            <a:pPr lvl="1"/>
            <a:r>
              <a:rPr lang="en-US" dirty="0"/>
              <a:t>Get the occupants out (egress)</a:t>
            </a:r>
          </a:p>
          <a:p>
            <a:pPr lvl="1"/>
            <a:r>
              <a:rPr lang="en-US" dirty="0"/>
              <a:t>Get the fire fighters personnel in (ingress)</a:t>
            </a:r>
          </a:p>
          <a:p>
            <a:r>
              <a:rPr lang="en-US" dirty="0"/>
              <a:t>Fire Protection approach is based on experience from previous projects at the laboratory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Niehoff -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610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Salient Design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Less than 30 feet below level of exit discharge, omitting the requirements for smoke control and stairway pressurization</a:t>
            </a:r>
          </a:p>
          <a:p>
            <a:r>
              <a:rPr lang="en-US" dirty="0"/>
              <a:t>Two Exit stairways enclosed by 2 hour fire rated construction</a:t>
            </a:r>
          </a:p>
          <a:p>
            <a:r>
              <a:rPr lang="en-US" dirty="0"/>
              <a:t>Means to separate Enclosure from Detector Hall</a:t>
            </a:r>
          </a:p>
          <a:p>
            <a:r>
              <a:rPr lang="en-US" dirty="0"/>
              <a:t>Maximum travel distance 300 feet</a:t>
            </a:r>
          </a:p>
          <a:p>
            <a:r>
              <a:rPr lang="en-US" dirty="0"/>
              <a:t>Minimum aisle width </a:t>
            </a:r>
            <a:r>
              <a:rPr lang="en-US" dirty="0" smtClean="0"/>
              <a:t>36 </a:t>
            </a:r>
            <a:r>
              <a:rPr lang="en-US" dirty="0"/>
              <a:t>inches </a:t>
            </a:r>
          </a:p>
          <a:p>
            <a:r>
              <a:rPr lang="en-US" dirty="0"/>
              <a:t>Automatic fire sprinkler system, </a:t>
            </a:r>
            <a:r>
              <a:rPr lang="en-US" dirty="0" smtClean="0"/>
              <a:t>preaction type (Detector Hall)</a:t>
            </a:r>
            <a:endParaRPr lang="en-US" dirty="0"/>
          </a:p>
          <a:p>
            <a:r>
              <a:rPr lang="en-US" dirty="0"/>
              <a:t>Linear heat type </a:t>
            </a:r>
            <a:r>
              <a:rPr lang="en-US" dirty="0" smtClean="0"/>
              <a:t>detection </a:t>
            </a:r>
            <a:endParaRPr lang="en-US" dirty="0"/>
          </a:p>
          <a:p>
            <a:r>
              <a:rPr lang="en-US" dirty="0" smtClean="0"/>
              <a:t>Beam Type Smoke Detection &amp; Spot Type Detection</a:t>
            </a:r>
          </a:p>
          <a:p>
            <a:r>
              <a:rPr lang="en-US" dirty="0" smtClean="0"/>
              <a:t>Air </a:t>
            </a:r>
            <a:r>
              <a:rPr lang="en-US" dirty="0"/>
              <a:t>sampling smoke detection</a:t>
            </a:r>
          </a:p>
          <a:p>
            <a:r>
              <a:rPr lang="en-US" dirty="0"/>
              <a:t>Manual pull stations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Niehoff -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005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Salient Design Features , </a:t>
            </a:r>
            <a:r>
              <a:rPr lang="en-US" sz="2000" dirty="0" smtClean="0"/>
              <a:t>Continued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Fire Alarm will have Emergency Voice Alarm system enable to interface with Fermilab’s Site-wide Emergency Warning System</a:t>
            </a:r>
          </a:p>
          <a:p>
            <a:r>
              <a:rPr lang="en-US" dirty="0"/>
              <a:t>Emergency and exit signage</a:t>
            </a:r>
          </a:p>
          <a:p>
            <a:r>
              <a:rPr lang="en-US" dirty="0"/>
              <a:t>Emergency/Standby power </a:t>
            </a:r>
            <a:r>
              <a:rPr lang="en-US" dirty="0" smtClean="0"/>
              <a:t>systems for</a:t>
            </a:r>
            <a:endParaRPr lang="en-US" dirty="0"/>
          </a:p>
          <a:p>
            <a:pPr lvl="1"/>
            <a:r>
              <a:rPr lang="en-US" dirty="0"/>
              <a:t>Fire alarm system</a:t>
            </a:r>
          </a:p>
          <a:p>
            <a:pPr lvl="1"/>
            <a:r>
              <a:rPr lang="en-US" dirty="0"/>
              <a:t>Exit </a:t>
            </a:r>
            <a:r>
              <a:rPr lang="en-US" dirty="0" smtClean="0"/>
              <a:t>sign Illumination</a:t>
            </a:r>
            <a:endParaRPr lang="en-US" dirty="0"/>
          </a:p>
          <a:p>
            <a:pPr lvl="1"/>
            <a:r>
              <a:rPr lang="en-US" dirty="0"/>
              <a:t>Emergency Lighting </a:t>
            </a:r>
          </a:p>
          <a:p>
            <a:pPr lvl="1"/>
            <a:r>
              <a:rPr lang="en-US" dirty="0" smtClean="0"/>
              <a:t>Elevator &amp; Elevator Car Lighting</a:t>
            </a:r>
            <a:endParaRPr lang="en-US" dirty="0"/>
          </a:p>
          <a:p>
            <a:pPr lvl="1"/>
            <a:r>
              <a:rPr lang="en-US" dirty="0"/>
              <a:t>Sump System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Niehoff -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359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50" y="2162268"/>
            <a:ext cx="6438900" cy="4166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A&amp;E Independent Code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Middough performed their own independent code and life safety analysis and developed a Life Safety drawing summarizing :</a:t>
            </a:r>
          </a:p>
          <a:p>
            <a:r>
              <a:rPr lang="en-US" sz="1800" dirty="0" smtClean="0"/>
              <a:t>Required codes,</a:t>
            </a:r>
          </a:p>
          <a:p>
            <a:r>
              <a:rPr lang="en-US" sz="1800" dirty="0" smtClean="0"/>
              <a:t>Occupancy Classification</a:t>
            </a:r>
          </a:p>
          <a:p>
            <a:r>
              <a:rPr lang="en-US" sz="1800" dirty="0" smtClean="0"/>
              <a:t>Type of Construction</a:t>
            </a:r>
          </a:p>
          <a:p>
            <a:r>
              <a:rPr lang="en-US" sz="1800" dirty="0" smtClean="0"/>
              <a:t>Building Area</a:t>
            </a:r>
          </a:p>
          <a:p>
            <a:r>
              <a:rPr lang="en-US" sz="1800" dirty="0" smtClean="0"/>
              <a:t>Building Height</a:t>
            </a:r>
          </a:p>
          <a:p>
            <a:r>
              <a:rPr lang="en-US" sz="1800" dirty="0" smtClean="0"/>
              <a:t>Means of egress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Niehoff -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6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completed contract documents were forwarded to Rick Glen of AON to perform a “Building Department” style document life safety review.  </a:t>
            </a:r>
          </a:p>
          <a:p>
            <a:r>
              <a:rPr lang="en-US" dirty="0" smtClean="0"/>
              <a:t>Mu2e Doc db- 1314 contains the letter indicating  </a:t>
            </a:r>
            <a:r>
              <a:rPr lang="en-US" dirty="0"/>
              <a:t>compliance with the applicable fire protection/life safety requirements of the </a:t>
            </a:r>
            <a:r>
              <a:rPr lang="en-US" i="1" dirty="0"/>
              <a:t>2009 International Building Code </a:t>
            </a:r>
            <a:r>
              <a:rPr lang="en-US" dirty="0"/>
              <a:t>(IBC), the </a:t>
            </a:r>
            <a:r>
              <a:rPr lang="en-US" i="1" dirty="0"/>
              <a:t>2009 Life Safety Code, </a:t>
            </a:r>
            <a:r>
              <a:rPr lang="en-US" dirty="0"/>
              <a:t>NFPA 101, and for compliance with the </a:t>
            </a:r>
            <a:r>
              <a:rPr lang="en-US" i="1" dirty="0"/>
              <a:t>mu2e Fire Protection/Life Safety Assessment </a:t>
            </a:r>
            <a:r>
              <a:rPr lang="en-US" dirty="0"/>
              <a:t>dated June 12, 2013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Niehoff -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128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(Site Plan)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Niehoff -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026" name="Picture 2" descr="C:\Users\niehoff\Desktop\S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942975"/>
            <a:ext cx="6498961" cy="525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Connector 2"/>
          <p:cNvSpPr/>
          <p:nvPr/>
        </p:nvSpPr>
        <p:spPr>
          <a:xfrm>
            <a:off x="2871788" y="2428875"/>
            <a:ext cx="45719" cy="4571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owchart: Connector 7"/>
          <p:cNvSpPr/>
          <p:nvPr/>
        </p:nvSpPr>
        <p:spPr>
          <a:xfrm>
            <a:off x="2552701" y="3824288"/>
            <a:ext cx="45719" cy="4571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Connector 8"/>
          <p:cNvSpPr/>
          <p:nvPr/>
        </p:nvSpPr>
        <p:spPr>
          <a:xfrm>
            <a:off x="4048126" y="4724400"/>
            <a:ext cx="45719" cy="4571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lowchart: Connector 9"/>
          <p:cNvSpPr/>
          <p:nvPr/>
        </p:nvSpPr>
        <p:spPr>
          <a:xfrm>
            <a:off x="5057775" y="2090737"/>
            <a:ext cx="45719" cy="4571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463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Detection – Main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Niehoff -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026" name="Picture 2" descr="C:\Users\niehoff\Desktop\FA01_6-10-2 (ISSUE FOR BID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205306"/>
            <a:ext cx="7694676" cy="470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19248" y="2396508"/>
            <a:ext cx="710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Beam Type Smoke Detection</a:t>
            </a:r>
            <a:endParaRPr lang="en-US" sz="1000" dirty="0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 flipV="1">
            <a:off x="3237236" y="2288167"/>
            <a:ext cx="182012" cy="462284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874282" y="2519619"/>
            <a:ext cx="147345" cy="279918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86600" y="3467100"/>
            <a:ext cx="12255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Manual Pull Station</a:t>
            </a:r>
            <a:endParaRPr lang="en-US" sz="1000" dirty="0"/>
          </a:p>
        </p:txBody>
      </p:sp>
      <p:cxnSp>
        <p:nvCxnSpPr>
          <p:cNvPr id="14" name="Straight Arrow Connector 13"/>
          <p:cNvCxnSpPr>
            <a:stCxn id="8" idx="1"/>
          </p:cNvCxnSpPr>
          <p:nvPr/>
        </p:nvCxnSpPr>
        <p:spPr>
          <a:xfrm flipH="1" flipV="1">
            <a:off x="6686550" y="3590210"/>
            <a:ext cx="400050" cy="1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33550" y="4572000"/>
            <a:ext cx="122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Spot Type Smoke Detection</a:t>
            </a:r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1368425" y="3621960"/>
            <a:ext cx="122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Combination Speaker and Strobe</a:t>
            </a:r>
            <a:endParaRPr lang="en-US" sz="1000" dirty="0"/>
          </a:p>
        </p:txBody>
      </p:sp>
      <p:cxnSp>
        <p:nvCxnSpPr>
          <p:cNvPr id="21" name="Straight Arrow Connector 20"/>
          <p:cNvCxnSpPr>
            <a:stCxn id="17" idx="1"/>
          </p:cNvCxnSpPr>
          <p:nvPr/>
        </p:nvCxnSpPr>
        <p:spPr>
          <a:xfrm flipH="1">
            <a:off x="1079500" y="3822015"/>
            <a:ext cx="288925" cy="400735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6" idx="1"/>
          </p:cNvCxnSpPr>
          <p:nvPr/>
        </p:nvCxnSpPr>
        <p:spPr>
          <a:xfrm flipH="1" flipV="1">
            <a:off x="1619250" y="4572001"/>
            <a:ext cx="114300" cy="200054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37203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Template">
  <a:themeElements>
    <a:clrScheme name="Custom 2">
      <a:dk1>
        <a:srgbClr val="404040"/>
      </a:dk1>
      <a:lt1>
        <a:srgbClr val="FFFFFF"/>
      </a:lt1>
      <a:dk2>
        <a:srgbClr val="154D81"/>
      </a:dk2>
      <a:lt2>
        <a:srgbClr val="FFFFFF"/>
      </a:lt2>
      <a:accent1>
        <a:srgbClr val="82D2E6"/>
      </a:accent1>
      <a:accent2>
        <a:srgbClr val="1997B7"/>
      </a:accent2>
      <a:accent3>
        <a:srgbClr val="DA592A"/>
      </a:accent3>
      <a:accent4>
        <a:srgbClr val="BD1F24"/>
      </a:accent4>
      <a:accent5>
        <a:srgbClr val="519A24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">
      <a:dk1>
        <a:srgbClr val="074184"/>
      </a:dk1>
      <a:lt1>
        <a:srgbClr val="FFFFFF"/>
      </a:lt1>
      <a:dk2>
        <a:srgbClr val="074184"/>
      </a:dk2>
      <a:lt2>
        <a:srgbClr val="FFFCF3"/>
      </a:lt2>
      <a:accent1>
        <a:srgbClr val="70C3DC"/>
      </a:accent1>
      <a:accent2>
        <a:srgbClr val="E14825"/>
      </a:accent2>
      <a:accent3>
        <a:srgbClr val="399F3C"/>
      </a:accent3>
      <a:accent4>
        <a:srgbClr val="800F1B"/>
      </a:accent4>
      <a:accent5>
        <a:srgbClr val="1997B7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FermilabTemplate.potx</Template>
  <TotalTime>6373</TotalTime>
  <Words>653</Words>
  <Application>Microsoft Office PowerPoint</Application>
  <PresentationFormat>On-screen Show (4:3)</PresentationFormat>
  <Paragraphs>122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FermilabTemplate</vt:lpstr>
      <vt:lpstr>Fermilab: Footer Only</vt:lpstr>
      <vt:lpstr>Mu2e Conventional Facilities Life Safety</vt:lpstr>
      <vt:lpstr>Objectives</vt:lpstr>
      <vt:lpstr>Requirements (Determined)</vt:lpstr>
      <vt:lpstr>Salient Design Features</vt:lpstr>
      <vt:lpstr>Salient Design Features , Continued</vt:lpstr>
      <vt:lpstr>A&amp;E Independent Code Review</vt:lpstr>
      <vt:lpstr>Final Review</vt:lpstr>
      <vt:lpstr>DESIGN (Site Plan)</vt:lpstr>
      <vt:lpstr>Fire Detection – Main Level</vt:lpstr>
      <vt:lpstr>Fire Detection – Lower Level</vt:lpstr>
      <vt:lpstr>Fire Suppression – Main Level</vt:lpstr>
      <vt:lpstr>Fire Suppression – Lower Level</vt:lpstr>
      <vt:lpstr>Validation of Exiting Distances</vt:lpstr>
      <vt:lpstr>Design (Building Section View)</vt:lpstr>
      <vt:lpstr>Design (Detector Hall Section under hatch)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Thomas W. Lackowski x3640 06758N</cp:lastModifiedBy>
  <cp:revision>395</cp:revision>
  <cp:lastPrinted>2014-06-04T17:18:59Z</cp:lastPrinted>
  <dcterms:created xsi:type="dcterms:W3CDTF">2014-01-03T20:18:13Z</dcterms:created>
  <dcterms:modified xsi:type="dcterms:W3CDTF">2014-10-07T19:51:36Z</dcterms:modified>
</cp:coreProperties>
</file>