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56" r:id="rId3"/>
    <p:sldId id="363" r:id="rId4"/>
    <p:sldId id="314" r:id="rId5"/>
    <p:sldId id="342" r:id="rId6"/>
    <p:sldId id="340" r:id="rId7"/>
    <p:sldId id="339" r:id="rId8"/>
    <p:sldId id="341" r:id="rId9"/>
    <p:sldId id="366" r:id="rId10"/>
    <p:sldId id="333" r:id="rId11"/>
    <p:sldId id="335" r:id="rId12"/>
    <p:sldId id="336" r:id="rId13"/>
    <p:sldId id="337" r:id="rId14"/>
    <p:sldId id="358" r:id="rId15"/>
    <p:sldId id="359" r:id="rId16"/>
    <p:sldId id="344" r:id="rId17"/>
    <p:sldId id="345" r:id="rId18"/>
    <p:sldId id="347" r:id="rId19"/>
    <p:sldId id="346" r:id="rId20"/>
    <p:sldId id="364" r:id="rId21"/>
    <p:sldId id="350" r:id="rId22"/>
    <p:sldId id="362" r:id="rId23"/>
    <p:sldId id="352" r:id="rId24"/>
    <p:sldId id="348" r:id="rId25"/>
    <p:sldId id="351" r:id="rId26"/>
    <p:sldId id="353" r:id="rId27"/>
    <p:sldId id="354" r:id="rId28"/>
    <p:sldId id="355" r:id="rId29"/>
    <p:sldId id="365" r:id="rId30"/>
    <p:sldId id="356" r:id="rId31"/>
    <p:sldId id="360" r:id="rId3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2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aseet\mu2e\Docs\CD2\47506%20DoE%20CD2%20%20L3%20r2.xlsx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18333909043186E-2"/>
          <c:y val="2.980890017711732E-2"/>
          <c:w val="0.89086966719106719"/>
          <c:h val="0.902930490436129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sag2d!$C$32</c:f>
              <c:strCache>
                <c:ptCount val="1"/>
                <c:pt idx="0">
                  <c:v>ΔR 0 psi 119cm</c:v>
                </c:pt>
              </c:strCache>
            </c:strRef>
          </c:tx>
          <c:marker>
            <c:symbol val="square"/>
            <c:size val="7"/>
            <c:spPr>
              <a:solidFill>
                <a:schemeClr val="accent1"/>
              </a:solidFill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sag2d!$C$33:$C$38</c:f>
              <c:numCache>
                <c:formatCode>General</c:formatCode>
                <c:ptCount val="6"/>
                <c:pt idx="0">
                  <c:v>0.10241581909060772</c:v>
                </c:pt>
                <c:pt idx="1">
                  <c:v>2.9017236257093713E-2</c:v>
                </c:pt>
                <c:pt idx="2">
                  <c:v>3.0149626863362707E-2</c:v>
                </c:pt>
                <c:pt idx="3">
                  <c:v>1.9798989873224131E-2</c:v>
                </c:pt>
                <c:pt idx="4">
                  <c:v>3.6055512754642693E-3</c:v>
                </c:pt>
                <c:pt idx="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sag2d!$D$32</c:f>
              <c:strCache>
                <c:ptCount val="1"/>
                <c:pt idx="0">
                  <c:v>ΔR 14psi 119cm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7"/>
            <c:spPr>
              <a:noFill/>
              <a:ln>
                <a:solidFill>
                  <a:schemeClr val="accent1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sag2d!$D$33:$D$38</c:f>
              <c:numCache>
                <c:formatCode>General</c:formatCode>
                <c:ptCount val="6"/>
                <c:pt idx="0">
                  <c:v>0.14425671561490705</c:v>
                </c:pt>
                <c:pt idx="1">
                  <c:v>6.1294371682888003E-2</c:v>
                </c:pt>
                <c:pt idx="2">
                  <c:v>4.1109609582189087E-2</c:v>
                </c:pt>
                <c:pt idx="3">
                  <c:v>2.2627416997969541E-2</c:v>
                </c:pt>
                <c:pt idx="4">
                  <c:v>5.0000000000001155E-3</c:v>
                </c:pt>
                <c:pt idx="5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sag2d!$E$32</c:f>
              <c:strCache>
                <c:ptCount val="1"/>
                <c:pt idx="0">
                  <c:v>ΔR 0 psi 91cm</c:v>
                </c:pt>
              </c:strCache>
            </c:strRef>
          </c:tx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sag2d!$E$33:$E$38</c:f>
              <c:numCache>
                <c:formatCode>General</c:formatCode>
                <c:ptCount val="6"/>
                <c:pt idx="0">
                  <c:v>2.3853720883753086E-2</c:v>
                </c:pt>
                <c:pt idx="1">
                  <c:v>1.6643316977092475E-2</c:v>
                </c:pt>
                <c:pt idx="2">
                  <c:v>1.3453624047073483E-2</c:v>
                </c:pt>
                <c:pt idx="3">
                  <c:v>7.8102496759060213E-3</c:v>
                </c:pt>
                <c:pt idx="4">
                  <c:v>8.4852813742374786E-3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sag2d!$F$32</c:f>
              <c:strCache>
                <c:ptCount val="1"/>
                <c:pt idx="0">
                  <c:v>ΔR 14 psi 91cm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triangle"/>
            <c:size val="7"/>
            <c:spPr>
              <a:noFill/>
              <a:ln>
                <a:solidFill>
                  <a:srgbClr val="92D05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sag2d!$F$33:$F$38</c:f>
              <c:numCache>
                <c:formatCode>General</c:formatCode>
                <c:ptCount val="6"/>
                <c:pt idx="0">
                  <c:v>3.2649655434629402E-2</c:v>
                </c:pt>
                <c:pt idx="1">
                  <c:v>2.0808652046685177E-2</c:v>
                </c:pt>
                <c:pt idx="2">
                  <c:v>1.300000000000031E-2</c:v>
                </c:pt>
                <c:pt idx="3">
                  <c:v>9.2195444572931249E-3</c:v>
                </c:pt>
                <c:pt idx="4">
                  <c:v>9.2195444572931249E-3</c:v>
                </c:pt>
                <c:pt idx="5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sag2d!$G$32</c:f>
              <c:strCache>
                <c:ptCount val="1"/>
                <c:pt idx="0">
                  <c:v>ΔR 0 psi 71cm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sag2d!$G$33:$G$38</c:f>
              <c:numCache>
                <c:formatCode>General</c:formatCode>
                <c:ptCount val="6"/>
                <c:pt idx="0">
                  <c:v>2.7459060435491647E-2</c:v>
                </c:pt>
                <c:pt idx="1">
                  <c:v>3.6055512754640849E-3</c:v>
                </c:pt>
                <c:pt idx="2">
                  <c:v>2.2360679775003376E-3</c:v>
                </c:pt>
                <c:pt idx="3">
                  <c:v>3.6055512754640849E-3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sag2d!$H$32</c:f>
              <c:strCache>
                <c:ptCount val="1"/>
                <c:pt idx="0">
                  <c:v>ΔR 14 psi 71cm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sag2d!$H$33:$H$38</c:f>
              <c:numCache>
                <c:formatCode>General</c:formatCode>
                <c:ptCount val="6"/>
                <c:pt idx="0">
                  <c:v>1.4764823060233368E-2</c:v>
                </c:pt>
                <c:pt idx="1">
                  <c:v>1.06301458127354E-2</c:v>
                </c:pt>
                <c:pt idx="2">
                  <c:v>7.0710678118655126E-3</c:v>
                </c:pt>
                <c:pt idx="3">
                  <c:v>7.0710678118651674E-3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807168"/>
        <c:axId val="160809344"/>
      </c:scatterChart>
      <c:valAx>
        <c:axId val="160807168"/>
        <c:scaling>
          <c:orientation val="minMax"/>
        </c:scaling>
        <c:delete val="0"/>
        <c:axPos val="b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0809344"/>
        <c:crosses val="autoZero"/>
        <c:crossBetween val="midCat"/>
      </c:valAx>
      <c:valAx>
        <c:axId val="160809344"/>
        <c:scaling>
          <c:orientation val="minMax"/>
        </c:scaling>
        <c:delete val="0"/>
        <c:axPos val="l"/>
        <c:majorGridlines>
          <c:spPr>
            <a:ln>
              <a:prstDash val="sysDot"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080716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6791933994361817"/>
          <c:y val="0.2158241176955347"/>
          <c:w val="0.45950218544812171"/>
          <c:h val="0.26274092217789202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</c:dLbl>
      </c:pivotFmt>
    </c:pivotFmts>
    <c:plotArea>
      <c:layout>
        <c:manualLayout>
          <c:layoutTarget val="inner"/>
          <c:xMode val="edge"/>
          <c:yMode val="edge"/>
          <c:x val="0.14307004470938897"/>
          <c:y val="8.4782721844369163E-2"/>
          <c:w val="0.76420901932712948"/>
          <c:h val="0.70911711741533245"/>
        </c:manualLayout>
      </c:layout>
      <c:pieChart>
        <c:varyColors val="1"/>
        <c:ser>
          <c:idx val="0"/>
          <c:order val="0"/>
          <c:tx>
            <c:v>Total</c:v>
          </c:tx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'WBS Breakdown 4750602'!$A$8:$A$9</c:f>
              <c:strCache>
                <c:ptCount val="2"/>
                <c:pt idx="0">
                  <c:v>475.06.02.01 Straw Tubes</c:v>
                </c:pt>
                <c:pt idx="1">
                  <c:v>475.06.02.03 Wire Stringing</c:v>
                </c:pt>
              </c:strCache>
            </c:strRef>
          </c:cat>
          <c:val>
            <c:numRef>
              <c:f>'WBS Breakdown 4750602'!$B$8:$B$9</c:f>
              <c:numCache>
                <c:formatCode>###,###,</c:formatCode>
                <c:ptCount val="2"/>
                <c:pt idx="0">
                  <c:v>1237459.5072000001</c:v>
                </c:pt>
                <c:pt idx="1">
                  <c:v>30961.450299999997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36065573770491804"/>
          <c:y val="0.87900791810934042"/>
          <c:w val="0.63636363636363635"/>
          <c:h val="0.1192585252842916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zero"/>
    <c:showDLblsOverMax val="0"/>
  </c:chart>
  <c:externalData r:id="rId2">
    <c:autoUpdate val="0"/>
  </c:externalData>
  <c:extLst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</c:pivotFmts>
    <c:plotArea>
      <c:layout>
        <c:manualLayout>
          <c:layoutTarget val="inner"/>
          <c:xMode val="edge"/>
          <c:yMode val="edge"/>
          <c:x val="4.2695865406667331E-2"/>
          <c:y val="0.1012147456709796"/>
          <c:w val="0.74545300582759488"/>
          <c:h val="0.70857144006999051"/>
        </c:manualLayout>
      </c:layout>
      <c:pieChart>
        <c:varyColors val="1"/>
        <c:ser>
          <c:idx val="0"/>
          <c:order val="0"/>
          <c:tx>
            <c:v>Total</c:v>
          </c:tx>
          <c:dLbls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'Resource Type 4750602'!$A$8:$A$10</c:f>
              <c:strCache>
                <c:ptCount val="3"/>
                <c:pt idx="0">
                  <c:v>L Labor</c:v>
                </c:pt>
                <c:pt idx="1">
                  <c:v>M Material</c:v>
                </c:pt>
                <c:pt idx="2">
                  <c:v>N Non-Fermi Labor</c:v>
                </c:pt>
              </c:strCache>
            </c:strRef>
          </c:cat>
          <c:val>
            <c:numRef>
              <c:f>'Resource Type 4750602'!$B$8:$B$10</c:f>
              <c:numCache>
                <c:formatCode>###,###,</c:formatCode>
                <c:ptCount val="3"/>
                <c:pt idx="0">
                  <c:v>68665.222699999998</c:v>
                </c:pt>
                <c:pt idx="1">
                  <c:v>807032.86990000005</c:v>
                </c:pt>
                <c:pt idx="2">
                  <c:v>392722.86489999999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456475334160527"/>
          <c:y val="0.77706671229314861"/>
          <c:w val="0.44543524665839473"/>
          <c:h val="0.2225916831874533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extLst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v>Total</c:v>
          </c:tx>
          <c:dLbls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 4750602'!$A$8:$A$11</c:f>
              <c:strCache>
                <c:ptCount val="4"/>
                <c:pt idx="0">
                  <c:v>L1 Actual / M1 Existing P.O.</c:v>
                </c:pt>
                <c:pt idx="1">
                  <c:v>L3 / M3  Advanced</c:v>
                </c:pt>
                <c:pt idx="2">
                  <c:v>L4 / M4 Preliminary</c:v>
                </c:pt>
                <c:pt idx="3">
                  <c:v>L5 / M5 Conceptual</c:v>
                </c:pt>
              </c:strCache>
            </c:strRef>
          </c:cat>
          <c:val>
            <c:numRef>
              <c:f>'Estimate Type 4750602'!$B$8:$B$11</c:f>
              <c:numCache>
                <c:formatCode>###,###,</c:formatCode>
                <c:ptCount val="4"/>
                <c:pt idx="0">
                  <c:v>124329.13620000001</c:v>
                </c:pt>
                <c:pt idx="1">
                  <c:v>208058.8559</c:v>
                </c:pt>
                <c:pt idx="2">
                  <c:v>549697.3513000001</c:v>
                </c:pt>
                <c:pt idx="3">
                  <c:v>386335.61409999995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  <c:extLst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866319831402962"/>
          <c:y val="2.4863244736037529E-2"/>
          <c:w val="0.73635473362795767"/>
          <c:h val="0.828678658961391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'Labor and Material 4750602'!$B$24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numRef>
              <c:f>'Labor and Material 4750602'!$A$28:$A$31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'Labor and Material 4750602'!$B$28:$B$31</c:f>
              <c:numCache>
                <c:formatCode>###,###,</c:formatCode>
                <c:ptCount val="4"/>
                <c:pt idx="0">
                  <c:v>6942.931700000001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1"/>
          <c:tx>
            <c:strRef>
              <c:f>'Labor and Material 4750602'!$C$24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'Labor and Material 4750602'!$A$28:$A$31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'Labor and Material 4750602'!$C$28:$C$31</c:f>
              <c:numCache>
                <c:formatCode>###,###,</c:formatCode>
                <c:ptCount val="4"/>
                <c:pt idx="0">
                  <c:v>107246.61470000001</c:v>
                </c:pt>
                <c:pt idx="1">
                  <c:v>5449.8666000000003</c:v>
                </c:pt>
                <c:pt idx="2">
                  <c:v>579356.00579999993</c:v>
                </c:pt>
                <c:pt idx="3">
                  <c:v>27498.029700000003</c:v>
                </c:pt>
              </c:numCache>
            </c:numRef>
          </c:val>
        </c:ser>
        <c:ser>
          <c:idx val="2"/>
          <c:order val="2"/>
          <c:tx>
            <c:strRef>
              <c:f>'Labor and Material 4750602'!$D$24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numRef>
              <c:f>'Labor and Material 4750602'!$A$28:$A$31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'Labor and Material 4750602'!$D$28:$D$31</c:f>
              <c:numCache>
                <c:formatCode>###,###,</c:formatCode>
                <c:ptCount val="4"/>
                <c:pt idx="0">
                  <c:v>463.23610000000002</c:v>
                </c:pt>
                <c:pt idx="1">
                  <c:v>25300.202700000002</c:v>
                </c:pt>
                <c:pt idx="2">
                  <c:v>142056.36189999999</c:v>
                </c:pt>
                <c:pt idx="3">
                  <c:v>224903.06419999999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467200"/>
        <c:axId val="158468736"/>
      </c:barChart>
      <c:lineChart>
        <c:grouping val="standard"/>
        <c:varyColors val="0"/>
        <c:ser>
          <c:idx val="1"/>
          <c:order val="3"/>
          <c:tx>
            <c:strRef>
              <c:f>'Labor and Material 4750602'!$E$24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'Labor and Material 4750602'!$A$28:$A$31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'Labor and Material 4750602'!$E$28:$E$31</c:f>
              <c:numCache>
                <c:formatCode>###,###,</c:formatCode>
                <c:ptCount val="4"/>
                <c:pt idx="0">
                  <c:v>263857.42660000001</c:v>
                </c:pt>
                <c:pt idx="1">
                  <c:v>294607.49589999998</c:v>
                </c:pt>
                <c:pt idx="2">
                  <c:v>1016019.8635999999</c:v>
                </c:pt>
                <c:pt idx="3">
                  <c:v>1268420.9575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476928"/>
        <c:axId val="158475008"/>
      </c:lineChart>
      <c:dateAx>
        <c:axId val="158467200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158468736"/>
        <c:crosses val="autoZero"/>
        <c:auto val="1"/>
        <c:lblOffset val="100"/>
        <c:baseTimeUnit val="years"/>
      </c:dateAx>
      <c:valAx>
        <c:axId val="15846873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Annual Cost $K</a:t>
                </a:r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158467200"/>
        <c:crosses val="autoZero"/>
        <c:crossBetween val="between"/>
      </c:valAx>
      <c:valAx>
        <c:axId val="158475008"/>
        <c:scaling>
          <c:orientation val="minMax"/>
          <c:max val="160000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Cumulative Cost $K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/>
          <c:overlay val="0"/>
        </c:title>
        <c:numFmt formatCode="###,###," sourceLinked="1"/>
        <c:majorTickMark val="out"/>
        <c:minorTickMark val="none"/>
        <c:tickLblPos val="nextTo"/>
        <c:crossAx val="158476928"/>
        <c:crosses val="max"/>
        <c:crossBetween val="between"/>
      </c:valAx>
      <c:dateAx>
        <c:axId val="158476928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158475008"/>
        <c:crosses val="autoZero"/>
        <c:auto val="1"/>
        <c:lblOffset val="100"/>
        <c:baseTimeUnit val="years"/>
        <c:majorUnit val="1"/>
        <c:minorUnit val="1"/>
      </c:dateAx>
      <c:spPr>
        <a:noFill/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0270310347185412"/>
          <c:y val="3.7593989484605322E-2"/>
          <c:w val="0.78271753527495436"/>
          <c:h val="0.6890446428123919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'FTE''s 4750602'!$B$26</c:f>
              <c:strCache>
                <c:ptCount val="1"/>
                <c:pt idx="0">
                  <c:v>AD Administrative</c:v>
                </c:pt>
              </c:strCache>
            </c:strRef>
          </c:tx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4750602'!$B$29:$B$32</c:f>
              <c:numCache>
                <c:formatCode>#,##0.0</c:formatCode>
                <c:ptCount val="4"/>
                <c:pt idx="0">
                  <c:v>2.3699999999999999E-2</c:v>
                </c:pt>
                <c:pt idx="1">
                  <c:v>0</c:v>
                </c:pt>
                <c:pt idx="2">
                  <c:v>8.3600000000000008E-2</c:v>
                </c:pt>
                <c:pt idx="3">
                  <c:v>0</c:v>
                </c:pt>
              </c:numCache>
            </c:numRef>
          </c:val>
        </c:ser>
        <c:ser>
          <c:idx val="2"/>
          <c:order val="1"/>
          <c:tx>
            <c:strRef>
              <c:f>'FTE''s 4750602'!$C$26</c:f>
              <c:strCache>
                <c:ptCount val="1"/>
                <c:pt idx="0">
                  <c:v>EN Engineering</c:v>
                </c:pt>
              </c:strCache>
            </c:strRef>
          </c:tx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4750602'!$C$29:$C$32</c:f>
              <c:numCache>
                <c:formatCode>#,##0.0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3"/>
          <c:order val="2"/>
          <c:tx>
            <c:strRef>
              <c:f>'FTE''s 4750602'!$D$26</c:f>
              <c:strCache>
                <c:ptCount val="1"/>
                <c:pt idx="0">
                  <c:v>ES Environmental, Safety &amp; Health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4750602'!$D$29:$D$32</c:f>
              <c:numCache>
                <c:formatCode>#,##0.0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ser>
          <c:idx val="5"/>
          <c:order val="3"/>
          <c:tx>
            <c:strRef>
              <c:f>'FTE''s 4750602'!$E$26</c:f>
              <c:strCache>
                <c:ptCount val="1"/>
                <c:pt idx="0">
                  <c:v>FM Facilities Management</c:v>
                </c:pt>
              </c:strCache>
            </c:strRef>
          </c:tx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4750602'!$E$29:$E$32</c:f>
              <c:numCache>
                <c:formatCode>General</c:formatCode>
                <c:ptCount val="4"/>
              </c:numCache>
            </c:numRef>
          </c:val>
        </c:ser>
        <c:ser>
          <c:idx val="6"/>
          <c:order val="4"/>
          <c:tx>
            <c:strRef>
              <c:f>'FTE''s 4750602'!$F$26</c:f>
              <c:strCache>
                <c:ptCount val="1"/>
                <c:pt idx="0">
                  <c:v>IT Information Technology</c:v>
                </c:pt>
              </c:strCache>
            </c:strRef>
          </c:tx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4750602'!$F$29:$F$32</c:f>
              <c:numCache>
                <c:formatCode>General</c:formatCode>
                <c:ptCount val="4"/>
              </c:numCache>
            </c:numRef>
          </c:val>
        </c:ser>
        <c:ser>
          <c:idx val="7"/>
          <c:order val="5"/>
          <c:tx>
            <c:strRef>
              <c:f>'FTE''s 4750602'!$G$26</c:f>
              <c:strCache>
                <c:ptCount val="1"/>
                <c:pt idx="0">
                  <c:v>SC Scientific</c:v>
                </c:pt>
              </c:strCache>
            </c:strRef>
          </c:tx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4750602'!$G$29:$G$32</c:f>
              <c:numCache>
                <c:formatCode>#,##0.0</c:formatCode>
                <c:ptCount val="4"/>
                <c:pt idx="0">
                  <c:v>0.1832</c:v>
                </c:pt>
                <c:pt idx="1">
                  <c:v>0.1026</c:v>
                </c:pt>
                <c:pt idx="2">
                  <c:v>3.1402000000000001</c:v>
                </c:pt>
                <c:pt idx="3">
                  <c:v>4.6988000000000003</c:v>
                </c:pt>
              </c:numCache>
            </c:numRef>
          </c:val>
        </c:ser>
        <c:ser>
          <c:idx val="0"/>
          <c:order val="6"/>
          <c:tx>
            <c:strRef>
              <c:f>'FTE''s 4750602'!$H$26</c:f>
              <c:strCache>
                <c:ptCount val="1"/>
                <c:pt idx="0">
                  <c:v>TE Technical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4750602'!$H$29:$H$32</c:f>
              <c:numCache>
                <c:formatCode>#,##0.0</c:formatCode>
                <c:ptCount val="4"/>
                <c:pt idx="0">
                  <c:v>4.3799999999999999E-2</c:v>
                </c:pt>
                <c:pt idx="1">
                  <c:v>0.1981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539136"/>
        <c:axId val="158553216"/>
      </c:barChart>
      <c:lineChart>
        <c:grouping val="standard"/>
        <c:varyColors val="0"/>
        <c:ser>
          <c:idx val="4"/>
          <c:order val="7"/>
          <c:tx>
            <c:strRef>
              <c:f>'FTE''s 4750602'!$I$26</c:f>
              <c:strCache>
                <c:ptCount val="1"/>
                <c:pt idx="0">
                  <c:v>Cumulative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'FTE''s 4750602'!$A$29:$A$32</c:f>
              <c:numCache>
                <c:formatCode>"FY"yy</c:formatCode>
                <c:ptCount val="4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  <c:pt idx="3">
                  <c:v>43373</c:v>
                </c:pt>
              </c:numCache>
            </c:numRef>
          </c:cat>
          <c:val>
            <c:numRef>
              <c:f>'FTE''s 4750602'!$I$29:$I$32</c:f>
              <c:numCache>
                <c:formatCode>#,##0.0</c:formatCode>
                <c:ptCount val="4"/>
                <c:pt idx="0">
                  <c:v>0.25069999999999998</c:v>
                </c:pt>
                <c:pt idx="1">
                  <c:v>0.55139999999999989</c:v>
                </c:pt>
                <c:pt idx="2">
                  <c:v>3.7751999999999999</c:v>
                </c:pt>
                <c:pt idx="3">
                  <c:v>8.4740000000000002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561408"/>
        <c:axId val="158555136"/>
      </c:lineChart>
      <c:dateAx>
        <c:axId val="158539136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158553216"/>
        <c:crosses val="autoZero"/>
        <c:auto val="1"/>
        <c:lblOffset val="100"/>
        <c:baseTimeUnit val="years"/>
      </c:dateAx>
      <c:valAx>
        <c:axId val="1585532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Annual FTE's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158539136"/>
        <c:crosses val="autoZero"/>
        <c:crossBetween val="between"/>
      </c:valAx>
      <c:valAx>
        <c:axId val="158555136"/>
        <c:scaling>
          <c:orientation val="minMax"/>
          <c:max val="10"/>
          <c:min val="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Cumulative FTE's</a:t>
                </a:r>
              </a:p>
            </c:rich>
          </c:tx>
          <c:layout/>
          <c:overlay val="0"/>
        </c:title>
        <c:numFmt formatCode="#,##0.0" sourceLinked="1"/>
        <c:majorTickMark val="out"/>
        <c:minorTickMark val="none"/>
        <c:tickLblPos val="nextTo"/>
        <c:crossAx val="158561408"/>
        <c:crosses val="max"/>
        <c:crossBetween val="between"/>
      </c:valAx>
      <c:dateAx>
        <c:axId val="158561408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158555136"/>
        <c:crosses val="autoZero"/>
        <c:auto val="1"/>
        <c:lblOffset val="100"/>
        <c:baseTimeUnit val="years"/>
      </c:dateAx>
    </c:plotArea>
    <c:legend>
      <c:legendPos val="b"/>
      <c:layout>
        <c:manualLayout>
          <c:xMode val="edge"/>
          <c:yMode val="edge"/>
          <c:x val="0"/>
          <c:y val="0.82218056606705203"/>
          <c:w val="0.99403437042988574"/>
          <c:h val="0.16254254023466669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0.42205</cdr:x>
      <cdr:y>0.4679</cdr:y>
    </cdr:from>
    <cdr:to>
      <cdr:x>0.96644</cdr:x>
      <cdr:y>0.6515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3473304" y="2168912"/>
          <a:ext cx="4480072" cy="85106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r>
            <a:rPr lang="en-US" b="1" dirty="0" smtClean="0"/>
            <a:t>Need 250 g  to keep </a:t>
          </a:r>
          <a:r>
            <a:rPr lang="el-GR" b="1" dirty="0"/>
            <a:t>Δ</a:t>
          </a:r>
          <a:r>
            <a:rPr lang="en-US" b="1" dirty="0" smtClean="0"/>
            <a:t>R &lt; 0.3mm for the longest straw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10/15/2014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0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Word_Document2.docx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Tracker Straws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Chiho Wang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Straws L3 Manager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10/22/2014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straightness </a:t>
            </a:r>
            <a:r>
              <a:rPr lang="en-US" dirty="0"/>
              <a:t>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3674" y="5691765"/>
            <a:ext cx="793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Mid point deviation, relative to the highest tension (500g)</a:t>
            </a:r>
            <a:endParaRPr lang="en-US" sz="2400" dirty="0"/>
          </a:p>
        </p:txBody>
      </p:sp>
      <p:graphicFrame>
        <p:nvGraphicFramePr>
          <p:cNvPr id="8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585668"/>
              </p:ext>
            </p:extLst>
          </p:nvPr>
        </p:nvGraphicFramePr>
        <p:xfrm>
          <a:off x="228600" y="1050764"/>
          <a:ext cx="8229600" cy="463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97027" y="341437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Δ</a:t>
            </a:r>
            <a:r>
              <a:rPr lang="en-US" sz="2400" dirty="0" smtClean="0"/>
              <a:t>R (cm)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379529" y="522451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le 1"/>
              <p:cNvSpPr txBox="1">
                <a:spLocks/>
              </p:cNvSpPr>
              <p:nvPr/>
            </p:nvSpPr>
            <p:spPr>
              <a:xfrm>
                <a:off x="4347656" y="1281597"/>
                <a:ext cx="3386889" cy="781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91440" tIns="91440" rIns="91440" bIns="91440" anchor="b" anchorCtr="0">
                <a:spAutoFit/>
              </a:bodyPr>
              <a:lstStyle>
                <a:lvl1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3200" b="1" kern="1200">
                    <a:solidFill>
                      <a:srgbClr val="154D81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1pPr>
                <a:lvl2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074184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2pPr>
                <a:lvl3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074184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3pPr>
                <a:lvl4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074184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4pPr>
                <a:lvl5pPr algn="l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1700" b="1">
                    <a:solidFill>
                      <a:srgbClr val="074184"/>
                    </a:solidFill>
                    <a:latin typeface="Helvetica" charset="0"/>
                    <a:ea typeface="ＭＳ Ｐゴシック" charset="0"/>
                    <a:cs typeface="ＭＳ Ｐゴシック" charset="0"/>
                  </a:defRPr>
                </a:lvl5pPr>
                <a:lvl6pPr marL="457200" algn="ctr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6pPr>
                <a:lvl7pPr marL="914400" algn="ctr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7pPr>
                <a:lvl8pPr marL="1371600" algn="ctr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8pPr>
                <a:lvl9pPr marL="1828800" algn="ctr" defTabSz="457200" rtl="0" eaLnBrk="1" fontAlgn="base" hangingPunct="1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0" dirty="0" smtClean="0">
                          <a:latin typeface="Cambria Math"/>
                        </a:rPr>
                        <m:t>Δ</m:t>
                      </m:r>
                      <m:r>
                        <a:rPr lang="en-US" i="1" dirty="0" smtClean="0">
                          <a:latin typeface="Cambria Math"/>
                        </a:rPr>
                        <m:t>𝑅</m:t>
                      </m:r>
                      <m:r>
                        <a:rPr lang="en-US" i="1" dirty="0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 dirty="0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l-GR" dirty="0">
                              <a:latin typeface="Cambria Math"/>
                            </a:rPr>
                            <m:t>Δ</m:t>
                          </m:r>
                          <m:r>
                            <a:rPr lang="en-US" i="1" dirty="0">
                              <a:latin typeface="Cambria Math"/>
                            </a:rPr>
                            <m:t>𝑥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  <m:r>
                            <a:rPr lang="en-US" i="1" dirty="0">
                              <a:latin typeface="Cambria Math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dirty="0">
                              <a:latin typeface="Cambria Math"/>
                            </a:rPr>
                            <m:t>Δ</m:t>
                          </m:r>
                          <m:r>
                            <a:rPr lang="en-US" i="1" dirty="0">
                              <a:latin typeface="Cambria Math"/>
                            </a:rPr>
                            <m:t>𝑦</m:t>
                          </m:r>
                          <m:r>
                            <a:rPr lang="en-US" i="1" baseline="30000" dirty="0">
                              <a:latin typeface="Cambria Math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656" y="1281597"/>
                <a:ext cx="3386889" cy="7810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092607" y="819932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309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creep measurement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8002" y="993914"/>
            <a:ext cx="8229600" cy="450164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Glue straws on a support frame (120 cm) with tensions:</a:t>
            </a:r>
          </a:p>
          <a:p>
            <a:pPr marL="457200" lvl="1" indent="0">
              <a:buNone/>
            </a:pPr>
            <a:r>
              <a:rPr lang="en-US" dirty="0" smtClean="0"/>
              <a:t>300 g, 400 g, 500 g, 600 g.</a:t>
            </a:r>
          </a:p>
          <a:p>
            <a:r>
              <a:rPr lang="en-US" dirty="0" smtClean="0"/>
              <a:t>Measure straw tension by resonant frequency as a function of time. </a:t>
            </a:r>
          </a:p>
        </p:txBody>
      </p:sp>
      <p:sp>
        <p:nvSpPr>
          <p:cNvPr id="8" name="Footer Placeholder 42"/>
          <p:cNvSpPr txBox="1">
            <a:spLocks/>
          </p:cNvSpPr>
          <p:nvPr/>
        </p:nvSpPr>
        <p:spPr>
          <a:xfrm>
            <a:off x="2551602" y="5610750"/>
            <a:ext cx="3962399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Chiho Wang, Seog Oh, Wes Johnson</a:t>
            </a:r>
            <a:endParaRPr lang="en-US" dirty="0"/>
          </a:p>
        </p:txBody>
      </p:sp>
      <p:sp>
        <p:nvSpPr>
          <p:cNvPr id="10" name="Slide Number Placeholder 44"/>
          <p:cNvSpPr txBox="1">
            <a:spLocks/>
          </p:cNvSpPr>
          <p:nvPr/>
        </p:nvSpPr>
        <p:spPr>
          <a:xfrm>
            <a:off x="6514002" y="5610750"/>
            <a:ext cx="21336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AB3C1F1C-F708-3F4B-8ECB-6D467F0718B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26" y="3197749"/>
            <a:ext cx="6448676" cy="284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1746740" y="5539713"/>
            <a:ext cx="614362" cy="105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3271" y="4796393"/>
            <a:ext cx="143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Precision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Function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generator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5" idx="2"/>
          </p:cNvCxnSpPr>
          <p:nvPr/>
        </p:nvCxnSpPr>
        <p:spPr>
          <a:xfrm>
            <a:off x="4120921" y="3151492"/>
            <a:ext cx="10871" cy="9219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818577" y="2689827"/>
            <a:ext cx="2604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Frequency Counter</a:t>
            </a:r>
          </a:p>
        </p:txBody>
      </p:sp>
      <p:cxnSp>
        <p:nvCxnSpPr>
          <p:cNvPr id="16" name="Straight Arrow Connector 15"/>
          <p:cNvCxnSpPr>
            <a:stCxn id="17" idx="3"/>
          </p:cNvCxnSpPr>
          <p:nvPr/>
        </p:nvCxnSpPr>
        <p:spPr>
          <a:xfrm>
            <a:off x="1746739" y="4416262"/>
            <a:ext cx="614362" cy="1810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84" y="4185429"/>
            <a:ext cx="109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Weight</a:t>
            </a:r>
          </a:p>
        </p:txBody>
      </p:sp>
      <p:cxnSp>
        <p:nvCxnSpPr>
          <p:cNvPr id="18" name="Straight Arrow Connector 17"/>
          <p:cNvCxnSpPr>
            <a:stCxn id="19" idx="0"/>
          </p:cNvCxnSpPr>
          <p:nvPr/>
        </p:nvCxnSpPr>
        <p:spPr>
          <a:xfrm flipH="1" flipV="1">
            <a:off x="5423264" y="4039525"/>
            <a:ext cx="304420" cy="103852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24185" y="5078048"/>
            <a:ext cx="1206997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Speaker</a:t>
            </a:r>
          </a:p>
        </p:txBody>
      </p:sp>
      <p:cxnSp>
        <p:nvCxnSpPr>
          <p:cNvPr id="20" name="Straight Arrow Connector 19"/>
          <p:cNvCxnSpPr>
            <a:stCxn id="21" idx="2"/>
          </p:cNvCxnSpPr>
          <p:nvPr/>
        </p:nvCxnSpPr>
        <p:spPr>
          <a:xfrm flipH="1">
            <a:off x="6514001" y="2936541"/>
            <a:ext cx="1" cy="4503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24994" y="2474876"/>
            <a:ext cx="117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Magnet</a:t>
            </a:r>
          </a:p>
        </p:txBody>
      </p:sp>
      <p:cxnSp>
        <p:nvCxnSpPr>
          <p:cNvPr id="22" name="Straight Arrow Connector 21"/>
          <p:cNvCxnSpPr>
            <a:stCxn id="25" idx="0"/>
          </p:cNvCxnSpPr>
          <p:nvPr/>
        </p:nvCxnSpPr>
        <p:spPr>
          <a:xfrm flipV="1">
            <a:off x="7782316" y="3613157"/>
            <a:ext cx="437345" cy="122331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79482" y="3386884"/>
            <a:ext cx="1996058" cy="181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2212" y="3151492"/>
            <a:ext cx="91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Straw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3570" y="4836472"/>
            <a:ext cx="2077492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Support Frame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54680" y="358236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7098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998139"/>
            <a:ext cx="7627093" cy="505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creep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extBox 9"/>
          <p:cNvSpPr txBox="1"/>
          <p:nvPr/>
        </p:nvSpPr>
        <p:spPr>
          <a:xfrm>
            <a:off x="1480930" y="5853378"/>
            <a:ext cx="5522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rgbClr val="7030A0"/>
                </a:solidFill>
              </a:rPr>
              <a:t>Corrected for temperature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&amp; humidity variation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6416" y="2758982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 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5755" y="353083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35329" y="4315157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35329" y="4934378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600 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92608" y="333670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3008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4" y="914400"/>
            <a:ext cx="8413226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creep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08125" y="3979639"/>
            <a:ext cx="5549900" cy="193899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Fractional tension shows scaling effect, giving prediction power to other initial tensions.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/>
              <a:t>A</a:t>
            </a:r>
            <a:r>
              <a:rPr lang="en-US" sz="2000" b="1" dirty="0" smtClean="0"/>
              <a:t>ssume T(t)/T(0)=(c0*e</a:t>
            </a:r>
            <a:r>
              <a:rPr lang="en-US" sz="2000" b="1" baseline="30000" dirty="0" smtClean="0"/>
              <a:t>-c1*t</a:t>
            </a:r>
            <a:r>
              <a:rPr lang="en-US" sz="2000" b="1" dirty="0" smtClean="0"/>
              <a:t>+c2), with c2=0</a:t>
            </a:r>
            <a:endParaRPr lang="en-US" sz="2000" b="1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 smtClean="0"/>
              <a:t>6-year extrapolation </a:t>
            </a:r>
            <a:r>
              <a:rPr lang="en-US" sz="2000" b="1" dirty="0" smtClean="0">
                <a:sym typeface="Wingdings" panose="05000000000000000000" pitchFamily="2" charset="2"/>
              </a:rPr>
              <a:t> T(t)/T(0) ~ 43%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000" b="1" dirty="0" smtClean="0">
                <a:sym typeface="Wingdings" panose="05000000000000000000" pitchFamily="2" charset="2"/>
              </a:rPr>
              <a:t>700 g initial tension is sufficient  to keep tension</a:t>
            </a:r>
            <a:br>
              <a:rPr lang="en-US" sz="2000" b="1" dirty="0" smtClean="0">
                <a:sym typeface="Wingdings" panose="05000000000000000000" pitchFamily="2" charset="2"/>
              </a:rPr>
            </a:br>
            <a:r>
              <a:rPr lang="en-US" sz="2000" b="1" dirty="0" smtClean="0">
                <a:sym typeface="Wingdings" panose="05000000000000000000" pitchFamily="2" charset="2"/>
              </a:rPr>
              <a:t>&gt; 250 g after 6 years.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92608" y="333670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30699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aging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414138"/>
          </a:xfrm>
        </p:spPr>
        <p:txBody>
          <a:bodyPr/>
          <a:lstStyle/>
          <a:p>
            <a:r>
              <a:rPr lang="en-US" sz="2000" dirty="0" smtClean="0"/>
              <a:t>A single straw detector, constructed with relevant components, was operated under Sr</a:t>
            </a:r>
            <a:r>
              <a:rPr lang="en-US" sz="2000" baseline="30000" dirty="0" smtClean="0"/>
              <a:t>90</a:t>
            </a:r>
            <a:r>
              <a:rPr lang="en-US" sz="2000" dirty="0" smtClean="0"/>
              <a:t> irradiation. </a:t>
            </a:r>
          </a:p>
          <a:p>
            <a:r>
              <a:rPr lang="en-US" sz="2000" dirty="0" smtClean="0"/>
              <a:t>Expected total dose (including beam flash) of 0.9 C/cm was irradiated.</a:t>
            </a:r>
          </a:p>
          <a:p>
            <a:r>
              <a:rPr lang="en-US" sz="2000" dirty="0" smtClean="0"/>
              <a:t>Gain change monitored by Fe</a:t>
            </a:r>
            <a:r>
              <a:rPr lang="en-US" sz="2000" baseline="30000" dirty="0" smtClean="0"/>
              <a:t>55</a:t>
            </a:r>
            <a:r>
              <a:rPr lang="en-US" sz="2000" dirty="0" smtClean="0"/>
              <a:t> peak amplitude.</a:t>
            </a:r>
          </a:p>
          <a:p>
            <a:r>
              <a:rPr lang="en-US" sz="2000" dirty="0" smtClean="0"/>
              <a:t>Observed no measurable degradation in gain or cathode resistivity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3397850"/>
              </p:ext>
            </p:extLst>
          </p:nvPr>
        </p:nvGraphicFramePr>
        <p:xfrm>
          <a:off x="371317" y="3712729"/>
          <a:ext cx="4890807" cy="1981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4912"/>
                <a:gridCol w="924350"/>
                <a:gridCol w="815858"/>
                <a:gridCol w="781141"/>
                <a:gridCol w="872273"/>
                <a:gridCol w="872273"/>
              </a:tblGrid>
              <a:tr h="28505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Period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Charge (mC/cm)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Current (nA/cm)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Gain(x)/Gain(110 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5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p1 (7cm)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p2 (37cm)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p3 (67cm)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0.979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1.002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0.990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0.983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±2%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834014"/>
              </p:ext>
            </p:extLst>
          </p:nvPr>
        </p:nvGraphicFramePr>
        <p:xfrm>
          <a:off x="4191398" y="4354286"/>
          <a:ext cx="6159783" cy="237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Document" r:id="rId4" imgW="6109322" imgH="1650159" progId="Word.Document.12">
                  <p:embed/>
                </p:oleObj>
              </mc:Choice>
              <mc:Fallback>
                <p:oleObj name="Document" r:id="rId4" imgW="6109322" imgH="1650159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398" y="4354286"/>
                        <a:ext cx="6159783" cy="2377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5314042" y="2704932"/>
            <a:ext cx="3829957" cy="16493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72342" y="2926028"/>
            <a:ext cx="3513356" cy="9767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B050"/>
                </a:solidFill>
              </a:rPr>
              <a:t>Gas flow rate = 2 vol/hr/m 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20±0.02% CO</a:t>
            </a:r>
            <a:r>
              <a:rPr lang="en-US" sz="1600" baseline="-25000" dirty="0" smtClean="0">
                <a:solidFill>
                  <a:srgbClr val="00B050"/>
                </a:solidFill>
              </a:rPr>
              <a:t>2</a:t>
            </a:r>
            <a:r>
              <a:rPr lang="en-US" sz="1600" dirty="0" smtClean="0">
                <a:solidFill>
                  <a:srgbClr val="00B050"/>
                </a:solidFill>
              </a:rPr>
              <a:t> with balance Ar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Airgas “primary standard” grade. Purity 99.99% with individual impurities below: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2917" y="2926028"/>
            <a:ext cx="4607083" cy="7867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Fractional gain change over 3 irradiation periods. Measured at 3 locations from downstream.            Referenced to un-irradiated point at 110 cm: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1444" y="323462"/>
            <a:ext cx="267669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6678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property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is robust and has no problem operating in vacuum. The burst pressure exceeds 60 psi and is well above 14 psi.</a:t>
            </a:r>
          </a:p>
          <a:p>
            <a:r>
              <a:rPr lang="en-US" dirty="0"/>
              <a:t>S</a:t>
            </a:r>
            <a:r>
              <a:rPr lang="en-US" dirty="0" smtClean="0"/>
              <a:t>traw leak rate of </a:t>
            </a:r>
            <a:r>
              <a:rPr lang="en-US" dirty="0" smtClean="0">
                <a:latin typeface="Cambria Math"/>
                <a:ea typeface="Cambria Math"/>
              </a:rPr>
              <a:t>≲</a:t>
            </a:r>
            <a:r>
              <a:rPr lang="en-US" dirty="0" smtClean="0"/>
              <a:t>4 ccm is within acceptable range of 7 ccm</a:t>
            </a:r>
          </a:p>
          <a:p>
            <a:r>
              <a:rPr lang="en-US" dirty="0" smtClean="0"/>
              <a:t>700 g initial tension is needed to keep straw tension above 250 g after 6 years, which is needed to keep straw straightness within </a:t>
            </a:r>
            <a:r>
              <a:rPr lang="en-US" dirty="0"/>
              <a:t>±</a:t>
            </a:r>
            <a:r>
              <a:rPr lang="en-US" dirty="0" smtClean="0"/>
              <a:t>0.3 mm for HV stability. </a:t>
            </a:r>
          </a:p>
          <a:p>
            <a:r>
              <a:rPr lang="en-US" dirty="0"/>
              <a:t>S</a:t>
            </a:r>
            <a:r>
              <a:rPr lang="en-US" dirty="0" smtClean="0"/>
              <a:t>traw can sustain tension &gt; 1.6 Kg and is well above the needed 700 g initial tension.</a:t>
            </a:r>
          </a:p>
          <a:p>
            <a:r>
              <a:rPr lang="en-US" dirty="0" smtClean="0"/>
              <a:t>No measurable degradation in gain after expected dosage of radiation.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30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a straw is received from manufacturer it needs to go through QC procedures and get assembled into a straw sub-assembly. These procedures include:</a:t>
            </a:r>
          </a:p>
          <a:p>
            <a:pPr lvl="1"/>
            <a:r>
              <a:rPr lang="en-US" dirty="0" smtClean="0"/>
              <a:t>Visual inspection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ontinuity check (measure resistance)</a:t>
            </a:r>
          </a:p>
          <a:p>
            <a:pPr lvl="1"/>
            <a:r>
              <a:rPr lang="en-US" dirty="0" smtClean="0"/>
              <a:t>Leak test</a:t>
            </a:r>
          </a:p>
          <a:p>
            <a:pPr lvl="1"/>
            <a:r>
              <a:rPr lang="en-US" dirty="0" smtClean="0"/>
              <a:t>Cut to length</a:t>
            </a:r>
          </a:p>
          <a:p>
            <a:pPr lvl="1"/>
            <a:r>
              <a:rPr lang="en-US" dirty="0" smtClean="0"/>
              <a:t>Assemble/Attach end pieces</a:t>
            </a:r>
          </a:p>
          <a:p>
            <a:r>
              <a:rPr lang="en-US" dirty="0" smtClean="0"/>
              <a:t>A QA/QC data base is being developed to track/link component data.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2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cutter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1444" y="323462"/>
            <a:ext cx="2676694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</a:t>
            </a:r>
            <a:endParaRPr lang="en-US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0339" r="25248" b="22280"/>
          <a:stretch/>
        </p:blipFill>
        <p:spPr>
          <a:xfrm>
            <a:off x="626078" y="900112"/>
            <a:ext cx="7260622" cy="5342129"/>
          </a:xfrm>
        </p:spPr>
      </p:pic>
    </p:spTree>
    <p:extLst>
      <p:ext uri="{BB962C8B-B14F-4D97-AF65-F5344CB8AC3E}">
        <p14:creationId xmlns:p14="http://schemas.microsoft.com/office/powerpoint/2010/main" val="21378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sub-assembly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" y="955741"/>
            <a:ext cx="9126646" cy="30832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22" y="4252687"/>
            <a:ext cx="3199032" cy="18930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92" y="3916934"/>
            <a:ext cx="2314575" cy="22288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" y="3744686"/>
            <a:ext cx="3740938" cy="24010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734630" y="3052923"/>
            <a:ext cx="492888" cy="1644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42857" y="3178629"/>
            <a:ext cx="483965" cy="1407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28282" y="2844801"/>
            <a:ext cx="630010" cy="1407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63697" y="2989943"/>
            <a:ext cx="832532" cy="1538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128735"/>
            <a:ext cx="1225776" cy="967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275" y="5776452"/>
            <a:ext cx="827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Sense wire is aligned by external precision fixture (PAAS), not by straw components)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b="22951"/>
          <a:stretch/>
        </p:blipFill>
        <p:spPr bwMode="auto">
          <a:xfrm>
            <a:off x="7356041" y="3031299"/>
            <a:ext cx="1600070" cy="78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16450" y="3669638"/>
            <a:ext cx="137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Wire fixation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4389203" y="328872"/>
            <a:ext cx="446673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Wagner, A. Mukherjee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618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Termination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 studies show it is </a:t>
            </a:r>
            <a:r>
              <a:rPr lang="en-US" i="1" dirty="0" smtClean="0"/>
              <a:t>not </a:t>
            </a:r>
            <a:r>
              <a:rPr lang="en-US" dirty="0" smtClean="0"/>
              <a:t>necessary to deaden straws near gas manifold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2" descr="C:\Users\aseet\Desktop\NewInsert-Model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7" y="-76140"/>
            <a:ext cx="7620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1747" y="4180559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4 </a:t>
            </a:r>
            <a:r>
              <a:rPr lang="en-US" dirty="0"/>
              <a:t>piece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Kapton sleeve trimmed to deaden ~</a:t>
            </a:r>
            <a:r>
              <a:rPr lang="en-US" dirty="0" smtClean="0"/>
              <a:t>1 cm </a:t>
            </a:r>
            <a:r>
              <a:rPr lang="en-US" dirty="0"/>
              <a:t>past </a:t>
            </a:r>
            <a:r>
              <a:rPr lang="en-US" dirty="0" smtClean="0"/>
              <a:t>manifold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Mostly brass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0" y="261089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/>
              <a:t>New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3piece construction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Mostly plastic</a:t>
            </a:r>
            <a:br>
              <a:rPr lang="en-US" dirty="0" smtClean="0"/>
            </a:br>
            <a:r>
              <a:rPr lang="en-US" dirty="0" smtClean="0"/>
              <a:t>Lighter &amp; cheaper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88466" y="328872"/>
            <a:ext cx="4468210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Wagner, A. Mukherjee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352599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requirements</a:t>
            </a:r>
          </a:p>
          <a:p>
            <a:r>
              <a:rPr lang="en-US" dirty="0" smtClean="0"/>
              <a:t>Straw property measurements</a:t>
            </a:r>
          </a:p>
          <a:p>
            <a:r>
              <a:rPr lang="en-US" dirty="0" smtClean="0"/>
              <a:t>Straw assembly components and procedures</a:t>
            </a:r>
          </a:p>
          <a:p>
            <a:r>
              <a:rPr lang="en-US" dirty="0" smtClean="0"/>
              <a:t>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15745"/>
            <a:ext cx="381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jigs for assembling end pieces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57626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3638"/>
            <a:ext cx="5366628" cy="24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22307" y="2859314"/>
            <a:ext cx="1134950" cy="1117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64308" y="4723202"/>
            <a:ext cx="1436914" cy="2472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130706" y="800508"/>
            <a:ext cx="267816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926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lver epoxy clamp.JPG"/>
          <p:cNvPicPr>
            <a:picLocks noChangeAspect="1"/>
          </p:cNvPicPr>
          <p:nvPr/>
        </p:nvPicPr>
        <p:blipFill>
          <a:blip r:embed="rId2" cstate="print"/>
          <a:srcRect l="18760" t="27778" r="18760" b="32222"/>
          <a:stretch>
            <a:fillRect/>
          </a:stretch>
        </p:blipFill>
        <p:spPr>
          <a:xfrm>
            <a:off x="138163" y="1577339"/>
            <a:ext cx="5418575" cy="4644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4226688"/>
            <a:ext cx="2994409" cy="198444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jigs </a:t>
            </a:r>
            <a:r>
              <a:rPr lang="en-US" dirty="0" smtClean="0"/>
              <a:t>for gluing end pieces to straw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36" y="1577339"/>
            <a:ext cx="4087685" cy="2708983"/>
          </a:xfrm>
          <a:ln>
            <a:solidFill>
              <a:schemeClr val="bg2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796037"/>
            <a:ext cx="49331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Orient end pieces on two ends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Glue to straw with conductive glue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90206" y="4531792"/>
            <a:ext cx="856343" cy="86684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46550" y="5205046"/>
            <a:ext cx="3433588" cy="5828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81411" y="3899585"/>
            <a:ext cx="450501" cy="7728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30706" y="800508"/>
            <a:ext cx="2678169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 </a:t>
            </a:r>
            <a:r>
              <a:rPr lang="en-US" i="1" dirty="0" smtClean="0"/>
              <a:t>R. Wagner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702608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2x4 prototype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816"/>
            <a:ext cx="5237453" cy="34709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127" y="2688868"/>
            <a:ext cx="5355771" cy="3549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115" y="5497919"/>
            <a:ext cx="399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ront end electronics attached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6114" y="800508"/>
            <a:ext cx="2507353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Fermilab</a:t>
            </a:r>
            <a:br>
              <a:rPr lang="en-US" b="1" dirty="0" smtClean="0"/>
            </a:br>
            <a:r>
              <a:rPr lang="en-US" i="1" dirty="0" smtClean="0"/>
              <a:t>R. Wagner, V. Rusu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000573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7" y="2206399"/>
            <a:ext cx="5301741" cy="392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QA/QC data base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376" y="1253899"/>
            <a:ext cx="590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745" y="2206399"/>
            <a:ext cx="299258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599" y="2557228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GUI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45095" y="815825"/>
            <a:ext cx="2326919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Rice </a:t>
            </a:r>
            <a:r>
              <a:rPr lang="en-US" i="1" dirty="0" smtClean="0"/>
              <a:t>M. Corcoran</a:t>
            </a:r>
          </a:p>
          <a:p>
            <a:pPr algn="ctr"/>
            <a:r>
              <a:rPr lang="en-US" b="1" dirty="0" smtClean="0"/>
              <a:t>York</a:t>
            </a:r>
            <a:r>
              <a:rPr lang="en-US" i="1" dirty="0" smtClean="0"/>
              <a:t> K. Lynch</a:t>
            </a:r>
            <a:endParaRPr lang="en-US" i="1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28600" y="1043047"/>
            <a:ext cx="4750903" cy="162501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Use a RDBMS</a:t>
            </a:r>
            <a:br>
              <a:rPr lang="en-US" dirty="0" smtClean="0"/>
            </a:br>
            <a:r>
              <a:rPr lang="en-US" i="1" dirty="0" smtClean="0"/>
              <a:t>FNAL supports PostgreSQL</a:t>
            </a:r>
          </a:p>
          <a:p>
            <a:r>
              <a:rPr lang="en-US" dirty="0" smtClean="0"/>
              <a:t>Barcode users &amp; most parts</a:t>
            </a:r>
            <a:br>
              <a:rPr lang="en-US" dirty="0" smtClean="0"/>
            </a:br>
            <a:r>
              <a:rPr lang="en-US" i="1" dirty="0" smtClean="0"/>
              <a:t>Straws via their storage tubes</a:t>
            </a:r>
          </a:p>
          <a:p>
            <a:endParaRPr lang="en-US" dirty="0" smtClean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228601" y="2668063"/>
            <a:ext cx="3300666" cy="30668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QC and construction steps recorded in DB</a:t>
            </a:r>
          </a:p>
          <a:p>
            <a:r>
              <a:rPr lang="en-US" dirty="0" smtClean="0"/>
              <a:t>Leverage NOvA software experience and barcode readers, but write new software interface</a:t>
            </a:r>
          </a:p>
          <a:p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036" y="1685699"/>
            <a:ext cx="2336800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16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assembly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end components had been manufactured and tested.</a:t>
            </a:r>
          </a:p>
          <a:p>
            <a:r>
              <a:rPr lang="en-US" dirty="0"/>
              <a:t>A</a:t>
            </a:r>
            <a:r>
              <a:rPr lang="en-US" dirty="0" smtClean="0"/>
              <a:t>ssembly tools and test equipment for straw assembly procedures were developed and functional.</a:t>
            </a:r>
          </a:p>
          <a:p>
            <a:r>
              <a:rPr lang="en-US" dirty="0" smtClean="0"/>
              <a:t>Using the material and tools developed, a 2×4 prototype is completed with front end electronics attached.</a:t>
            </a:r>
          </a:p>
          <a:p>
            <a:r>
              <a:rPr lang="en-US" dirty="0" smtClean="0"/>
              <a:t>A QA/QC data base is being implemented for production process.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483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927760"/>
              </p:ext>
            </p:extLst>
          </p:nvPr>
        </p:nvGraphicFramePr>
        <p:xfrm>
          <a:off x="429929" y="2415208"/>
          <a:ext cx="8227054" cy="2227497"/>
        </p:xfrm>
        <a:graphic>
          <a:graphicData uri="http://schemas.openxmlformats.org/drawingml/2006/table">
            <a:tbl>
              <a:tblPr/>
              <a:tblGrid>
                <a:gridCol w="2794132"/>
                <a:gridCol w="632881"/>
                <a:gridCol w="632881"/>
                <a:gridCol w="632881"/>
                <a:gridCol w="1577161"/>
                <a:gridCol w="1293657"/>
                <a:gridCol w="663461"/>
              </a:tblGrid>
              <a:tr h="377687"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Base Cost (AY K$)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</a:t>
                      </a:r>
                      <a:b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Uncertainty</a:t>
                      </a:r>
                      <a:b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(on remaining</a:t>
                      </a:r>
                      <a:b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costs</a:t>
                      </a:r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)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</a:t>
                      </a:r>
                      <a:b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Contingency</a:t>
                      </a:r>
                      <a:b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6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on </a:t>
                      </a:r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ETC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3105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3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475.06 Tracker 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3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475.06.02 Straws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3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475.06.02.01 Straw Tubes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1,170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67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1,237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1,662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33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475.06.02.03 Wire Stringing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21%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23392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4629" marR="4629" marT="4629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1,200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69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1,268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429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effectLst/>
                          <a:latin typeface="Microsoft Sans Serif"/>
                        </a:rPr>
                        <a:t>1,697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271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sz="3200" dirty="0" smtClean="0"/>
              <a:t>Cost Breakdown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smtClean="0"/>
              <a:t>C. Wang - CD-2/3b Review, Mu2e Tracker Straws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83094" y="369727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522305" y="1620078"/>
            <a:ext cx="0" cy="45918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Content Placeholder 13"/>
          <p:cNvGraphicFramePr>
            <a:graphicFrameLocks noGrp="1"/>
          </p:cNvGraphicFramePr>
          <p:nvPr>
            <p:ph sz="half" idx="18"/>
            <p:extLst>
              <p:ext uri="{D42A27DB-BD31-4B8C-83A1-F6EECF244321}">
                <p14:modId xmlns:p14="http://schemas.microsoft.com/office/powerpoint/2010/main" val="3837769796"/>
              </p:ext>
            </p:extLst>
          </p:nvPr>
        </p:nvGraphicFramePr>
        <p:xfrm>
          <a:off x="4522305" y="1620077"/>
          <a:ext cx="4260850" cy="45918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ontent Placeholder 17"/>
          <p:cNvGraphicFramePr>
            <a:graphicFrameLocks noGrp="1"/>
          </p:cNvGraphicFramePr>
          <p:nvPr>
            <p:ph sz="half" idx="17"/>
            <p:extLst>
              <p:ext uri="{D42A27DB-BD31-4B8C-83A1-F6EECF244321}">
                <p14:modId xmlns:p14="http://schemas.microsoft.com/office/powerpoint/2010/main" val="713986955"/>
              </p:ext>
            </p:extLst>
          </p:nvPr>
        </p:nvGraphicFramePr>
        <p:xfrm>
          <a:off x="228600" y="1620077"/>
          <a:ext cx="4251325" cy="447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1071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Wang - CD-2/3b Review, Mu2e Tracker Straws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583095" y="369727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253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&amp; Material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Wang - CD-2/3b Review, Mu2e Tracker Straws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248120"/>
              </p:ext>
            </p:extLst>
          </p:nvPr>
        </p:nvGraphicFramePr>
        <p:xfrm>
          <a:off x="228600" y="1062225"/>
          <a:ext cx="8672513" cy="5117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68808" y="348929"/>
            <a:ext cx="2332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</a:t>
            </a:r>
            <a:r>
              <a:rPr lang="en-US" dirty="0"/>
              <a:t> </a:t>
            </a:r>
            <a:r>
              <a:rPr lang="en-US" dirty="0" smtClean="0"/>
              <a:t>K$)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1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 by FY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C. Wang - CD-2/3b Review, Mu2e Tracker Straws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CCE80-3B22-F34E-81B2-E096627812DD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50013" y="353172"/>
            <a:ext cx="238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FTEs by Discipline</a:t>
            </a:r>
            <a:endParaRPr lang="en-US" dirty="0"/>
          </a:p>
        </p:txBody>
      </p:sp>
      <p:graphicFrame>
        <p:nvGraphicFramePr>
          <p:cNvPr id="14" name="Content Placeholder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0953270"/>
              </p:ext>
            </p:extLst>
          </p:nvPr>
        </p:nvGraphicFramePr>
        <p:xfrm>
          <a:off x="163339" y="1152319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61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5 mm ID metalized Mylar tube cathode.</a:t>
            </a:r>
          </a:p>
          <a:p>
            <a:r>
              <a:rPr lang="en-US" sz="2000" dirty="0" smtClean="0"/>
              <a:t>Minimal material </a:t>
            </a:r>
          </a:p>
          <a:p>
            <a:pPr lvl="1"/>
            <a:r>
              <a:rPr lang="en-US" sz="1800" dirty="0" smtClean="0"/>
              <a:t>6 </a:t>
            </a:r>
            <a:r>
              <a:rPr lang="el-GR" sz="1800" dirty="0" smtClean="0"/>
              <a:t>μ</a:t>
            </a:r>
            <a:r>
              <a:rPr lang="en-US" sz="1800" dirty="0" smtClean="0"/>
              <a:t>m Mylar + 3 </a:t>
            </a:r>
            <a:r>
              <a:rPr lang="el-GR" sz="1800" dirty="0"/>
              <a:t>μ</a:t>
            </a:r>
            <a:r>
              <a:rPr lang="en-US" sz="1800" dirty="0"/>
              <a:t>m </a:t>
            </a:r>
            <a:r>
              <a:rPr lang="en-US" sz="1800" dirty="0" smtClean="0"/>
              <a:t>adhesive + </a:t>
            </a:r>
            <a:r>
              <a:rPr lang="en-US" sz="1800" dirty="0"/>
              <a:t>6 </a:t>
            </a:r>
            <a:r>
              <a:rPr lang="el-GR" sz="1800" dirty="0"/>
              <a:t>μ</a:t>
            </a:r>
            <a:r>
              <a:rPr lang="en-US" sz="1800" dirty="0"/>
              <a:t>m </a:t>
            </a:r>
            <a:r>
              <a:rPr lang="en-US" sz="1800" dirty="0" smtClean="0"/>
              <a:t>Mylar double helical wrap</a:t>
            </a:r>
          </a:p>
          <a:p>
            <a:pPr lvl="1"/>
            <a:r>
              <a:rPr lang="en-US" sz="1800" dirty="0" smtClean="0"/>
              <a:t>Inner wall coating: 500Å Al + 200Å Au</a:t>
            </a:r>
          </a:p>
          <a:p>
            <a:pPr lvl="1"/>
            <a:r>
              <a:rPr lang="en-US" sz="1800" dirty="0" smtClean="0"/>
              <a:t>Outer wall coating: </a:t>
            </a:r>
            <a:r>
              <a:rPr lang="en-US" sz="1800" dirty="0"/>
              <a:t>500Å Al </a:t>
            </a:r>
            <a:endParaRPr lang="en-US" sz="1800" dirty="0" smtClean="0"/>
          </a:p>
          <a:p>
            <a:r>
              <a:rPr lang="en-US" sz="2000" dirty="0" smtClean="0"/>
              <a:t>Operates in vacuum 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ustains &gt; 1 </a:t>
            </a:r>
            <a:r>
              <a:rPr lang="en-US" sz="1800" dirty="0"/>
              <a:t>a</a:t>
            </a:r>
            <a:r>
              <a:rPr lang="en-US" sz="1800" dirty="0" smtClean="0"/>
              <a:t>tm pressure difference</a:t>
            </a:r>
          </a:p>
          <a:p>
            <a:pPr lvl="1"/>
            <a:r>
              <a:rPr lang="en-US" sz="1800" dirty="0" smtClean="0"/>
              <a:t>Leak rate &lt; 7 ccm / detector volume</a:t>
            </a:r>
          </a:p>
          <a:p>
            <a:r>
              <a:rPr lang="en-US" sz="2000" dirty="0" smtClean="0"/>
              <a:t>Stability</a:t>
            </a:r>
          </a:p>
          <a:p>
            <a:pPr lvl="1"/>
            <a:r>
              <a:rPr lang="en-US" sz="1800" dirty="0" smtClean="0"/>
              <a:t>Straw straightness: max</a:t>
            </a:r>
            <a:r>
              <a:rPr lang="en-US" sz="1800" dirty="0"/>
              <a:t>. transverse deviation/sagging &lt; </a:t>
            </a:r>
            <a:r>
              <a:rPr lang="en-US" sz="1800" dirty="0" smtClean="0"/>
              <a:t>300</a:t>
            </a:r>
            <a:r>
              <a:rPr lang="el-GR" sz="1800" dirty="0" smtClean="0"/>
              <a:t> </a:t>
            </a:r>
            <a:r>
              <a:rPr lang="el-GR" sz="1800" dirty="0"/>
              <a:t>μ</a:t>
            </a:r>
            <a:r>
              <a:rPr lang="en-US" sz="1800" dirty="0" smtClean="0"/>
              <a:t>m for HV stability.</a:t>
            </a:r>
            <a:r>
              <a:rPr lang="en-US" sz="1800" dirty="0"/>
              <a:t>	</a:t>
            </a:r>
            <a:endParaRPr lang="en-US" sz="1400" dirty="0"/>
          </a:p>
          <a:p>
            <a:pPr lvl="2"/>
            <a:r>
              <a:rPr lang="en-US" sz="1800" dirty="0"/>
              <a:t>L</a:t>
            </a:r>
            <a:r>
              <a:rPr lang="en-US" sz="1800" dirty="0" smtClean="0"/>
              <a:t>ongitudinal tension is applied to keep straw straight.</a:t>
            </a:r>
          </a:p>
          <a:p>
            <a:pPr lvl="2"/>
            <a:r>
              <a:rPr lang="en-US" sz="1800" dirty="0" smtClean="0"/>
              <a:t>Initial tension need to be higher to counter for material relaxation over time (creep).</a:t>
            </a:r>
          </a:p>
          <a:p>
            <a:pPr lvl="1"/>
            <a:r>
              <a:rPr lang="en-US" sz="1800" dirty="0" smtClean="0"/>
              <a:t>Sustains radiation over the life time of operation.</a:t>
            </a:r>
          </a:p>
          <a:p>
            <a:pPr lvl="2"/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elements of the tracker: straws and straw-end components are manufactured and tested. </a:t>
            </a:r>
          </a:p>
          <a:p>
            <a:r>
              <a:rPr lang="en-US" dirty="0" smtClean="0"/>
              <a:t>Straw tube is robust and leak tight, and exceeds the requirements to operate in vacuum for 6 years. </a:t>
            </a:r>
          </a:p>
          <a:p>
            <a:r>
              <a:rPr lang="en-US" dirty="0" smtClean="0"/>
              <a:t>Assembly procedures and assembly tooling are realized and exercised.</a:t>
            </a:r>
          </a:p>
          <a:p>
            <a:r>
              <a:rPr lang="en-US" dirty="0" smtClean="0"/>
              <a:t>A QA/QC data base is being implemented.</a:t>
            </a:r>
          </a:p>
          <a:p>
            <a:r>
              <a:rPr lang="en-US" dirty="0" smtClean="0"/>
              <a:t>Ready for CD-2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Destructive tests:</a:t>
            </a:r>
          </a:p>
          <a:p>
            <a:pPr lvl="1"/>
            <a:r>
              <a:rPr lang="en-US" dirty="0" smtClean="0"/>
              <a:t>Pressure: sustained 60 psi (10 min.). Destroyed ≥ 70 psi</a:t>
            </a:r>
          </a:p>
          <a:p>
            <a:pPr lvl="1"/>
            <a:r>
              <a:rPr lang="en-US" dirty="0" smtClean="0"/>
              <a:t>Stretch: sustained 1.6 kg (2 yrs.). Destroyed ≥ 2.9 kg</a:t>
            </a:r>
          </a:p>
          <a:p>
            <a:r>
              <a:rPr lang="en-US" dirty="0" smtClean="0"/>
              <a:t>Mechanical:</a:t>
            </a:r>
          </a:p>
          <a:p>
            <a:pPr lvl="1"/>
            <a:r>
              <a:rPr lang="en-US" dirty="0" smtClean="0"/>
              <a:t>Linear density: 0.34±0.01 g/100cm</a:t>
            </a:r>
          </a:p>
          <a:p>
            <a:pPr lvl="1"/>
            <a:r>
              <a:rPr lang="en-US" dirty="0" smtClean="0"/>
              <a:t>Wall thickness: 15 </a:t>
            </a:r>
            <a:r>
              <a:rPr lang="el-GR" dirty="0" smtClean="0"/>
              <a:t>μ</a:t>
            </a:r>
            <a:r>
              <a:rPr lang="en-US" dirty="0" smtClean="0"/>
              <a:t>m </a:t>
            </a:r>
          </a:p>
          <a:p>
            <a:pPr lvl="2"/>
            <a:r>
              <a:rPr lang="en-US" dirty="0" smtClean="0"/>
              <a:t>Derived from linear density, assuming Mylar density 1.39 g/cm</a:t>
            </a:r>
            <a:r>
              <a:rPr lang="en-US" baseline="30000" dirty="0" smtClean="0"/>
              <a:t>3</a:t>
            </a:r>
            <a:r>
              <a:rPr lang="en-US" dirty="0" smtClean="0"/>
              <a:t>, and same for the polyester based adhesive.</a:t>
            </a:r>
          </a:p>
          <a:p>
            <a:pPr lvl="1"/>
            <a:r>
              <a:rPr lang="en-US" dirty="0" smtClean="0"/>
              <a:t>Spring constant: 0.891 cm/kg/100cm </a:t>
            </a:r>
          </a:p>
          <a:p>
            <a:r>
              <a:rPr lang="en-US" dirty="0" smtClean="0"/>
              <a:t>Electrical:</a:t>
            </a:r>
          </a:p>
          <a:p>
            <a:pPr lvl="1"/>
            <a:r>
              <a:rPr lang="en-US" dirty="0" smtClean="0"/>
              <a:t>Cathode resistance: 120 </a:t>
            </a:r>
            <a:r>
              <a:rPr lang="el-GR" dirty="0" smtClean="0"/>
              <a:t>Ω</a:t>
            </a:r>
            <a:r>
              <a:rPr lang="en-US" dirty="0" smtClean="0"/>
              <a:t>/100cm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4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leak measurement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3" y="1042988"/>
            <a:ext cx="6741625" cy="50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4260" y="5301028"/>
            <a:ext cx="677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Pressurize to ~ 1 atm and measure the pressure drop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2607" y="305228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4600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leak </a:t>
            </a:r>
            <a:r>
              <a:rPr lang="en-US" dirty="0" smtClean="0"/>
              <a:t>measurement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72"/>
            <a:ext cx="47148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1492824"/>
            <a:ext cx="4613564" cy="30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853510" y="1861430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2030806" y="126199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32885" y="4558411"/>
            <a:ext cx="8284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leak rate =0.095±0.026 psi/day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leak rate =</a:t>
            </a:r>
            <a:r>
              <a:rPr lang="en-US" dirty="0" smtClean="0"/>
              <a:t>0.36±0.06 psi/day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Assume Ar leak rate similar to N</a:t>
            </a:r>
            <a:r>
              <a:rPr lang="en-US" baseline="-25000" dirty="0" smtClean="0"/>
              <a:t>2 </a:t>
            </a:r>
            <a:r>
              <a:rPr lang="en-US" dirty="0" smtClean="0"/>
              <a:t>, and straw volume  ~ 0.3 m</a:t>
            </a:r>
            <a:r>
              <a:rPr lang="en-US" baseline="30000" dirty="0" smtClean="0"/>
              <a:t>3</a:t>
            </a:r>
            <a:r>
              <a:rPr lang="en-US" dirty="0" smtClean="0"/>
              <a:t>, estimated Ar(80%)CO(20%)  leak rate ~ 2 ccm / tracker volume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6092607" y="338662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947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leak </a:t>
            </a:r>
            <a:r>
              <a:rPr lang="en-US" dirty="0" smtClean="0"/>
              <a:t>measurement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06437" y="808737"/>
            <a:ext cx="6137563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Fill straw with ArCO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place in vacuum</a:t>
            </a:r>
            <a:r>
              <a:rPr lang="en-US" baseline="-25000" dirty="0" smtClean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Measure pressure rise  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316864" y="5001721"/>
            <a:ext cx="5888181" cy="16486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Tested 10×129cm straws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Early results </a:t>
            </a:r>
            <a:r>
              <a:rPr lang="en-US" dirty="0" smtClean="0">
                <a:solidFill>
                  <a:schemeClr val="tx1"/>
                </a:solidFill>
                <a:latin typeface="Cambria Math"/>
                <a:ea typeface="Cambria Math"/>
              </a:rPr>
              <a:t>≲</a:t>
            </a:r>
            <a:r>
              <a:rPr lang="en-US" dirty="0" smtClean="0">
                <a:solidFill>
                  <a:schemeClr val="tx1"/>
                </a:solidFill>
              </a:rPr>
              <a:t> 4 ccm / tracker volume</a:t>
            </a:r>
          </a:p>
          <a:p>
            <a:r>
              <a:rPr lang="en-US" dirty="0">
                <a:solidFill>
                  <a:schemeClr val="tx1"/>
                </a:solidFill>
              </a:rPr>
              <a:t>Improvements </a:t>
            </a:r>
            <a:r>
              <a:rPr lang="en-US" dirty="0" smtClean="0">
                <a:solidFill>
                  <a:schemeClr val="tx1"/>
                </a:solidFill>
              </a:rPr>
              <a:t>underway 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19580"/>
            <a:ext cx="2025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Vacuum pump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26" name="Picture 3" descr="C:\Users\James L. Popp\Desktop\OPTIPLEX 9020\YORK\RESEARCH\MU2E\TRACKER\YORK-2F10-LAB\Vacuum_Data_02\Straw 9\PICTURES\DSC_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686"/>
            <a:ext cx="2808860" cy="187257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89152" y="917405"/>
            <a:ext cx="6648340" cy="3835731"/>
            <a:chOff x="2495660" y="803563"/>
            <a:chExt cx="6648340" cy="3835731"/>
          </a:xfrm>
        </p:grpSpPr>
        <p:pic>
          <p:nvPicPr>
            <p:cNvPr id="14" name="Picture 2" descr="E:\LENOVO T540p\DESKTOPS\03-08-14\DSC_000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860" y="803563"/>
              <a:ext cx="6335140" cy="383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526338" y="1178188"/>
              <a:ext cx="14035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G</a:t>
              </a:r>
              <a:r>
                <a:rPr lang="en-US" b="1" dirty="0" smtClean="0">
                  <a:solidFill>
                    <a:srgbClr val="FF0000"/>
                  </a:solidFill>
                </a:rPr>
                <a:t>as</a:t>
              </a:r>
              <a:r>
                <a:rPr lang="en-US" b="1" baseline="-25000" dirty="0" smtClean="0">
                  <a:solidFill>
                    <a:srgbClr val="FF0000"/>
                  </a:solidFill>
                </a:rPr>
                <a:t> </a:t>
              </a:r>
              <a:r>
                <a:rPr lang="en-US" b="1" dirty="0" smtClean="0">
                  <a:solidFill>
                    <a:srgbClr val="FF0000"/>
                  </a:solidFill>
                </a:rPr>
                <a:t>inlet</a:t>
              </a:r>
            </a:p>
            <a:p>
              <a:pPr algn="ctr"/>
              <a:r>
                <a:rPr lang="en-US" sz="2400" b="1" dirty="0" smtClean="0">
                  <a:solidFill>
                    <a:srgbClr val="FF0000"/>
                  </a:solidFill>
                </a:rPr>
                <a:t>To straw 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7990775" y="1948381"/>
              <a:ext cx="221672" cy="6129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5681890" y="3236615"/>
              <a:ext cx="128496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Vacuum 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gauge</a:t>
              </a:r>
              <a:endParaRPr lang="en-US" sz="2400" b="1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5326743" y="2052728"/>
              <a:ext cx="748475" cy="121291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128512" y="2937301"/>
              <a:ext cx="201548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1 psi </a:t>
              </a:r>
            </a:p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Pressure relief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 flipV="1">
              <a:off x="6966857" y="2254859"/>
              <a:ext cx="680853" cy="9431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/>
            <p:cNvSpPr/>
            <p:nvPr/>
          </p:nvSpPr>
          <p:spPr>
            <a:xfrm>
              <a:off x="4151085" y="2331203"/>
              <a:ext cx="856343" cy="86684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H="1" flipV="1">
              <a:off x="2495660" y="2438401"/>
              <a:ext cx="1655425" cy="28302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0" y="1607983"/>
            <a:ext cx="91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Straw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59645" y="2009185"/>
            <a:ext cx="0" cy="928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" y="3652113"/>
            <a:ext cx="188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Feed through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139082" y="3198051"/>
            <a:ext cx="265348" cy="539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200982" y="347072"/>
            <a:ext cx="283359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York </a:t>
            </a:r>
            <a:r>
              <a:rPr lang="en-US" i="1" dirty="0" smtClean="0"/>
              <a:t>J. Popp, K. Lynch</a:t>
            </a:r>
            <a:endParaRPr lang="en-US" i="1" dirty="0"/>
          </a:p>
        </p:txBody>
      </p:sp>
      <p:pic>
        <p:nvPicPr>
          <p:cNvPr id="12" name="Picture 2" descr="C:\Users\Dr. J. Popp\Desktop\OPTIPLEX 9020\2014-February-26\YORK\RESEARCH\MU2E\TRACKER\YORK-2F10-LAB\Vacuum_Data_02\SETUP\100_092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31" y="4294909"/>
            <a:ext cx="3418580" cy="256309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leak </a:t>
            </a:r>
            <a:r>
              <a:rPr lang="en-US" dirty="0" smtClean="0"/>
              <a:t>measurement 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06437" y="808737"/>
            <a:ext cx="6137563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Fill straw with ArCO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place in vacuum</a:t>
            </a:r>
            <a:r>
              <a:rPr lang="en-US" baseline="-25000" dirty="0" smtClean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Measure pressure rise  </a:t>
            </a: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3307049" y="4873480"/>
            <a:ext cx="5888181" cy="16486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Tested 119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×129cm straws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Averaged leak rate = 5·10</a:t>
            </a:r>
            <a:r>
              <a:rPr lang="en-US" baseline="30000" dirty="0" smtClean="0">
                <a:solidFill>
                  <a:schemeClr val="tx1"/>
                </a:solidFill>
              </a:rPr>
              <a:t>-5 </a:t>
            </a:r>
            <a:r>
              <a:rPr lang="en-US" dirty="0" smtClean="0">
                <a:solidFill>
                  <a:schemeClr val="tx1"/>
                </a:solidFill>
              </a:rPr>
              <a:t>ccm/straw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~1 ccm for tracker volume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51571" y="347072"/>
            <a:ext cx="3586496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Rice </a:t>
            </a:r>
            <a:r>
              <a:rPr lang="en-US" i="1" dirty="0" smtClean="0"/>
              <a:t>D. Rivera, </a:t>
            </a:r>
            <a:r>
              <a:rPr lang="en-US" i="1" dirty="0"/>
              <a:t>M</a:t>
            </a:r>
            <a:r>
              <a:rPr lang="en-US" i="1" dirty="0" smtClean="0"/>
              <a:t>. Corcoran</a:t>
            </a:r>
            <a:endParaRPr lang="en-US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851599"/>
            <a:ext cx="89249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" y="2051748"/>
            <a:ext cx="3906526" cy="271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2058501"/>
            <a:ext cx="324802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42" y="4762609"/>
            <a:ext cx="2390108" cy="12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681537" y="3708418"/>
            <a:ext cx="3555751" cy="5504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EE891 and EE892  CO2 sensor</a:t>
            </a:r>
          </a:p>
        </p:txBody>
      </p:sp>
    </p:spTree>
    <p:extLst>
      <p:ext uri="{BB962C8B-B14F-4D97-AF65-F5344CB8AC3E}">
        <p14:creationId xmlns:p14="http://schemas.microsoft.com/office/powerpoint/2010/main" val="70497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straightness measurement</a:t>
            </a:r>
            <a:br>
              <a:rPr lang="en-US" dirty="0" smtClean="0"/>
            </a:br>
            <a:r>
              <a:rPr lang="en-US" sz="1800" dirty="0"/>
              <a:t>T</a:t>
            </a:r>
            <a:r>
              <a:rPr lang="en-US" sz="1800" dirty="0" smtClean="0"/>
              <a:t>o determine the required straw tension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10/22/14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CD-2/3b Review, Mu2e Tracker Straws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10" y="1345738"/>
            <a:ext cx="6148388" cy="454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42532" y="1345738"/>
            <a:ext cx="1976284" cy="8409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8154" y="884073"/>
            <a:ext cx="476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Horizontal Traveling Microscope (X)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8226" y="5449844"/>
            <a:ext cx="4407297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Vertical Traveling Microscope (Y)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153500" y="4772549"/>
            <a:ext cx="958142" cy="675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47304" y="1955832"/>
            <a:ext cx="988219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Straw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22004" y="2417497"/>
            <a:ext cx="1869742" cy="1352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1" y="2573064"/>
            <a:ext cx="3128227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Straw deviation measured for different straw length and tension.</a:t>
            </a:r>
            <a:r>
              <a:rPr lang="en-US" sz="2400" b="1" dirty="0" smtClean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92607" y="819932"/>
            <a:ext cx="2743315" cy="461665"/>
          </a:xfrm>
          <a:prstGeom prst="rect">
            <a:avLst/>
          </a:prstGeom>
          <a:solidFill>
            <a:schemeClr val="accent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Duke</a:t>
            </a:r>
            <a:r>
              <a:rPr lang="en-US" i="1" dirty="0" smtClean="0"/>
              <a:t> C. Wang, S. Oh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00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7212</TotalTime>
  <Words>1602</Words>
  <Application>Microsoft Office PowerPoint</Application>
  <PresentationFormat>On-screen Show (4:3)</PresentationFormat>
  <Paragraphs>351</Paragraphs>
  <Slides>30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FermilabTemplate</vt:lpstr>
      <vt:lpstr>Fermilab: Footer Only</vt:lpstr>
      <vt:lpstr>Document</vt:lpstr>
      <vt:lpstr>Mu2e Tracker Straws</vt:lpstr>
      <vt:lpstr>Outline</vt:lpstr>
      <vt:lpstr>Straw requirements</vt:lpstr>
      <vt:lpstr>Straw properties</vt:lpstr>
      <vt:lpstr>Straw leak measurement 1</vt:lpstr>
      <vt:lpstr>Straw leak measurement 1</vt:lpstr>
      <vt:lpstr>Straw leak measurement 2</vt:lpstr>
      <vt:lpstr>Straw leak measurement 3</vt:lpstr>
      <vt:lpstr>Straw straightness measurement To determine the required straw tension</vt:lpstr>
      <vt:lpstr>Straw straightness measurement</vt:lpstr>
      <vt:lpstr>Straw creep measurement</vt:lpstr>
      <vt:lpstr>Straw creep measurement</vt:lpstr>
      <vt:lpstr>Straw creep measurement</vt:lpstr>
      <vt:lpstr>Radiation aging study</vt:lpstr>
      <vt:lpstr>Straw property summary</vt:lpstr>
      <vt:lpstr>Straw assembly</vt:lpstr>
      <vt:lpstr>Straw cutter</vt:lpstr>
      <vt:lpstr>Straw sub-assembly</vt:lpstr>
      <vt:lpstr>Straw Termination</vt:lpstr>
      <vt:lpstr>Assembly jigs for assembling end pieces</vt:lpstr>
      <vt:lpstr>Assembly jigs for gluing end pieces to straw</vt:lpstr>
      <vt:lpstr>A 2x4 prototype</vt:lpstr>
      <vt:lpstr>QA/QC data base</vt:lpstr>
      <vt:lpstr>Straw assembly summary</vt:lpstr>
      <vt:lpstr>Cost Table</vt:lpstr>
      <vt:lpstr>Cost Breakdown</vt:lpstr>
      <vt:lpstr>Quality of Estimate</vt:lpstr>
      <vt:lpstr>Labor &amp; Material by FY</vt:lpstr>
      <vt:lpstr>Labor Resources by FY</vt:lpstr>
      <vt:lpstr>Conclusion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Aseet Mukherjee x2390,3923 07204N</cp:lastModifiedBy>
  <cp:revision>513</cp:revision>
  <cp:lastPrinted>2014-06-04T17:18:59Z</cp:lastPrinted>
  <dcterms:created xsi:type="dcterms:W3CDTF">2014-01-03T20:18:13Z</dcterms:created>
  <dcterms:modified xsi:type="dcterms:W3CDTF">2014-10-15T16:08:58Z</dcterms:modified>
</cp:coreProperties>
</file>