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56" r:id="rId3"/>
    <p:sldId id="335" r:id="rId4"/>
    <p:sldId id="336" r:id="rId5"/>
    <p:sldId id="337" r:id="rId6"/>
    <p:sldId id="338" r:id="rId7"/>
    <p:sldId id="339" r:id="rId8"/>
    <p:sldId id="343" r:id="rId9"/>
    <p:sldId id="340" r:id="rId10"/>
    <p:sldId id="341" r:id="rId11"/>
    <p:sldId id="342" r:id="rId12"/>
    <p:sldId id="349" r:id="rId13"/>
    <p:sldId id="350" r:id="rId14"/>
    <p:sldId id="344" r:id="rId15"/>
    <p:sldId id="345" r:id="rId16"/>
    <p:sldId id="346" r:id="rId17"/>
    <p:sldId id="347" r:id="rId18"/>
    <p:sldId id="348" r:id="rId19"/>
    <p:sldId id="329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elix\Documents\Fermilab\2nd%202D%20Hall%20probe%20with%20100%20turn%20solenoid%20B%20vs%20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'12 ohm'!$E$1</c:f>
              <c:strCache>
                <c:ptCount val="1"/>
                <c:pt idx="0">
                  <c:v>Iin (A)</c:v>
                </c:pt>
              </c:strCache>
            </c:strRef>
          </c:tx>
          <c:xVal>
            <c:numRef>
              <c:f>'12 ohm'!$D$2:$D$19</c:f>
              <c:numCache>
                <c:formatCode>General</c:formatCode>
                <c:ptCount val="18"/>
                <c:pt idx="0">
                  <c:v>11.2</c:v>
                </c:pt>
                <c:pt idx="1">
                  <c:v>13.2</c:v>
                </c:pt>
                <c:pt idx="2">
                  <c:v>14.5</c:v>
                </c:pt>
                <c:pt idx="3">
                  <c:v>15.9</c:v>
                </c:pt>
                <c:pt idx="4">
                  <c:v>17.2</c:v>
                </c:pt>
                <c:pt idx="5">
                  <c:v>19.899999999999999</c:v>
                </c:pt>
                <c:pt idx="6">
                  <c:v>21.5</c:v>
                </c:pt>
                <c:pt idx="7">
                  <c:v>23.2</c:v>
                </c:pt>
                <c:pt idx="8">
                  <c:v>25.2</c:v>
                </c:pt>
                <c:pt idx="9">
                  <c:v>26.8</c:v>
                </c:pt>
                <c:pt idx="10">
                  <c:v>28.5</c:v>
                </c:pt>
                <c:pt idx="11">
                  <c:v>29.8</c:v>
                </c:pt>
                <c:pt idx="12">
                  <c:v>30.8</c:v>
                </c:pt>
                <c:pt idx="13">
                  <c:v>31.1</c:v>
                </c:pt>
                <c:pt idx="14">
                  <c:v>32.700000000000003</c:v>
                </c:pt>
                <c:pt idx="15">
                  <c:v>33.4</c:v>
                </c:pt>
                <c:pt idx="16">
                  <c:v>34.1</c:v>
                </c:pt>
                <c:pt idx="17">
                  <c:v>35.1</c:v>
                </c:pt>
              </c:numCache>
            </c:numRef>
          </c:xVal>
          <c:yVal>
            <c:numRef>
              <c:f>'12 ohm'!$E$2:$E$19</c:f>
            </c:numRef>
          </c:yVal>
          <c:smooth val="0"/>
        </c:ser>
        <c:ser>
          <c:idx val="1"/>
          <c:order val="1"/>
          <c:tx>
            <c:strRef>
              <c:f>'12 ohm'!$F$1</c:f>
              <c:strCache>
                <c:ptCount val="1"/>
                <c:pt idx="0">
                  <c:v>Efficiency</c:v>
                </c:pt>
              </c:strCache>
            </c:strRef>
          </c:tx>
          <c:spPr>
            <a:ln w="25400"/>
          </c:spPr>
          <c:marker>
            <c:symbol val="x"/>
            <c:size val="5"/>
          </c:marker>
          <c:xVal>
            <c:numRef>
              <c:f>'12 ohm'!$D$2:$D$19</c:f>
              <c:numCache>
                <c:formatCode>General</c:formatCode>
                <c:ptCount val="18"/>
                <c:pt idx="0">
                  <c:v>11.2</c:v>
                </c:pt>
                <c:pt idx="1">
                  <c:v>13.2</c:v>
                </c:pt>
                <c:pt idx="2">
                  <c:v>14.5</c:v>
                </c:pt>
                <c:pt idx="3">
                  <c:v>15.9</c:v>
                </c:pt>
                <c:pt idx="4">
                  <c:v>17.2</c:v>
                </c:pt>
                <c:pt idx="5">
                  <c:v>19.899999999999999</c:v>
                </c:pt>
                <c:pt idx="6">
                  <c:v>21.5</c:v>
                </c:pt>
                <c:pt idx="7">
                  <c:v>23.2</c:v>
                </c:pt>
                <c:pt idx="8">
                  <c:v>25.2</c:v>
                </c:pt>
                <c:pt idx="9">
                  <c:v>26.8</c:v>
                </c:pt>
                <c:pt idx="10">
                  <c:v>28.5</c:v>
                </c:pt>
                <c:pt idx="11">
                  <c:v>29.8</c:v>
                </c:pt>
                <c:pt idx="12">
                  <c:v>30.8</c:v>
                </c:pt>
                <c:pt idx="13">
                  <c:v>31.1</c:v>
                </c:pt>
                <c:pt idx="14">
                  <c:v>32.700000000000003</c:v>
                </c:pt>
                <c:pt idx="15">
                  <c:v>33.4</c:v>
                </c:pt>
                <c:pt idx="16">
                  <c:v>34.1</c:v>
                </c:pt>
                <c:pt idx="17">
                  <c:v>35.1</c:v>
                </c:pt>
              </c:numCache>
            </c:numRef>
          </c:xVal>
          <c:yVal>
            <c:numRef>
              <c:f>'12 ohm'!$F$2:$F$19</c:f>
              <c:numCache>
                <c:formatCode>General</c:formatCode>
                <c:ptCount val="18"/>
                <c:pt idx="0">
                  <c:v>0.92263392857142901</c:v>
                </c:pt>
                <c:pt idx="1">
                  <c:v>0.92098930481283403</c:v>
                </c:pt>
                <c:pt idx="2">
                  <c:v>0.89440014367816101</c:v>
                </c:pt>
                <c:pt idx="3">
                  <c:v>0.932169062593591</c:v>
                </c:pt>
                <c:pt idx="4">
                  <c:v>0.92800014907573103</c:v>
                </c:pt>
                <c:pt idx="5">
                  <c:v>0.86893146286990497</c:v>
                </c:pt>
                <c:pt idx="6">
                  <c:v>0.88090204369274105</c:v>
                </c:pt>
                <c:pt idx="7">
                  <c:v>0.81635318704284199</c:v>
                </c:pt>
                <c:pt idx="8">
                  <c:v>0.83002976190476196</c:v>
                </c:pt>
                <c:pt idx="9">
                  <c:v>0.78047574626865701</c:v>
                </c:pt>
                <c:pt idx="10">
                  <c:v>0.81546783625731001</c:v>
                </c:pt>
                <c:pt idx="11">
                  <c:v>0.77989373601789702</c:v>
                </c:pt>
                <c:pt idx="12">
                  <c:v>0.75457251082251098</c:v>
                </c:pt>
                <c:pt idx="13">
                  <c:v>0.84070538585208998</c:v>
                </c:pt>
                <c:pt idx="14">
                  <c:v>0.79638124362895002</c:v>
                </c:pt>
                <c:pt idx="15">
                  <c:v>0.78594061876247501</c:v>
                </c:pt>
                <c:pt idx="16">
                  <c:v>0.76980694037145603</c:v>
                </c:pt>
                <c:pt idx="17">
                  <c:v>0.74787511870845202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33152"/>
        <c:axId val="73235840"/>
      </c:scatterChart>
      <c:valAx>
        <c:axId val="73233152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235840"/>
        <c:crosses val="autoZero"/>
        <c:crossBetween val="midCat"/>
      </c:valAx>
      <c:valAx>
        <c:axId val="7323584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323315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trendlineType val="linear"/>
            <c:dispRSqr val="0"/>
            <c:dispEq val="1"/>
            <c:trendlineLbl>
              <c:layout>
                <c:manualLayout>
                  <c:x val="7.4685282395256149E-3"/>
                  <c:y val="0.291191620485831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230.65x + 0,0004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</c:spPr>
            </c:trendlineLbl>
          </c:trendline>
          <c:xVal>
            <c:numRef>
              <c:f>'B in x using coil 1'!$C$6:$C$15</c:f>
              <c:numCache>
                <c:formatCode>0.00</c:formatCode>
                <c:ptCount val="10"/>
                <c:pt idx="0">
                  <c:v>0.11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0.61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'B in x using coil 1'!$F$6:$F$15</c:f>
              <c:numCache>
                <c:formatCode>General</c:formatCode>
                <c:ptCount val="10"/>
                <c:pt idx="0">
                  <c:v>18.225999999999999</c:v>
                </c:pt>
                <c:pt idx="1">
                  <c:v>40.062000000000012</c:v>
                </c:pt>
                <c:pt idx="2">
                  <c:v>62.95799999999997</c:v>
                </c:pt>
                <c:pt idx="3">
                  <c:v>90.305999999999983</c:v>
                </c:pt>
                <c:pt idx="4">
                  <c:v>113.62600000000003</c:v>
                </c:pt>
                <c:pt idx="5">
                  <c:v>136.94600000000003</c:v>
                </c:pt>
                <c:pt idx="6">
                  <c:v>157.51</c:v>
                </c:pt>
                <c:pt idx="7">
                  <c:v>180.19400000000002</c:v>
                </c:pt>
                <c:pt idx="8">
                  <c:v>205.21000000000004</c:v>
                </c:pt>
                <c:pt idx="9">
                  <c:v>224.50200000000001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18336"/>
        <c:axId val="94574080"/>
      </c:scatterChart>
      <c:valAx>
        <c:axId val="85118336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de-DE" dirty="0" smtClean="0"/>
                  <a:t> -coil Current (A)</a:t>
                </a:r>
                <a:br>
                  <a:rPr lang="de-DE" dirty="0" smtClean="0"/>
                </a:br>
                <a:r>
                  <a:rPr lang="de-DE" baseline="0" dirty="0" smtClean="0"/>
                  <a:t>~200G/A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43773342568290069"/>
              <c:y val="0.79974400120723643"/>
            </c:manualLayout>
          </c:layout>
          <c:overlay val="0"/>
          <c:spPr>
            <a:solidFill>
              <a:schemeClr val="bg1"/>
            </a:solidFill>
          </c:spPr>
        </c:title>
        <c:numFmt formatCode="0.00" sourceLinked="1"/>
        <c:majorTickMark val="out"/>
        <c:minorTickMark val="none"/>
        <c:tickLblPos val="nextTo"/>
        <c:crossAx val="94574080"/>
        <c:crosses val="autoZero"/>
        <c:crossBetween val="midCat"/>
      </c:valAx>
      <c:valAx>
        <c:axId val="9457408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smtClean="0"/>
                  <a:t>Measured </a:t>
                </a:r>
                <a:r>
                  <a:rPr lang="de-D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de-DE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118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2663553046927257E-2"/>
          <c:y val="6.4978547149008511E-2"/>
          <c:w val="0.74054050248189918"/>
          <c:h val="0.63868346676128851"/>
        </c:manualLayout>
      </c:layout>
      <c:pieChart>
        <c:varyColors val="1"/>
        <c:ser>
          <c:idx val="0"/>
          <c:order val="0"/>
          <c:tx>
            <c:v>Total</c:v>
          </c:tx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'WBS Breakdown 4750605'!$A$8:$A$12</c:f>
              <c:strCache>
                <c:ptCount val="5"/>
                <c:pt idx="0">
                  <c:v>475.06.05.01 Gas System</c:v>
                </c:pt>
                <c:pt idx="1">
                  <c:v>475.06.05.02 High Voltage System</c:v>
                </c:pt>
                <c:pt idx="2">
                  <c:v>475.06.05.03 Low Voltage System</c:v>
                </c:pt>
                <c:pt idx="3">
                  <c:v>475.06.05.04 Cooling</c:v>
                </c:pt>
                <c:pt idx="4">
                  <c:v>475.06.05.05 Cabling &amp; Control</c:v>
                </c:pt>
              </c:strCache>
            </c:strRef>
          </c:cat>
          <c:val>
            <c:numRef>
              <c:f>'WBS Breakdown 4750605'!$B$8:$B$12</c:f>
              <c:numCache>
                <c:formatCode>###,###,</c:formatCode>
                <c:ptCount val="5"/>
                <c:pt idx="0">
                  <c:v>92691.478599999988</c:v>
                </c:pt>
                <c:pt idx="1">
                  <c:v>76374.324600000007</c:v>
                </c:pt>
                <c:pt idx="2">
                  <c:v>156155.44889999999</c:v>
                </c:pt>
                <c:pt idx="3">
                  <c:v>350616.51669999998</c:v>
                </c:pt>
                <c:pt idx="4">
                  <c:v>264838.32540000003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5403499301782491E-2"/>
          <c:y val="0.70736861963144859"/>
          <c:w val="0.97987936679301091"/>
          <c:h val="0.2926313803685514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</c:pivotFmts>
    <c:plotArea>
      <c:layout>
        <c:manualLayout>
          <c:layoutTarget val="inner"/>
          <c:xMode val="edge"/>
          <c:yMode val="edge"/>
          <c:x val="0.10351525700810923"/>
          <c:y val="0.23326489286354785"/>
          <c:w val="0.73525077475845768"/>
          <c:h val="0.60472214091436804"/>
        </c:manualLayout>
      </c:layout>
      <c:pieChart>
        <c:varyColors val="1"/>
        <c:ser>
          <c:idx val="0"/>
          <c:order val="0"/>
          <c:tx>
            <c:v>Total</c:v>
          </c:tx>
          <c:dLbls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'Resource Type 4750605'!$A$8:$A$10</c:f>
              <c:strCache>
                <c:ptCount val="3"/>
                <c:pt idx="0">
                  <c:v>L Labor</c:v>
                </c:pt>
                <c:pt idx="1">
                  <c:v>M Material</c:v>
                </c:pt>
                <c:pt idx="2">
                  <c:v>N Non-Fermi Labor</c:v>
                </c:pt>
              </c:strCache>
            </c:strRef>
          </c:cat>
          <c:val>
            <c:numRef>
              <c:f>'Resource Type 4750605'!$B$8:$B$10</c:f>
              <c:numCache>
                <c:formatCode>###,###,</c:formatCode>
                <c:ptCount val="3"/>
                <c:pt idx="0">
                  <c:v>567002.53410000005</c:v>
                </c:pt>
                <c:pt idx="1">
                  <c:v>366948.13669999997</c:v>
                </c:pt>
                <c:pt idx="2">
                  <c:v>6725.4233999999997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2805419486866104E-3"/>
          <c:y val="0.89371226641134816"/>
          <c:w val="0.99871945805131346"/>
          <c:h val="0.1044552598400183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v>Total</c:v>
          </c:tx>
          <c:dLbls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'Estimate Type 4750605'!$A$8:$A$11</c:f>
              <c:strCache>
                <c:ptCount val="4"/>
                <c:pt idx="0">
                  <c:v>L1 Actual / M1 Existing P.O.</c:v>
                </c:pt>
                <c:pt idx="1">
                  <c:v>L3 / M3  Advanced</c:v>
                </c:pt>
                <c:pt idx="2">
                  <c:v>L4 / M4 Preliminary</c:v>
                </c:pt>
                <c:pt idx="3">
                  <c:v>L5 / M5 Conceptual</c:v>
                </c:pt>
              </c:strCache>
            </c:strRef>
          </c:cat>
          <c:val>
            <c:numRef>
              <c:f>'Estimate Type 4750605'!$B$8:$B$11</c:f>
              <c:numCache>
                <c:formatCode>###,###,</c:formatCode>
                <c:ptCount val="4"/>
                <c:pt idx="0">
                  <c:v>16768.799699999996</c:v>
                </c:pt>
                <c:pt idx="1">
                  <c:v>35070.328000000001</c:v>
                </c:pt>
                <c:pt idx="2">
                  <c:v>448016.88219999999</c:v>
                </c:pt>
                <c:pt idx="3">
                  <c:v>440820.08429999987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'Labor and Material 4750605'!$B$24</c:f>
              <c:strCache>
                <c:ptCount val="1"/>
                <c:pt idx="0">
                  <c:v>L Labor</c:v>
                </c:pt>
              </c:strCache>
            </c:strRef>
          </c:tx>
          <c:invertIfNegative val="0"/>
          <c:cat>
            <c:numRef>
              <c:f>'Labor and Material 4750605'!$A$28:$A$31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'Labor and Material 4750605'!$B$28:$B$31</c:f>
              <c:numCache>
                <c:formatCode>###,###,</c:formatCode>
                <c:ptCount val="4"/>
                <c:pt idx="0">
                  <c:v>113704.20219999999</c:v>
                </c:pt>
                <c:pt idx="1">
                  <c:v>102719.71420000002</c:v>
                </c:pt>
                <c:pt idx="2">
                  <c:v>32664.454099999995</c:v>
                </c:pt>
                <c:pt idx="3">
                  <c:v>263918.24800000002</c:v>
                </c:pt>
              </c:numCache>
            </c:numRef>
          </c:val>
        </c:ser>
        <c:ser>
          <c:idx val="3"/>
          <c:order val="1"/>
          <c:tx>
            <c:strRef>
              <c:f>'Labor and Material 4750605'!$C$24</c:f>
              <c:strCache>
                <c:ptCount val="1"/>
                <c:pt idx="0">
                  <c:v>M Material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numRef>
              <c:f>'Labor and Material 4750605'!$A$28:$A$31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'Labor and Material 4750605'!$C$28:$C$31</c:f>
              <c:numCache>
                <c:formatCode>###,###,</c:formatCode>
                <c:ptCount val="4"/>
                <c:pt idx="0">
                  <c:v>10000.0584</c:v>
                </c:pt>
                <c:pt idx="1">
                  <c:v>0</c:v>
                </c:pt>
                <c:pt idx="2">
                  <c:v>353542.15920000005</c:v>
                </c:pt>
                <c:pt idx="3">
                  <c:v>7924.482</c:v>
                </c:pt>
              </c:numCache>
            </c:numRef>
          </c:val>
        </c:ser>
        <c:ser>
          <c:idx val="2"/>
          <c:order val="2"/>
          <c:tx>
            <c:strRef>
              <c:f>'Labor and Material 4750605'!$D$24</c:f>
              <c:strCache>
                <c:ptCount val="1"/>
                <c:pt idx="0">
                  <c:v>Non-Fermi Labor</c:v>
                </c:pt>
              </c:strCache>
            </c:strRef>
          </c:tx>
          <c:invertIfNegative val="0"/>
          <c:cat>
            <c:numRef>
              <c:f>'Labor and Material 4750605'!$A$28:$A$31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'Labor and Material 4750605'!$D$28:$D$31</c:f>
              <c:numCache>
                <c:formatCode>###,###,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41376"/>
        <c:axId val="35967744"/>
      </c:barChart>
      <c:lineChart>
        <c:grouping val="standard"/>
        <c:varyColors val="0"/>
        <c:ser>
          <c:idx val="1"/>
          <c:order val="3"/>
          <c:tx>
            <c:strRef>
              <c:f>'Labor and Material 4750605'!$E$24</c:f>
              <c:strCache>
                <c:ptCount val="1"/>
                <c:pt idx="0">
                  <c:v>Cumulative Total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'Labor and Material 4750605'!$A$28:$A$31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'Labor and Material 4750605'!$E$28:$E$31</c:f>
              <c:numCache>
                <c:formatCode>###,###,</c:formatCode>
                <c:ptCount val="4"/>
                <c:pt idx="0">
                  <c:v>179907.03669999997</c:v>
                </c:pt>
                <c:pt idx="1">
                  <c:v>282626.75089999998</c:v>
                </c:pt>
                <c:pt idx="2">
                  <c:v>668833.36419999995</c:v>
                </c:pt>
                <c:pt idx="3">
                  <c:v>940676.09419999993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04608"/>
        <c:axId val="35969664"/>
      </c:lineChart>
      <c:dateAx>
        <c:axId val="35941376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35967744"/>
        <c:crosses val="autoZero"/>
        <c:auto val="1"/>
        <c:lblOffset val="100"/>
        <c:baseTimeUnit val="years"/>
      </c:dateAx>
      <c:valAx>
        <c:axId val="35967744"/>
        <c:scaling>
          <c:orientation val="minMax"/>
          <c:max val="5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Cost $K</a:t>
                </a:r>
              </a:p>
            </c:rich>
          </c:tx>
          <c:overlay val="0"/>
        </c:title>
        <c:numFmt formatCode="###,###," sourceLinked="1"/>
        <c:majorTickMark val="out"/>
        <c:minorTickMark val="none"/>
        <c:tickLblPos val="nextTo"/>
        <c:crossAx val="35941376"/>
        <c:crosses val="autoZero"/>
        <c:crossBetween val="between"/>
      </c:valAx>
      <c:valAx>
        <c:axId val="359696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Cumulative Cost $K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</c:title>
        <c:numFmt formatCode="###,###," sourceLinked="1"/>
        <c:majorTickMark val="out"/>
        <c:minorTickMark val="none"/>
        <c:tickLblPos val="nextTo"/>
        <c:crossAx val="36004608"/>
        <c:crosses val="max"/>
        <c:crossBetween val="between"/>
      </c:valAx>
      <c:dateAx>
        <c:axId val="36004608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35969664"/>
        <c:crosses val="autoZero"/>
        <c:auto val="1"/>
        <c:lblOffset val="100"/>
        <c:baseTimeUnit val="years"/>
        <c:majorUnit val="1"/>
        <c:minorUnit val="1"/>
      </c:date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701273552429381E-2"/>
          <c:y val="3.4487487281785509E-2"/>
          <c:w val="0.81459745289514118"/>
          <c:h val="0.70923620543612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'FTE''s 4750605'!$B$26</c:f>
              <c:strCache>
                <c:ptCount val="1"/>
                <c:pt idx="0">
                  <c:v>AD Administrative</c:v>
                </c:pt>
              </c:strCache>
            </c:strRef>
          </c:tx>
          <c:invertIfNegative val="0"/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4750605'!$B$30:$B$33</c:f>
              <c:numCache>
                <c:formatCode>#,##0.0</c:formatCode>
                <c:ptCount val="4"/>
                <c:pt idx="0">
                  <c:v>1.1000000000000001E-3</c:v>
                </c:pt>
                <c:pt idx="1">
                  <c:v>0</c:v>
                </c:pt>
                <c:pt idx="2">
                  <c:v>4.9500000000000002E-2</c:v>
                </c:pt>
                <c:pt idx="3">
                  <c:v>0</c:v>
                </c:pt>
              </c:numCache>
            </c:numRef>
          </c:val>
        </c:ser>
        <c:ser>
          <c:idx val="2"/>
          <c:order val="1"/>
          <c:tx>
            <c:strRef>
              <c:f>'FTE''s 4750605'!$C$26</c:f>
              <c:strCache>
                <c:ptCount val="1"/>
                <c:pt idx="0">
                  <c:v>EN Engineering</c:v>
                </c:pt>
              </c:strCache>
            </c:strRef>
          </c:tx>
          <c:invertIfNegative val="0"/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4750605'!$C$30:$C$33</c:f>
              <c:numCache>
                <c:formatCode>#,##0.0</c:formatCode>
                <c:ptCount val="4"/>
                <c:pt idx="0">
                  <c:v>0.25320000000000004</c:v>
                </c:pt>
                <c:pt idx="1">
                  <c:v>0.48499999999999999</c:v>
                </c:pt>
                <c:pt idx="2">
                  <c:v>6.2199999999999998E-2</c:v>
                </c:pt>
                <c:pt idx="3">
                  <c:v>0.54330000000000001</c:v>
                </c:pt>
              </c:numCache>
            </c:numRef>
          </c:val>
        </c:ser>
        <c:ser>
          <c:idx val="3"/>
          <c:order val="2"/>
          <c:tx>
            <c:strRef>
              <c:f>'FTE''s 4750605'!$D$26</c:f>
              <c:strCache>
                <c:ptCount val="1"/>
                <c:pt idx="0">
                  <c:v>ES Environmental, Safety &amp; Health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4750605'!$D$30:$D$33</c:f>
              <c:numCache>
                <c:formatCode>General</c:formatCode>
                <c:ptCount val="4"/>
              </c:numCache>
            </c:numRef>
          </c:val>
        </c:ser>
        <c:ser>
          <c:idx val="5"/>
          <c:order val="3"/>
          <c:tx>
            <c:strRef>
              <c:f>'FTE''s 4750605'!$E$26</c:f>
              <c:strCache>
                <c:ptCount val="1"/>
                <c:pt idx="0">
                  <c:v>FM Facilities Management</c:v>
                </c:pt>
              </c:strCache>
            </c:strRef>
          </c:tx>
          <c:invertIfNegative val="0"/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4750605'!$E$30:$E$33</c:f>
              <c:numCache>
                <c:formatCode>General</c:formatCode>
                <c:ptCount val="4"/>
              </c:numCache>
            </c:numRef>
          </c:val>
        </c:ser>
        <c:ser>
          <c:idx val="6"/>
          <c:order val="4"/>
          <c:tx>
            <c:strRef>
              <c:f>'FTE''s 4750605'!$F$26</c:f>
              <c:strCache>
                <c:ptCount val="1"/>
                <c:pt idx="0">
                  <c:v>IT Information Technology</c:v>
                </c:pt>
              </c:strCache>
            </c:strRef>
          </c:tx>
          <c:invertIfNegative val="0"/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4750605'!$F$30:$F$33</c:f>
              <c:numCache>
                <c:formatCode>General</c:formatCode>
                <c:ptCount val="4"/>
              </c:numCache>
            </c:numRef>
          </c:val>
        </c:ser>
        <c:ser>
          <c:idx val="7"/>
          <c:order val="5"/>
          <c:tx>
            <c:strRef>
              <c:f>'FTE''s 4750605'!$G$26</c:f>
              <c:strCache>
                <c:ptCount val="1"/>
                <c:pt idx="0">
                  <c:v>SC Scientific</c:v>
                </c:pt>
              </c:strCache>
            </c:strRef>
          </c:tx>
          <c:invertIfNegative val="0"/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4750605'!$G$30:$G$33</c:f>
              <c:numCache>
                <c:formatCode>#,##0.0</c:formatCode>
                <c:ptCount val="4"/>
                <c:pt idx="0">
                  <c:v>2.2599999999999999E-2</c:v>
                </c:pt>
                <c:pt idx="1">
                  <c:v>0</c:v>
                </c:pt>
                <c:pt idx="2">
                  <c:v>0.14600000000000002</c:v>
                </c:pt>
                <c:pt idx="3">
                  <c:v>0.18110000000000001</c:v>
                </c:pt>
              </c:numCache>
            </c:numRef>
          </c:val>
        </c:ser>
        <c:ser>
          <c:idx val="0"/>
          <c:order val="6"/>
          <c:tx>
            <c:strRef>
              <c:f>'FTE''s 4750605'!$H$26</c:f>
              <c:strCache>
                <c:ptCount val="1"/>
                <c:pt idx="0">
                  <c:v>TE Technical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4750605'!$H$30:$H$33</c:f>
              <c:numCache>
                <c:formatCode>#,##0.0</c:formatCode>
                <c:ptCount val="4"/>
                <c:pt idx="0">
                  <c:v>0.30179999999999996</c:v>
                </c:pt>
                <c:pt idx="1">
                  <c:v>0</c:v>
                </c:pt>
                <c:pt idx="2">
                  <c:v>0.1132</c:v>
                </c:pt>
                <c:pt idx="3">
                  <c:v>0.79249999999999998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12704"/>
        <c:axId val="37514240"/>
      </c:barChart>
      <c:lineChart>
        <c:grouping val="standard"/>
        <c:varyColors val="0"/>
        <c:ser>
          <c:idx val="4"/>
          <c:order val="7"/>
          <c:tx>
            <c:strRef>
              <c:f>'FTE''s 4750605'!$I$26</c:f>
              <c:strCache>
                <c:ptCount val="1"/>
                <c:pt idx="0">
                  <c:v>Cumulative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'FTE''s 4750605'!$A$30:$A$33</c:f>
              <c:numCache>
                <c:formatCode>"FY"yy</c:formatCode>
                <c:ptCount val="4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43738</c:v>
                </c:pt>
              </c:numCache>
            </c:numRef>
          </c:cat>
          <c:val>
            <c:numRef>
              <c:f>'FTE''s 4750605'!$I$30:$I$33</c:f>
              <c:numCache>
                <c:formatCode>#,##0.0</c:formatCode>
                <c:ptCount val="4"/>
                <c:pt idx="0">
                  <c:v>0.57869999999999999</c:v>
                </c:pt>
                <c:pt idx="1">
                  <c:v>1.0636999999999999</c:v>
                </c:pt>
                <c:pt idx="2">
                  <c:v>1.4345999999999999</c:v>
                </c:pt>
                <c:pt idx="3">
                  <c:v>2.9515000000000002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40288"/>
        <c:axId val="57738368"/>
      </c:lineChart>
      <c:dateAx>
        <c:axId val="37512704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37514240"/>
        <c:crosses val="autoZero"/>
        <c:auto val="1"/>
        <c:lblOffset val="100"/>
        <c:baseTimeUnit val="years"/>
      </c:dateAx>
      <c:valAx>
        <c:axId val="37514240"/>
        <c:scaling>
          <c:orientation val="minMax"/>
          <c:max val="1.7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FTE's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crossAx val="37512704"/>
        <c:crosses val="autoZero"/>
        <c:crossBetween val="between"/>
        <c:majorUnit val="0.25"/>
      </c:valAx>
      <c:valAx>
        <c:axId val="57738368"/>
        <c:scaling>
          <c:orientation val="minMax"/>
          <c:max val="3.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Cumulative FTE's</a:t>
                </a:r>
              </a:p>
            </c:rich>
          </c:tx>
          <c:overlay val="0"/>
        </c:title>
        <c:numFmt formatCode="#,##0.0" sourceLinked="1"/>
        <c:majorTickMark val="out"/>
        <c:minorTickMark val="none"/>
        <c:tickLblPos val="nextTo"/>
        <c:crossAx val="57740288"/>
        <c:crosses val="max"/>
        <c:crossBetween val="between"/>
        <c:majorUnit val="0.5"/>
      </c:valAx>
      <c:dateAx>
        <c:axId val="57740288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57738368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"/>
          <c:y val="0.8111370960870502"/>
          <c:w val="0.99870706449214897"/>
          <c:h val="0.173586010214668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0.14372</cdr:x>
      <cdr:y>0.10713</cdr:y>
    </cdr:from>
    <cdr:to>
      <cdr:x>0.56643</cdr:x>
      <cdr:y>0.30801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2757" y="397565"/>
          <a:ext cx="3478696" cy="7454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7030A0"/>
              </a:solidFill>
            </a:rPr>
            <a:t>Response of Hall probe in </a:t>
          </a:r>
          <a:r>
            <a:rPr lang="en-US" sz="1600" i="1" dirty="0" smtClean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x</a:t>
          </a:r>
          <a:r>
            <a:rPr lang="en-US" sz="1600" dirty="0" smtClean="0">
              <a:solidFill>
                <a:srgbClr val="7030A0"/>
              </a:solidFill>
            </a:rPr>
            <a:t> direction in presence of  </a:t>
          </a:r>
          <a:r>
            <a:rPr lang="en-US" sz="1600" i="1" dirty="0" smtClean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B</a:t>
          </a:r>
          <a:r>
            <a:rPr lang="en-US" sz="1600" i="1" baseline="-25000" dirty="0" smtClean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z</a:t>
          </a:r>
          <a:r>
            <a:rPr lang="en-US" sz="1600" dirty="0" smtClean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~0.5T</a:t>
          </a:r>
          <a:endParaRPr lang="en-US" sz="1600" dirty="0">
            <a:solidFill>
              <a:srgbClr val="7030A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Tracker Infrastructure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A. Mukherjee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Tracker L2 Manger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Acting Infrastructure L3 manager 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22 Oct 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Optical Communication</a:t>
            </a:r>
          </a:p>
          <a:p>
            <a:pPr lvl="1"/>
            <a:r>
              <a:rPr lang="en-US" dirty="0"/>
              <a:t>One pair per panel</a:t>
            </a:r>
          </a:p>
          <a:p>
            <a:pPr lvl="1"/>
            <a:r>
              <a:rPr lang="en-US" dirty="0" smtClean="0"/>
              <a:t>Jacket </a:t>
            </a:r>
            <a:r>
              <a:rPr lang="en-US" dirty="0"/>
              <a:t>but no fiber reinforcement</a:t>
            </a:r>
          </a:p>
          <a:p>
            <a:pPr lvl="2"/>
            <a:r>
              <a:rPr lang="en-US" dirty="0"/>
              <a:t>Reinforcement traps air and forms a virtual leak</a:t>
            </a:r>
          </a:p>
          <a:p>
            <a:pPr lvl="1"/>
            <a:r>
              <a:rPr lang="en-US" dirty="0"/>
              <a:t>IFB penetration: standard vacuum rated fiber feedthrough</a:t>
            </a:r>
          </a:p>
          <a:p>
            <a:pPr lvl="1"/>
            <a:r>
              <a:rPr lang="en-US" dirty="0"/>
              <a:t>Panel penetration: individual fibers with epoxy </a:t>
            </a:r>
            <a:r>
              <a:rPr lang="en-US" dirty="0" smtClean="0"/>
              <a:t>seal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Outgassing from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fibers tested for outgassing</a:t>
            </a:r>
            <a:endParaRPr lang="en-US" dirty="0"/>
          </a:p>
          <a:p>
            <a:pPr lvl="1"/>
            <a:r>
              <a:rPr lang="en-US" dirty="0" smtClean="0"/>
              <a:t>Reinforcing fibers normally used trap too much air</a:t>
            </a:r>
          </a:p>
          <a:p>
            <a:pPr lvl="1"/>
            <a:r>
              <a:rPr lang="en-US" dirty="0" smtClean="0"/>
              <a:t>CERN’s unreinforced optical cable gives acceptable results</a:t>
            </a:r>
          </a:p>
          <a:p>
            <a:pPr lvl="2"/>
            <a:r>
              <a:rPr lang="en-US" dirty="0" smtClean="0"/>
              <a:t>~8·10</a:t>
            </a:r>
            <a:r>
              <a:rPr lang="en-US" baseline="30000" dirty="0" smtClean="0"/>
              <a:t>-4 </a:t>
            </a:r>
            <a:r>
              <a:rPr lang="en-US" dirty="0" smtClean="0"/>
              <a:t>ccm/370mm for 12-fiber ribbon after pumping for 48 hours</a:t>
            </a:r>
          </a:p>
          <a:p>
            <a:pPr lvl="2"/>
            <a:r>
              <a:rPr lang="en-US" dirty="0" smtClean="0"/>
              <a:t>&lt;4·10</a:t>
            </a:r>
            <a:r>
              <a:rPr lang="en-US" baseline="30000" dirty="0" smtClean="0"/>
              <a:t>-4 </a:t>
            </a:r>
            <a:r>
              <a:rPr lang="en-US" dirty="0"/>
              <a:t>ccm/370mm </a:t>
            </a:r>
            <a:r>
              <a:rPr lang="en-US" dirty="0" smtClean="0"/>
              <a:t> after pumping ~1 week</a:t>
            </a:r>
            <a:endParaRPr lang="en-US" dirty="0"/>
          </a:p>
          <a:p>
            <a:pPr lvl="2"/>
            <a:r>
              <a:rPr lang="en-US" dirty="0" smtClean="0"/>
              <a:t>Worst case extrapolation (linear in length)</a:t>
            </a:r>
          </a:p>
          <a:p>
            <a:pPr lvl="3"/>
            <a:r>
              <a:rPr lang="en-US" dirty="0" smtClean="0"/>
              <a:t>&lt;1.0 ccm in 2 days</a:t>
            </a:r>
          </a:p>
          <a:p>
            <a:pPr lvl="3"/>
            <a:r>
              <a:rPr lang="en-US" dirty="0" smtClean="0"/>
              <a:t>&lt;0.5 ccm in a week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13783" r="7208" b="3821"/>
          <a:stretch/>
        </p:blipFill>
        <p:spPr bwMode="auto">
          <a:xfrm>
            <a:off x="5018855" y="3287713"/>
            <a:ext cx="37257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Breakdown (Townsend Effect)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residual gas is (probably) mostly water absorbed into plastics… not air</a:t>
            </a:r>
          </a:p>
          <a:p>
            <a:r>
              <a:rPr lang="en-US" dirty="0" smtClean="0"/>
              <a:t>Tested for breakdown with just water</a:t>
            </a:r>
          </a:p>
          <a:p>
            <a:pPr lvl="1"/>
            <a:r>
              <a:rPr lang="en-US" dirty="0" smtClean="0"/>
              <a:t>Standard solder tail DB25 (female) connector, being considered for HV penetration at IFB</a:t>
            </a:r>
            <a:endParaRPr lang="en-US" dirty="0"/>
          </a:p>
          <a:p>
            <a:pPr lvl="1"/>
            <a:r>
              <a:rPr lang="en-US" dirty="0" smtClean="0"/>
              <a:t>Coat solder connections with acrylic (nailpolish)</a:t>
            </a:r>
          </a:p>
          <a:p>
            <a:pPr lvl="1"/>
            <a:r>
              <a:rPr lang="en-US" dirty="0" smtClean="0"/>
              <a:t>Connector side left open</a:t>
            </a:r>
          </a:p>
          <a:p>
            <a:pPr lvl="1"/>
            <a:r>
              <a:rPr lang="en-US" dirty="0" smtClean="0"/>
              <a:t>Withstands 1.8kV up to ~0.1 Torr</a:t>
            </a:r>
          </a:p>
          <a:p>
            <a:r>
              <a:rPr lang="en-US" dirty="0" smtClean="0"/>
              <a:t>No problem operating at nominal DS pressure of 10</a:t>
            </a:r>
            <a:r>
              <a:rPr lang="en-US" baseline="30000" dirty="0" smtClean="0"/>
              <a:t>-4</a:t>
            </a:r>
            <a:r>
              <a:rPr lang="en-US" dirty="0" smtClean="0"/>
              <a:t> Torr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3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8455"/>
              </p:ext>
            </p:extLst>
          </p:nvPr>
        </p:nvGraphicFramePr>
        <p:xfrm>
          <a:off x="579017" y="1818861"/>
          <a:ext cx="8147540" cy="2979788"/>
        </p:xfrm>
        <a:graphic>
          <a:graphicData uri="http://schemas.openxmlformats.org/drawingml/2006/table">
            <a:tbl>
              <a:tblPr/>
              <a:tblGrid>
                <a:gridCol w="3198813"/>
                <a:gridCol w="584196"/>
                <a:gridCol w="584196"/>
                <a:gridCol w="584196"/>
                <a:gridCol w="1272209"/>
                <a:gridCol w="1193533"/>
                <a:gridCol w="730397"/>
              </a:tblGrid>
              <a:tr h="37768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 Cost (AY K$)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Uncertainty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(on remaining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costs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Contingency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on 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ETC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Cost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10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M&amp;S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Labor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 Tracker 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475.06.05 Tracker Infrastructure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475.06.05.01 Gas System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475.06.05.02 High Voltage System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475.06.05.03 Low Voltage System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475.06.05.04 Cooling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475.06.05.05 Cabling &amp; Control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3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567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941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1,293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68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sz="3200" dirty="0" smtClean="0"/>
              <a:t>Cost Breakdown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A. Mukherjee - CD2/3b Review, Mu2e Tracker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3094" y="369727"/>
            <a:ext cx="23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(AY</a:t>
            </a:r>
            <a:r>
              <a:rPr lang="en-US" dirty="0"/>
              <a:t> </a:t>
            </a:r>
            <a:r>
              <a:rPr lang="en-US" dirty="0" smtClean="0"/>
              <a:t>K$)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22305" y="1620078"/>
            <a:ext cx="0" cy="4591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12"/>
          <p:cNvGraphicFramePr>
            <a:graphicFrameLocks noGrp="1"/>
          </p:cNvGraphicFramePr>
          <p:nvPr>
            <p:ph sz="half" idx="18"/>
            <p:extLst>
              <p:ext uri="{D42A27DB-BD31-4B8C-83A1-F6EECF244321}">
                <p14:modId xmlns:p14="http://schemas.microsoft.com/office/powerpoint/2010/main" val="3704044337"/>
              </p:ext>
            </p:extLst>
          </p:nvPr>
        </p:nvGraphicFramePr>
        <p:xfrm>
          <a:off x="4654550" y="1042987"/>
          <a:ext cx="4260850" cy="494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1095552465"/>
              </p:ext>
            </p:extLst>
          </p:nvPr>
        </p:nvGraphicFramePr>
        <p:xfrm>
          <a:off x="228600" y="831392"/>
          <a:ext cx="4251325" cy="516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53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CD2/3b Review, Mu2e Tracker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83095" y="369727"/>
            <a:ext cx="23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(AY</a:t>
            </a:r>
            <a:r>
              <a:rPr lang="en-US" dirty="0"/>
              <a:t> </a:t>
            </a:r>
            <a:r>
              <a:rPr lang="en-US" dirty="0" smtClean="0"/>
              <a:t>K$)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58318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087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&amp; Material by 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CD2/3b Review, Mu2e Tracker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8808" y="348929"/>
            <a:ext cx="23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(AY</a:t>
            </a:r>
            <a:r>
              <a:rPr lang="en-US" dirty="0"/>
              <a:t> </a:t>
            </a:r>
            <a:r>
              <a:rPr lang="en-US" dirty="0" smtClean="0"/>
              <a:t>K$)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16408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Resources by 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CD2/3b Review, Mu2e Tracker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50013" y="353172"/>
            <a:ext cx="238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FTEs by Discipline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901329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378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design exists for key subsystems:</a:t>
            </a:r>
            <a:br>
              <a:rPr lang="en-US" dirty="0" smtClean="0"/>
            </a:br>
            <a:r>
              <a:rPr lang="en-US" dirty="0" smtClean="0"/>
              <a:t>cooling, power</a:t>
            </a:r>
          </a:p>
          <a:p>
            <a:r>
              <a:rPr lang="en-US" dirty="0" smtClean="0"/>
              <a:t>Conceptual design exists for all other subsystems</a:t>
            </a:r>
          </a:p>
          <a:p>
            <a:r>
              <a:rPr lang="en-US" dirty="0" smtClean="0"/>
              <a:t>Outgassing studies in progress</a:t>
            </a:r>
          </a:p>
          <a:p>
            <a:r>
              <a:rPr lang="en-US" dirty="0" smtClean="0"/>
              <a:t>Vacuum penetration design will be done at York</a:t>
            </a:r>
          </a:p>
          <a:p>
            <a:pPr lvl="1"/>
            <a:r>
              <a:rPr lang="en-US" dirty="0" smtClean="0"/>
              <a:t>Vacuum equipment and expertise available</a:t>
            </a:r>
          </a:p>
          <a:p>
            <a:r>
              <a:rPr lang="en-US" dirty="0" smtClean="0"/>
              <a:t>Fermilab engineering becomes available as other L3s move into 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10kW tracker + 5kW calorimeter → 15kW SUVA system 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Passive distribution by equalizing line lengths</a:t>
            </a:r>
          </a:p>
          <a:p>
            <a:pPr lvl="1"/>
            <a:r>
              <a:rPr lang="en-US" dirty="0"/>
              <a:t>Tap points for calorimeter cooling not </a:t>
            </a:r>
            <a:r>
              <a:rPr lang="en-US" dirty="0" smtClean="0"/>
              <a:t>shown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Content Placeholder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285" y="2347806"/>
            <a:ext cx="7400001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54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061251" cy="4987867"/>
          </a:xfrm>
        </p:spPr>
        <p:txBody>
          <a:bodyPr/>
          <a:lstStyle/>
          <a:p>
            <a:r>
              <a:rPr lang="en-US" dirty="0" smtClean="0"/>
              <a:t>One ring per plane</a:t>
            </a:r>
          </a:p>
          <a:p>
            <a:r>
              <a:rPr lang="en-US" dirty="0" smtClean="0"/>
              <a:t>VCO disconnect for removing planes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±2ºC at OD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5610" y="1316037"/>
            <a:ext cx="593979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993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2828304" cy="4987867"/>
          </a:xfrm>
        </p:spPr>
        <p:txBody>
          <a:bodyPr/>
          <a:lstStyle/>
          <a:p>
            <a:r>
              <a:rPr lang="en-US" dirty="0" smtClean="0"/>
              <a:t>Temperature gradient with full electronics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t="15168" r="27715" b="12776"/>
          <a:stretch/>
        </p:blipFill>
        <p:spPr bwMode="auto">
          <a:xfrm>
            <a:off x="3056904" y="1240253"/>
            <a:ext cx="5844209" cy="479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778859" y="2217799"/>
            <a:ext cx="802557" cy="510778"/>
          </a:xfrm>
          <a:prstGeom prst="wedgeRoundRectCallout">
            <a:avLst>
              <a:gd name="adj1" fmla="val -36918"/>
              <a:gd name="adj2" fmla="val -1549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3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magnetic field perturbations and power loss in lines by sending power at 48V</a:t>
            </a:r>
          </a:p>
          <a:p>
            <a:r>
              <a:rPr lang="en-US" dirty="0" smtClean="0"/>
              <a:t>Buck DC-DC convertor with air-core toroid</a:t>
            </a:r>
          </a:p>
          <a:p>
            <a:pPr lvl="1"/>
            <a:r>
              <a:rPr lang="en-US" dirty="0" smtClean="0"/>
              <a:t>Tested to 36V with hand-wound toroid</a:t>
            </a:r>
          </a:p>
          <a:p>
            <a:pPr lvl="1"/>
            <a:r>
              <a:rPr lang="en-US" dirty="0" smtClean="0"/>
              <a:t>Developing 48V version with toroid manufactured on PCB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734447"/>
              </p:ext>
            </p:extLst>
          </p:nvPr>
        </p:nvGraphicFramePr>
        <p:xfrm>
          <a:off x="548171" y="3098800"/>
          <a:ext cx="6113463" cy="309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0B305597-759A-4AE5-95E0-041F3793E6FB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8" b="12743"/>
          <a:stretch/>
        </p:blipFill>
        <p:spPr bwMode="auto">
          <a:xfrm rot="5400000">
            <a:off x="1799252" y="3424437"/>
            <a:ext cx="1724747" cy="25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\\0702SR\Users\Student\Desktop\Documents\School 2013-2014\SIR_Fermi\pics\IMG_1041.JPG"/>
          <p:cNvPicPr/>
          <p:nvPr/>
        </p:nvPicPr>
        <p:blipFill>
          <a:blip r:embed="rId4" cstate="print"/>
          <a:srcRect l="9398" t="14634" r="32700" b="13821"/>
          <a:stretch>
            <a:fillRect/>
          </a:stretch>
        </p:blipFill>
        <p:spPr bwMode="auto">
          <a:xfrm>
            <a:off x="6180138" y="3222614"/>
            <a:ext cx="2514600" cy="23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85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Monitoring: Hall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for absolute alignment: monitor variation over time</a:t>
            </a:r>
          </a:p>
          <a:p>
            <a:r>
              <a:rPr lang="en-US" dirty="0" smtClean="0"/>
              <a:t>2-axis Hall probe aligned perpendicular to magnetic field</a:t>
            </a:r>
          </a:p>
          <a:p>
            <a:r>
              <a:rPr lang="en-US" dirty="0" smtClean="0"/>
              <a:t>20 µradian resolution with 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=1</a:t>
            </a:r>
            <a:r>
              <a:rPr lang="en-US" dirty="0" smtClean="0"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Tesla</a:t>
            </a:r>
            <a:r>
              <a:rPr lang="en-US" dirty="0" smtClean="0"/>
              <a:t>  field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932374"/>
              </p:ext>
            </p:extLst>
          </p:nvPr>
        </p:nvGraphicFramePr>
        <p:xfrm>
          <a:off x="337930" y="2395330"/>
          <a:ext cx="8229600" cy="371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57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4532243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Horizontal beams support cabling, gas lines on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Cables run past calorimeter and beam stop to IFB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Azimuthal position set to minimize interference with calorimeter electronics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Leave room to sight panel survey monuments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Cabling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362168" y="4507141"/>
            <a:ext cx="5257800" cy="1376680"/>
            <a:chOff x="34957" y="226299"/>
            <a:chExt cx="5138928" cy="1377231"/>
          </a:xfrm>
        </p:grpSpPr>
        <p:pic>
          <p:nvPicPr>
            <p:cNvPr id="39" name="Picture 38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57" y="313267"/>
              <a:ext cx="5138928" cy="118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ular Callout 39"/>
            <p:cNvSpPr/>
            <p:nvPr/>
          </p:nvSpPr>
          <p:spPr>
            <a:xfrm>
              <a:off x="216851" y="1419689"/>
              <a:ext cx="971282" cy="183818"/>
            </a:xfrm>
            <a:prstGeom prst="wedgeRectCallout">
              <a:avLst>
                <a:gd name="adj1" fmla="val 38731"/>
                <a:gd name="adj2" fmla="val -297026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lnSpc>
                  <a:spcPct val="115000"/>
                </a:lnSpc>
              </a:pPr>
              <a:r>
                <a:rPr lang="en-US" sz="1200" dirty="0">
                  <a:effectLst/>
                  <a:latin typeface="Times New Roman"/>
                  <a:ea typeface="Cambria"/>
                </a:rPr>
                <a:t>Communication</a:t>
              </a:r>
            </a:p>
          </p:txBody>
        </p:sp>
        <p:sp>
          <p:nvSpPr>
            <p:cNvPr id="41" name="Rectangular Callout 40"/>
            <p:cNvSpPr/>
            <p:nvPr/>
          </p:nvSpPr>
          <p:spPr>
            <a:xfrm>
              <a:off x="1470580" y="1420015"/>
              <a:ext cx="748030" cy="183515"/>
            </a:xfrm>
            <a:prstGeom prst="wedgeRectCallout">
              <a:avLst>
                <a:gd name="adj1" fmla="val -27822"/>
                <a:gd name="adj2" fmla="val -338023"/>
              </a:avLst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Cambria"/>
                </a:rPr>
                <a:t>Power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Rectangular Callout 41"/>
            <p:cNvSpPr/>
            <p:nvPr/>
          </p:nvSpPr>
          <p:spPr>
            <a:xfrm>
              <a:off x="2622260" y="1419991"/>
              <a:ext cx="748030" cy="183515"/>
            </a:xfrm>
            <a:prstGeom prst="wedgeRectCallout">
              <a:avLst>
                <a:gd name="adj1" fmla="val 18615"/>
                <a:gd name="adj2" fmla="val -372834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Cambria"/>
                </a:rPr>
                <a:t>Gas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Rectangular Callout 42"/>
            <p:cNvSpPr/>
            <p:nvPr/>
          </p:nvSpPr>
          <p:spPr>
            <a:xfrm>
              <a:off x="318305" y="226299"/>
              <a:ext cx="1083703" cy="183515"/>
            </a:xfrm>
            <a:prstGeom prst="wedgeRectCallout">
              <a:avLst>
                <a:gd name="adj1" fmla="val 32541"/>
                <a:gd name="adj2" fmla="val 27380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Cambria"/>
                </a:rPr>
                <a:t>High Voltage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45" name="Picture 4" descr="C:\aseet\mu2e\Cad\Talks\Stave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89" y="745403"/>
            <a:ext cx="3657600" cy="360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 rot="20084495">
            <a:off x="5285016" y="2319709"/>
            <a:ext cx="515854" cy="15505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Elbow Connector 46"/>
          <p:cNvCxnSpPr>
            <a:stCxn id="25" idx="2"/>
          </p:cNvCxnSpPr>
          <p:nvPr/>
        </p:nvCxnSpPr>
        <p:spPr>
          <a:xfrm rot="10800000" flipV="1">
            <a:off x="4978874" y="3205018"/>
            <a:ext cx="330802" cy="95947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8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</a:t>
            </a:r>
          </a:p>
          <a:p>
            <a:pPr lvl="1"/>
            <a:r>
              <a:rPr lang="en-US" dirty="0"/>
              <a:t>One pair per plane</a:t>
            </a:r>
          </a:p>
          <a:p>
            <a:pPr lvl="1"/>
            <a:r>
              <a:rPr lang="en-US" dirty="0"/>
              <a:t>IFB penetration: Standard welded feedthroughs</a:t>
            </a:r>
          </a:p>
          <a:p>
            <a:pPr lvl="1"/>
            <a:r>
              <a:rPr lang="en-US" dirty="0"/>
              <a:t>Panel penetration: stainless steel compression fitting with </a:t>
            </a:r>
            <a:r>
              <a:rPr lang="en-US" dirty="0" smtClean="0"/>
              <a:t>epoxy</a:t>
            </a:r>
            <a:endParaRPr lang="en-US" dirty="0"/>
          </a:p>
          <a:p>
            <a:r>
              <a:rPr lang="en-US" dirty="0" smtClean="0"/>
              <a:t>Low voltage</a:t>
            </a:r>
          </a:p>
          <a:p>
            <a:pPr lvl="1"/>
            <a:r>
              <a:rPr lang="en-US" dirty="0" smtClean="0"/>
              <a:t>One pair per plane</a:t>
            </a:r>
          </a:p>
          <a:p>
            <a:pPr lvl="1"/>
            <a:r>
              <a:rPr lang="en-US" dirty="0" smtClean="0"/>
              <a:t>In vacuum: Nomex</a:t>
            </a:r>
            <a:r>
              <a:rPr lang="en-US" baseline="30000" dirty="0" smtClean="0"/>
              <a:t>®</a:t>
            </a:r>
            <a:r>
              <a:rPr lang="en-US" dirty="0" smtClean="0"/>
              <a:t> covered ~2.5mm square magnet wire</a:t>
            </a:r>
            <a:br>
              <a:rPr lang="en-US" dirty="0" smtClean="0"/>
            </a:br>
            <a:r>
              <a:rPr lang="en-US" dirty="0" smtClean="0"/>
              <a:t>Similar to that used by CDF</a:t>
            </a:r>
          </a:p>
          <a:p>
            <a:pPr lvl="1"/>
            <a:r>
              <a:rPr lang="en-US" dirty="0" smtClean="0"/>
              <a:t>Outside vacuum: THHN (flexible) wire</a:t>
            </a:r>
          </a:p>
          <a:p>
            <a:pPr lvl="1"/>
            <a:r>
              <a:rPr lang="en-US" dirty="0" smtClean="0"/>
              <a:t>IFB penetrations: standard electric vacuum feedthroughs</a:t>
            </a:r>
          </a:p>
          <a:p>
            <a:pPr lvl="1"/>
            <a:r>
              <a:rPr lang="en-US" dirty="0" smtClean="0"/>
              <a:t>Panel penetrations: Copper with Kapton</a:t>
            </a:r>
            <a:r>
              <a:rPr lang="en-US" baseline="30000" dirty="0" smtClean="0"/>
              <a:t>®</a:t>
            </a:r>
            <a:r>
              <a:rPr lang="en-US" dirty="0" smtClean="0"/>
              <a:t> sleeve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9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Voltage</a:t>
            </a:r>
          </a:p>
          <a:p>
            <a:pPr lvl="1"/>
            <a:r>
              <a:rPr lang="en-US" dirty="0" smtClean="0"/>
              <a:t>One line per panel</a:t>
            </a:r>
          </a:p>
          <a:p>
            <a:pPr lvl="1"/>
            <a:r>
              <a:rPr lang="en-US" dirty="0" smtClean="0"/>
              <a:t>Silicone insulated, 0.05” pitch ribbon cable</a:t>
            </a:r>
          </a:p>
          <a:p>
            <a:pPr lvl="1"/>
            <a:r>
              <a:rPr lang="en-US" dirty="0" smtClean="0"/>
              <a:t>IFB penetration: Vacuum rated DB25</a:t>
            </a:r>
          </a:p>
          <a:p>
            <a:pPr lvl="2"/>
            <a:r>
              <a:rPr lang="en-US" dirty="0" smtClean="0"/>
              <a:t>Note all lines are at the same voltage</a:t>
            </a:r>
          </a:p>
          <a:p>
            <a:pPr lvl="2"/>
            <a:r>
              <a:rPr lang="en-US" dirty="0" smtClean="0"/>
              <a:t>Panel </a:t>
            </a:r>
            <a:r>
              <a:rPr lang="en-US" dirty="0"/>
              <a:t>penetrations: Copper with </a:t>
            </a:r>
            <a:r>
              <a:rPr lang="en-US" dirty="0" smtClean="0"/>
              <a:t>ceramic sleeve</a:t>
            </a:r>
          </a:p>
          <a:p>
            <a:r>
              <a:rPr lang="en-US" dirty="0"/>
              <a:t>Copper communication</a:t>
            </a:r>
          </a:p>
          <a:p>
            <a:pPr lvl="1"/>
            <a:r>
              <a:rPr lang="en-US" dirty="0"/>
              <a:t>Two coax per </a:t>
            </a:r>
            <a:r>
              <a:rPr lang="en-US" dirty="0" smtClean="0"/>
              <a:t>panel</a:t>
            </a:r>
          </a:p>
          <a:p>
            <a:pPr lvl="1"/>
            <a:r>
              <a:rPr lang="en-US" dirty="0" smtClean="0"/>
              <a:t>IFB and Panel Penetration: Standard </a:t>
            </a:r>
            <a:r>
              <a:rPr lang="en-US" dirty="0"/>
              <a:t>vacuum rated </a:t>
            </a:r>
            <a:r>
              <a:rPr lang="en-US" dirty="0" smtClean="0"/>
              <a:t>SMA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Mukherjee - CD2/3b Review, Mu2e Tracker Infrastructure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1978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  <a:fontScheme name="Breeze">
    <a:majorFont>
      <a:latin typeface="News Gothic MT"/>
      <a:ea typeface=""/>
      <a:cs typeface=""/>
      <a:font script="Jpan" typeface="ＭＳ Ｐゴシック"/>
    </a:majorFont>
    <a:minorFont>
      <a:latin typeface="News Gothic MT"/>
      <a:ea typeface=""/>
      <a:cs typeface=""/>
      <a:font script="Jpan" typeface="ＭＳ Ｐゴシック"/>
    </a:minorFont>
  </a:fontScheme>
  <a:fmtScheme name="Breeze">
    <a:fillStyleLst>
      <a:solidFill>
        <a:schemeClr val="phClr"/>
      </a:solidFill>
      <a:gradFill rotWithShape="1">
        <a:gsLst>
          <a:gs pos="31000">
            <a:schemeClr val="phClr">
              <a:tint val="100000"/>
              <a:shade val="100000"/>
              <a:satMod val="12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5400000" scaled="1"/>
      </a:gradFill>
      <a:gradFill rotWithShape="1">
        <a:gsLst>
          <a:gs pos="0">
            <a:schemeClr val="phClr">
              <a:shade val="100000"/>
              <a:satMod val="120000"/>
            </a:schemeClr>
          </a:gs>
          <a:gs pos="69000">
            <a:schemeClr val="phClr">
              <a:tint val="80000"/>
              <a:shade val="100000"/>
              <a:satMod val="150000"/>
            </a:schemeClr>
          </a:gs>
          <a:gs pos="100000">
            <a:schemeClr val="phClr">
              <a:tint val="50000"/>
              <a:shade val="100000"/>
              <a:satMod val="15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dbl" algn="ctr">
        <a:solidFill>
          <a:schemeClr val="phClr"/>
        </a:solidFill>
        <a:prstDash val="solid"/>
      </a:ln>
      <a:ln w="31750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a:effectStyle>
      <a:effectStyle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40000"/>
              <a:satMod val="400000"/>
            </a:schemeClr>
            <a:schemeClr val="phClr">
              <a:tint val="10000"/>
              <a:satMod val="20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5509</TotalTime>
  <Words>819</Words>
  <Application>Microsoft Office PowerPoint</Application>
  <PresentationFormat>On-screen Show (4:3)</PresentationFormat>
  <Paragraphs>218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FermilabTemplate</vt:lpstr>
      <vt:lpstr>Fermilab: Footer Only</vt:lpstr>
      <vt:lpstr>Mu2e Tracker Infrastructure</vt:lpstr>
      <vt:lpstr>Cooling</vt:lpstr>
      <vt:lpstr>Cooling</vt:lpstr>
      <vt:lpstr>Cooling</vt:lpstr>
      <vt:lpstr>Power</vt:lpstr>
      <vt:lpstr>Alignment Monitoring: Hall Probe</vt:lpstr>
      <vt:lpstr>Cabling</vt:lpstr>
      <vt:lpstr>Cabling</vt:lpstr>
      <vt:lpstr>Cabling</vt:lpstr>
      <vt:lpstr>Cabling</vt:lpstr>
      <vt:lpstr>Outgassing from Cables</vt:lpstr>
      <vt:lpstr>Electrical Breakdown (Townsend Effect)</vt:lpstr>
      <vt:lpstr>Cost Table</vt:lpstr>
      <vt:lpstr>Cost Breakdown</vt:lpstr>
      <vt:lpstr>Quality of Estimate</vt:lpstr>
      <vt:lpstr>Labor &amp; Material by FY</vt:lpstr>
      <vt:lpstr>Labor Resources by FY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Aseet Mukherjee x2390,3923 07204N</cp:lastModifiedBy>
  <cp:revision>402</cp:revision>
  <cp:lastPrinted>2014-06-04T17:18:59Z</cp:lastPrinted>
  <dcterms:created xsi:type="dcterms:W3CDTF">2014-01-03T20:18:13Z</dcterms:created>
  <dcterms:modified xsi:type="dcterms:W3CDTF">2014-10-15T16:17:27Z</dcterms:modified>
</cp:coreProperties>
</file>