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82" r:id="rId2"/>
  </p:sldMasterIdLst>
  <p:notesMasterIdLst>
    <p:notesMasterId r:id="rId10"/>
  </p:notesMasterIdLst>
  <p:handoutMasterIdLst>
    <p:handoutMasterId r:id="rId11"/>
  </p:handoutMasterIdLst>
  <p:sldIdLst>
    <p:sldId id="256" r:id="rId3"/>
    <p:sldId id="335" r:id="rId4"/>
    <p:sldId id="336" r:id="rId5"/>
    <p:sldId id="337" r:id="rId6"/>
    <p:sldId id="338" r:id="rId7"/>
    <p:sldId id="339" r:id="rId8"/>
    <p:sldId id="340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1C6B11"/>
    <a:srgbClr val="BD1F24"/>
    <a:srgbClr val="DA592A"/>
    <a:srgbClr val="808080"/>
    <a:srgbClr val="154D81"/>
    <a:srgbClr val="DF652C"/>
    <a:srgbClr val="E0692D"/>
    <a:srgbClr val="DF6424"/>
    <a:srgbClr val="D3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26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aseet\mu2e\Docs\CD2\47506%20DoE%20CD2%20%20L3%20r2.xlsx" TargetMode="External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</c:dLbl>
      </c:pivotFmt>
    </c:pivotFmts>
    <c:plotArea>
      <c:layout>
        <c:manualLayout>
          <c:layoutTarget val="inner"/>
          <c:xMode val="edge"/>
          <c:yMode val="edge"/>
          <c:x val="1.0232104108719267E-4"/>
          <c:y val="6.4981926191610404E-2"/>
          <c:w val="0.67059069819409245"/>
          <c:h val="0.79886205060666349"/>
        </c:manualLayout>
      </c:layout>
      <c:pieChart>
        <c:varyColors val="1"/>
        <c:ser>
          <c:idx val="0"/>
          <c:order val="0"/>
          <c:tx>
            <c:v>Total</c:v>
          </c:tx>
          <c:dLbls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'WBS Breakdown 4750606'!$A$8</c:f>
              <c:strCache>
                <c:ptCount val="1"/>
                <c:pt idx="0">
                  <c:v>475.06.06 Detector Assembly &amp; Installation</c:v>
                </c:pt>
              </c:strCache>
            </c:strRef>
          </c:cat>
          <c:val>
            <c:numRef>
              <c:f>'WBS Breakdown 4750606'!$B$8</c:f>
              <c:numCache>
                <c:formatCode>###,###,</c:formatCode>
                <c:ptCount val="1"/>
                <c:pt idx="0">
                  <c:v>69653.277200000011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"/>
          <c:y val="0.84900383893294473"/>
          <c:w val="1"/>
          <c:h val="0.1250035026760444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extLst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1"/>
          <c:showVal val="1"/>
          <c:showCatName val="1"/>
          <c:showSerName val="0"/>
          <c:showPercent val="1"/>
          <c:showBubbleSize val="0"/>
          <c:separator>
</c:separator>
        </c:dLbl>
      </c:pivotFmt>
    </c:pivotFmts>
    <c:plotArea>
      <c:layout>
        <c:manualLayout>
          <c:layoutTarget val="inner"/>
          <c:xMode val="edge"/>
          <c:yMode val="edge"/>
          <c:x val="5.5707898658718336E-2"/>
          <c:y val="9.7870973169902981E-2"/>
          <c:w val="0.6726089864698358"/>
          <c:h val="0.71548073804798806"/>
        </c:manualLayout>
      </c:layout>
      <c:pieChart>
        <c:varyColors val="1"/>
        <c:ser>
          <c:idx val="0"/>
          <c:order val="0"/>
          <c:tx>
            <c:v>Total</c:v>
          </c:tx>
          <c:dLbls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'Resource Type 4750606'!$A$8</c:f>
              <c:strCache>
                <c:ptCount val="1"/>
                <c:pt idx="0">
                  <c:v>L Labor</c:v>
                </c:pt>
              </c:strCache>
            </c:strRef>
          </c:cat>
          <c:val>
            <c:numRef>
              <c:f>'Resource Type 4750606'!$B$8</c:f>
              <c:numCache>
                <c:formatCode>###,###,</c:formatCode>
                <c:ptCount val="1"/>
                <c:pt idx="0">
                  <c:v>69653.277200000011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31606651255031271"/>
          <c:y val="0.86448864934282255"/>
          <c:w val="0.31731649788187805"/>
          <c:h val="7.6357513932581861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extLst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ivotFmts>
      <c:pivotFmt>
        <c:idx val="0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dLblPos val="inEnd"/>
          <c:showLegendKey val="0"/>
          <c:showVal val="1"/>
          <c:showCatName val="0"/>
          <c:showSerName val="0"/>
          <c:showPercent val="0"/>
          <c:showBubbleSize val="0"/>
        </c:dLbl>
      </c:pivotFmt>
      <c:pivotFmt>
        <c:idx val="1"/>
      </c:pivotFmt>
      <c:pivotFmt>
        <c:idx val="2"/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1"/>
          <c:showBubbleSize val="0"/>
          <c:separator>
</c:separator>
        </c:dLbl>
      </c:pivotFmt>
      <c:pivotFmt>
        <c:idx val="5"/>
        <c:dLbl>
          <c:idx val="0"/>
          <c:delete val="1"/>
        </c:dLbl>
      </c:pivotFmt>
      <c:pivotFmt>
        <c:idx val="6"/>
        <c:dLbl>
          <c:idx val="0"/>
          <c:delete val="1"/>
        </c:dLbl>
      </c:pivotFmt>
      <c:pivotFmt>
        <c:idx val="7"/>
      </c:pivotFmt>
      <c:pivotFmt>
        <c:idx val="8"/>
        <c:dLbl>
          <c:idx val="0"/>
          <c:delete val="1"/>
        </c:dLbl>
      </c:pivotFmt>
    </c:pivotFmts>
    <c:plotArea>
      <c:layout>
        <c:manualLayout>
          <c:layoutTarget val="inner"/>
          <c:xMode val="edge"/>
          <c:yMode val="edge"/>
          <c:x val="3.0339533650742294E-3"/>
          <c:y val="1.0683801380333624E-3"/>
          <c:w val="0.57991380353076438"/>
          <c:h val="0.99893161986196666"/>
        </c:manualLayout>
      </c:layout>
      <c:pieChart>
        <c:varyColors val="1"/>
        <c:ser>
          <c:idx val="0"/>
          <c:order val="0"/>
          <c:tx>
            <c:v>Total</c:v>
          </c:tx>
          <c:dPt>
            <c:idx val="1"/>
            <c:bubble3D val="0"/>
          </c:dPt>
          <c:dLbls>
            <c:dLbl>
              <c:idx val="1"/>
              <c:layout/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'Estimate Type 4750606'!$A$8:$A$9</c:f>
              <c:strCache>
                <c:ptCount val="2"/>
                <c:pt idx="0">
                  <c:v>L5 / M5 Conceptual</c:v>
                </c:pt>
                <c:pt idx="1">
                  <c:v>L7 / M7 Rough Estimate Pre-Conceptual - Uncommon Work</c:v>
                </c:pt>
              </c:strCache>
            </c:strRef>
          </c:cat>
          <c:val>
            <c:numRef>
              <c:f>'Estimate Type 4750606'!$B$8:$B$9</c:f>
              <c:numCache>
                <c:formatCode>###,###,</c:formatCode>
                <c:ptCount val="2"/>
                <c:pt idx="0">
                  <c:v>65052.832800000004</c:v>
                </c:pt>
                <c:pt idx="1">
                  <c:v>4600.4444000000003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  <c:extLst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'Labor and Material 4750606'!$B$24</c:f>
              <c:strCache>
                <c:ptCount val="1"/>
                <c:pt idx="0">
                  <c:v>L Labor</c:v>
                </c:pt>
              </c:strCache>
            </c:strRef>
          </c:tx>
          <c:invertIfNegative val="0"/>
          <c:cat>
            <c:numRef>
              <c:f>'Labor and Material 4750606'!$A$25</c:f>
              <c:numCache>
                <c:formatCode>"FY"yy</c:formatCode>
                <c:ptCount val="1"/>
                <c:pt idx="0">
                  <c:v>44104</c:v>
                </c:pt>
              </c:numCache>
            </c:numRef>
          </c:cat>
          <c:val>
            <c:numRef>
              <c:f>'Labor and Material 4750606'!$B$25</c:f>
              <c:numCache>
                <c:formatCode>###,###,</c:formatCode>
                <c:ptCount val="1"/>
                <c:pt idx="0">
                  <c:v>69653.277200000011</c:v>
                </c:pt>
              </c:numCache>
            </c:numRef>
          </c:val>
        </c:ser>
        <c:ser>
          <c:idx val="3"/>
          <c:order val="1"/>
          <c:tx>
            <c:strRef>
              <c:f>'Labor and Material 4750606'!$C$24</c:f>
              <c:strCache>
                <c:ptCount val="1"/>
                <c:pt idx="0">
                  <c:v>Material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cat>
            <c:numRef>
              <c:f>'Labor and Material 4750606'!$A$25</c:f>
              <c:numCache>
                <c:formatCode>"FY"yy</c:formatCode>
                <c:ptCount val="1"/>
                <c:pt idx="0">
                  <c:v>44104</c:v>
                </c:pt>
              </c:numCache>
            </c:numRef>
          </c:cat>
          <c:val>
            <c:numRef>
              <c:f>'Labor and Material 4750606'!$C$25</c:f>
              <c:numCache>
                <c:formatCode>###,###,</c:formatCode>
                <c:ptCount val="1"/>
              </c:numCache>
            </c:numRef>
          </c:val>
        </c:ser>
        <c:ser>
          <c:idx val="2"/>
          <c:order val="2"/>
          <c:tx>
            <c:strRef>
              <c:f>'Labor and Material 4750606'!$D$24</c:f>
              <c:strCache>
                <c:ptCount val="1"/>
                <c:pt idx="0">
                  <c:v>Non-Fermi Labor</c:v>
                </c:pt>
              </c:strCache>
            </c:strRef>
          </c:tx>
          <c:invertIfNegative val="0"/>
          <c:cat>
            <c:numRef>
              <c:f>'Labor and Material 4750606'!$A$25</c:f>
              <c:numCache>
                <c:formatCode>"FY"yy</c:formatCode>
                <c:ptCount val="1"/>
                <c:pt idx="0">
                  <c:v>44104</c:v>
                </c:pt>
              </c:numCache>
            </c:numRef>
          </c:cat>
          <c:val>
            <c:numRef>
              <c:f>'Labor and Material 4750606'!$D$25</c:f>
              <c:numCache>
                <c:formatCode>###,###,</c:formatCode>
                <c:ptCount val="1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202176"/>
        <c:axId val="33203712"/>
      </c:barChart>
      <c:lineChart>
        <c:grouping val="standard"/>
        <c:varyColors val="0"/>
        <c:ser>
          <c:idx val="1"/>
          <c:order val="3"/>
          <c:tx>
            <c:strRef>
              <c:f>'Labor and Material 4750606'!$E$24</c:f>
              <c:strCache>
                <c:ptCount val="1"/>
                <c:pt idx="0">
                  <c:v>Cumulative Total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'Labor and Material 4750606'!$A$25</c:f>
              <c:numCache>
                <c:formatCode>"FY"yy</c:formatCode>
                <c:ptCount val="1"/>
                <c:pt idx="0">
                  <c:v>44104</c:v>
                </c:pt>
              </c:numCache>
            </c:numRef>
          </c:cat>
          <c:val>
            <c:numRef>
              <c:f>'Labor and Material 4750606'!$E$25</c:f>
              <c:numCache>
                <c:formatCode>###,###,</c:formatCode>
                <c:ptCount val="1"/>
                <c:pt idx="0">
                  <c:v>69653.277200000011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216000"/>
        <c:axId val="33205632"/>
      </c:lineChart>
      <c:dateAx>
        <c:axId val="33202176"/>
        <c:scaling>
          <c:orientation val="minMax"/>
        </c:scaling>
        <c:delete val="0"/>
        <c:axPos val="b"/>
        <c:numFmt formatCode="&quot;FY&quot;yy" sourceLinked="1"/>
        <c:majorTickMark val="out"/>
        <c:minorTickMark val="none"/>
        <c:tickLblPos val="nextTo"/>
        <c:crossAx val="33203712"/>
        <c:crosses val="autoZero"/>
        <c:auto val="1"/>
        <c:lblOffset val="100"/>
        <c:baseTimeUnit val="days"/>
      </c:dateAx>
      <c:valAx>
        <c:axId val="332037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Cost $K</a:t>
                </a:r>
              </a:p>
            </c:rich>
          </c:tx>
          <c:layout/>
          <c:overlay val="0"/>
        </c:title>
        <c:numFmt formatCode="###,###," sourceLinked="1"/>
        <c:majorTickMark val="out"/>
        <c:minorTickMark val="none"/>
        <c:tickLblPos val="nextTo"/>
        <c:crossAx val="33202176"/>
        <c:crosses val="autoZero"/>
        <c:crossBetween val="between"/>
      </c:valAx>
      <c:valAx>
        <c:axId val="33205632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Cost $K</a:t>
                </a:r>
              </a:p>
              <a:p>
                <a:pPr>
                  <a:defRPr/>
                </a:pPr>
                <a:endParaRPr lang="en-US"/>
              </a:p>
            </c:rich>
          </c:tx>
          <c:layout/>
          <c:overlay val="0"/>
        </c:title>
        <c:numFmt formatCode="###,###," sourceLinked="1"/>
        <c:majorTickMark val="out"/>
        <c:minorTickMark val="none"/>
        <c:tickLblPos val="nextTo"/>
        <c:crossAx val="33216000"/>
        <c:crosses val="max"/>
        <c:crossBetween val="between"/>
      </c:valAx>
      <c:dateAx>
        <c:axId val="33216000"/>
        <c:scaling>
          <c:orientation val="minMax"/>
        </c:scaling>
        <c:delete val="1"/>
        <c:axPos val="b"/>
        <c:numFmt formatCode="&quot;FY&quot;yy" sourceLinked="1"/>
        <c:majorTickMark val="out"/>
        <c:minorTickMark val="none"/>
        <c:tickLblPos val="none"/>
        <c:crossAx val="33205632"/>
        <c:crosses val="autoZero"/>
        <c:auto val="1"/>
        <c:lblOffset val="100"/>
        <c:baseTimeUnit val="days"/>
        <c:majorUnit val="1"/>
        <c:minorUnit val="1"/>
      </c:dateAx>
      <c:spPr>
        <a:noFill/>
        <a:ln w="25400">
          <a:noFill/>
        </a:ln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2701273552429381E-2"/>
          <c:y val="3.4487487281785509E-2"/>
          <c:w val="0.81459745289514118"/>
          <c:h val="0.72960539703383664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'FTE''s 4750606'!$B$26</c:f>
              <c:strCache>
                <c:ptCount val="1"/>
                <c:pt idx="0">
                  <c:v>AD Administrative</c:v>
                </c:pt>
              </c:strCache>
            </c:strRef>
          </c:tx>
          <c:invertIfNegative val="0"/>
          <c:cat>
            <c:numRef>
              <c:f>'FTE''s 4750606'!$A$27:$A$28</c:f>
              <c:numCache>
                <c:formatCode>"FY"yy</c:formatCode>
                <c:ptCount val="2"/>
                <c:pt idx="0">
                  <c:v>43738</c:v>
                </c:pt>
                <c:pt idx="1">
                  <c:v>44104</c:v>
                </c:pt>
              </c:numCache>
            </c:numRef>
          </c:cat>
          <c:val>
            <c:numRef>
              <c:f>'FTE''s 4750606'!$B$27:$B$28</c:f>
              <c:numCache>
                <c:formatCode>General</c:formatCode>
                <c:ptCount val="2"/>
              </c:numCache>
            </c:numRef>
          </c:val>
        </c:ser>
        <c:ser>
          <c:idx val="2"/>
          <c:order val="1"/>
          <c:tx>
            <c:strRef>
              <c:f>'FTE''s 4750606'!$C$26</c:f>
              <c:strCache>
                <c:ptCount val="1"/>
                <c:pt idx="0">
                  <c:v>EN Engineering</c:v>
                </c:pt>
              </c:strCache>
            </c:strRef>
          </c:tx>
          <c:invertIfNegative val="0"/>
          <c:cat>
            <c:numRef>
              <c:f>'FTE''s 4750606'!$A$27:$A$28</c:f>
              <c:numCache>
                <c:formatCode>"FY"yy</c:formatCode>
                <c:ptCount val="2"/>
                <c:pt idx="0">
                  <c:v>43738</c:v>
                </c:pt>
                <c:pt idx="1">
                  <c:v>44104</c:v>
                </c:pt>
              </c:numCache>
            </c:numRef>
          </c:cat>
          <c:val>
            <c:numRef>
              <c:f>'FTE''s 4750606'!$C$27:$C$28</c:f>
              <c:numCache>
                <c:formatCode>#,##0.0</c:formatCode>
                <c:ptCount val="2"/>
                <c:pt idx="0">
                  <c:v>0</c:v>
                </c:pt>
                <c:pt idx="1">
                  <c:v>0.1404</c:v>
                </c:pt>
              </c:numCache>
            </c:numRef>
          </c:val>
        </c:ser>
        <c:ser>
          <c:idx val="3"/>
          <c:order val="2"/>
          <c:tx>
            <c:strRef>
              <c:f>'FTE''s 4750606'!$D$26</c:f>
              <c:strCache>
                <c:ptCount val="1"/>
                <c:pt idx="0">
                  <c:v>ES Environmental, Safety &amp; Health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numRef>
              <c:f>'FTE''s 4750606'!$A$27:$A$28</c:f>
              <c:numCache>
                <c:formatCode>"FY"yy</c:formatCode>
                <c:ptCount val="2"/>
                <c:pt idx="0">
                  <c:v>43738</c:v>
                </c:pt>
                <c:pt idx="1">
                  <c:v>44104</c:v>
                </c:pt>
              </c:numCache>
            </c:numRef>
          </c:cat>
          <c:val>
            <c:numRef>
              <c:f>'FTE''s 4750606'!$D$27:$D$28</c:f>
              <c:numCache>
                <c:formatCode>General</c:formatCode>
                <c:ptCount val="2"/>
              </c:numCache>
            </c:numRef>
          </c:val>
        </c:ser>
        <c:ser>
          <c:idx val="5"/>
          <c:order val="3"/>
          <c:tx>
            <c:strRef>
              <c:f>'FTE''s 4750606'!$E$26</c:f>
              <c:strCache>
                <c:ptCount val="1"/>
                <c:pt idx="0">
                  <c:v>FM Facilities Management</c:v>
                </c:pt>
              </c:strCache>
            </c:strRef>
          </c:tx>
          <c:invertIfNegative val="0"/>
          <c:cat>
            <c:numRef>
              <c:f>'FTE''s 4750606'!$A$27:$A$28</c:f>
              <c:numCache>
                <c:formatCode>"FY"yy</c:formatCode>
                <c:ptCount val="2"/>
                <c:pt idx="0">
                  <c:v>43738</c:v>
                </c:pt>
                <c:pt idx="1">
                  <c:v>44104</c:v>
                </c:pt>
              </c:numCache>
            </c:numRef>
          </c:cat>
          <c:val>
            <c:numRef>
              <c:f>'FTE''s 4750606'!$E$27:$E$28</c:f>
              <c:numCache>
                <c:formatCode>General</c:formatCode>
                <c:ptCount val="2"/>
              </c:numCache>
            </c:numRef>
          </c:val>
        </c:ser>
        <c:ser>
          <c:idx val="6"/>
          <c:order val="4"/>
          <c:tx>
            <c:strRef>
              <c:f>'FTE''s 4750606'!$F$26</c:f>
              <c:strCache>
                <c:ptCount val="1"/>
                <c:pt idx="0">
                  <c:v>IT Information Technology</c:v>
                </c:pt>
              </c:strCache>
            </c:strRef>
          </c:tx>
          <c:invertIfNegative val="0"/>
          <c:cat>
            <c:numRef>
              <c:f>'FTE''s 4750606'!$A$27:$A$28</c:f>
              <c:numCache>
                <c:formatCode>"FY"yy</c:formatCode>
                <c:ptCount val="2"/>
                <c:pt idx="0">
                  <c:v>43738</c:v>
                </c:pt>
                <c:pt idx="1">
                  <c:v>44104</c:v>
                </c:pt>
              </c:numCache>
            </c:numRef>
          </c:cat>
          <c:val>
            <c:numRef>
              <c:f>'FTE''s 4750606'!$F$27:$F$28</c:f>
              <c:numCache>
                <c:formatCode>General</c:formatCode>
                <c:ptCount val="2"/>
              </c:numCache>
            </c:numRef>
          </c:val>
        </c:ser>
        <c:ser>
          <c:idx val="7"/>
          <c:order val="5"/>
          <c:tx>
            <c:strRef>
              <c:f>'FTE''s 4750606'!$G$26</c:f>
              <c:strCache>
                <c:ptCount val="1"/>
                <c:pt idx="0">
                  <c:v>SC Scientific</c:v>
                </c:pt>
              </c:strCache>
            </c:strRef>
          </c:tx>
          <c:invertIfNegative val="0"/>
          <c:cat>
            <c:numRef>
              <c:f>'FTE''s 4750606'!$A$27:$A$28</c:f>
              <c:numCache>
                <c:formatCode>"FY"yy</c:formatCode>
                <c:ptCount val="2"/>
                <c:pt idx="0">
                  <c:v>43738</c:v>
                </c:pt>
                <c:pt idx="1">
                  <c:v>44104</c:v>
                </c:pt>
              </c:numCache>
            </c:numRef>
          </c:cat>
          <c:val>
            <c:numRef>
              <c:f>'FTE''s 4750606'!$G$27:$G$28</c:f>
              <c:numCache>
                <c:formatCode>#,##0.0</c:formatCode>
                <c:ptCount val="2"/>
                <c:pt idx="0">
                  <c:v>6.3399999999999998E-2</c:v>
                </c:pt>
                <c:pt idx="1">
                  <c:v>1.3233000000000001</c:v>
                </c:pt>
              </c:numCache>
            </c:numRef>
          </c:val>
        </c:ser>
        <c:ser>
          <c:idx val="0"/>
          <c:order val="6"/>
          <c:tx>
            <c:strRef>
              <c:f>'FTE''s 4750606'!$H$26</c:f>
              <c:strCache>
                <c:ptCount val="1"/>
                <c:pt idx="0">
                  <c:v>TE Technical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numRef>
              <c:f>'FTE''s 4750606'!$A$27:$A$28</c:f>
              <c:numCache>
                <c:formatCode>"FY"yy</c:formatCode>
                <c:ptCount val="2"/>
                <c:pt idx="0">
                  <c:v>43738</c:v>
                </c:pt>
                <c:pt idx="1">
                  <c:v>44104</c:v>
                </c:pt>
              </c:numCache>
            </c:numRef>
          </c:cat>
          <c:val>
            <c:numRef>
              <c:f>'FTE''s 4750606'!$H$27:$H$28</c:f>
              <c:numCache>
                <c:formatCode>#,##0.0</c:formatCode>
                <c:ptCount val="2"/>
                <c:pt idx="0">
                  <c:v>0</c:v>
                </c:pt>
                <c:pt idx="1">
                  <c:v>0.19239999999999999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940608"/>
        <c:axId val="35966976"/>
      </c:barChart>
      <c:lineChart>
        <c:grouping val="standard"/>
        <c:varyColors val="0"/>
        <c:ser>
          <c:idx val="4"/>
          <c:order val="7"/>
          <c:tx>
            <c:strRef>
              <c:f>'FTE''s 4750606'!$I$26</c:f>
              <c:strCache>
                <c:ptCount val="1"/>
                <c:pt idx="0">
                  <c:v>Cumulative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cat>
            <c:numRef>
              <c:f>'FTE''s 4750606'!$A$27:$A$28</c:f>
              <c:numCache>
                <c:formatCode>"FY"yy</c:formatCode>
                <c:ptCount val="2"/>
                <c:pt idx="0">
                  <c:v>43738</c:v>
                </c:pt>
                <c:pt idx="1">
                  <c:v>44104</c:v>
                </c:pt>
              </c:numCache>
            </c:numRef>
          </c:cat>
          <c:val>
            <c:numRef>
              <c:f>'FTE''s 4750606'!$I$27:$I$28</c:f>
              <c:numCache>
                <c:formatCode>#,##0.0</c:formatCode>
                <c:ptCount val="2"/>
                <c:pt idx="0">
                  <c:v>6.3399999999999998E-2</c:v>
                </c:pt>
                <c:pt idx="1">
                  <c:v>1.7195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71072"/>
        <c:axId val="35968896"/>
      </c:lineChart>
      <c:dateAx>
        <c:axId val="35940608"/>
        <c:scaling>
          <c:orientation val="minMax"/>
        </c:scaling>
        <c:delete val="0"/>
        <c:axPos val="b"/>
        <c:numFmt formatCode="&quot;FY&quot;yy" sourceLinked="1"/>
        <c:majorTickMark val="out"/>
        <c:minorTickMark val="none"/>
        <c:tickLblPos val="nextTo"/>
        <c:crossAx val="35966976"/>
        <c:crosses val="autoZero"/>
        <c:auto val="1"/>
        <c:lblOffset val="100"/>
        <c:baseTimeUnit val="years"/>
      </c:dateAx>
      <c:valAx>
        <c:axId val="35966976"/>
        <c:scaling>
          <c:orientation val="minMax"/>
          <c:max val="2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FTE's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35940608"/>
        <c:crosses val="autoZero"/>
        <c:crossBetween val="between"/>
      </c:valAx>
      <c:valAx>
        <c:axId val="35968896"/>
        <c:scaling>
          <c:orientation val="minMax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Cumulative FTE's</a:t>
                </a:r>
              </a:p>
            </c:rich>
          </c:tx>
          <c:layout/>
          <c:overlay val="0"/>
        </c:title>
        <c:numFmt formatCode="#,##0.0" sourceLinked="1"/>
        <c:majorTickMark val="out"/>
        <c:minorTickMark val="none"/>
        <c:tickLblPos val="nextTo"/>
        <c:crossAx val="35971072"/>
        <c:crosses val="max"/>
        <c:crossBetween val="between"/>
      </c:valAx>
      <c:dateAx>
        <c:axId val="35971072"/>
        <c:scaling>
          <c:orientation val="minMax"/>
        </c:scaling>
        <c:delete val="1"/>
        <c:axPos val="b"/>
        <c:numFmt formatCode="&quot;FY&quot;yy" sourceLinked="1"/>
        <c:majorTickMark val="out"/>
        <c:minorTickMark val="none"/>
        <c:tickLblPos val="none"/>
        <c:crossAx val="35968896"/>
        <c:crosses val="autoZero"/>
        <c:auto val="1"/>
        <c:lblOffset val="100"/>
        <c:baseTimeUnit val="years"/>
      </c:dateAx>
    </c:plotArea>
    <c:legend>
      <c:legendPos val="b"/>
      <c:layout>
        <c:manualLayout>
          <c:xMode val="edge"/>
          <c:yMode val="edge"/>
          <c:x val="0"/>
          <c:y val="0.85041695695103681"/>
          <c:w val="0.9985827637271919"/>
          <c:h val="0.134306149350681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C190591-D543-7449-A828-559C08D06478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3F73473-3CFB-5241-BF82-E3884D4E8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809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82702176-6DAC-6B4F-B700-3AD3B8686ACC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4649E3D0-3FEA-B642-9F67-967BE3D8E8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148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FermilabLogo_100c56m0y23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0" y="1447800"/>
            <a:ext cx="2901950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154D81"/>
                </a:solidFill>
                <a:latin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154D81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384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32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>
                <a:solidFill>
                  <a:srgbClr val="154D81"/>
                </a:solidFill>
              </a:defRPr>
            </a:lvl1pPr>
          </a:lstStyle>
          <a:p>
            <a:pPr>
              <a:defRPr/>
            </a:pPr>
            <a:fld id="{2A0CCE80-3B22-F34E-81B2-E096627812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2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20688-F7AE-7441-85BB-0E205217A2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38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8B61D-3477-4845-9DF6-695E34DA1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3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790FE-81D3-D341-890A-EF9117775F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852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68A71-83C6-EF40-AD36-EC1683BCD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8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2DCEB-21D2-CD4C-B55A-F3EADD9B8B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516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40404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accent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2117-9F9F-7143-9723-4103C8BEA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6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154D8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0" y="6515100"/>
            <a:ext cx="1076325" cy="2413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B6373-8500-2042-A196-2287B72DC7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690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r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154D81"/>
                </a:solidFill>
                <a:latin typeface="Helvetica"/>
              </a:defRPr>
            </a:lvl1pPr>
          </a:lstStyle>
          <a:p>
            <a:pPr>
              <a:defRPr/>
            </a:pPr>
            <a:fld id="{762C15F7-22DB-1448-B34D-3F8D2909FD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18529" y="6114990"/>
            <a:ext cx="84026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b="1" i="0" dirty="0" smtClean="0">
                <a:solidFill>
                  <a:schemeClr val="tx2"/>
                </a:solidFill>
                <a:latin typeface="Helvetica"/>
                <a:cs typeface="Helvetica"/>
              </a:rPr>
              <a:t>Mu2e</a:t>
            </a:r>
            <a:endParaRPr lang="en-US" sz="2000" b="1" i="0" dirty="0">
              <a:solidFill>
                <a:schemeClr val="tx2"/>
              </a:solidFill>
              <a:latin typeface="Helvetica"/>
              <a:cs typeface="Helvetic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3996" r:id="rId3"/>
    <p:sldLayoutId id="2147483997" r:id="rId4"/>
    <p:sldLayoutId id="2147483998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595959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595959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595959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154D81"/>
                </a:solidFill>
                <a:latin typeface="Helvetica" charset="0"/>
                <a:cs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154D81"/>
                </a:solidFill>
                <a:latin typeface="Helvetica" charset="0"/>
              </a:defRPr>
            </a:lvl1pPr>
          </a:lstStyle>
          <a:p>
            <a:pPr>
              <a:defRPr/>
            </a:pPr>
            <a:fld id="{ABC452BA-E2D2-7F48-9628-85048FBCF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4003" r:id="rId3"/>
    <p:sldLayoutId id="2147484004" r:id="rId4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rgbClr val="7F7F7F"/>
          </a:solidFill>
          <a:latin typeface="Helvetica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rgbClr val="7F7F7F"/>
          </a:solidFill>
          <a:latin typeface="Helvetica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rgbClr val="7F7F7F"/>
          </a:solidFill>
          <a:latin typeface="Helvetica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7F7F7F"/>
          </a:solidFill>
          <a:latin typeface="Helvetica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56500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Mu2e Tracker Assembly and Installation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2810" y="4348956"/>
            <a:ext cx="1219200" cy="7000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4667" y="587375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56500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A. Mukherjee</a:t>
            </a:r>
            <a:endParaRPr lang="en-US" dirty="0">
              <a:solidFill>
                <a:schemeClr val="tx2"/>
              </a:solidFill>
              <a:latin typeface="Helvetica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Tracker 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L2 </a:t>
            </a: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Manager</a:t>
            </a:r>
            <a:br>
              <a:rPr lang="en-US" dirty="0" smtClean="0">
                <a:solidFill>
                  <a:schemeClr val="tx2"/>
                </a:solidFill>
                <a:latin typeface="Helvetica" charset="0"/>
              </a:rPr>
            </a:br>
            <a:r>
              <a:rPr lang="en-US" dirty="0" smtClean="0">
                <a:solidFill>
                  <a:schemeClr val="tx2"/>
                </a:solidFill>
                <a:latin typeface="Helvetica" charset="0"/>
              </a:rPr>
              <a:t>Acting Assembly &amp; Installation L3 </a:t>
            </a:r>
            <a:r>
              <a:rPr lang="en-US" dirty="0">
                <a:solidFill>
                  <a:schemeClr val="tx2"/>
                </a:solidFill>
                <a:latin typeface="Helvetica" charset="0"/>
              </a:rPr>
              <a:t>manager </a:t>
            </a:r>
          </a:p>
          <a:p>
            <a:r>
              <a:rPr lang="en-US" dirty="0">
                <a:solidFill>
                  <a:schemeClr val="tx2"/>
                </a:solidFill>
                <a:latin typeface="Helvetica" charset="0"/>
              </a:rPr>
              <a:t>21 Oct 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covers survey (optical) and checkout </a:t>
            </a:r>
            <a:r>
              <a:rPr lang="en-US" smtClean="0"/>
              <a:t>of the </a:t>
            </a:r>
            <a:r>
              <a:rPr lang="en-US" dirty="0" smtClean="0"/>
              <a:t>tracker after moving the mu2e building</a:t>
            </a:r>
          </a:p>
          <a:p>
            <a:r>
              <a:rPr lang="en-US" dirty="0" smtClean="0"/>
              <a:t>All institutions working on the tracker are assumed to send students or postdocs for the checkout</a:t>
            </a:r>
          </a:p>
          <a:p>
            <a:r>
              <a:rPr lang="en-US" dirty="0" err="1" smtClean="0"/>
              <a:t>Costed</a:t>
            </a:r>
            <a:r>
              <a:rPr lang="en-US" dirty="0" smtClean="0"/>
              <a:t> labor is surveyors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45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Mukherjee - CD-2/3b Review, Mu2e Tracker Assembly and Installation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0CCE80-3B22-F34E-81B2-E096627812D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9518992"/>
              </p:ext>
            </p:extLst>
          </p:nvPr>
        </p:nvGraphicFramePr>
        <p:xfrm>
          <a:off x="429929" y="2415208"/>
          <a:ext cx="8227054" cy="2466708"/>
        </p:xfrm>
        <a:graphic>
          <a:graphicData uri="http://schemas.openxmlformats.org/drawingml/2006/table">
            <a:tbl>
              <a:tblPr/>
              <a:tblGrid>
                <a:gridCol w="2794132"/>
                <a:gridCol w="632881"/>
                <a:gridCol w="632881"/>
                <a:gridCol w="632881"/>
                <a:gridCol w="1577161"/>
                <a:gridCol w="1293657"/>
                <a:gridCol w="663461"/>
              </a:tblGrid>
              <a:tr h="377687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4629" marR="4629" marT="462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Base Cost (AY K$)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Estimate</a:t>
                      </a:r>
                      <a:b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Uncertainty</a:t>
                      </a:r>
                      <a:b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(on remaining</a:t>
                      </a:r>
                      <a:b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costs</a:t>
                      </a: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)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%</a:t>
                      </a:r>
                      <a:b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Contingency</a:t>
                      </a:r>
                      <a:b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on </a:t>
                      </a:r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ETC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 Cost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</a:tr>
              <a:tr h="31054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M&amp;S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Labor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475.06 Tracker 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4629" marR="4629" marT="4629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4629" marR="4629" marT="46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974725" indent="-974725" algn="l" fontAlgn="ctr"/>
                      <a:r>
                        <a:rPr lang="en-US" sz="1600" b="0" i="0" u="none" strike="noStrike" dirty="0">
                          <a:effectLst/>
                          <a:latin typeface="Microsoft Sans Serif"/>
                        </a:rPr>
                        <a:t>475.06.06 Detector Assembly &amp; Installation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marL="974725" indent="-974725" algn="l" fontAlgn="ctr"/>
                      <a:r>
                        <a:rPr lang="en-US" sz="1600" b="0" i="0" u="none" strike="noStrike" dirty="0">
                          <a:effectLst/>
                          <a:latin typeface="Microsoft Sans Serif"/>
                        </a:rPr>
                        <a:t>475.06.06 Detector Assembly &amp; Installation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65%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33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Grand 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 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70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69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effectLst/>
                          <a:latin typeface="Microsoft Sans Serif"/>
                        </a:rPr>
                        <a:t>65%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Microsoft Sans Serif"/>
                        </a:rPr>
                        <a:t>37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474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</p:spPr>
        <p:txBody>
          <a:bodyPr/>
          <a:lstStyle/>
          <a:p>
            <a:r>
              <a:rPr lang="en-US" sz="3200" dirty="0" smtClean="0"/>
              <a:t>Cost Breakdown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 smtClean="0"/>
              <a:t>A. Mukherjee - CD-2/3b Review, Mu2e Tracker Assembly and Installation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2A0CCE80-3B22-F34E-81B2-E096627812D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83094" y="369727"/>
            <a:ext cx="2332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</a:t>
            </a:r>
            <a:r>
              <a:rPr lang="en-US" dirty="0"/>
              <a:t> </a:t>
            </a:r>
            <a:r>
              <a:rPr lang="en-US" dirty="0" smtClean="0"/>
              <a:t>K$)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4522305" y="1620078"/>
            <a:ext cx="0" cy="45918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15"/>
          <p:cNvGraphicFramePr>
            <a:graphicFrameLocks noGrp="1"/>
          </p:cNvGraphicFramePr>
          <p:nvPr>
            <p:ph sz="half" idx="17"/>
            <p:extLst>
              <p:ext uri="{D42A27DB-BD31-4B8C-83A1-F6EECF244321}">
                <p14:modId xmlns:p14="http://schemas.microsoft.com/office/powerpoint/2010/main" val="712734176"/>
              </p:ext>
            </p:extLst>
          </p:nvPr>
        </p:nvGraphicFramePr>
        <p:xfrm>
          <a:off x="228600" y="1620078"/>
          <a:ext cx="4251325" cy="3568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6" name="Content Placeholder 25"/>
          <p:cNvGraphicFramePr>
            <a:graphicFrameLocks noGrp="1"/>
          </p:cNvGraphicFramePr>
          <p:nvPr>
            <p:ph sz="half" idx="18"/>
            <p:extLst>
              <p:ext uri="{D42A27DB-BD31-4B8C-83A1-F6EECF244321}">
                <p14:modId xmlns:p14="http://schemas.microsoft.com/office/powerpoint/2010/main" val="1651821504"/>
              </p:ext>
            </p:extLst>
          </p:nvPr>
        </p:nvGraphicFramePr>
        <p:xfrm>
          <a:off x="4654550" y="1600130"/>
          <a:ext cx="4260850" cy="400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00152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Quality of Estimate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Mukherjee - CD-2/3b Review, Mu2e Tracker Assembly and Installation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E80-3B22-F34E-81B2-E096627812DD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583095" y="369727"/>
            <a:ext cx="2332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</a:t>
            </a:r>
            <a:r>
              <a:rPr lang="en-US" dirty="0"/>
              <a:t> </a:t>
            </a:r>
            <a:r>
              <a:rPr lang="en-US" dirty="0" smtClean="0"/>
              <a:t>K$)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510462"/>
              </p:ext>
            </p:extLst>
          </p:nvPr>
        </p:nvGraphicFramePr>
        <p:xfrm>
          <a:off x="242887" y="1042988"/>
          <a:ext cx="8672513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398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Labor &amp; Material by FY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Mukherjee - CD-2/3b Review, Mu2e Tracker Assembly and Installation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E80-3B22-F34E-81B2-E096627812D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568808" y="348929"/>
            <a:ext cx="2332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 Cost (AY</a:t>
            </a:r>
            <a:r>
              <a:rPr lang="en-US" dirty="0"/>
              <a:t> </a:t>
            </a:r>
            <a:r>
              <a:rPr lang="en-US" dirty="0" smtClean="0"/>
              <a:t>K$)</a:t>
            </a:r>
            <a:endParaRPr lang="en-US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2314982"/>
              </p:ext>
            </p:extLst>
          </p:nvPr>
        </p:nvGraphicFramePr>
        <p:xfrm>
          <a:off x="228600" y="1042988"/>
          <a:ext cx="8672513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815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Labor Resources by FY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10/22/14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 Mukherjee - CD-2/3b Review, Mu2e Tracker Assembly and Installation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CCE80-3B22-F34E-81B2-E096627812D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50013" y="353172"/>
            <a:ext cx="2385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FTEs by Discipline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8100379"/>
              </p:ext>
            </p:extLst>
          </p:nvPr>
        </p:nvGraphicFramePr>
        <p:xfrm>
          <a:off x="228600" y="1042988"/>
          <a:ext cx="8672513" cy="4987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6632158"/>
      </p:ext>
    </p:extLst>
  </p:cSld>
  <p:clrMapOvr>
    <a:masterClrMapping/>
  </p:clrMapOvr>
</p:sld>
</file>

<file path=ppt/theme/theme1.xml><?xml version="1.0" encoding="utf-8"?>
<a:theme xmlns:a="http://schemas.openxmlformats.org/drawingml/2006/main" name="FermilabTemplate">
  <a:themeElements>
    <a:clrScheme name="Custom 2">
      <a:dk1>
        <a:srgbClr val="404040"/>
      </a:dk1>
      <a:lt1>
        <a:srgbClr val="FFFFFF"/>
      </a:lt1>
      <a:dk2>
        <a:srgbClr val="154D81"/>
      </a:dk2>
      <a:lt2>
        <a:srgbClr val="FFFFFF"/>
      </a:lt2>
      <a:accent1>
        <a:srgbClr val="82D2E6"/>
      </a:accent1>
      <a:accent2>
        <a:srgbClr val="1997B7"/>
      </a:accent2>
      <a:accent3>
        <a:srgbClr val="DA592A"/>
      </a:accent3>
      <a:accent4>
        <a:srgbClr val="BD1F24"/>
      </a:accent4>
      <a:accent5>
        <a:srgbClr val="519A24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rmilab: Footer Only">
  <a:themeElements>
    <a:clrScheme name="Fermilab">
      <a:dk1>
        <a:srgbClr val="074184"/>
      </a:dk1>
      <a:lt1>
        <a:srgbClr val="FFFFFF"/>
      </a:lt1>
      <a:dk2>
        <a:srgbClr val="074184"/>
      </a:dk2>
      <a:lt2>
        <a:srgbClr val="FFFCF3"/>
      </a:lt2>
      <a:accent1>
        <a:srgbClr val="70C3DC"/>
      </a:accent1>
      <a:accent2>
        <a:srgbClr val="E14825"/>
      </a:accent2>
      <a:accent3>
        <a:srgbClr val="399F3C"/>
      </a:accent3>
      <a:accent4>
        <a:srgbClr val="800F1B"/>
      </a:accent4>
      <a:accent5>
        <a:srgbClr val="1997B7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FermilabTemplate.potx</Template>
  <TotalTime>5168</TotalTime>
  <Words>221</Words>
  <Application>Microsoft Office PowerPoint</Application>
  <PresentationFormat>On-screen Show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FermilabTemplate</vt:lpstr>
      <vt:lpstr>Fermilab: Footer Only</vt:lpstr>
      <vt:lpstr>Mu2e Tracker Assembly and Installation</vt:lpstr>
      <vt:lpstr>Survey</vt:lpstr>
      <vt:lpstr>Cost Table</vt:lpstr>
      <vt:lpstr>Cost Breakdown</vt:lpstr>
      <vt:lpstr>Quality of Estimate</vt:lpstr>
      <vt:lpstr>Labor &amp; Material by FY</vt:lpstr>
      <vt:lpstr>Labor Resources by FY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Aseet Mukherjee x2390,3923 07204N</cp:lastModifiedBy>
  <cp:revision>381</cp:revision>
  <cp:lastPrinted>2014-06-04T17:18:59Z</cp:lastPrinted>
  <dcterms:created xsi:type="dcterms:W3CDTF">2014-01-03T20:18:13Z</dcterms:created>
  <dcterms:modified xsi:type="dcterms:W3CDTF">2014-10-15T16:15:52Z</dcterms:modified>
</cp:coreProperties>
</file>