
<file path=[Content_Types].xml><?xml version="1.0" encoding="utf-8"?>
<Types xmlns="http://schemas.openxmlformats.org/package/2006/content-types">
  <Default Extension="png" ContentType="image/png"/>
  <Default Extension="tmp" ContentType="image/png"/>
  <Default Extension="emf" ContentType="image/x-emf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theme/themeOverride4.xml" ContentType="application/vnd.openxmlformats-officedocument.themeOverride+xml"/>
  <Override PartName="/ppt/charts/chart5.xml" ContentType="application/vnd.openxmlformats-officedocument.drawingml.chart+xml"/>
  <Override PartName="/ppt/theme/themeOverride5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  <p:sldMasterId id="2147483682" r:id="rId2"/>
  </p:sldMasterIdLst>
  <p:notesMasterIdLst>
    <p:notesMasterId r:id="rId34"/>
  </p:notesMasterIdLst>
  <p:handoutMasterIdLst>
    <p:handoutMasterId r:id="rId35"/>
  </p:handoutMasterIdLst>
  <p:sldIdLst>
    <p:sldId id="256" r:id="rId3"/>
    <p:sldId id="363" r:id="rId4"/>
    <p:sldId id="314" r:id="rId5"/>
    <p:sldId id="366" r:id="rId6"/>
    <p:sldId id="367" r:id="rId7"/>
    <p:sldId id="368" r:id="rId8"/>
    <p:sldId id="369" r:id="rId9"/>
    <p:sldId id="370" r:id="rId10"/>
    <p:sldId id="371" r:id="rId11"/>
    <p:sldId id="372" r:id="rId12"/>
    <p:sldId id="373" r:id="rId13"/>
    <p:sldId id="374" r:id="rId14"/>
    <p:sldId id="375" r:id="rId15"/>
    <p:sldId id="376" r:id="rId16"/>
    <p:sldId id="377" r:id="rId17"/>
    <p:sldId id="380" r:id="rId18"/>
    <p:sldId id="383" r:id="rId19"/>
    <p:sldId id="378" r:id="rId20"/>
    <p:sldId id="381" r:id="rId21"/>
    <p:sldId id="384" r:id="rId22"/>
    <p:sldId id="379" r:id="rId23"/>
    <p:sldId id="382" r:id="rId24"/>
    <p:sldId id="353" r:id="rId25"/>
    <p:sldId id="354" r:id="rId26"/>
    <p:sldId id="355" r:id="rId27"/>
    <p:sldId id="365" r:id="rId28"/>
    <p:sldId id="356" r:id="rId29"/>
    <p:sldId id="360" r:id="rId30"/>
    <p:sldId id="385" r:id="rId31"/>
    <p:sldId id="386" r:id="rId32"/>
    <p:sldId id="387" r:id="rId33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1C6B11"/>
    <a:srgbClr val="BD1F24"/>
    <a:srgbClr val="DA592A"/>
    <a:srgbClr val="808080"/>
    <a:srgbClr val="154D81"/>
    <a:srgbClr val="DF652C"/>
    <a:srgbClr val="E0692D"/>
    <a:srgbClr val="DF6424"/>
    <a:srgbClr val="D354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929F9F4-4A8F-4326-A1B4-22849713DDAB}" styleName="Dark Style 1 - Accent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11" d="100"/>
          <a:sy n="111" d="100"/>
        </p:scale>
        <p:origin x="-1602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944"/>
    </p:cViewPr>
  </p:sorterViewPr>
  <p:notesViewPr>
    <p:cSldViewPr snapToGrid="0" snapToObject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C:\aseet\mu2e\Docs\CD2\47506%20DoE%20CD2%20%20L3%20r2.xlsx" TargetMode="External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file:///C:\aseet\mu2e\Docs\CD2\47506%20DoE%20CD2%20%20L3%20r2.xlsx" TargetMode="External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oleObject" Target="file:///C:\aseet\mu2e\Docs\CD2\47506%20DoE%20CD2%20%20L3%20r2.xlsx" TargetMode="External"/><Relationship Id="rId1" Type="http://schemas.openxmlformats.org/officeDocument/2006/relationships/themeOverride" Target="../theme/themeOverride3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oleObject" Target="file:///C:\aseet\mu2e\Docs\CD2\47506%20DoE%20CD2%20%20L3%20r2.xlsx" TargetMode="External"/><Relationship Id="rId1" Type="http://schemas.openxmlformats.org/officeDocument/2006/relationships/themeOverride" Target="../theme/themeOverride4.xm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oleObject" Target="file:///C:\aseet\mu2e\Docs\CD2\47506%20DoE%20CD2%20%20L3%20r2.xlsx" TargetMode="External"/><Relationship Id="rId1" Type="http://schemas.openxmlformats.org/officeDocument/2006/relationships/themeOverride" Target="../theme/themeOverrid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ivotFmts>
      <c:pivotFmt>
        <c:idx val="0"/>
        <c:marker>
          <c:symbol val="none"/>
        </c:marker>
        <c:dLbl>
          <c:idx val="0"/>
          <c:spPr/>
          <c:txPr>
            <a:bodyPr/>
            <a:lstStyle/>
            <a:p>
              <a:pPr>
                <a:defRPr/>
              </a:pPr>
              <a:endParaRPr lang="en-US"/>
            </a:p>
          </c:txPr>
          <c:dLblPos val="inEnd"/>
          <c:showLegendKey val="0"/>
          <c:showVal val="1"/>
          <c:showCatName val="0"/>
          <c:showSerName val="0"/>
          <c:showPercent val="0"/>
          <c:showBubbleSize val="0"/>
        </c:dLbl>
      </c:pivotFmt>
      <c:pivotFmt>
        <c:idx val="1"/>
        <c:marker>
          <c:symbol val="none"/>
        </c:marker>
      </c:pivotFmt>
      <c:pivotFmt>
        <c:idx val="2"/>
        <c:marker>
          <c:symbol val="none"/>
        </c:marker>
        <c:dLbl>
          <c:idx val="0"/>
          <c:spPr/>
          <c:txPr>
            <a:bodyPr/>
            <a:lstStyle/>
            <a:p>
              <a:pPr>
                <a:defRPr/>
              </a:pPr>
              <a:endParaRPr lang="en-US"/>
            </a:p>
          </c:txPr>
          <c:showLegendKey val="0"/>
          <c:showVal val="1"/>
          <c:showCatName val="0"/>
          <c:showSerName val="0"/>
          <c:showPercent val="1"/>
          <c:showBubbleSize val="0"/>
        </c:dLbl>
      </c:pivotFmt>
    </c:pivotFmts>
    <c:plotArea>
      <c:layout>
        <c:manualLayout>
          <c:layoutTarget val="inner"/>
          <c:xMode val="edge"/>
          <c:yMode val="edge"/>
          <c:x val="1.66324616443109E-3"/>
          <c:y val="5.4146178404542597E-2"/>
          <c:w val="0.710366062345269"/>
          <c:h val="0.658940257187693"/>
        </c:manualLayout>
      </c:layout>
      <c:pieChart>
        <c:varyColors val="1"/>
        <c:ser>
          <c:idx val="0"/>
          <c:order val="0"/>
          <c:tx>
            <c:v>Total</c:v>
          </c:tx>
          <c:dLbls>
            <c:showLegendKey val="0"/>
            <c:showVal val="1"/>
            <c:showCatName val="0"/>
            <c:showSerName val="0"/>
            <c:showPercent val="1"/>
            <c:showBubbleSize val="0"/>
            <c:showLeaderLines val="1"/>
          </c:dLbls>
          <c:cat>
            <c:strRef>
              <c:f>'WBS Breakdown 4750604'!$A$8:$A$11</c:f>
              <c:strCache>
                <c:ptCount val="4"/>
                <c:pt idx="0">
                  <c:v>475.06.04.01 Preamp</c:v>
                </c:pt>
                <c:pt idx="1">
                  <c:v>475.06.04.02 Digitizer</c:v>
                </c:pt>
                <c:pt idx="2">
                  <c:v>475.06.04.03 Readout Controller</c:v>
                </c:pt>
                <c:pt idx="3">
                  <c:v>475.06.04.04 Test Stands</c:v>
                </c:pt>
              </c:strCache>
            </c:strRef>
          </c:cat>
          <c:val>
            <c:numRef>
              <c:f>'WBS Breakdown 4750604'!$B$8:$B$11</c:f>
              <c:numCache>
                <c:formatCode>###,###,</c:formatCode>
                <c:ptCount val="4"/>
                <c:pt idx="0">
                  <c:v>660739.54489999963</c:v>
                </c:pt>
                <c:pt idx="1">
                  <c:v>1180157.6746</c:v>
                </c:pt>
                <c:pt idx="2">
                  <c:v>403065.21720000001</c:v>
                </c:pt>
                <c:pt idx="3">
                  <c:v>22934.945299999999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0.30769230769230799"/>
          <c:y val="0.7335273499753"/>
          <c:w val="0.68855944911292299"/>
          <c:h val="0.26468849113877202"/>
        </c:manualLayout>
      </c:layout>
      <c:overlay val="0"/>
    </c:legend>
    <c:plotVisOnly val="1"/>
    <c:dispBlanksAs val="zero"/>
    <c:showDLblsOverMax val="0"/>
  </c:chart>
  <c:txPr>
    <a:bodyPr/>
    <a:lstStyle/>
    <a:p>
      <a:pPr>
        <a:defRPr sz="1400"/>
      </a:pPr>
      <a:endParaRPr lang="en-US"/>
    </a:p>
  </c:txPr>
  <c:externalData r:id="rId2">
    <c:autoUpdate val="0"/>
  </c:externalData>
  <c:extLst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ivotFmts>
      <c:pivotFmt>
        <c:idx val="0"/>
        <c:marker>
          <c:symbol val="none"/>
        </c:marker>
        <c:dLbl>
          <c:idx val="0"/>
          <c:spPr/>
          <c:txPr>
            <a:bodyPr/>
            <a:lstStyle/>
            <a:p>
              <a:pPr>
                <a:defRPr/>
              </a:pPr>
              <a:endParaRPr lang="en-US"/>
            </a:p>
          </c:txPr>
          <c:dLblPos val="inEnd"/>
          <c:showLegendKey val="0"/>
          <c:showVal val="1"/>
          <c:showCatName val="0"/>
          <c:showSerName val="0"/>
          <c:showPercent val="0"/>
          <c:showBubbleSize val="0"/>
        </c:dLbl>
      </c:pivotFmt>
      <c:pivotFmt>
        <c:idx val="1"/>
        <c:marker>
          <c:symbol val="none"/>
        </c:marker>
      </c:pivotFmt>
      <c:pivotFmt>
        <c:idx val="2"/>
        <c:marker>
          <c:symbol val="none"/>
        </c:marker>
        <c:dLbl>
          <c:idx val="0"/>
          <c:spPr/>
          <c:txPr>
            <a:bodyPr/>
            <a:lstStyle/>
            <a:p>
              <a:pPr>
                <a:defRPr/>
              </a:pPr>
              <a:endParaRPr lang="en-US"/>
            </a:p>
          </c:txPr>
          <c:showLegendKey val="1"/>
          <c:showVal val="1"/>
          <c:showCatName val="1"/>
          <c:showSerName val="0"/>
          <c:showPercent val="1"/>
          <c:showBubbleSize val="0"/>
          <c:separator>
</c:separator>
        </c:dLbl>
      </c:pivotFmt>
    </c:pivotFmts>
    <c:plotArea>
      <c:layout>
        <c:manualLayout>
          <c:layoutTarget val="inner"/>
          <c:xMode val="edge"/>
          <c:yMode val="edge"/>
          <c:x val="0"/>
          <c:y val="0.21025255328693701"/>
          <c:w val="0.72927616684210195"/>
          <c:h val="0.67648139517428296"/>
        </c:manualLayout>
      </c:layout>
      <c:pieChart>
        <c:varyColors val="1"/>
        <c:ser>
          <c:idx val="0"/>
          <c:order val="0"/>
          <c:tx>
            <c:v>Total</c:v>
          </c:tx>
          <c:dLbls>
            <c:dLbl>
              <c:idx val="1"/>
              <c:layout>
                <c:manualLayout>
                  <c:x val="0.13040181590445332"/>
                  <c:y val="-0.18223752768860985"/>
                </c:manualLayout>
              </c:layout>
              <c:showLegendKey val="1"/>
              <c:showVal val="1"/>
              <c:showCatName val="1"/>
              <c:showSerName val="0"/>
              <c:showPercent val="1"/>
              <c:showBubbleSize val="0"/>
              <c:separator>
</c:separator>
            </c:dLbl>
            <c:showLegendKey val="1"/>
            <c:showVal val="1"/>
            <c:showCatName val="1"/>
            <c:showSerName val="0"/>
            <c:showPercent val="1"/>
            <c:showBubbleSize val="0"/>
            <c:separator>
</c:separator>
            <c:showLeaderLines val="1"/>
          </c:dLbls>
          <c:cat>
            <c:strRef>
              <c:f>'Resource Type 4750604'!$A$8:$A$10</c:f>
              <c:strCache>
                <c:ptCount val="3"/>
                <c:pt idx="0">
                  <c:v>L Labor</c:v>
                </c:pt>
                <c:pt idx="1">
                  <c:v>M Material</c:v>
                </c:pt>
                <c:pt idx="2">
                  <c:v>N Non-Fermi Labor</c:v>
                </c:pt>
              </c:strCache>
            </c:strRef>
          </c:cat>
          <c:val>
            <c:numRef>
              <c:f>'Resource Type 4750604'!$B$8:$B$10</c:f>
              <c:numCache>
                <c:formatCode>###,###,</c:formatCode>
                <c:ptCount val="3"/>
                <c:pt idx="0">
                  <c:v>590606.46770000004</c:v>
                </c:pt>
                <c:pt idx="1">
                  <c:v>1614632.5719999999</c:v>
                </c:pt>
                <c:pt idx="2">
                  <c:v>61658.342300000011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0.580817509835169"/>
          <c:y val="0.813801408300736"/>
          <c:w val="0.41619518620665302"/>
          <c:h val="0.18431275517595899"/>
        </c:manualLayout>
      </c:layout>
      <c:overlay val="0"/>
    </c:legend>
    <c:plotVisOnly val="1"/>
    <c:dispBlanksAs val="zero"/>
    <c:showDLblsOverMax val="0"/>
  </c:chart>
  <c:txPr>
    <a:bodyPr/>
    <a:lstStyle/>
    <a:p>
      <a:pPr>
        <a:defRPr sz="1400"/>
      </a:pPr>
      <a:endParaRPr lang="en-US"/>
    </a:p>
  </c:txPr>
  <c:externalData r:id="rId2">
    <c:autoUpdate val="0"/>
  </c:externalData>
  <c:extLst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ivotFmts>
      <c:pivotFmt>
        <c:idx val="0"/>
        <c:marker>
          <c:symbol val="none"/>
        </c:marker>
        <c:dLbl>
          <c:idx val="0"/>
          <c:spPr/>
          <c:txPr>
            <a:bodyPr/>
            <a:lstStyle/>
            <a:p>
              <a:pPr>
                <a:defRPr/>
              </a:pPr>
              <a:endParaRPr lang="en-US"/>
            </a:p>
          </c:txPr>
          <c:dLblPos val="inEnd"/>
          <c:showLegendKey val="0"/>
          <c:showVal val="1"/>
          <c:showCatName val="0"/>
          <c:showSerName val="0"/>
          <c:showPercent val="0"/>
          <c:showBubbleSize val="0"/>
        </c:dLbl>
      </c:pivotFmt>
      <c:pivotFmt>
        <c:idx val="1"/>
      </c:pivotFmt>
      <c:pivotFmt>
        <c:idx val="2"/>
      </c:pivotFmt>
      <c:pivotFmt>
        <c:idx val="3"/>
        <c:marker>
          <c:symbol val="none"/>
        </c:marker>
      </c:pivotFmt>
      <c:pivotFmt>
        <c:idx val="4"/>
        <c:marker>
          <c:symbol val="none"/>
        </c:marker>
        <c:dLbl>
          <c:idx val="0"/>
          <c:spPr/>
          <c:txPr>
            <a:bodyPr/>
            <a:lstStyle/>
            <a:p>
              <a:pPr>
                <a:defRPr/>
              </a:pPr>
              <a:endParaRPr lang="en-US"/>
            </a:p>
          </c:txPr>
          <c:showLegendKey val="0"/>
          <c:showVal val="1"/>
          <c:showCatName val="0"/>
          <c:showSerName val="0"/>
          <c:showPercent val="1"/>
          <c:showBubbleSize val="0"/>
          <c:separator>
</c:separator>
        </c:dLbl>
      </c:pivotFmt>
    </c:pivotFmts>
    <c:plotArea>
      <c:layout>
        <c:manualLayout>
          <c:layoutTarget val="inner"/>
          <c:xMode val="edge"/>
          <c:yMode val="edge"/>
          <c:x val="0.126856425582758"/>
          <c:y val="0"/>
          <c:w val="0.58045332419795703"/>
          <c:h val="1"/>
        </c:manualLayout>
      </c:layout>
      <c:pieChart>
        <c:varyColors val="1"/>
        <c:ser>
          <c:idx val="0"/>
          <c:order val="0"/>
          <c:tx>
            <c:v>Total</c:v>
          </c:tx>
          <c:dLbls>
            <c:showLegendKey val="0"/>
            <c:showVal val="1"/>
            <c:showCatName val="0"/>
            <c:showSerName val="0"/>
            <c:showPercent val="1"/>
            <c:showBubbleSize val="0"/>
            <c:separator>
</c:separator>
            <c:showLeaderLines val="1"/>
          </c:dLbls>
          <c:cat>
            <c:strRef>
              <c:f>'Estimate Type 4750604'!$A$8:$A$11</c:f>
              <c:strCache>
                <c:ptCount val="4"/>
                <c:pt idx="0">
                  <c:v>L1 Actual / M1 Existing P.O.</c:v>
                </c:pt>
                <c:pt idx="1">
                  <c:v>L3 / M3  Advanced</c:v>
                </c:pt>
                <c:pt idx="2">
                  <c:v>L4 / M4 Preliminary</c:v>
                </c:pt>
                <c:pt idx="3">
                  <c:v>L5 / M5 Conceptual</c:v>
                </c:pt>
              </c:strCache>
            </c:strRef>
          </c:cat>
          <c:val>
            <c:numRef>
              <c:f>'Estimate Type 4750604'!$B$8:$B$11</c:f>
              <c:numCache>
                <c:formatCode>###,###,</c:formatCode>
                <c:ptCount val="4"/>
                <c:pt idx="0">
                  <c:v>178883.09049999999</c:v>
                </c:pt>
                <c:pt idx="1">
                  <c:v>702538.41810000001</c:v>
                </c:pt>
                <c:pt idx="2">
                  <c:v>383700.19689999992</c:v>
                </c:pt>
                <c:pt idx="3">
                  <c:v>1001775.6764999999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0.70395385974053903"/>
          <c:y val="0.74017993454191899"/>
          <c:w val="0.29604614025946102"/>
          <c:h val="0.25802312584892501"/>
        </c:manualLayout>
      </c:layout>
      <c:overlay val="0"/>
    </c:legend>
    <c:plotVisOnly val="1"/>
    <c:dispBlanksAs val="zero"/>
    <c:showDLblsOverMax val="0"/>
  </c:chart>
  <c:txPr>
    <a:bodyPr/>
    <a:lstStyle/>
    <a:p>
      <a:pPr>
        <a:defRPr sz="1600"/>
      </a:pPr>
      <a:endParaRPr lang="en-US"/>
    </a:p>
  </c:txPr>
  <c:externalData r:id="rId2">
    <c:autoUpdate val="0"/>
  </c:externalData>
  <c:extLst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'Labor and Material 4750604'!$B$24</c:f>
              <c:strCache>
                <c:ptCount val="1"/>
                <c:pt idx="0">
                  <c:v>L Labor</c:v>
                </c:pt>
              </c:strCache>
            </c:strRef>
          </c:tx>
          <c:invertIfNegative val="0"/>
          <c:cat>
            <c:numRef>
              <c:f>'Labor and Material 4750604'!$A$28:$A$32</c:f>
              <c:numCache>
                <c:formatCode>"FY"yy</c:formatCode>
                <c:ptCount val="5"/>
                <c:pt idx="0">
                  <c:v>42277</c:v>
                </c:pt>
                <c:pt idx="1">
                  <c:v>42643</c:v>
                </c:pt>
                <c:pt idx="2">
                  <c:v>43008</c:v>
                </c:pt>
                <c:pt idx="3">
                  <c:v>43373</c:v>
                </c:pt>
                <c:pt idx="4">
                  <c:v>43738</c:v>
                </c:pt>
              </c:numCache>
            </c:numRef>
          </c:cat>
          <c:val>
            <c:numRef>
              <c:f>'Labor and Material 4750604'!$B$28:$B$32</c:f>
              <c:numCache>
                <c:formatCode>###,###,</c:formatCode>
                <c:ptCount val="5"/>
                <c:pt idx="0">
                  <c:v>39797.7137</c:v>
                </c:pt>
                <c:pt idx="1">
                  <c:v>15330.081200000001</c:v>
                </c:pt>
                <c:pt idx="2">
                  <c:v>0</c:v>
                </c:pt>
                <c:pt idx="3">
                  <c:v>15070.4148</c:v>
                </c:pt>
                <c:pt idx="4">
                  <c:v>214006.10870000001</c:v>
                </c:pt>
              </c:numCache>
            </c:numRef>
          </c:val>
        </c:ser>
        <c:ser>
          <c:idx val="3"/>
          <c:order val="1"/>
          <c:tx>
            <c:strRef>
              <c:f>'Labor and Material 4750604'!$C$24</c:f>
              <c:strCache>
                <c:ptCount val="1"/>
                <c:pt idx="0">
                  <c:v>M Material</c:v>
                </c:pt>
              </c:strCache>
            </c:strRef>
          </c:tx>
          <c:spPr>
            <a:solidFill>
              <a:srgbClr val="C0504D"/>
            </a:solidFill>
          </c:spPr>
          <c:invertIfNegative val="0"/>
          <c:cat>
            <c:numRef>
              <c:f>'Labor and Material 4750604'!$A$28:$A$32</c:f>
              <c:numCache>
                <c:formatCode>"FY"yy</c:formatCode>
                <c:ptCount val="5"/>
                <c:pt idx="0">
                  <c:v>42277</c:v>
                </c:pt>
                <c:pt idx="1">
                  <c:v>42643</c:v>
                </c:pt>
                <c:pt idx="2">
                  <c:v>43008</c:v>
                </c:pt>
                <c:pt idx="3">
                  <c:v>43373</c:v>
                </c:pt>
                <c:pt idx="4">
                  <c:v>43738</c:v>
                </c:pt>
              </c:numCache>
            </c:numRef>
          </c:cat>
          <c:val>
            <c:numRef>
              <c:f>'Labor and Material 4750604'!$C$28:$C$32</c:f>
              <c:numCache>
                <c:formatCode>###,###,</c:formatCode>
                <c:ptCount val="5"/>
                <c:pt idx="0">
                  <c:v>23828.264200000001</c:v>
                </c:pt>
                <c:pt idx="1">
                  <c:v>23949.3328</c:v>
                </c:pt>
                <c:pt idx="2">
                  <c:v>114250.60799999999</c:v>
                </c:pt>
                <c:pt idx="3">
                  <c:v>1353381.7812000001</c:v>
                </c:pt>
                <c:pt idx="4">
                  <c:v>0</c:v>
                </c:pt>
              </c:numCache>
            </c:numRef>
          </c:val>
        </c:ser>
        <c:ser>
          <c:idx val="2"/>
          <c:order val="2"/>
          <c:tx>
            <c:strRef>
              <c:f>'Labor and Material 4750604'!$D$24</c:f>
              <c:strCache>
                <c:ptCount val="1"/>
                <c:pt idx="0">
                  <c:v>Non-Fermi Labor</c:v>
                </c:pt>
              </c:strCache>
            </c:strRef>
          </c:tx>
          <c:invertIfNegative val="0"/>
          <c:cat>
            <c:numRef>
              <c:f>'Labor and Material 4750604'!$A$28:$A$32</c:f>
              <c:numCache>
                <c:formatCode>"FY"yy</c:formatCode>
                <c:ptCount val="5"/>
                <c:pt idx="0">
                  <c:v>42277</c:v>
                </c:pt>
                <c:pt idx="1">
                  <c:v>42643</c:v>
                </c:pt>
                <c:pt idx="2">
                  <c:v>43008</c:v>
                </c:pt>
                <c:pt idx="3">
                  <c:v>43373</c:v>
                </c:pt>
                <c:pt idx="4">
                  <c:v>43738</c:v>
                </c:pt>
              </c:numCache>
            </c:numRef>
          </c:cat>
          <c:val>
            <c:numRef>
              <c:f>'Labor and Material 4750604'!$D$28:$D$32</c:f>
              <c:numCache>
                <c:formatCode>###,###,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9018.316499999999</c:v>
                </c:pt>
                <c:pt idx="4">
                  <c:v>17467.358100000001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75542528"/>
        <c:axId val="75544064"/>
      </c:barChart>
      <c:lineChart>
        <c:grouping val="standard"/>
        <c:varyColors val="0"/>
        <c:ser>
          <c:idx val="1"/>
          <c:order val="3"/>
          <c:tx>
            <c:strRef>
              <c:f>'Labor and Material 4750604'!$E$24</c:f>
              <c:strCache>
                <c:ptCount val="1"/>
                <c:pt idx="0">
                  <c:v>Cumulative Total</c:v>
                </c:pt>
              </c:strCache>
            </c:strRef>
          </c:tx>
          <c:spPr>
            <a:ln>
              <a:solidFill>
                <a:srgbClr val="7030A0"/>
              </a:solidFill>
            </a:ln>
          </c:spPr>
          <c:marker>
            <c:symbol val="none"/>
          </c:marker>
          <c:cat>
            <c:numRef>
              <c:f>'Labor and Material 4750604'!$A$28:$A$32</c:f>
              <c:numCache>
                <c:formatCode>"FY"yy</c:formatCode>
                <c:ptCount val="5"/>
                <c:pt idx="0">
                  <c:v>42277</c:v>
                </c:pt>
                <c:pt idx="1">
                  <c:v>42643</c:v>
                </c:pt>
                <c:pt idx="2">
                  <c:v>43008</c:v>
                </c:pt>
                <c:pt idx="3">
                  <c:v>43373</c:v>
                </c:pt>
                <c:pt idx="4">
                  <c:v>43738</c:v>
                </c:pt>
              </c:numCache>
            </c:numRef>
          </c:cat>
          <c:val>
            <c:numRef>
              <c:f>'Labor and Material 4750604'!$E$28:$E$32</c:f>
              <c:numCache>
                <c:formatCode>###,###,</c:formatCode>
                <c:ptCount val="5"/>
                <c:pt idx="0">
                  <c:v>504423.38069999998</c:v>
                </c:pt>
                <c:pt idx="1">
                  <c:v>543702.79469999997</c:v>
                </c:pt>
                <c:pt idx="2">
                  <c:v>657953.40270000009</c:v>
                </c:pt>
                <c:pt idx="3">
                  <c:v>2035423.9151999999</c:v>
                </c:pt>
                <c:pt idx="4">
                  <c:v>2266897.3820000002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75556352"/>
        <c:axId val="75545984"/>
      </c:lineChart>
      <c:dateAx>
        <c:axId val="75542528"/>
        <c:scaling>
          <c:orientation val="minMax"/>
        </c:scaling>
        <c:delete val="0"/>
        <c:axPos val="b"/>
        <c:numFmt formatCode="&quot;FY&quot;yy" sourceLinked="1"/>
        <c:majorTickMark val="out"/>
        <c:minorTickMark val="none"/>
        <c:tickLblPos val="nextTo"/>
        <c:crossAx val="75544064"/>
        <c:crosses val="autoZero"/>
        <c:auto val="1"/>
        <c:lblOffset val="100"/>
        <c:baseTimeUnit val="years"/>
      </c:dateAx>
      <c:valAx>
        <c:axId val="75544064"/>
        <c:scaling>
          <c:orientation val="minMax"/>
          <c:max val="1400000"/>
          <c:min val="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Annual Cost $K</a:t>
                </a:r>
              </a:p>
            </c:rich>
          </c:tx>
          <c:layout/>
          <c:overlay val="0"/>
        </c:title>
        <c:numFmt formatCode="###,###," sourceLinked="1"/>
        <c:majorTickMark val="out"/>
        <c:minorTickMark val="none"/>
        <c:tickLblPos val="nextTo"/>
        <c:crossAx val="75542528"/>
        <c:crosses val="autoZero"/>
        <c:crossBetween val="between"/>
        <c:majorUnit val="250000"/>
      </c:valAx>
      <c:valAx>
        <c:axId val="75545984"/>
        <c:scaling>
          <c:orientation val="minMax"/>
          <c:max val="2800000"/>
          <c:min val="0"/>
        </c:scaling>
        <c:delete val="0"/>
        <c:axPos val="r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Cumulative Cost $K</a:t>
                </a:r>
              </a:p>
              <a:p>
                <a:pPr>
                  <a:defRPr/>
                </a:pPr>
                <a:endParaRPr lang="en-US"/>
              </a:p>
            </c:rich>
          </c:tx>
          <c:layout/>
          <c:overlay val="0"/>
        </c:title>
        <c:numFmt formatCode="###,###," sourceLinked="1"/>
        <c:majorTickMark val="out"/>
        <c:minorTickMark val="none"/>
        <c:tickLblPos val="nextTo"/>
        <c:crossAx val="75556352"/>
        <c:crosses val="max"/>
        <c:crossBetween val="between"/>
      </c:valAx>
      <c:dateAx>
        <c:axId val="75556352"/>
        <c:scaling>
          <c:orientation val="minMax"/>
        </c:scaling>
        <c:delete val="1"/>
        <c:axPos val="b"/>
        <c:numFmt formatCode="&quot;FY&quot;yy" sourceLinked="1"/>
        <c:majorTickMark val="out"/>
        <c:minorTickMark val="none"/>
        <c:tickLblPos val="none"/>
        <c:crossAx val="75545984"/>
        <c:crosses val="autoZero"/>
        <c:auto val="1"/>
        <c:lblOffset val="100"/>
        <c:baseTimeUnit val="years"/>
        <c:majorUnit val="1"/>
        <c:minorUnit val="1"/>
      </c:dateAx>
      <c:spPr>
        <a:noFill/>
        <a:ln w="25400">
          <a:noFill/>
        </a:ln>
      </c:spPr>
    </c:plotArea>
    <c:legend>
      <c:legendPos val="b"/>
      <c:layout>
        <c:manualLayout>
          <c:xMode val="edge"/>
          <c:yMode val="edge"/>
          <c:x val="0.100238881163972"/>
          <c:y val="0.92636797866848397"/>
          <c:w val="0.80245103120629502"/>
          <c:h val="5.8355127633234298E-2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400"/>
      </a:pPr>
      <a:endParaRPr lang="en-US"/>
    </a:p>
  </c:txPr>
  <c:externalData r:id="rId2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03091226268557"/>
          <c:y val="3.4487487281785502E-2"/>
          <c:w val="0.79381754746288602"/>
          <c:h val="0.69141316278813303"/>
        </c:manualLayout>
      </c:layout>
      <c:barChart>
        <c:barDir val="col"/>
        <c:grouping val="stacked"/>
        <c:varyColors val="0"/>
        <c:ser>
          <c:idx val="1"/>
          <c:order val="0"/>
          <c:tx>
            <c:strRef>
              <c:f>'FTE''s 4750604'!$B$26</c:f>
              <c:strCache>
                <c:ptCount val="1"/>
                <c:pt idx="0">
                  <c:v>AD Administrative</c:v>
                </c:pt>
              </c:strCache>
            </c:strRef>
          </c:tx>
          <c:invertIfNegative val="0"/>
          <c:cat>
            <c:numRef>
              <c:f>'FTE''s 4750604'!$A$29:$A$33</c:f>
              <c:numCache>
                <c:formatCode>"FY"yy</c:formatCode>
                <c:ptCount val="5"/>
                <c:pt idx="0">
                  <c:v>42277</c:v>
                </c:pt>
                <c:pt idx="1">
                  <c:v>42643</c:v>
                </c:pt>
                <c:pt idx="2">
                  <c:v>43008</c:v>
                </c:pt>
                <c:pt idx="3">
                  <c:v>43373</c:v>
                </c:pt>
                <c:pt idx="4">
                  <c:v>43738</c:v>
                </c:pt>
              </c:numCache>
            </c:numRef>
          </c:cat>
          <c:val>
            <c:numRef>
              <c:f>'FTE''s 4750604'!$B$29:$B$33</c:f>
              <c:numCache>
                <c:formatCode>#,##0.0</c:formatCode>
                <c:ptCount val="5"/>
                <c:pt idx="0">
                  <c:v>1.1000000000000001E-3</c:v>
                </c:pt>
                <c:pt idx="1">
                  <c:v>1.8100000000000002E-2</c:v>
                </c:pt>
                <c:pt idx="2">
                  <c:v>8.1000000000000003E-2</c:v>
                </c:pt>
                <c:pt idx="3">
                  <c:v>3.6600000000000001E-2</c:v>
                </c:pt>
                <c:pt idx="4">
                  <c:v>0</c:v>
                </c:pt>
              </c:numCache>
            </c:numRef>
          </c:val>
        </c:ser>
        <c:ser>
          <c:idx val="2"/>
          <c:order val="1"/>
          <c:tx>
            <c:strRef>
              <c:f>'FTE''s 4750604'!$C$26</c:f>
              <c:strCache>
                <c:ptCount val="1"/>
                <c:pt idx="0">
                  <c:v>EN Engineering</c:v>
                </c:pt>
              </c:strCache>
            </c:strRef>
          </c:tx>
          <c:invertIfNegative val="0"/>
          <c:cat>
            <c:numRef>
              <c:f>'FTE''s 4750604'!$A$29:$A$33</c:f>
              <c:numCache>
                <c:formatCode>"FY"yy</c:formatCode>
                <c:ptCount val="5"/>
                <c:pt idx="0">
                  <c:v>42277</c:v>
                </c:pt>
                <c:pt idx="1">
                  <c:v>42643</c:v>
                </c:pt>
                <c:pt idx="2">
                  <c:v>43008</c:v>
                </c:pt>
                <c:pt idx="3">
                  <c:v>43373</c:v>
                </c:pt>
                <c:pt idx="4">
                  <c:v>43738</c:v>
                </c:pt>
              </c:numCache>
            </c:numRef>
          </c:cat>
          <c:val>
            <c:numRef>
              <c:f>'FTE''s 4750604'!$C$29:$C$33</c:f>
              <c:numCache>
                <c:formatCode>#,##0.0</c:formatCode>
                <c:ptCount val="5"/>
                <c:pt idx="0">
                  <c:v>1.4200000000000001E-2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</c:ser>
        <c:ser>
          <c:idx val="3"/>
          <c:order val="2"/>
          <c:tx>
            <c:strRef>
              <c:f>'FTE''s 4750604'!$D$26</c:f>
              <c:strCache>
                <c:ptCount val="1"/>
                <c:pt idx="0">
                  <c:v>ES Environmental, Safety &amp; Health</c:v>
                </c:pt>
              </c:strCache>
            </c:strRef>
          </c:tx>
          <c:spPr>
            <a:solidFill>
              <a:schemeClr val="accent5">
                <a:lumMod val="75000"/>
              </a:schemeClr>
            </a:solidFill>
          </c:spPr>
          <c:invertIfNegative val="0"/>
          <c:cat>
            <c:numRef>
              <c:f>'FTE''s 4750604'!$A$29:$A$33</c:f>
              <c:numCache>
                <c:formatCode>"FY"yy</c:formatCode>
                <c:ptCount val="5"/>
                <c:pt idx="0">
                  <c:v>42277</c:v>
                </c:pt>
                <c:pt idx="1">
                  <c:v>42643</c:v>
                </c:pt>
                <c:pt idx="2">
                  <c:v>43008</c:v>
                </c:pt>
                <c:pt idx="3">
                  <c:v>43373</c:v>
                </c:pt>
                <c:pt idx="4">
                  <c:v>43738</c:v>
                </c:pt>
              </c:numCache>
            </c:numRef>
          </c:cat>
          <c:val>
            <c:numRef>
              <c:f>'FTE''s 4750604'!$D$29:$D$33</c:f>
              <c:numCache>
                <c:formatCode>General</c:formatCode>
                <c:ptCount val="5"/>
              </c:numCache>
            </c:numRef>
          </c:val>
        </c:ser>
        <c:ser>
          <c:idx val="5"/>
          <c:order val="3"/>
          <c:tx>
            <c:strRef>
              <c:f>'FTE''s 4750604'!$E$26</c:f>
              <c:strCache>
                <c:ptCount val="1"/>
                <c:pt idx="0">
                  <c:v>FM Facilities Management</c:v>
                </c:pt>
              </c:strCache>
            </c:strRef>
          </c:tx>
          <c:invertIfNegative val="0"/>
          <c:cat>
            <c:numRef>
              <c:f>'FTE''s 4750604'!$A$29:$A$33</c:f>
              <c:numCache>
                <c:formatCode>"FY"yy</c:formatCode>
                <c:ptCount val="5"/>
                <c:pt idx="0">
                  <c:v>42277</c:v>
                </c:pt>
                <c:pt idx="1">
                  <c:v>42643</c:v>
                </c:pt>
                <c:pt idx="2">
                  <c:v>43008</c:v>
                </c:pt>
                <c:pt idx="3">
                  <c:v>43373</c:v>
                </c:pt>
                <c:pt idx="4">
                  <c:v>43738</c:v>
                </c:pt>
              </c:numCache>
            </c:numRef>
          </c:cat>
          <c:val>
            <c:numRef>
              <c:f>'FTE''s 4750604'!$E$29:$E$33</c:f>
              <c:numCache>
                <c:formatCode>General</c:formatCode>
                <c:ptCount val="5"/>
              </c:numCache>
            </c:numRef>
          </c:val>
        </c:ser>
        <c:ser>
          <c:idx val="6"/>
          <c:order val="4"/>
          <c:tx>
            <c:strRef>
              <c:f>'FTE''s 4750604'!$F$26</c:f>
              <c:strCache>
                <c:ptCount val="1"/>
                <c:pt idx="0">
                  <c:v>IT Information Technology</c:v>
                </c:pt>
              </c:strCache>
            </c:strRef>
          </c:tx>
          <c:invertIfNegative val="0"/>
          <c:cat>
            <c:numRef>
              <c:f>'FTE''s 4750604'!$A$29:$A$33</c:f>
              <c:numCache>
                <c:formatCode>"FY"yy</c:formatCode>
                <c:ptCount val="5"/>
                <c:pt idx="0">
                  <c:v>42277</c:v>
                </c:pt>
                <c:pt idx="1">
                  <c:v>42643</c:v>
                </c:pt>
                <c:pt idx="2">
                  <c:v>43008</c:v>
                </c:pt>
                <c:pt idx="3">
                  <c:v>43373</c:v>
                </c:pt>
                <c:pt idx="4">
                  <c:v>43738</c:v>
                </c:pt>
              </c:numCache>
            </c:numRef>
          </c:cat>
          <c:val>
            <c:numRef>
              <c:f>'FTE''s 4750604'!$F$29:$F$33</c:f>
              <c:numCache>
                <c:formatCode>General</c:formatCode>
                <c:ptCount val="5"/>
              </c:numCache>
            </c:numRef>
          </c:val>
        </c:ser>
        <c:ser>
          <c:idx val="7"/>
          <c:order val="5"/>
          <c:tx>
            <c:strRef>
              <c:f>'FTE''s 4750604'!$G$26</c:f>
              <c:strCache>
                <c:ptCount val="1"/>
                <c:pt idx="0">
                  <c:v>SC Scientific</c:v>
                </c:pt>
              </c:strCache>
            </c:strRef>
          </c:tx>
          <c:invertIfNegative val="0"/>
          <c:cat>
            <c:numRef>
              <c:f>'FTE''s 4750604'!$A$29:$A$33</c:f>
              <c:numCache>
                <c:formatCode>"FY"yy</c:formatCode>
                <c:ptCount val="5"/>
                <c:pt idx="0">
                  <c:v>42277</c:v>
                </c:pt>
                <c:pt idx="1">
                  <c:v>42643</c:v>
                </c:pt>
                <c:pt idx="2">
                  <c:v>43008</c:v>
                </c:pt>
                <c:pt idx="3">
                  <c:v>43373</c:v>
                </c:pt>
                <c:pt idx="4">
                  <c:v>43738</c:v>
                </c:pt>
              </c:numCache>
            </c:numRef>
          </c:cat>
          <c:val>
            <c:numRef>
              <c:f>'FTE''s 4750604'!$G$29:$G$33</c:f>
              <c:numCache>
                <c:formatCode>#,##0.0</c:formatCode>
                <c:ptCount val="5"/>
                <c:pt idx="0">
                  <c:v>0.14990000000000001</c:v>
                </c:pt>
                <c:pt idx="1">
                  <c:v>1.9800000000000002E-2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</c:ser>
        <c:ser>
          <c:idx val="0"/>
          <c:order val="6"/>
          <c:tx>
            <c:strRef>
              <c:f>'FTE''s 4750604'!$H$26</c:f>
              <c:strCache>
                <c:ptCount val="1"/>
                <c:pt idx="0">
                  <c:v>TE Technical</c:v>
                </c:pt>
              </c:strCache>
            </c:strRef>
          </c:tx>
          <c:spPr>
            <a:solidFill>
              <a:schemeClr val="accent4">
                <a:lumMod val="60000"/>
                <a:lumOff val="40000"/>
              </a:schemeClr>
            </a:solidFill>
          </c:spPr>
          <c:invertIfNegative val="0"/>
          <c:cat>
            <c:numRef>
              <c:f>'FTE''s 4750604'!$A$29:$A$33</c:f>
              <c:numCache>
                <c:formatCode>"FY"yy</c:formatCode>
                <c:ptCount val="5"/>
                <c:pt idx="0">
                  <c:v>42277</c:v>
                </c:pt>
                <c:pt idx="1">
                  <c:v>42643</c:v>
                </c:pt>
                <c:pt idx="2">
                  <c:v>43008</c:v>
                </c:pt>
                <c:pt idx="3">
                  <c:v>43373</c:v>
                </c:pt>
                <c:pt idx="4">
                  <c:v>43738</c:v>
                </c:pt>
              </c:numCache>
            </c:numRef>
          </c:cat>
          <c:val>
            <c:numRef>
              <c:f>'FTE''s 4750604'!$H$29:$H$33</c:f>
              <c:numCache>
                <c:formatCode>#,##0.0</c:formatCode>
                <c:ptCount val="5"/>
                <c:pt idx="0">
                  <c:v>0.1472</c:v>
                </c:pt>
                <c:pt idx="1">
                  <c:v>9.06E-2</c:v>
                </c:pt>
                <c:pt idx="2">
                  <c:v>0</c:v>
                </c:pt>
                <c:pt idx="3">
                  <c:v>0.1721</c:v>
                </c:pt>
                <c:pt idx="4">
                  <c:v>1.3824000000000001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83613952"/>
        <c:axId val="83886080"/>
      </c:barChart>
      <c:lineChart>
        <c:grouping val="standard"/>
        <c:varyColors val="0"/>
        <c:ser>
          <c:idx val="4"/>
          <c:order val="7"/>
          <c:tx>
            <c:strRef>
              <c:f>'FTE''s 4750604'!$I$26</c:f>
              <c:strCache>
                <c:ptCount val="1"/>
                <c:pt idx="0">
                  <c:v>Cumulative</c:v>
                </c:pt>
              </c:strCache>
            </c:strRef>
          </c:tx>
          <c:spPr>
            <a:ln>
              <a:solidFill>
                <a:schemeClr val="accent6">
                  <a:lumMod val="75000"/>
                </a:schemeClr>
              </a:solidFill>
            </a:ln>
          </c:spPr>
          <c:marker>
            <c:symbol val="none"/>
          </c:marker>
          <c:cat>
            <c:numRef>
              <c:f>'FTE''s 4750604'!$A$29:$A$33</c:f>
              <c:numCache>
                <c:formatCode>"FY"yy</c:formatCode>
                <c:ptCount val="5"/>
                <c:pt idx="0">
                  <c:v>42277</c:v>
                </c:pt>
                <c:pt idx="1">
                  <c:v>42643</c:v>
                </c:pt>
                <c:pt idx="2">
                  <c:v>43008</c:v>
                </c:pt>
                <c:pt idx="3">
                  <c:v>43373</c:v>
                </c:pt>
                <c:pt idx="4">
                  <c:v>43738</c:v>
                </c:pt>
              </c:numCache>
            </c:numRef>
          </c:cat>
          <c:val>
            <c:numRef>
              <c:f>'FTE''s 4750604'!$I$29:$I$33</c:f>
              <c:numCache>
                <c:formatCode>#,##0.00</c:formatCode>
                <c:ptCount val="5"/>
                <c:pt idx="0">
                  <c:v>0.16520000000000001</c:v>
                </c:pt>
                <c:pt idx="1">
                  <c:v>0.2031</c:v>
                </c:pt>
                <c:pt idx="2">
                  <c:v>0.28410000000000002</c:v>
                </c:pt>
                <c:pt idx="3">
                  <c:v>0.32069999999999999</c:v>
                </c:pt>
                <c:pt idx="4">
                  <c:v>0.32069999999999999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83898368"/>
        <c:axId val="83888000"/>
      </c:lineChart>
      <c:dateAx>
        <c:axId val="83613952"/>
        <c:scaling>
          <c:orientation val="minMax"/>
        </c:scaling>
        <c:delete val="0"/>
        <c:axPos val="b"/>
        <c:numFmt formatCode="&quot;FY&quot;yy" sourceLinked="1"/>
        <c:majorTickMark val="out"/>
        <c:minorTickMark val="none"/>
        <c:tickLblPos val="nextTo"/>
        <c:crossAx val="83886080"/>
        <c:crosses val="autoZero"/>
        <c:auto val="1"/>
        <c:lblOffset val="100"/>
        <c:baseTimeUnit val="years"/>
      </c:dateAx>
      <c:valAx>
        <c:axId val="83886080"/>
        <c:scaling>
          <c:orientation val="minMax"/>
          <c:max val="1.75"/>
          <c:min val="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Annual FTE's</a:t>
                </a:r>
              </a:p>
            </c:rich>
          </c:tx>
          <c:layout/>
          <c:overlay val="0"/>
        </c:title>
        <c:numFmt formatCode="#,##0.00" sourceLinked="0"/>
        <c:majorTickMark val="out"/>
        <c:minorTickMark val="none"/>
        <c:tickLblPos val="nextTo"/>
        <c:crossAx val="83613952"/>
        <c:crosses val="autoZero"/>
        <c:crossBetween val="between"/>
        <c:majorUnit val="0.25"/>
      </c:valAx>
      <c:valAx>
        <c:axId val="83888000"/>
        <c:scaling>
          <c:orientation val="minMax"/>
          <c:max val="0.35"/>
        </c:scaling>
        <c:delete val="0"/>
        <c:axPos val="r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Cumulative FTE's</a:t>
                </a:r>
              </a:p>
            </c:rich>
          </c:tx>
          <c:layout/>
          <c:overlay val="0"/>
        </c:title>
        <c:numFmt formatCode="#,##0.00" sourceLinked="1"/>
        <c:majorTickMark val="out"/>
        <c:minorTickMark val="none"/>
        <c:tickLblPos val="nextTo"/>
        <c:crossAx val="83898368"/>
        <c:crosses val="max"/>
        <c:crossBetween val="between"/>
      </c:valAx>
      <c:dateAx>
        <c:axId val="83898368"/>
        <c:scaling>
          <c:orientation val="minMax"/>
        </c:scaling>
        <c:delete val="1"/>
        <c:axPos val="b"/>
        <c:numFmt formatCode="&quot;FY&quot;yy" sourceLinked="1"/>
        <c:majorTickMark val="out"/>
        <c:minorTickMark val="none"/>
        <c:tickLblPos val="none"/>
        <c:crossAx val="83888000"/>
        <c:crosses val="autoZero"/>
        <c:auto val="1"/>
        <c:lblOffset val="100"/>
        <c:baseTimeUnit val="years"/>
      </c:dateAx>
    </c:plotArea>
    <c:legend>
      <c:legendPos val="b"/>
      <c:layout>
        <c:manualLayout>
          <c:xMode val="edge"/>
          <c:yMode val="edge"/>
          <c:x val="0"/>
          <c:y val="0.80633409684387802"/>
          <c:w val="0.99998541848935596"/>
          <c:h val="0.17570673175719401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400"/>
      </a:pPr>
      <a:endParaRPr lang="en-US"/>
    </a:p>
  </c:txPr>
  <c:externalData r:id="rId2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fld id="{4C190591-D543-7449-A828-559C08D06478}" type="datetimeFigureOut">
              <a:rPr lang="en-US"/>
              <a:pPr>
                <a:defRPr/>
              </a:pPr>
              <a:t>10/17/2014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fld id="{83F73473-3CFB-5241-BF82-E3884D4E82D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218098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fld id="{82702176-6DAC-6B4F-B700-3AD3B8686ACC}" type="datetimeFigureOut">
              <a:rPr lang="en-US"/>
              <a:pPr>
                <a:defRPr/>
              </a:pPr>
              <a:t>10/17/2014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fld id="{4649E3D0-3FEA-B642-9F67-967BE3D8E8D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331482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649E3D0-3FEA-B642-9F67-967BE3D8E8DB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61507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FermilabLogo_100c56m0y23k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450" y="1447800"/>
            <a:ext cx="2901950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806450" y="3559283"/>
            <a:ext cx="7526338" cy="1139271"/>
          </a:xfrm>
          <a:prstGeom prst="rect">
            <a:avLst/>
          </a:prstGeom>
        </p:spPr>
        <p:txBody>
          <a:bodyPr wrap="square" lIns="0" tIns="0" rIns="0" bIns="0" anchor="t"/>
          <a:lstStyle>
            <a:lvl1pPr algn="l">
              <a:defRPr sz="3200" b="1" i="0" baseline="0">
                <a:solidFill>
                  <a:srgbClr val="154D81"/>
                </a:solidFill>
                <a:latin typeface="Helvetica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806450" y="4841093"/>
            <a:ext cx="7526338" cy="148995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2000">
                <a:solidFill>
                  <a:srgbClr val="154D81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938460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3200">
                <a:solidFill>
                  <a:srgbClr val="154D8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50013" y="6515100"/>
            <a:ext cx="1076325" cy="241300"/>
          </a:xfrm>
        </p:spPr>
        <p:txBody>
          <a:bodyPr/>
          <a:lstStyle>
            <a:lvl1pPr>
              <a:defRPr sz="900">
                <a:solidFill>
                  <a:srgbClr val="154D81"/>
                </a:solidFill>
              </a:defRPr>
            </a:lvl1pPr>
          </a:lstStyle>
          <a:p>
            <a:pPr>
              <a:defRPr/>
            </a:pPr>
            <a:r>
              <a:rPr lang="en-US" smtClean="0"/>
              <a:t>10/22/14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>
                <a:solidFill>
                  <a:srgbClr val="154D81"/>
                </a:solidFill>
              </a:defRPr>
            </a:lvl1pPr>
          </a:lstStyle>
          <a:p>
            <a:pPr>
              <a:defRPr/>
            </a:pPr>
            <a:r>
              <a:rPr lang="en-US" smtClean="0"/>
              <a:t>V. Rusu - CD-2/3b Review, Mu2e Tracker Electronics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>
                <a:solidFill>
                  <a:srgbClr val="154D81"/>
                </a:solidFill>
              </a:defRPr>
            </a:lvl1pPr>
          </a:lstStyle>
          <a:p>
            <a:pPr>
              <a:defRPr/>
            </a:pPr>
            <a:fld id="{2A0CCE80-3B22-F34E-81B2-E096627812D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42347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3"/>
          <p:cNvSpPr>
            <a:spLocks noGrp="1"/>
          </p:cNvSpPr>
          <p:nvPr>
            <p:ph type="body" sz="half" idx="12"/>
          </p:nvPr>
        </p:nvSpPr>
        <p:spPr>
          <a:xfrm>
            <a:off x="229365" y="4765101"/>
            <a:ext cx="425196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40404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4654550" y="4765101"/>
            <a:ext cx="426085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40404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7"/>
          </p:nvPr>
        </p:nvSpPr>
        <p:spPr>
          <a:xfrm>
            <a:off x="228601" y="1043694"/>
            <a:ext cx="4251324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6" name="Content Placeholder 2"/>
          <p:cNvSpPr>
            <a:spLocks noGrp="1"/>
          </p:cNvSpPr>
          <p:nvPr>
            <p:ph sz="half" idx="18"/>
          </p:nvPr>
        </p:nvSpPr>
        <p:spPr>
          <a:xfrm>
            <a:off x="4654550" y="1043694"/>
            <a:ext cx="4260851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154D8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10/22/14</a:t>
            </a:r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V. Rusu - CD-2/3b Review, Mu2e Tracker Electronics</a:t>
            </a:r>
            <a:endParaRPr lang="en-US" b="1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820688-F7AE-7441-85BB-0E205217A28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63817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1043693"/>
            <a:ext cx="3027894" cy="49942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40404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469958" y="1043694"/>
            <a:ext cx="5420360" cy="49942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154D8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10/22/14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V. Rusu - CD-2/3b Review, Mu2e Tracker Electronics</a:t>
            </a:r>
            <a:endParaRPr lang="en-US" b="1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78B61D-3477-4845-9DF6-695E34DA1F9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45323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4073" y="1043694"/>
            <a:ext cx="8700851" cy="3695054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40404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700851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40404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154D8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10/22/14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V. Rusu - CD-2/3b Review, Mu2e Tracker Electronics</a:t>
            </a:r>
            <a:endParaRPr lang="en-US" b="1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4790FE-81D3-D341-890A-EF9117775F6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48523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355192"/>
            <a:ext cx="4206240" cy="4250146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2"/>
          <p:cNvSpPr>
            <a:spLocks noGrp="1"/>
          </p:cNvSpPr>
          <p:nvPr>
            <p:ph sz="half" idx="15"/>
          </p:nvPr>
        </p:nvSpPr>
        <p:spPr>
          <a:xfrm>
            <a:off x="4709161" y="355192"/>
            <a:ext cx="4206240" cy="4250146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2"/>
          </p:nvPr>
        </p:nvSpPr>
        <p:spPr>
          <a:xfrm>
            <a:off x="229365" y="4765101"/>
            <a:ext cx="4205476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40404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709160" y="4765101"/>
            <a:ext cx="420623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40404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0"/>
          </p:nvPr>
        </p:nvSpPr>
        <p:spPr>
          <a:xfrm>
            <a:off x="6445250" y="6515100"/>
            <a:ext cx="1076325" cy="2413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10/22/14</a:t>
            </a:r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V. Rusu - CD-2/3b Review, Mu2e Tracker Electronics</a:t>
            </a:r>
            <a:endParaRPr lang="en-US" b="1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468A71-83C6-EF40-AD36-EC1683BCD1E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48820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361950"/>
            <a:ext cx="8675688" cy="56689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4"/>
          </p:nvPr>
        </p:nvSpPr>
        <p:spPr>
          <a:xfrm>
            <a:off x="6445250" y="6515100"/>
            <a:ext cx="1076325" cy="2413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10/22/14</a:t>
            </a: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V. Rusu - CD-2/3b Review, Mu2e Tracker Electronics</a:t>
            </a:r>
            <a:endParaRPr lang="en-US" b="1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92DCEB-21D2-CD4C-B55A-F3EADD9B8B6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85165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361950"/>
            <a:ext cx="8700851" cy="4369742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40404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Drag picture to placeholder or click icon to add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700851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chemeClr val="accent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>
          <a:xfrm>
            <a:off x="6445250" y="6515100"/>
            <a:ext cx="1076325" cy="2413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10/22/14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V. Rusu - CD-2/3b Review, Mu2e Tracker Electronics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9B2117-9F9F-7143-9723-4103C8BEA5E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80639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out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154D8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45250" y="6515100"/>
            <a:ext cx="1076325" cy="2413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10/22/14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V. Rusu - CD-2/3b Review, Mu2e Tracker Electronics</a:t>
            </a:r>
            <a:endParaRPr lang="en-US" b="1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EB6373-8500-2042-A196-2287B72DC72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36904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emf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6459538" y="6515100"/>
            <a:ext cx="1076325" cy="2413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r">
              <a:defRPr sz="900">
                <a:solidFill>
                  <a:srgbClr val="154D81"/>
                </a:solidFill>
                <a:latin typeface="Helvetica"/>
              </a:defRPr>
            </a:lvl1pPr>
          </a:lstStyle>
          <a:p>
            <a:pPr>
              <a:defRPr/>
            </a:pPr>
            <a:r>
              <a:rPr lang="en-US" smtClean="0"/>
              <a:t>10/22/14</a:t>
            </a:r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6450" y="6515100"/>
            <a:ext cx="5373688" cy="2413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154D81"/>
                </a:solidFill>
                <a:latin typeface="Helvetica"/>
              </a:defRPr>
            </a:lvl1pPr>
          </a:lstStyle>
          <a:p>
            <a:pPr>
              <a:defRPr/>
            </a:pPr>
            <a:r>
              <a:rPr lang="en-US" smtClean="0"/>
              <a:t>V. Rusu - CD-2/3b Review, Mu2e Tracker Electronics</a:t>
            </a:r>
            <a:endParaRPr lang="en-US" b="1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8600" y="6515100"/>
            <a:ext cx="447675" cy="2413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154D81"/>
                </a:solidFill>
                <a:latin typeface="Helvetica"/>
              </a:defRPr>
            </a:lvl1pPr>
          </a:lstStyle>
          <a:p>
            <a:pPr>
              <a:defRPr/>
            </a:pPr>
            <a:fld id="{762C15F7-22DB-1448-B34D-3F8D2909FD0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4" name="TextBox 3"/>
          <p:cNvSpPr txBox="1"/>
          <p:nvPr userDrawn="1"/>
        </p:nvSpPr>
        <p:spPr>
          <a:xfrm>
            <a:off x="118529" y="6114990"/>
            <a:ext cx="840269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b="1" i="0" dirty="0" smtClean="0">
                <a:solidFill>
                  <a:schemeClr val="tx2"/>
                </a:solidFill>
                <a:latin typeface="Helvetica"/>
                <a:cs typeface="Helvetica"/>
              </a:rPr>
              <a:t>Mu2e</a:t>
            </a:r>
            <a:endParaRPr lang="en-US" sz="2000" b="1" i="0" dirty="0">
              <a:solidFill>
                <a:schemeClr val="tx2"/>
              </a:solidFill>
              <a:latin typeface="Helvetica"/>
              <a:cs typeface="Helvetica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99" r:id="rId1"/>
    <p:sldLayoutId id="2147484000" r:id="rId2"/>
    <p:sldLayoutId id="2147483996" r:id="rId3"/>
    <p:sldLayoutId id="2147483997" r:id="rId4"/>
    <p:sldLayoutId id="2147483998" r:id="rId5"/>
  </p:sldLayoutIdLst>
  <p:timing>
    <p:tnLst>
      <p:par>
        <p:cTn id="1" dur="indefinite" restart="never" nodeType="tmRoot"/>
      </p:par>
    </p:tnLst>
  </p:timing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074184"/>
          </a:solidFill>
          <a:latin typeface="Helvetica"/>
          <a:ea typeface="ＭＳ Ｐゴシック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ＭＳ Ｐゴシック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ＭＳ Ｐゴシック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ＭＳ Ｐゴシック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ＭＳ Ｐゴシック" charset="0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595959"/>
          </a:solidFill>
          <a:latin typeface="Helvetica"/>
          <a:ea typeface="ＭＳ Ｐゴシック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595959"/>
          </a:solidFill>
          <a:latin typeface="Helvetica"/>
          <a:ea typeface="ＭＳ Ｐゴシック" charset="0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595959"/>
          </a:solidFill>
          <a:latin typeface="Helvetica"/>
          <a:ea typeface="ＭＳ Ｐゴシック" charset="0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595959"/>
          </a:solidFill>
          <a:latin typeface="Helvetica"/>
          <a:ea typeface="ＭＳ Ｐゴシック" charset="0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595959"/>
          </a:solidFill>
          <a:latin typeface="Helvetica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6450013" y="6515100"/>
            <a:ext cx="107632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defTabSz="914400">
              <a:defRPr sz="900">
                <a:solidFill>
                  <a:srgbClr val="154D81"/>
                </a:solidFill>
                <a:latin typeface="Helvetica" charset="0"/>
                <a:cs typeface="Helvetica" charset="0"/>
              </a:defRPr>
            </a:lvl1pPr>
          </a:lstStyle>
          <a:p>
            <a:pPr>
              <a:defRPr/>
            </a:pPr>
            <a:r>
              <a:rPr lang="en-US" smtClean="0"/>
              <a:t>10/22/14</a:t>
            </a:r>
            <a:endParaRPr lang="en-US" dirty="0"/>
          </a:p>
        </p:txBody>
      </p:sp>
      <p:sp>
        <p:nvSpPr>
          <p:cNvPr id="9219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806450" y="6515100"/>
            <a:ext cx="5373688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914400">
              <a:defRPr sz="900">
                <a:solidFill>
                  <a:srgbClr val="154D81"/>
                </a:solidFill>
                <a:latin typeface="Helvetica" charset="0"/>
              </a:defRPr>
            </a:lvl1pPr>
          </a:lstStyle>
          <a:p>
            <a:pPr>
              <a:defRPr/>
            </a:pPr>
            <a:r>
              <a:rPr lang="en-US" smtClean="0"/>
              <a:t>V. Rusu - CD-2/3b Review, Mu2e Tracker Electronics</a:t>
            </a:r>
            <a:endParaRPr lang="en-US" b="1" dirty="0"/>
          </a:p>
        </p:txBody>
      </p:sp>
      <p:sp>
        <p:nvSpPr>
          <p:cNvPr id="9220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914400">
              <a:defRPr sz="900">
                <a:solidFill>
                  <a:srgbClr val="154D81"/>
                </a:solidFill>
                <a:latin typeface="Helvetica" charset="0"/>
              </a:defRPr>
            </a:lvl1pPr>
          </a:lstStyle>
          <a:p>
            <a:pPr>
              <a:defRPr/>
            </a:pPr>
            <a:fld id="{ABC452BA-E2D2-7F48-9628-85048FBCF9B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01" r:id="rId1"/>
    <p:sldLayoutId id="2147484002" r:id="rId2"/>
    <p:sldLayoutId id="2147484003" r:id="rId3"/>
    <p:sldLayoutId id="2147484004" r:id="rId4"/>
  </p:sldLayoutIdLst>
  <p:timing>
    <p:tnLst>
      <p:par>
        <p:cTn id="1" dur="indefinite" restart="never" nodeType="tmRoot"/>
      </p:par>
    </p:tnLst>
  </p:timing>
  <p:hf hdr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ＭＳ Ｐゴシック" charset="0"/>
          <a:cs typeface="ＭＳ Ｐゴシック" charset="0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mp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wmf"/><Relationship Id="rId2" Type="http://schemas.openxmlformats.org/officeDocument/2006/relationships/image" Target="../media/image21.w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le 1"/>
          <p:cNvSpPr>
            <a:spLocks noGrp="1"/>
          </p:cNvSpPr>
          <p:nvPr>
            <p:ph type="title"/>
          </p:nvPr>
        </p:nvSpPr>
        <p:spPr bwMode="auto">
          <a:xfrm>
            <a:off x="806450" y="3559175"/>
            <a:ext cx="7556500" cy="11398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numCol="1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solidFill>
                  <a:schemeClr val="tx2"/>
                </a:solidFill>
                <a:latin typeface="Helvetica" charset="0"/>
              </a:rPr>
              <a:t>Mu2e Tracker Electronics</a:t>
            </a:r>
            <a:endParaRPr lang="en-US" dirty="0">
              <a:solidFill>
                <a:schemeClr val="tx2"/>
              </a:solidFill>
              <a:latin typeface="Helvetica" charset="0"/>
            </a:endParaRPr>
          </a:p>
        </p:txBody>
      </p:sp>
      <p:sp>
        <p:nvSpPr>
          <p:cNvPr id="14338" name="Text Placeholder 2"/>
          <p:cNvSpPr>
            <a:spLocks noGrp="1"/>
          </p:cNvSpPr>
          <p:nvPr>
            <p:ph type="body" sz="quarter" idx="10"/>
          </p:nvPr>
        </p:nvSpPr>
        <p:spPr bwMode="auto">
          <a:xfrm>
            <a:off x="806450" y="4841875"/>
            <a:ext cx="7556500" cy="14890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solidFill>
                  <a:schemeClr val="tx2"/>
                </a:solidFill>
                <a:latin typeface="Helvetica" charset="0"/>
              </a:rPr>
              <a:t>Vadim Rusu</a:t>
            </a:r>
            <a:endParaRPr lang="en-US" dirty="0">
              <a:solidFill>
                <a:schemeClr val="tx2"/>
              </a:solidFill>
              <a:latin typeface="Helvetica" charset="0"/>
            </a:endParaRPr>
          </a:p>
          <a:p>
            <a:r>
              <a:rPr lang="en-US" dirty="0" smtClean="0">
                <a:solidFill>
                  <a:schemeClr val="tx2"/>
                </a:solidFill>
                <a:latin typeface="Helvetica" charset="0"/>
              </a:rPr>
              <a:t>Front End Electronics L3 Manager</a:t>
            </a:r>
            <a:endParaRPr lang="en-US" dirty="0">
              <a:solidFill>
                <a:schemeClr val="tx2"/>
              </a:solidFill>
              <a:latin typeface="Helvetica" charset="0"/>
            </a:endParaRPr>
          </a:p>
          <a:p>
            <a:r>
              <a:rPr lang="en-US" dirty="0" smtClean="0">
                <a:solidFill>
                  <a:schemeClr val="tx2"/>
                </a:solidFill>
                <a:latin typeface="Helvetica" charset="0"/>
              </a:rPr>
              <a:t>10/22/2014</a:t>
            </a:r>
            <a:endParaRPr lang="en-US" dirty="0">
              <a:solidFill>
                <a:schemeClr val="tx2"/>
              </a:solidFill>
              <a:latin typeface="Helvetica" charset="0"/>
            </a:endParaRPr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472810" y="4348956"/>
            <a:ext cx="1219200" cy="700088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84667" y="5873750"/>
            <a:ext cx="914400" cy="914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Digitizer requirements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&lt;70ps ΔT resolution (time division)</a:t>
            </a:r>
          </a:p>
          <a:p>
            <a:r>
              <a:rPr lang="en-US" dirty="0" smtClean="0"/>
              <a:t>1ns drift time resolution </a:t>
            </a:r>
          </a:p>
          <a:p>
            <a:pPr lvl="1"/>
            <a:r>
              <a:rPr lang="en-US" dirty="0" smtClean="0"/>
              <a:t>1700ns range (at least a </a:t>
            </a:r>
            <a:r>
              <a:rPr lang="en-US" dirty="0" err="1" smtClean="0"/>
              <a:t>microbunch</a:t>
            </a:r>
            <a:r>
              <a:rPr lang="en-US" dirty="0" smtClean="0"/>
              <a:t>)</a:t>
            </a:r>
          </a:p>
          <a:p>
            <a:r>
              <a:rPr lang="en-US" dirty="0" smtClean="0"/>
              <a:t>  7 bits ADC resolution </a:t>
            </a:r>
          </a:p>
          <a:p>
            <a:pPr lvl="1"/>
            <a:r>
              <a:rPr lang="en-US" dirty="0" smtClean="0"/>
              <a:t>X10 typical electron pulse range</a:t>
            </a:r>
          </a:p>
          <a:p>
            <a:r>
              <a:rPr lang="en-US" dirty="0" smtClean="0"/>
              <a:t>50MS/s sampling rate</a:t>
            </a:r>
          </a:p>
          <a:p>
            <a:r>
              <a:rPr lang="en-US" dirty="0" smtClean="0"/>
              <a:t>LVDS data to ROC (200Mb/s line)</a:t>
            </a:r>
          </a:p>
          <a:p>
            <a:pPr lvl="1"/>
            <a:r>
              <a:rPr lang="en-US" dirty="0" smtClean="0"/>
              <a:t>Data to ROC</a:t>
            </a:r>
          </a:p>
          <a:p>
            <a:pPr lvl="2"/>
            <a:r>
              <a:rPr lang="en-US" dirty="0" smtClean="0"/>
              <a:t>Header, 2x TDC, 8 ADC samples</a:t>
            </a:r>
          </a:p>
          <a:p>
            <a:r>
              <a:rPr lang="en-US" dirty="0" smtClean="0"/>
              <a:t>150mW/straw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10/22/14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V. Rusu - CD-2/3b Review, Mu2e Tracker Electronics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0CCE80-3B22-F34E-81B2-E096627812DD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6180138" y="2425700"/>
            <a:ext cx="2620962" cy="5969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Doc-</a:t>
            </a:r>
            <a:r>
              <a:rPr lang="en-US" b="1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db</a:t>
            </a:r>
            <a:r>
              <a:rPr lang="en-US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3879</a:t>
            </a:r>
            <a:endParaRPr lang="en-US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916932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Digitizer scheme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10/22/14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V. Rusu - CD-2/3b Review, Mu2e Tracker Electronics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0CCE80-3B22-F34E-81B2-E096627812DD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rcRect t="-7942" b="-7942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507038" y="1206500"/>
            <a:ext cx="2620962" cy="5969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Doc-</a:t>
            </a:r>
            <a:r>
              <a:rPr lang="en-US" b="1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db</a:t>
            </a:r>
            <a:r>
              <a:rPr lang="en-US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4085</a:t>
            </a:r>
            <a:endParaRPr lang="en-US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6180138" y="5125979"/>
            <a:ext cx="2597628" cy="904933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J. Wu/V. Rusu</a:t>
            </a:r>
          </a:p>
          <a:p>
            <a:pPr algn="ctr"/>
            <a:r>
              <a:rPr lang="en-US" dirty="0" smtClean="0">
                <a:solidFill>
                  <a:srgbClr val="000000"/>
                </a:solidFill>
              </a:rPr>
              <a:t>FNAL</a:t>
            </a:r>
          </a:p>
        </p:txBody>
      </p:sp>
    </p:spTree>
    <p:extLst>
      <p:ext uri="{BB962C8B-B14F-4D97-AF65-F5344CB8AC3E}">
        <p14:creationId xmlns:p14="http://schemas.microsoft.com/office/powerpoint/2010/main" val="86701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475" y="2768600"/>
            <a:ext cx="8470900" cy="346371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Digitizer implementation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41472 TDC channels and 20736 ADC channels</a:t>
            </a:r>
          </a:p>
          <a:p>
            <a:r>
              <a:rPr lang="en-US" dirty="0" smtClean="0"/>
              <a:t>Commercial off-the-shelf components</a:t>
            </a:r>
          </a:p>
          <a:p>
            <a:pPr lvl="1"/>
            <a:r>
              <a:rPr lang="en-US" dirty="0" smtClean="0"/>
              <a:t>Fast comparator and shaper </a:t>
            </a:r>
          </a:p>
          <a:p>
            <a:pPr lvl="1"/>
            <a:r>
              <a:rPr lang="en-US" dirty="0" smtClean="0"/>
              <a:t>ADC (Maxim19527)</a:t>
            </a:r>
          </a:p>
          <a:p>
            <a:pPr lvl="1"/>
            <a:r>
              <a:rPr lang="en-US" dirty="0" smtClean="0"/>
              <a:t>“TDC in FPGA” </a:t>
            </a:r>
          </a:p>
          <a:p>
            <a:r>
              <a:rPr lang="en-US" dirty="0" smtClean="0"/>
              <a:t>Digitizer PCB</a:t>
            </a:r>
          </a:p>
          <a:p>
            <a:pPr lvl="1"/>
            <a:r>
              <a:rPr lang="en-US" dirty="0" smtClean="0"/>
              <a:t>16 straws/digitizer</a:t>
            </a:r>
          </a:p>
          <a:p>
            <a:r>
              <a:rPr lang="en-US" dirty="0" smtClean="0"/>
              <a:t>Advanced Prototype 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10/22/14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V. Rusu - CD-2/3b Review, Mu2e Tracker Electronics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0CCE80-3B22-F34E-81B2-E096627812DD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5938838" y="1803400"/>
            <a:ext cx="2620962" cy="5969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Doc-</a:t>
            </a:r>
            <a:r>
              <a:rPr lang="en-US" b="1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db</a:t>
            </a:r>
            <a:r>
              <a:rPr lang="en-US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4085</a:t>
            </a:r>
            <a:endParaRPr lang="en-US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698847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Digitizer performance</a:t>
            </a:r>
            <a:endParaRPr lang="en-US" dirty="0"/>
          </a:p>
        </p:txBody>
      </p:sp>
      <p:pic>
        <p:nvPicPr>
          <p:cNvPr id="7" name="Content Placeholder 6" descr="4mvdt.pdf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4" t="7096" r="5470"/>
          <a:stretch/>
        </p:blipFill>
        <p:spPr>
          <a:xfrm>
            <a:off x="130175" y="2832101"/>
            <a:ext cx="4580680" cy="3441700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10/22/14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V. Rusu - CD-2/3b Review, Mu2e Tracker Electronics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0CCE80-3B22-F34E-81B2-E096627812DD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pic>
        <p:nvPicPr>
          <p:cNvPr id="8" name="Picture 7" descr="noise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0" r="5625"/>
          <a:stretch/>
        </p:blipFill>
        <p:spPr>
          <a:xfrm>
            <a:off x="4546600" y="952502"/>
            <a:ext cx="4597400" cy="379552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76275" y="1597967"/>
            <a:ext cx="34919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Test bench measurements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5710238" y="4914900"/>
            <a:ext cx="2620962" cy="5969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Doc-</a:t>
            </a:r>
            <a:r>
              <a:rPr lang="en-US" b="1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db</a:t>
            </a:r>
            <a:r>
              <a:rPr lang="en-US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4085</a:t>
            </a:r>
            <a:endParaRPr lang="en-US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638627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Readout Controller Requirements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17646"/>
            <a:ext cx="8672513" cy="4987867"/>
          </a:xfrm>
        </p:spPr>
        <p:txBody>
          <a:bodyPr/>
          <a:lstStyle/>
          <a:p>
            <a:r>
              <a:rPr lang="en-US" dirty="0" smtClean="0"/>
              <a:t>Received data from Digitizers</a:t>
            </a:r>
          </a:p>
          <a:p>
            <a:r>
              <a:rPr lang="en-US" dirty="0" smtClean="0"/>
              <a:t>Buffering</a:t>
            </a:r>
          </a:p>
          <a:p>
            <a:pPr lvl="1"/>
            <a:r>
              <a:rPr lang="en-US" dirty="0" smtClean="0"/>
              <a:t>Continue data transfer in inter-spill time</a:t>
            </a:r>
          </a:p>
          <a:p>
            <a:r>
              <a:rPr lang="en-US" dirty="0" smtClean="0"/>
              <a:t>Transmits to DAQ</a:t>
            </a:r>
          </a:p>
          <a:p>
            <a:pPr lvl="1"/>
            <a:r>
              <a:rPr lang="en-US" dirty="0"/>
              <a:t>230Mbps each ROC to </a:t>
            </a:r>
            <a:r>
              <a:rPr lang="en-US" dirty="0" smtClean="0"/>
              <a:t>DAQ</a:t>
            </a:r>
          </a:p>
          <a:p>
            <a:r>
              <a:rPr lang="en-US" dirty="0" smtClean="0"/>
              <a:t>Relies slow controls to front-end</a:t>
            </a:r>
          </a:p>
          <a:p>
            <a:pPr lvl="1"/>
            <a:r>
              <a:rPr lang="en-US" dirty="0" smtClean="0"/>
              <a:t>Preamp settings </a:t>
            </a:r>
          </a:p>
          <a:p>
            <a:pPr lvl="1"/>
            <a:r>
              <a:rPr lang="en-US" dirty="0" smtClean="0"/>
              <a:t>HV control (fuses)</a:t>
            </a:r>
          </a:p>
          <a:p>
            <a:pPr lvl="1"/>
            <a:r>
              <a:rPr lang="en-US" dirty="0" smtClean="0"/>
              <a:t>Monitor environmental variables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10/22/14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V. Rusu - CD-2/3b Review, Mu2e Tracker Electronics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0CCE80-3B22-F34E-81B2-E096627812DD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6180138" y="2425700"/>
            <a:ext cx="2620962" cy="5969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Doc-</a:t>
            </a:r>
            <a:r>
              <a:rPr lang="en-US" b="1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db</a:t>
            </a:r>
            <a:r>
              <a:rPr lang="en-US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3973</a:t>
            </a:r>
            <a:endParaRPr lang="en-US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949809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ROC Implementation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SmartFusion</a:t>
            </a:r>
            <a:r>
              <a:rPr lang="en-US" dirty="0" smtClean="0"/>
              <a:t> FPGA (rad hard line from </a:t>
            </a:r>
            <a:r>
              <a:rPr lang="en-US" dirty="0" err="1" smtClean="0"/>
              <a:t>Microsemi</a:t>
            </a:r>
            <a:r>
              <a:rPr lang="en-US" dirty="0" smtClean="0"/>
              <a:t>)</a:t>
            </a:r>
          </a:p>
          <a:p>
            <a:r>
              <a:rPr lang="en-US" dirty="0" smtClean="0"/>
              <a:t>DDR3 on board for buffering</a:t>
            </a:r>
          </a:p>
          <a:p>
            <a:r>
              <a:rPr lang="en-US" dirty="0" smtClean="0"/>
              <a:t>2.5 </a:t>
            </a:r>
            <a:r>
              <a:rPr lang="en-US" dirty="0" err="1" smtClean="0"/>
              <a:t>Gbps</a:t>
            </a:r>
            <a:r>
              <a:rPr lang="en-US" dirty="0" smtClean="0"/>
              <a:t> full-duplex fiber optics</a:t>
            </a:r>
          </a:p>
          <a:p>
            <a:pPr lvl="1"/>
            <a:r>
              <a:rPr lang="en-US" dirty="0" smtClean="0"/>
              <a:t>Ring architecture</a:t>
            </a:r>
          </a:p>
          <a:p>
            <a:r>
              <a:rPr lang="en-US" dirty="0" smtClean="0"/>
              <a:t>Advanced prototype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10/22/14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V. Rusu - CD-2/3b Review, Mu2e Tracker Electronics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0CCE80-3B22-F34E-81B2-E096627812DD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9700" y="2781692"/>
            <a:ext cx="3581400" cy="162481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008527" y="1772851"/>
            <a:ext cx="2620962" cy="5969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Doc-</a:t>
            </a:r>
            <a:r>
              <a:rPr lang="en-US" b="1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db</a:t>
            </a:r>
            <a:r>
              <a:rPr lang="en-US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3973</a:t>
            </a:r>
            <a:endParaRPr lang="en-US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228600" y="3501227"/>
            <a:ext cx="4991100" cy="113275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U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smtClean="0">
                <a:solidFill>
                  <a:srgbClr val="000000"/>
                </a:solidFill>
              </a:rPr>
              <a:t>of Houston – E. Hungerford</a:t>
            </a:r>
          </a:p>
          <a:p>
            <a:pPr algn="ctr"/>
            <a:r>
              <a:rPr lang="en-US" dirty="0" smtClean="0">
                <a:solidFill>
                  <a:srgbClr val="000000"/>
                </a:solidFill>
              </a:rPr>
              <a:t>FNAL - G. </a:t>
            </a:r>
            <a:r>
              <a:rPr lang="en-US" dirty="0" err="1" smtClean="0">
                <a:solidFill>
                  <a:srgbClr val="000000"/>
                </a:solidFill>
              </a:rPr>
              <a:t>Deuerling</a:t>
            </a:r>
            <a:endParaRPr lang="en-US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05612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ROC/</a:t>
            </a:r>
            <a:r>
              <a:rPr lang="en-US" dirty="0" err="1" smtClean="0"/>
              <a:t>Digi</a:t>
            </a:r>
            <a:r>
              <a:rPr lang="en-US" dirty="0" smtClean="0"/>
              <a:t> Prototype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10/22/14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V. Rusu - CD-2/3b Review, Mu2e Tracker Electronics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0CCE80-3B22-F34E-81B2-E096627812DD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6450" y="816717"/>
            <a:ext cx="7862131" cy="442687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96412" y="5235047"/>
            <a:ext cx="718575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Successfully established </a:t>
            </a:r>
            <a:r>
              <a:rPr lang="en-US" dirty="0" err="1" smtClean="0"/>
              <a:t>comm</a:t>
            </a:r>
            <a:r>
              <a:rPr lang="en-US" dirty="0" smtClean="0"/>
              <a:t> between ROC and </a:t>
            </a:r>
            <a:r>
              <a:rPr lang="en-US" dirty="0" err="1" smtClean="0"/>
              <a:t>digi</a:t>
            </a: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LVDS data received on the ROC FPGA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dirty="0" smtClean="0"/>
              <a:t>USB readout – almost ready to try optical fiber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84093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Assembly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Tight fit, but it does fit.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10/22/14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V. Rusu - CD-2/3b Review, Mu2e Tracker Electronics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0CCE80-3B22-F34E-81B2-E096627812DD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178" b="31358"/>
          <a:stretch/>
        </p:blipFill>
        <p:spPr>
          <a:xfrm>
            <a:off x="0" y="1709257"/>
            <a:ext cx="9144000" cy="354270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332718" y="4657458"/>
            <a:ext cx="7154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 smtClean="0"/>
          </a:p>
          <a:p>
            <a:r>
              <a:rPr lang="en-US" dirty="0" smtClean="0"/>
              <a:t>ROC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916450" y="5543610"/>
            <a:ext cx="15479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DIGITIZERS</a:t>
            </a:r>
            <a:endParaRPr lang="en-US" dirty="0"/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4690444" y="4101981"/>
            <a:ext cx="0" cy="9709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4982198" y="4264351"/>
            <a:ext cx="1136591" cy="127925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5048170" y="4503634"/>
            <a:ext cx="2326851" cy="114513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 flipV="1">
            <a:off x="3281585" y="4101981"/>
            <a:ext cx="991312" cy="144162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 flipV="1">
            <a:off x="2324456" y="4264351"/>
            <a:ext cx="1768980" cy="138441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4219743" y="1820158"/>
            <a:ext cx="20401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TRANSCEIVERS</a:t>
            </a:r>
            <a:endParaRPr lang="en-US" dirty="0"/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5999148" y="2281823"/>
            <a:ext cx="615297" cy="72629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H="1">
            <a:off x="2982482" y="2136449"/>
            <a:ext cx="1350236" cy="67511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10358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469" l="106" r="98624">
                        <a14:foregroundMark x1="14921" y1="10610" x2="32169" y2="10610"/>
                        <a14:foregroundMark x1="31852" y1="10345" x2="56085" y2="3979"/>
                        <a14:foregroundMark x1="56720" y1="3979" x2="97566" y2="79310"/>
                        <a14:foregroundMark x1="32487" y1="69761" x2="66138" y2="70822"/>
                        <a14:foregroundMark x1="31852" y1="49337" x2="32275" y2="67639"/>
                        <a14:foregroundMark x1="61270" y1="70557" x2="62540" y2="49867"/>
                        <a14:foregroundMark x1="45185" y1="46950" x2="56825" y2="59151"/>
                        <a14:foregroundMark x1="49312" y1="21751" x2="50582" y2="14058"/>
                        <a14:foregroundMark x1="89735" y1="87798" x2="95979" y2="88064"/>
                        <a14:foregroundMark x1="5926" y1="84615" x2="10794" y2="91247"/>
                        <a14:foregroundMark x1="83280" y1="95225" x2="87513" y2="88594"/>
                        <a14:foregroundMark x1="69418" y1="61538" x2="80847" y2="92573"/>
                        <a14:foregroundMark x1="81164" y1="93103" x2="82540" y2="92308"/>
                        <a14:foregroundMark x1="27407" y1="55438" x2="11852" y2="92573"/>
                        <a14:backgroundMark x1="4550" y1="86207" x2="9735" y2="95225"/>
                        <a14:backgroundMark x1="86243" y1="95491" x2="93757" y2="92573"/>
                        <a14:backgroundMark x1="80847" y1="96552" x2="27196" y2="88329"/>
                        <a14:backgroundMark x1="9735" y1="97082" x2="27831" y2="95491"/>
                        <a14:backgroundMark x1="93757" y1="91777" x2="98307" y2="9151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4641" y="3577763"/>
            <a:ext cx="7676711" cy="283478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Infrastructure (Signal transmission)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57586"/>
            <a:ext cx="8672513" cy="4987867"/>
          </a:xfrm>
        </p:spPr>
        <p:txBody>
          <a:bodyPr/>
          <a:lstStyle/>
          <a:p>
            <a:r>
              <a:rPr lang="en-US" dirty="0" smtClean="0"/>
              <a:t>Investigated a long (55’’) motherboard</a:t>
            </a:r>
          </a:p>
          <a:p>
            <a:pPr lvl="1"/>
            <a:r>
              <a:rPr lang="en-US" dirty="0" smtClean="0"/>
              <a:t>Recommendation from Digitizer Review (April 2014)</a:t>
            </a:r>
          </a:p>
          <a:p>
            <a:pPr lvl="1"/>
            <a:r>
              <a:rPr lang="en-US" dirty="0" smtClean="0"/>
              <a:t>Cost ineffective (+high assembly costs)	</a:t>
            </a:r>
          </a:p>
          <a:p>
            <a:r>
              <a:rPr lang="en-US" dirty="0" smtClean="0"/>
              <a:t>Preamp </a:t>
            </a:r>
            <a:r>
              <a:rPr lang="en-US" dirty="0" err="1" smtClean="0"/>
              <a:t>mobo</a:t>
            </a:r>
            <a:r>
              <a:rPr lang="en-US" dirty="0" smtClean="0"/>
              <a:t> + ROC </a:t>
            </a:r>
            <a:r>
              <a:rPr lang="en-US" dirty="0" err="1" smtClean="0"/>
              <a:t>mobo</a:t>
            </a:r>
            <a:endParaRPr lang="en-US" dirty="0" smtClean="0"/>
          </a:p>
          <a:p>
            <a:pPr lvl="1"/>
            <a:r>
              <a:rPr lang="en-US" dirty="0" smtClean="0"/>
              <a:t>Effectively a transmission line board(s)</a:t>
            </a:r>
          </a:p>
          <a:p>
            <a:pPr lvl="2"/>
            <a:r>
              <a:rPr lang="en-US" dirty="0" smtClean="0"/>
              <a:t>All components (preamp, </a:t>
            </a:r>
            <a:r>
              <a:rPr lang="en-US" dirty="0" err="1" smtClean="0"/>
              <a:t>digi</a:t>
            </a:r>
            <a:r>
              <a:rPr lang="en-US" dirty="0" smtClean="0"/>
              <a:t>, ROC) mezzanines</a:t>
            </a:r>
          </a:p>
          <a:p>
            <a:pPr lvl="2"/>
            <a:r>
              <a:rPr lang="en-US" dirty="0" smtClean="0"/>
              <a:t>HV, slow controls on board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10/22/14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V. Rusu - CD-2/3b Review, Mu2e Tracker Electronics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0CCE80-3B22-F34E-81B2-E096627812DD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64111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8636"/>
            <a:ext cx="9144000" cy="47207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Transmission boards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10/22/14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V. Rusu - CD-2/3b Review, Mu2e Tracker Electronics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0CCE80-3B22-F34E-81B2-E096627812DD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sp>
        <p:nvSpPr>
          <p:cNvPr id="8" name="Rounded Rectangle 7"/>
          <p:cNvSpPr/>
          <p:nvPr/>
        </p:nvSpPr>
        <p:spPr>
          <a:xfrm>
            <a:off x="400425" y="1006889"/>
            <a:ext cx="3500862" cy="113275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Rice U. </a:t>
            </a:r>
          </a:p>
          <a:p>
            <a:pPr algn="ctr"/>
            <a:r>
              <a:rPr lang="en-US" dirty="0" smtClean="0">
                <a:solidFill>
                  <a:srgbClr val="000000"/>
                </a:solidFill>
              </a:rPr>
              <a:t>M. Corcoran</a:t>
            </a:r>
          </a:p>
          <a:p>
            <a:pPr algn="ctr"/>
            <a:r>
              <a:rPr lang="en-US" dirty="0" smtClean="0">
                <a:solidFill>
                  <a:srgbClr val="000000"/>
                </a:solidFill>
              </a:rPr>
              <a:t>T. Nussbaum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24935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</a:t>
            </a:r>
            <a:r>
              <a:rPr lang="en-US" dirty="0" smtClean="0"/>
              <a:t>equirements</a:t>
            </a:r>
          </a:p>
          <a:p>
            <a:r>
              <a:rPr lang="en-US" dirty="0" smtClean="0"/>
              <a:t>Design and Implementation</a:t>
            </a:r>
          </a:p>
          <a:p>
            <a:r>
              <a:rPr lang="en-US" dirty="0" smtClean="0"/>
              <a:t>Prototypes </a:t>
            </a:r>
          </a:p>
          <a:p>
            <a:r>
              <a:rPr lang="en-US" dirty="0" smtClean="0"/>
              <a:t>Cost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10/22/14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V. Rusu - CD-2/3b Review, Mu2e Tracker Electronics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0CCE80-3B22-F34E-81B2-E096627812DD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02676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Assembly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411969"/>
            <a:ext cx="8672513" cy="4249962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10/22/14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V. Rusu - CD-2/3b Review, Mu2e Tracker Electronics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0CCE80-3B22-F34E-81B2-E096627812DD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85628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Infrastructure (Power distribution)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Five low voltage levels needed (&lt;5V)</a:t>
            </a:r>
          </a:p>
          <a:p>
            <a:r>
              <a:rPr lang="en-US" dirty="0" smtClean="0"/>
              <a:t>48V power line from outside the cryostat</a:t>
            </a:r>
          </a:p>
          <a:p>
            <a:pPr lvl="1"/>
            <a:r>
              <a:rPr lang="en-US" dirty="0" smtClean="0"/>
              <a:t>Allows for lower current (B field)</a:t>
            </a:r>
          </a:p>
          <a:p>
            <a:r>
              <a:rPr lang="en-US" dirty="0" smtClean="0"/>
              <a:t>DC-DC converters outside the stations step down to a suitable voltage</a:t>
            </a:r>
          </a:p>
          <a:p>
            <a:r>
              <a:rPr lang="en-US" dirty="0" smtClean="0"/>
              <a:t>Regulators inside the gas volume for actual distribution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10/22/14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V. Rusu - CD-2/3b Review, Mu2e Tracker Electronics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0CCE80-3B22-F34E-81B2-E096627812DD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25761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ES&amp;H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US" dirty="0"/>
              <a:t>High voltage is moderate by </a:t>
            </a:r>
            <a:r>
              <a:rPr lang="en-US" dirty="0" err="1"/>
              <a:t>Fermilab</a:t>
            </a:r>
            <a:r>
              <a:rPr lang="en-US" dirty="0"/>
              <a:t> standards</a:t>
            </a:r>
            <a:br>
              <a:rPr lang="en-US" dirty="0"/>
            </a:br>
            <a:r>
              <a:rPr lang="en-US" dirty="0"/>
              <a:t>1500V, &lt;1mA and ~10mJ stored energy on any one line</a:t>
            </a:r>
          </a:p>
          <a:p>
            <a:pPr lvl="1"/>
            <a:r>
              <a:rPr lang="en-US" dirty="0"/>
              <a:t>Power is from 48V supplies which have passive (limited capacity) and active (monitor and trip) current limit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10/22/14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V. Rusu - CD-2/3b Review, Mu2e Tracker Electronics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0CCE80-3B22-F34E-81B2-E096627812DD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50553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Cost Table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10/22/14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V. Rusu - CD-2/3b Review, Mu2e Tracker Electronics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0CCE80-3B22-F34E-81B2-E096627812DD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1811898"/>
              </p:ext>
            </p:extLst>
          </p:nvPr>
        </p:nvGraphicFramePr>
        <p:xfrm>
          <a:off x="495300" y="1969855"/>
          <a:ext cx="8010525" cy="3237936"/>
        </p:xfrm>
        <a:graphic>
          <a:graphicData uri="http://schemas.openxmlformats.org/drawingml/2006/table">
            <a:tbl>
              <a:tblPr/>
              <a:tblGrid>
                <a:gridCol w="3114675"/>
                <a:gridCol w="654050"/>
                <a:gridCol w="654050"/>
                <a:gridCol w="654050"/>
                <a:gridCol w="1092282"/>
                <a:gridCol w="1212768"/>
                <a:gridCol w="628650"/>
              </a:tblGrid>
              <a:tr h="537651">
                <a:tc rowSpan="2"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baseline="0" dirty="0">
                          <a:effectLst/>
                          <a:latin typeface="Microsoft Sans Serif"/>
                        </a:rPr>
                        <a:t> </a:t>
                      </a:r>
                    </a:p>
                  </a:txBody>
                  <a:tcPr marL="8502" marR="8502" marT="8502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6933C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strike="noStrike" baseline="0" dirty="0" smtClean="0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Base Cost (AY K$)</a:t>
                      </a:r>
                      <a:endParaRPr lang="en-US" sz="1600" dirty="0"/>
                    </a:p>
                  </a:txBody>
                  <a:tcPr marL="8502" marR="8502" marT="8502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6933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8502" marR="8502" marT="8502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6933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8502" marR="8502" marT="8502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6933C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baseline="0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Estimate Uncertainty (on remaining costs)</a:t>
                      </a:r>
                    </a:p>
                  </a:txBody>
                  <a:tcPr marL="8502" marR="8502" marT="8502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6933C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baseline="0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% Contingency on ETC</a:t>
                      </a:r>
                    </a:p>
                  </a:txBody>
                  <a:tcPr marL="8502" marR="8502" marT="8502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6933C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baseline="0" dirty="0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Total Cost</a:t>
                      </a:r>
                    </a:p>
                  </a:txBody>
                  <a:tcPr marL="8502" marR="8502" marT="8502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6933C"/>
                    </a:solidFill>
                  </a:tcPr>
                </a:tc>
              </a:tr>
              <a:tr h="53765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baseline="0" dirty="0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M&amp;S</a:t>
                      </a:r>
                    </a:p>
                  </a:txBody>
                  <a:tcPr marL="8502" marR="8502" marT="8502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6933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baseline="0" dirty="0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Labor</a:t>
                      </a:r>
                    </a:p>
                  </a:txBody>
                  <a:tcPr marL="8502" marR="8502" marT="8502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6933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baseline="0" dirty="0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Total</a:t>
                      </a:r>
                    </a:p>
                  </a:txBody>
                  <a:tcPr marL="8502" marR="8502" marT="8502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6933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37353">
                <a:tc>
                  <a:txBody>
                    <a:bodyPr/>
                    <a:lstStyle/>
                    <a:p>
                      <a:pPr algn="l" fontAlgn="ctr"/>
                      <a:r>
                        <a:rPr lang="sv-SE" sz="1600" b="0" i="0" u="none" strike="noStrike" baseline="0">
                          <a:effectLst/>
                          <a:latin typeface="Microsoft Sans Serif"/>
                        </a:rPr>
                        <a:t>475.06 Tracker </a:t>
                      </a:r>
                    </a:p>
                  </a:txBody>
                  <a:tcPr marL="8502" marR="8502" marT="8502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baseline="0" dirty="0">
                          <a:effectLst/>
                          <a:latin typeface="Microsoft Sans Serif"/>
                        </a:rPr>
                        <a:t> </a:t>
                      </a:r>
                    </a:p>
                  </a:txBody>
                  <a:tcPr marL="8502" marR="8502" marT="8502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baseline="0">
                          <a:effectLst/>
                          <a:latin typeface="Microsoft Sans Serif"/>
                        </a:rPr>
                        <a:t> </a:t>
                      </a:r>
                    </a:p>
                  </a:txBody>
                  <a:tcPr marL="8502" marR="8502" marT="8502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baseline="0">
                          <a:effectLst/>
                          <a:latin typeface="Microsoft Sans Serif"/>
                        </a:rPr>
                        <a:t> </a:t>
                      </a:r>
                    </a:p>
                  </a:txBody>
                  <a:tcPr marL="8502" marR="8502" marT="8502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baseline="0">
                          <a:effectLst/>
                          <a:latin typeface="Microsoft Sans Serif"/>
                        </a:rPr>
                        <a:t> </a:t>
                      </a:r>
                    </a:p>
                  </a:txBody>
                  <a:tcPr marL="8502" marR="8502" marT="8502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baseline="0">
                          <a:effectLst/>
                          <a:latin typeface="Microsoft Sans Serif"/>
                        </a:rPr>
                        <a:t> </a:t>
                      </a:r>
                    </a:p>
                  </a:txBody>
                  <a:tcPr marL="8502" marR="8502" marT="8502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baseline="0" dirty="0">
                          <a:effectLst/>
                          <a:latin typeface="Microsoft Sans Serif"/>
                        </a:rPr>
                        <a:t> </a:t>
                      </a:r>
                    </a:p>
                  </a:txBody>
                  <a:tcPr marL="8502" marR="8502" marT="8502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</a:tr>
              <a:tr h="23735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baseline="0">
                          <a:effectLst/>
                          <a:latin typeface="Microsoft Sans Serif"/>
                        </a:rPr>
                        <a:t>475.06.04 Tracker Front End Electronics</a:t>
                      </a:r>
                    </a:p>
                  </a:txBody>
                  <a:tcPr marL="8502" marR="8502" marT="8502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baseline="0" dirty="0">
                          <a:effectLst/>
                          <a:latin typeface="Microsoft Sans Serif"/>
                        </a:rPr>
                        <a:t> </a:t>
                      </a:r>
                    </a:p>
                  </a:txBody>
                  <a:tcPr marL="8502" marR="8502" marT="8502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baseline="0" dirty="0">
                          <a:effectLst/>
                          <a:latin typeface="Microsoft Sans Serif"/>
                        </a:rPr>
                        <a:t> </a:t>
                      </a:r>
                    </a:p>
                  </a:txBody>
                  <a:tcPr marL="8502" marR="8502" marT="8502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baseline="0">
                          <a:effectLst/>
                          <a:latin typeface="Microsoft Sans Serif"/>
                        </a:rPr>
                        <a:t> </a:t>
                      </a:r>
                    </a:p>
                  </a:txBody>
                  <a:tcPr marL="8502" marR="8502" marT="8502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baseline="0">
                          <a:effectLst/>
                          <a:latin typeface="Microsoft Sans Serif"/>
                        </a:rPr>
                        <a:t> </a:t>
                      </a:r>
                    </a:p>
                  </a:txBody>
                  <a:tcPr marL="8502" marR="8502" marT="8502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baseline="0">
                          <a:effectLst/>
                          <a:latin typeface="Microsoft Sans Serif"/>
                        </a:rPr>
                        <a:t> </a:t>
                      </a:r>
                    </a:p>
                  </a:txBody>
                  <a:tcPr marL="8502" marR="8502" marT="8502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baseline="0" dirty="0">
                          <a:effectLst/>
                          <a:latin typeface="Microsoft Sans Serif"/>
                        </a:rPr>
                        <a:t> </a:t>
                      </a:r>
                    </a:p>
                  </a:txBody>
                  <a:tcPr marL="8502" marR="8502" marT="8502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</a:tr>
              <a:tr h="23735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baseline="0">
                          <a:effectLst/>
                          <a:latin typeface="Microsoft Sans Serif"/>
                        </a:rPr>
                        <a:t>475.06.04.01 Preamp</a:t>
                      </a:r>
                    </a:p>
                  </a:txBody>
                  <a:tcPr marL="8502" marR="8502" marT="8502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effectLst/>
                          <a:latin typeface="Microsoft Sans Serif"/>
                        </a:rPr>
                        <a:t>563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effectLst/>
                          <a:latin typeface="Microsoft Sans Serif"/>
                        </a:rPr>
                        <a:t>98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effectLst/>
                          <a:latin typeface="Microsoft Sans Serif"/>
                        </a:rPr>
                        <a:t>661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effectLst/>
                          <a:latin typeface="Microsoft Sans Serif"/>
                        </a:rPr>
                        <a:t>216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effectLst/>
                          <a:latin typeface="Microsoft Sans Serif"/>
                        </a:rPr>
                        <a:t>35%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effectLst/>
                          <a:latin typeface="Microsoft Sans Serif"/>
                        </a:rPr>
                        <a:t>877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</a:tr>
              <a:tr h="237353">
                <a:tc>
                  <a:txBody>
                    <a:bodyPr/>
                    <a:lstStyle/>
                    <a:p>
                      <a:pPr algn="l" fontAlgn="ctr"/>
                      <a:r>
                        <a:rPr lang="nl-NL" sz="1600" b="0" i="0" u="none" strike="noStrike" baseline="0">
                          <a:effectLst/>
                          <a:latin typeface="Microsoft Sans Serif"/>
                        </a:rPr>
                        <a:t>475.06.04.02 Digitizer</a:t>
                      </a:r>
                    </a:p>
                  </a:txBody>
                  <a:tcPr marL="8502" marR="8502" marT="8502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effectLst/>
                          <a:latin typeface="Microsoft Sans Serif"/>
                        </a:rPr>
                        <a:t>793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effectLst/>
                          <a:latin typeface="Microsoft Sans Serif"/>
                        </a:rPr>
                        <a:t>387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effectLst/>
                          <a:latin typeface="Microsoft Sans Serif"/>
                        </a:rPr>
                        <a:t>1,180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effectLst/>
                          <a:latin typeface="Microsoft Sans Serif"/>
                        </a:rPr>
                        <a:t>255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effectLst/>
                          <a:latin typeface="Microsoft Sans Serif"/>
                        </a:rPr>
                        <a:t>26%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effectLst/>
                          <a:latin typeface="Microsoft Sans Serif"/>
                        </a:rPr>
                        <a:t>1,435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</a:tr>
              <a:tr h="23735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baseline="0">
                          <a:effectLst/>
                          <a:latin typeface="Microsoft Sans Serif"/>
                        </a:rPr>
                        <a:t>475.06.04.03 Readout Controller</a:t>
                      </a:r>
                    </a:p>
                  </a:txBody>
                  <a:tcPr marL="8502" marR="8502" marT="8502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effectLst/>
                          <a:latin typeface="Microsoft Sans Serif"/>
                        </a:rPr>
                        <a:t>316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effectLst/>
                          <a:latin typeface="Microsoft Sans Serif"/>
                        </a:rPr>
                        <a:t>88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effectLst/>
                          <a:latin typeface="Microsoft Sans Serif"/>
                        </a:rPr>
                        <a:t>403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effectLst/>
                          <a:latin typeface="Microsoft Sans Serif"/>
                        </a:rPr>
                        <a:t>161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effectLst/>
                          <a:latin typeface="Microsoft Sans Serif"/>
                        </a:rPr>
                        <a:t>42%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effectLst/>
                          <a:latin typeface="Microsoft Sans Serif"/>
                        </a:rPr>
                        <a:t>564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</a:tr>
              <a:tr h="237353">
                <a:tc>
                  <a:txBody>
                    <a:bodyPr/>
                    <a:lstStyle/>
                    <a:p>
                      <a:pPr algn="l" fontAlgn="ctr"/>
                      <a:r>
                        <a:rPr lang="de-DE" sz="1600" b="0" i="0" u="none" strike="noStrike" baseline="0">
                          <a:effectLst/>
                          <a:latin typeface="Microsoft Sans Serif"/>
                        </a:rPr>
                        <a:t>475.06.04.04 Test Stands</a:t>
                      </a:r>
                    </a:p>
                  </a:txBody>
                  <a:tcPr marL="8502" marR="8502" marT="8502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effectLst/>
                          <a:latin typeface="Microsoft Sans Serif"/>
                        </a:rPr>
                        <a:t>4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effectLst/>
                          <a:latin typeface="Microsoft Sans Serif"/>
                        </a:rPr>
                        <a:t>19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effectLst/>
                          <a:latin typeface="Microsoft Sans Serif"/>
                        </a:rPr>
                        <a:t>23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effectLst/>
                          <a:latin typeface="Microsoft Sans Serif"/>
                        </a:rPr>
                        <a:t>11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effectLst/>
                          <a:latin typeface="Microsoft Sans Serif"/>
                        </a:rPr>
                        <a:t>145%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effectLst/>
                          <a:latin typeface="Microsoft Sans Serif"/>
                        </a:rPr>
                        <a:t>34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</a:tr>
              <a:tr h="23735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baseline="0" dirty="0">
                          <a:effectLst/>
                          <a:latin typeface="Microsoft Sans Serif"/>
                        </a:rPr>
                        <a:t>Grand Total</a:t>
                      </a:r>
                    </a:p>
                  </a:txBody>
                  <a:tcPr marL="8502" marR="8502" marT="8502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effectLst/>
                          <a:latin typeface="Microsoft Sans Serif"/>
                        </a:rPr>
                        <a:t>1,676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effectLst/>
                          <a:latin typeface="Microsoft Sans Serif"/>
                        </a:rPr>
                        <a:t>591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effectLst/>
                          <a:latin typeface="Microsoft Sans Serif"/>
                        </a:rPr>
                        <a:t>2,267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effectLst/>
                          <a:latin typeface="Microsoft Sans Serif"/>
                        </a:rPr>
                        <a:t>643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effectLst/>
                          <a:latin typeface="Microsoft Sans Serif"/>
                        </a:rPr>
                        <a:t>32%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effectLst/>
                          <a:latin typeface="Microsoft Sans Serif"/>
                        </a:rPr>
                        <a:t>2,910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412715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Cost Breakdown</a:t>
            </a:r>
            <a:endParaRPr lang="en-US" sz="32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r>
              <a:rPr lang="en-US" smtClean="0"/>
              <a:t>10/22/14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US" smtClean="0"/>
              <a:t>V. Rusu - CD-2/3b Review, Mu2e Tracker Electronics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2A0CCE80-3B22-F34E-81B2-E096627812DD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583095" y="367384"/>
            <a:ext cx="23323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Base Cost (AY</a:t>
            </a:r>
            <a:r>
              <a:rPr lang="en-US" dirty="0"/>
              <a:t> </a:t>
            </a:r>
            <a:r>
              <a:rPr lang="en-US" dirty="0" smtClean="0"/>
              <a:t>K$)</a:t>
            </a:r>
            <a:endParaRPr lang="en-US" dirty="0"/>
          </a:p>
        </p:txBody>
      </p:sp>
      <p:graphicFrame>
        <p:nvGraphicFramePr>
          <p:cNvPr id="16" name="Content Placeholder 14"/>
          <p:cNvGraphicFramePr>
            <a:graphicFrameLocks noGrp="1"/>
          </p:cNvGraphicFramePr>
          <p:nvPr>
            <p:ph sz="half" idx="18"/>
            <p:extLst>
              <p:ext uri="{D42A27DB-BD31-4B8C-83A1-F6EECF244321}">
                <p14:modId xmlns:p14="http://schemas.microsoft.com/office/powerpoint/2010/main" val="1345266584"/>
              </p:ext>
            </p:extLst>
          </p:nvPr>
        </p:nvGraphicFramePr>
        <p:xfrm>
          <a:off x="4654550" y="1293057"/>
          <a:ext cx="4260850" cy="45831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9" name="Content Placeholder 18"/>
          <p:cNvGraphicFramePr>
            <a:graphicFrameLocks noGrp="1"/>
          </p:cNvGraphicFramePr>
          <p:nvPr>
            <p:ph sz="half" idx="17"/>
            <p:extLst>
              <p:ext uri="{D42A27DB-BD31-4B8C-83A1-F6EECF244321}">
                <p14:modId xmlns:p14="http://schemas.microsoft.com/office/powerpoint/2010/main" val="366725601"/>
              </p:ext>
            </p:extLst>
          </p:nvPr>
        </p:nvGraphicFramePr>
        <p:xfrm>
          <a:off x="228600" y="1293057"/>
          <a:ext cx="4251325" cy="45831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22" name="Straight Connector 21"/>
          <p:cNvCxnSpPr/>
          <p:nvPr/>
        </p:nvCxnSpPr>
        <p:spPr>
          <a:xfrm>
            <a:off x="4479925" y="1293057"/>
            <a:ext cx="0" cy="4583112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071715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Quality of Estimate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10/22/14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V. Rusu - CD-2/3b Review, Mu2e Tracker Electronics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CCE80-3B22-F34E-81B2-E096627812DD}" type="slidenum">
              <a:rPr lang="en-US" smtClean="0"/>
              <a:pPr/>
              <a:t>25</a:t>
            </a:fld>
            <a:endParaRPr lang="en-US" dirty="0"/>
          </a:p>
        </p:txBody>
      </p:sp>
      <p:graphicFrame>
        <p:nvGraphicFramePr>
          <p:cNvPr id="9" name="Content Placeholder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93753110"/>
              </p:ext>
            </p:extLst>
          </p:nvPr>
        </p:nvGraphicFramePr>
        <p:xfrm>
          <a:off x="242887" y="1042988"/>
          <a:ext cx="8672513" cy="49879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6583094" y="367384"/>
            <a:ext cx="23323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Base Cost (AY</a:t>
            </a:r>
            <a:r>
              <a:rPr lang="en-US" dirty="0"/>
              <a:t> </a:t>
            </a:r>
            <a:r>
              <a:rPr lang="en-US" dirty="0" smtClean="0"/>
              <a:t>K$)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925336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Labor &amp; Material by FY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10/22/14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V. Rusu - CD-2/3b Review, Mu2e Tracker Electronics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CCE80-3B22-F34E-81B2-E096627812DD}" type="slidenum">
              <a:rPr lang="en-US" smtClean="0"/>
              <a:pPr/>
              <a:t>26</a:t>
            </a:fld>
            <a:endParaRPr lang="en-US" dirty="0"/>
          </a:p>
        </p:txBody>
      </p:sp>
      <p:graphicFrame>
        <p:nvGraphicFramePr>
          <p:cNvPr id="11" name="Content Placeholder 10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02254331"/>
              </p:ext>
            </p:extLst>
          </p:nvPr>
        </p:nvGraphicFramePr>
        <p:xfrm>
          <a:off x="228600" y="1042988"/>
          <a:ext cx="8672513" cy="49879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6578333" y="369727"/>
            <a:ext cx="23323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Base Cost (AY</a:t>
            </a:r>
            <a:r>
              <a:rPr lang="en-US" dirty="0"/>
              <a:t> </a:t>
            </a:r>
            <a:r>
              <a:rPr lang="en-US" dirty="0" smtClean="0"/>
              <a:t>K$)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4104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Content Placeholder 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26199773"/>
              </p:ext>
            </p:extLst>
          </p:nvPr>
        </p:nvGraphicFramePr>
        <p:xfrm>
          <a:off x="228600" y="1042988"/>
          <a:ext cx="8672513" cy="49879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Labor Resources by FY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10/22/14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V. Rusu - CD-2/3b Review, Mu2e Tracker Electronics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CCE80-3B22-F34E-81B2-E096627812DD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529561" y="347958"/>
            <a:ext cx="23858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FTEs by Discipline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961761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Design of front end electronics meets the requirements</a:t>
            </a:r>
          </a:p>
          <a:p>
            <a:r>
              <a:rPr lang="en-US" dirty="0" smtClean="0"/>
              <a:t>Advanced prototypes on all sub-systems</a:t>
            </a:r>
          </a:p>
          <a:p>
            <a:r>
              <a:rPr lang="en-US" dirty="0" smtClean="0"/>
              <a:t>Initial integration pass under way</a:t>
            </a:r>
          </a:p>
          <a:p>
            <a:r>
              <a:rPr lang="en-US" dirty="0" smtClean="0"/>
              <a:t>Solid cost estimate based mostly on quotes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10/22/14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V. Rusu - CD-2/3b Review, Mu2e Tracker Electronics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0CCE80-3B22-F34E-81B2-E096627812DD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328893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Backup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10/22/14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V. Rusu - CD-2/3b Review, Mu2e Tracker Electronics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0CCE80-3B22-F34E-81B2-E096627812DD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85217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Electronics requirements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Amplification and digitization of the straw signals</a:t>
            </a:r>
          </a:p>
          <a:p>
            <a:r>
              <a:rPr lang="en-US" dirty="0"/>
              <a:t>Transmit the digitized data to DAQ </a:t>
            </a:r>
          </a:p>
          <a:p>
            <a:r>
              <a:rPr lang="en-US" dirty="0"/>
              <a:t>Record both ends of the straw (time division – 3cm resolution) </a:t>
            </a:r>
          </a:p>
          <a:p>
            <a:r>
              <a:rPr lang="en-US" dirty="0"/>
              <a:t>Measure pulse height for </a:t>
            </a:r>
            <a:r>
              <a:rPr lang="en-US" dirty="0" err="1"/>
              <a:t>dE</a:t>
            </a:r>
            <a:r>
              <a:rPr lang="en-US" dirty="0"/>
              <a:t>/dx</a:t>
            </a:r>
          </a:p>
          <a:p>
            <a:r>
              <a:rPr lang="en-US" dirty="0"/>
              <a:t>Supply HV to anode wires (and HV disconnect)</a:t>
            </a:r>
          </a:p>
          <a:p>
            <a:r>
              <a:rPr lang="en-US" dirty="0"/>
              <a:t>Run </a:t>
            </a:r>
            <a:r>
              <a:rPr lang="en-US" dirty="0" err="1"/>
              <a:t>triggerless</a:t>
            </a:r>
            <a:r>
              <a:rPr lang="en-US" dirty="0"/>
              <a:t> mode (soft trigger may be implemented at the DAQ level)</a:t>
            </a:r>
          </a:p>
          <a:p>
            <a:r>
              <a:rPr lang="en-US" dirty="0"/>
              <a:t>B field perturbation &lt;1G in the active region</a:t>
            </a:r>
          </a:p>
          <a:p>
            <a:r>
              <a:rPr lang="en-US" dirty="0"/>
              <a:t>Rad hard (2×10</a:t>
            </a:r>
            <a:r>
              <a:rPr lang="en-US" baseline="30000" dirty="0"/>
              <a:t>12</a:t>
            </a:r>
            <a:r>
              <a:rPr lang="en-US" dirty="0"/>
              <a:t> n/cm</a:t>
            </a:r>
            <a:r>
              <a:rPr lang="en-US" baseline="30000" dirty="0"/>
              <a:t>2</a:t>
            </a:r>
            <a:r>
              <a:rPr lang="en-US" dirty="0"/>
              <a:t>)</a:t>
            </a:r>
          </a:p>
          <a:p>
            <a:r>
              <a:rPr lang="en-US" dirty="0"/>
              <a:t>10kW power </a:t>
            </a:r>
            <a:endParaRPr lang="en-US" dirty="0" smtClean="0"/>
          </a:p>
          <a:p>
            <a:r>
              <a:rPr lang="en-US" dirty="0" smtClean="0"/>
              <a:t>&lt;12×96 dead channels in 5 years at 90% CL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 smtClean="0"/>
          </a:p>
          <a:p>
            <a:endParaRPr lang="en-US" sz="1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10/22/14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V. Rusu - CD-2/3b Review, Mu2e Tracker Electronics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0CCE80-3B22-F34E-81B2-E096627812DD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4336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ea typeface="ＭＳ Ｐゴシック" pitchFamily="28" charset="-128"/>
              </a:rPr>
              <a:t>TDC Using FPGA Logic Chain </a:t>
            </a:r>
            <a:r>
              <a:rPr lang="en-US" altLang="en-US" dirty="0" smtClean="0">
                <a:ea typeface="ＭＳ Ｐゴシック" pitchFamily="28" charset="-128"/>
              </a:rPr>
              <a:t>Delay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10/22/14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V. Rusu - CD-2/3b Review, Mu2e Tracker Electronics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0CCE80-3B22-F34E-81B2-E096627812DD}" type="slidenum">
              <a:rPr lang="en-US" smtClean="0"/>
              <a:pPr>
                <a:defRPr/>
              </a:pPr>
              <a:t>30</a:t>
            </a:fld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/>
        </p:nvSpPr>
        <p:spPr bwMode="auto">
          <a:xfrm>
            <a:off x="609600" y="571500"/>
            <a:ext cx="7772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Garamond" charset="0"/>
                <a:ea typeface="ＭＳ Ｐゴシック" charset="-128"/>
                <a:cs typeface="ＭＳ Ｐゴシック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Garamond" charset="0"/>
                <a:ea typeface="ＭＳ Ｐゴシック" charset="-128"/>
                <a:cs typeface="ＭＳ Ｐゴシック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Garamond" charset="0"/>
                <a:ea typeface="ＭＳ Ｐゴシック" charset="-128"/>
                <a:cs typeface="ＭＳ Ｐゴシック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Garamond" charset="0"/>
                <a:ea typeface="ＭＳ Ｐゴシック" charset="-128"/>
                <a:cs typeface="ＭＳ Ｐゴシック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Garamond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Garamond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Garamond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Garamond" charset="0"/>
              </a:defRPr>
            </a:lvl9pPr>
          </a:lstStyle>
          <a:p>
            <a:pPr eaLnBrk="1" hangingPunct="1"/>
            <a:endParaRPr lang="en-US" altLang="en-US" sz="2800" dirty="0" smtClean="0">
              <a:ea typeface="ＭＳ Ｐゴシック" pitchFamily="28" charset="-128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3810000" y="964962"/>
            <a:ext cx="47244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8" charset="2"/>
              <a:buChar char="n"/>
            </a:pPr>
            <a:r>
              <a:rPr lang="en-US" altLang="en-US" sz="2600" dirty="0">
                <a:solidFill>
                  <a:schemeClr val="accent2"/>
                </a:solidFill>
                <a:latin typeface="Times New Roman" pitchFamily="28" charset="0"/>
                <a:sym typeface="Wingdings" pitchFamily="28" charset="2"/>
              </a:rPr>
              <a:t>This scheme uses current FPGA technology </a:t>
            </a:r>
          </a:p>
          <a:p>
            <a:pPr eaLnBrk="1" hangingPunct="1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8" charset="2"/>
              <a:buChar char="n"/>
            </a:pPr>
            <a:r>
              <a:rPr lang="en-US" altLang="en-US" sz="2600" dirty="0">
                <a:solidFill>
                  <a:schemeClr val="accent2"/>
                </a:solidFill>
                <a:latin typeface="Times New Roman" pitchFamily="28" charset="0"/>
                <a:sym typeface="Wingdings" pitchFamily="28" charset="2"/>
              </a:rPr>
              <a:t>Low cost chip family can be used.  (e.g. </a:t>
            </a:r>
            <a:r>
              <a:rPr lang="en-US" altLang="en-US" sz="2600" dirty="0">
                <a:solidFill>
                  <a:schemeClr val="accent2"/>
                </a:solidFill>
                <a:latin typeface="Times New Roman" pitchFamily="28" charset="0"/>
              </a:rPr>
              <a:t>EP2C8T144C6 $31.68) </a:t>
            </a:r>
            <a:endParaRPr lang="en-US" altLang="en-US" sz="2600" dirty="0">
              <a:solidFill>
                <a:schemeClr val="accent2"/>
              </a:solidFill>
              <a:latin typeface="Times New Roman" pitchFamily="28" charset="0"/>
              <a:sym typeface="Wingdings" pitchFamily="28" charset="2"/>
            </a:endParaRPr>
          </a:p>
          <a:p>
            <a:pPr eaLnBrk="1" hangingPunct="1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8" charset="2"/>
              <a:buChar char="n"/>
            </a:pPr>
            <a:r>
              <a:rPr lang="en-US" altLang="en-US" sz="2600" dirty="0">
                <a:solidFill>
                  <a:schemeClr val="accent2"/>
                </a:solidFill>
                <a:latin typeface="Times New Roman" pitchFamily="28" charset="0"/>
                <a:sym typeface="Wingdings" pitchFamily="28" charset="2"/>
              </a:rPr>
              <a:t>Fine TDC precision can be implemented in slow devices (e.g., 25 </a:t>
            </a:r>
            <a:r>
              <a:rPr lang="en-US" altLang="en-US" sz="2600" dirty="0" err="1">
                <a:solidFill>
                  <a:schemeClr val="accent2"/>
                </a:solidFill>
                <a:latin typeface="Times New Roman" pitchFamily="28" charset="0"/>
                <a:sym typeface="Wingdings" pitchFamily="28" charset="2"/>
              </a:rPr>
              <a:t>ps</a:t>
            </a:r>
            <a:r>
              <a:rPr lang="en-US" altLang="en-US" sz="2600" dirty="0">
                <a:solidFill>
                  <a:schemeClr val="accent2"/>
                </a:solidFill>
                <a:latin typeface="Times New Roman" pitchFamily="28" charset="0"/>
                <a:sym typeface="Wingdings" pitchFamily="28" charset="2"/>
              </a:rPr>
              <a:t> (RMS) in a 400 MHz chip). </a:t>
            </a:r>
          </a:p>
        </p:txBody>
      </p:sp>
      <p:grpSp>
        <p:nvGrpSpPr>
          <p:cNvPr id="9" name="Group 8"/>
          <p:cNvGrpSpPr>
            <a:grpSpLocks/>
          </p:cNvGrpSpPr>
          <p:nvPr/>
        </p:nvGrpSpPr>
        <p:grpSpPr bwMode="auto">
          <a:xfrm>
            <a:off x="3124200" y="964962"/>
            <a:ext cx="304800" cy="1524000"/>
            <a:chOff x="1536" y="864"/>
            <a:chExt cx="192" cy="960"/>
          </a:xfrm>
        </p:grpSpPr>
        <p:sp>
          <p:nvSpPr>
            <p:cNvPr id="185" name="Rectangle 184"/>
            <p:cNvSpPr>
              <a:spLocks noChangeArrowheads="1"/>
            </p:cNvSpPr>
            <p:nvPr/>
          </p:nvSpPr>
          <p:spPr bwMode="auto">
            <a:xfrm>
              <a:off x="1536" y="864"/>
              <a:ext cx="192" cy="240"/>
            </a:xfrm>
            <a:prstGeom prst="rect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86" name="Rectangle 185"/>
            <p:cNvSpPr>
              <a:spLocks noChangeArrowheads="1"/>
            </p:cNvSpPr>
            <p:nvPr/>
          </p:nvSpPr>
          <p:spPr bwMode="auto">
            <a:xfrm>
              <a:off x="1536" y="1104"/>
              <a:ext cx="192" cy="240"/>
            </a:xfrm>
            <a:prstGeom prst="rect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87" name="Rectangle 186"/>
            <p:cNvSpPr>
              <a:spLocks noChangeArrowheads="1"/>
            </p:cNvSpPr>
            <p:nvPr/>
          </p:nvSpPr>
          <p:spPr bwMode="auto">
            <a:xfrm>
              <a:off x="1536" y="1344"/>
              <a:ext cx="192" cy="240"/>
            </a:xfrm>
            <a:prstGeom prst="rect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88" name="Rectangle 187"/>
            <p:cNvSpPr>
              <a:spLocks noChangeArrowheads="1"/>
            </p:cNvSpPr>
            <p:nvPr/>
          </p:nvSpPr>
          <p:spPr bwMode="auto">
            <a:xfrm>
              <a:off x="1536" y="1584"/>
              <a:ext cx="192" cy="240"/>
            </a:xfrm>
            <a:prstGeom prst="rect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sp>
        <p:nvSpPr>
          <p:cNvPr id="10" name="Line 9"/>
          <p:cNvSpPr>
            <a:spLocks noChangeShapeType="1"/>
          </p:cNvSpPr>
          <p:nvPr/>
        </p:nvSpPr>
        <p:spPr bwMode="auto">
          <a:xfrm>
            <a:off x="2971800" y="1269762"/>
            <a:ext cx="0" cy="4953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1" name="Line 10"/>
          <p:cNvSpPr>
            <a:spLocks noChangeShapeType="1"/>
          </p:cNvSpPr>
          <p:nvPr/>
        </p:nvSpPr>
        <p:spPr bwMode="auto">
          <a:xfrm flipH="1">
            <a:off x="1447800" y="6222762"/>
            <a:ext cx="152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2" name="Line 11"/>
          <p:cNvSpPr>
            <a:spLocks noChangeShapeType="1"/>
          </p:cNvSpPr>
          <p:nvPr/>
        </p:nvSpPr>
        <p:spPr bwMode="auto">
          <a:xfrm flipH="1">
            <a:off x="1371600" y="964962"/>
            <a:ext cx="1371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3" name="Line 12"/>
          <p:cNvSpPr>
            <a:spLocks noChangeShapeType="1"/>
          </p:cNvSpPr>
          <p:nvPr/>
        </p:nvSpPr>
        <p:spPr bwMode="auto">
          <a:xfrm>
            <a:off x="1447800" y="6146562"/>
            <a:ext cx="152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4" name="Line 13"/>
          <p:cNvSpPr>
            <a:spLocks noChangeShapeType="1"/>
          </p:cNvSpPr>
          <p:nvPr/>
        </p:nvSpPr>
        <p:spPr bwMode="auto">
          <a:xfrm flipV="1">
            <a:off x="1600200" y="5994162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5" name="Line 14"/>
          <p:cNvSpPr>
            <a:spLocks noChangeShapeType="1"/>
          </p:cNvSpPr>
          <p:nvPr/>
        </p:nvSpPr>
        <p:spPr bwMode="auto">
          <a:xfrm flipV="1">
            <a:off x="1752600" y="5994162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6" name="Line 15"/>
          <p:cNvSpPr>
            <a:spLocks noChangeShapeType="1"/>
          </p:cNvSpPr>
          <p:nvPr/>
        </p:nvSpPr>
        <p:spPr bwMode="auto">
          <a:xfrm>
            <a:off x="1600200" y="5994162"/>
            <a:ext cx="152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7" name="Line 16"/>
          <p:cNvSpPr>
            <a:spLocks noChangeShapeType="1"/>
          </p:cNvSpPr>
          <p:nvPr/>
        </p:nvSpPr>
        <p:spPr bwMode="auto">
          <a:xfrm>
            <a:off x="1752600" y="6146562"/>
            <a:ext cx="152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8" name="Line 17"/>
          <p:cNvSpPr>
            <a:spLocks noChangeShapeType="1"/>
          </p:cNvSpPr>
          <p:nvPr/>
        </p:nvSpPr>
        <p:spPr bwMode="auto">
          <a:xfrm flipV="1">
            <a:off x="1905000" y="5994162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9" name="Line 18"/>
          <p:cNvSpPr>
            <a:spLocks noChangeShapeType="1"/>
          </p:cNvSpPr>
          <p:nvPr/>
        </p:nvSpPr>
        <p:spPr bwMode="auto">
          <a:xfrm flipV="1">
            <a:off x="2057400" y="5994162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20" name="Line 19"/>
          <p:cNvSpPr>
            <a:spLocks noChangeShapeType="1"/>
          </p:cNvSpPr>
          <p:nvPr/>
        </p:nvSpPr>
        <p:spPr bwMode="auto">
          <a:xfrm>
            <a:off x="1905000" y="5994162"/>
            <a:ext cx="152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21" name="Line 20"/>
          <p:cNvSpPr>
            <a:spLocks noChangeShapeType="1"/>
          </p:cNvSpPr>
          <p:nvPr/>
        </p:nvSpPr>
        <p:spPr bwMode="auto">
          <a:xfrm>
            <a:off x="2057400" y="6146562"/>
            <a:ext cx="152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22" name="Line 21"/>
          <p:cNvSpPr>
            <a:spLocks noChangeShapeType="1"/>
          </p:cNvSpPr>
          <p:nvPr/>
        </p:nvSpPr>
        <p:spPr bwMode="auto">
          <a:xfrm flipV="1">
            <a:off x="2209800" y="5994162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23" name="Line 22"/>
          <p:cNvSpPr>
            <a:spLocks noChangeShapeType="1"/>
          </p:cNvSpPr>
          <p:nvPr/>
        </p:nvSpPr>
        <p:spPr bwMode="auto">
          <a:xfrm flipV="1">
            <a:off x="2362200" y="5994162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24" name="Line 23"/>
          <p:cNvSpPr>
            <a:spLocks noChangeShapeType="1"/>
          </p:cNvSpPr>
          <p:nvPr/>
        </p:nvSpPr>
        <p:spPr bwMode="auto">
          <a:xfrm>
            <a:off x="2209800" y="5994162"/>
            <a:ext cx="152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25" name="Line 24"/>
          <p:cNvSpPr>
            <a:spLocks noChangeShapeType="1"/>
          </p:cNvSpPr>
          <p:nvPr/>
        </p:nvSpPr>
        <p:spPr bwMode="auto">
          <a:xfrm>
            <a:off x="1447800" y="888762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26" name="Line 25"/>
          <p:cNvSpPr>
            <a:spLocks noChangeShapeType="1"/>
          </p:cNvSpPr>
          <p:nvPr/>
        </p:nvSpPr>
        <p:spPr bwMode="auto">
          <a:xfrm flipV="1">
            <a:off x="1752600" y="736362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27" name="Line 26"/>
          <p:cNvSpPr>
            <a:spLocks noChangeShapeType="1"/>
          </p:cNvSpPr>
          <p:nvPr/>
        </p:nvSpPr>
        <p:spPr bwMode="auto">
          <a:xfrm flipV="1">
            <a:off x="1981200" y="736362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28" name="Line 27"/>
          <p:cNvSpPr>
            <a:spLocks noChangeShapeType="1"/>
          </p:cNvSpPr>
          <p:nvPr/>
        </p:nvSpPr>
        <p:spPr bwMode="auto">
          <a:xfrm>
            <a:off x="1752600" y="736362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29" name="Line 28"/>
          <p:cNvSpPr>
            <a:spLocks noChangeShapeType="1"/>
          </p:cNvSpPr>
          <p:nvPr/>
        </p:nvSpPr>
        <p:spPr bwMode="auto">
          <a:xfrm>
            <a:off x="1981200" y="888762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30" name="Text Box 29"/>
          <p:cNvSpPr txBox="1">
            <a:spLocks noChangeArrowheads="1"/>
          </p:cNvSpPr>
          <p:nvPr/>
        </p:nvSpPr>
        <p:spPr bwMode="auto">
          <a:xfrm>
            <a:off x="1371600" y="1117362"/>
            <a:ext cx="5064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9pPr>
          </a:lstStyle>
          <a:p>
            <a:pPr eaLnBrk="1" hangingPunct="1"/>
            <a:r>
              <a:rPr lang="en-US" altLang="en-US" sz="2400">
                <a:latin typeface="Times New Roman" pitchFamily="28" charset="0"/>
              </a:rPr>
              <a:t>IN</a:t>
            </a:r>
          </a:p>
        </p:txBody>
      </p:sp>
      <p:sp>
        <p:nvSpPr>
          <p:cNvPr id="31" name="Text Box 30"/>
          <p:cNvSpPr txBox="1">
            <a:spLocks noChangeArrowheads="1"/>
          </p:cNvSpPr>
          <p:nvPr/>
        </p:nvSpPr>
        <p:spPr bwMode="auto">
          <a:xfrm>
            <a:off x="1447800" y="5460762"/>
            <a:ext cx="7937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9pPr>
          </a:lstStyle>
          <a:p>
            <a:pPr eaLnBrk="1" hangingPunct="1"/>
            <a:r>
              <a:rPr lang="en-US" altLang="en-US" sz="2400">
                <a:latin typeface="Times New Roman" pitchFamily="28" charset="0"/>
              </a:rPr>
              <a:t>CLK</a:t>
            </a:r>
          </a:p>
        </p:txBody>
      </p:sp>
      <p:grpSp>
        <p:nvGrpSpPr>
          <p:cNvPr id="32" name="Group 31"/>
          <p:cNvGrpSpPr>
            <a:grpSpLocks/>
          </p:cNvGrpSpPr>
          <p:nvPr/>
        </p:nvGrpSpPr>
        <p:grpSpPr bwMode="auto">
          <a:xfrm>
            <a:off x="2590800" y="964962"/>
            <a:ext cx="838200" cy="381000"/>
            <a:chOff x="1200" y="1632"/>
            <a:chExt cx="528" cy="240"/>
          </a:xfrm>
        </p:grpSpPr>
        <p:sp>
          <p:nvSpPr>
            <p:cNvPr id="179" name="AutoShape 32"/>
            <p:cNvSpPr>
              <a:spLocks noChangeArrowheads="1"/>
            </p:cNvSpPr>
            <p:nvPr/>
          </p:nvSpPr>
          <p:spPr bwMode="auto">
            <a:xfrm rot="10800000">
              <a:off x="1200" y="1728"/>
              <a:ext cx="192" cy="144"/>
            </a:xfrm>
            <a:prstGeom prst="triangle">
              <a:avLst>
                <a:gd name="adj" fmla="val 5000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80" name="Rectangle 179"/>
            <p:cNvSpPr>
              <a:spLocks noChangeArrowheads="1"/>
            </p:cNvSpPr>
            <p:nvPr/>
          </p:nvSpPr>
          <p:spPr bwMode="auto">
            <a:xfrm>
              <a:off x="1536" y="1632"/>
              <a:ext cx="192" cy="24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81" name="AutoShape 34"/>
            <p:cNvSpPr>
              <a:spLocks noChangeArrowheads="1"/>
            </p:cNvSpPr>
            <p:nvPr/>
          </p:nvSpPr>
          <p:spPr bwMode="auto">
            <a:xfrm rot="5400000">
              <a:off x="1512" y="1800"/>
              <a:ext cx="96" cy="48"/>
            </a:xfrm>
            <a:prstGeom prst="triangle">
              <a:avLst>
                <a:gd name="adj" fmla="val 5000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82" name="Line 35"/>
            <p:cNvSpPr>
              <a:spLocks noChangeShapeType="1"/>
            </p:cNvSpPr>
            <p:nvPr/>
          </p:nvSpPr>
          <p:spPr bwMode="auto">
            <a:xfrm>
              <a:off x="1296" y="1680"/>
              <a:ext cx="24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83" name="Line 36"/>
            <p:cNvSpPr>
              <a:spLocks noChangeShapeType="1"/>
            </p:cNvSpPr>
            <p:nvPr/>
          </p:nvSpPr>
          <p:spPr bwMode="auto">
            <a:xfrm>
              <a:off x="1296" y="1632"/>
              <a:ext cx="0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84" name="Line 37"/>
            <p:cNvSpPr>
              <a:spLocks noChangeShapeType="1"/>
            </p:cNvSpPr>
            <p:nvPr/>
          </p:nvSpPr>
          <p:spPr bwMode="auto">
            <a:xfrm flipH="1">
              <a:off x="1440" y="1824"/>
              <a:ext cx="9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9pPr>
            </a:lstStyle>
            <a:p>
              <a:endParaRPr lang="en-US"/>
            </a:p>
          </p:txBody>
        </p:sp>
      </p:grpSp>
      <p:grpSp>
        <p:nvGrpSpPr>
          <p:cNvPr id="33" name="Group 32"/>
          <p:cNvGrpSpPr>
            <a:grpSpLocks/>
          </p:cNvGrpSpPr>
          <p:nvPr/>
        </p:nvGrpSpPr>
        <p:grpSpPr bwMode="auto">
          <a:xfrm>
            <a:off x="2590800" y="1345962"/>
            <a:ext cx="838200" cy="381000"/>
            <a:chOff x="1200" y="1632"/>
            <a:chExt cx="528" cy="240"/>
          </a:xfrm>
        </p:grpSpPr>
        <p:sp>
          <p:nvSpPr>
            <p:cNvPr id="173" name="AutoShape 39"/>
            <p:cNvSpPr>
              <a:spLocks noChangeArrowheads="1"/>
            </p:cNvSpPr>
            <p:nvPr/>
          </p:nvSpPr>
          <p:spPr bwMode="auto">
            <a:xfrm rot="10800000">
              <a:off x="1200" y="1728"/>
              <a:ext cx="192" cy="144"/>
            </a:xfrm>
            <a:prstGeom prst="triangle">
              <a:avLst>
                <a:gd name="adj" fmla="val 5000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74" name="Rectangle 173"/>
            <p:cNvSpPr>
              <a:spLocks noChangeArrowheads="1"/>
            </p:cNvSpPr>
            <p:nvPr/>
          </p:nvSpPr>
          <p:spPr bwMode="auto">
            <a:xfrm>
              <a:off x="1536" y="1632"/>
              <a:ext cx="192" cy="24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75" name="AutoShape 41"/>
            <p:cNvSpPr>
              <a:spLocks noChangeArrowheads="1"/>
            </p:cNvSpPr>
            <p:nvPr/>
          </p:nvSpPr>
          <p:spPr bwMode="auto">
            <a:xfrm rot="5400000">
              <a:off x="1512" y="1800"/>
              <a:ext cx="96" cy="48"/>
            </a:xfrm>
            <a:prstGeom prst="triangle">
              <a:avLst>
                <a:gd name="adj" fmla="val 5000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76" name="Line 42"/>
            <p:cNvSpPr>
              <a:spLocks noChangeShapeType="1"/>
            </p:cNvSpPr>
            <p:nvPr/>
          </p:nvSpPr>
          <p:spPr bwMode="auto">
            <a:xfrm>
              <a:off x="1296" y="1680"/>
              <a:ext cx="24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77" name="Line 43"/>
            <p:cNvSpPr>
              <a:spLocks noChangeShapeType="1"/>
            </p:cNvSpPr>
            <p:nvPr/>
          </p:nvSpPr>
          <p:spPr bwMode="auto">
            <a:xfrm>
              <a:off x="1296" y="1632"/>
              <a:ext cx="0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78" name="Line 44"/>
            <p:cNvSpPr>
              <a:spLocks noChangeShapeType="1"/>
            </p:cNvSpPr>
            <p:nvPr/>
          </p:nvSpPr>
          <p:spPr bwMode="auto">
            <a:xfrm flipH="1">
              <a:off x="1440" y="1824"/>
              <a:ext cx="9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9pPr>
            </a:lstStyle>
            <a:p>
              <a:endParaRPr lang="en-US"/>
            </a:p>
          </p:txBody>
        </p:sp>
      </p:grpSp>
      <p:grpSp>
        <p:nvGrpSpPr>
          <p:cNvPr id="34" name="Group 33"/>
          <p:cNvGrpSpPr>
            <a:grpSpLocks/>
          </p:cNvGrpSpPr>
          <p:nvPr/>
        </p:nvGrpSpPr>
        <p:grpSpPr bwMode="auto">
          <a:xfrm>
            <a:off x="2590800" y="1726962"/>
            <a:ext cx="838200" cy="381000"/>
            <a:chOff x="1200" y="1632"/>
            <a:chExt cx="528" cy="240"/>
          </a:xfrm>
        </p:grpSpPr>
        <p:sp>
          <p:nvSpPr>
            <p:cNvPr id="167" name="AutoShape 46"/>
            <p:cNvSpPr>
              <a:spLocks noChangeArrowheads="1"/>
            </p:cNvSpPr>
            <p:nvPr/>
          </p:nvSpPr>
          <p:spPr bwMode="auto">
            <a:xfrm rot="10800000">
              <a:off x="1200" y="1728"/>
              <a:ext cx="192" cy="144"/>
            </a:xfrm>
            <a:prstGeom prst="triangle">
              <a:avLst>
                <a:gd name="adj" fmla="val 5000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68" name="Rectangle 167"/>
            <p:cNvSpPr>
              <a:spLocks noChangeArrowheads="1"/>
            </p:cNvSpPr>
            <p:nvPr/>
          </p:nvSpPr>
          <p:spPr bwMode="auto">
            <a:xfrm>
              <a:off x="1536" y="1632"/>
              <a:ext cx="192" cy="24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69" name="AutoShape 48"/>
            <p:cNvSpPr>
              <a:spLocks noChangeArrowheads="1"/>
            </p:cNvSpPr>
            <p:nvPr/>
          </p:nvSpPr>
          <p:spPr bwMode="auto">
            <a:xfrm rot="5400000">
              <a:off x="1512" y="1800"/>
              <a:ext cx="96" cy="48"/>
            </a:xfrm>
            <a:prstGeom prst="triangle">
              <a:avLst>
                <a:gd name="adj" fmla="val 5000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70" name="Line 49"/>
            <p:cNvSpPr>
              <a:spLocks noChangeShapeType="1"/>
            </p:cNvSpPr>
            <p:nvPr/>
          </p:nvSpPr>
          <p:spPr bwMode="auto">
            <a:xfrm>
              <a:off x="1296" y="1680"/>
              <a:ext cx="24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71" name="Line 50"/>
            <p:cNvSpPr>
              <a:spLocks noChangeShapeType="1"/>
            </p:cNvSpPr>
            <p:nvPr/>
          </p:nvSpPr>
          <p:spPr bwMode="auto">
            <a:xfrm>
              <a:off x="1296" y="1632"/>
              <a:ext cx="0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72" name="Line 51"/>
            <p:cNvSpPr>
              <a:spLocks noChangeShapeType="1"/>
            </p:cNvSpPr>
            <p:nvPr/>
          </p:nvSpPr>
          <p:spPr bwMode="auto">
            <a:xfrm flipH="1">
              <a:off x="1440" y="1824"/>
              <a:ext cx="9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9pPr>
            </a:lstStyle>
            <a:p>
              <a:endParaRPr lang="en-US"/>
            </a:p>
          </p:txBody>
        </p:sp>
      </p:grpSp>
      <p:grpSp>
        <p:nvGrpSpPr>
          <p:cNvPr id="35" name="Group 34"/>
          <p:cNvGrpSpPr>
            <a:grpSpLocks/>
          </p:cNvGrpSpPr>
          <p:nvPr/>
        </p:nvGrpSpPr>
        <p:grpSpPr bwMode="auto">
          <a:xfrm>
            <a:off x="2590800" y="2107962"/>
            <a:ext cx="838200" cy="381000"/>
            <a:chOff x="1200" y="1632"/>
            <a:chExt cx="528" cy="240"/>
          </a:xfrm>
        </p:grpSpPr>
        <p:sp>
          <p:nvSpPr>
            <p:cNvPr id="161" name="AutoShape 53"/>
            <p:cNvSpPr>
              <a:spLocks noChangeArrowheads="1"/>
            </p:cNvSpPr>
            <p:nvPr/>
          </p:nvSpPr>
          <p:spPr bwMode="auto">
            <a:xfrm rot="10800000">
              <a:off x="1200" y="1728"/>
              <a:ext cx="192" cy="144"/>
            </a:xfrm>
            <a:prstGeom prst="triangle">
              <a:avLst>
                <a:gd name="adj" fmla="val 5000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62" name="Rectangle 161"/>
            <p:cNvSpPr>
              <a:spLocks noChangeArrowheads="1"/>
            </p:cNvSpPr>
            <p:nvPr/>
          </p:nvSpPr>
          <p:spPr bwMode="auto">
            <a:xfrm>
              <a:off x="1536" y="1632"/>
              <a:ext cx="192" cy="24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63" name="AutoShape 55"/>
            <p:cNvSpPr>
              <a:spLocks noChangeArrowheads="1"/>
            </p:cNvSpPr>
            <p:nvPr/>
          </p:nvSpPr>
          <p:spPr bwMode="auto">
            <a:xfrm rot="5400000">
              <a:off x="1512" y="1800"/>
              <a:ext cx="96" cy="48"/>
            </a:xfrm>
            <a:prstGeom prst="triangle">
              <a:avLst>
                <a:gd name="adj" fmla="val 5000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64" name="Line 56"/>
            <p:cNvSpPr>
              <a:spLocks noChangeShapeType="1"/>
            </p:cNvSpPr>
            <p:nvPr/>
          </p:nvSpPr>
          <p:spPr bwMode="auto">
            <a:xfrm>
              <a:off x="1296" y="1680"/>
              <a:ext cx="24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65" name="Line 57"/>
            <p:cNvSpPr>
              <a:spLocks noChangeShapeType="1"/>
            </p:cNvSpPr>
            <p:nvPr/>
          </p:nvSpPr>
          <p:spPr bwMode="auto">
            <a:xfrm>
              <a:off x="1296" y="1632"/>
              <a:ext cx="0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66" name="Line 58"/>
            <p:cNvSpPr>
              <a:spLocks noChangeShapeType="1"/>
            </p:cNvSpPr>
            <p:nvPr/>
          </p:nvSpPr>
          <p:spPr bwMode="auto">
            <a:xfrm flipH="1">
              <a:off x="1440" y="1824"/>
              <a:ext cx="9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9pPr>
            </a:lstStyle>
            <a:p>
              <a:endParaRPr lang="en-US"/>
            </a:p>
          </p:txBody>
        </p:sp>
      </p:grpSp>
      <p:grpSp>
        <p:nvGrpSpPr>
          <p:cNvPr id="36" name="Group 35"/>
          <p:cNvGrpSpPr>
            <a:grpSpLocks/>
          </p:cNvGrpSpPr>
          <p:nvPr/>
        </p:nvGrpSpPr>
        <p:grpSpPr bwMode="auto">
          <a:xfrm>
            <a:off x="2590800" y="2488962"/>
            <a:ext cx="838200" cy="381000"/>
            <a:chOff x="1200" y="1632"/>
            <a:chExt cx="528" cy="240"/>
          </a:xfrm>
        </p:grpSpPr>
        <p:sp>
          <p:nvSpPr>
            <p:cNvPr id="155" name="AutoShape 60"/>
            <p:cNvSpPr>
              <a:spLocks noChangeArrowheads="1"/>
            </p:cNvSpPr>
            <p:nvPr/>
          </p:nvSpPr>
          <p:spPr bwMode="auto">
            <a:xfrm rot="10800000">
              <a:off x="1200" y="1728"/>
              <a:ext cx="192" cy="144"/>
            </a:xfrm>
            <a:prstGeom prst="triangle">
              <a:avLst>
                <a:gd name="adj" fmla="val 5000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56" name="Rectangle 155"/>
            <p:cNvSpPr>
              <a:spLocks noChangeArrowheads="1"/>
            </p:cNvSpPr>
            <p:nvPr/>
          </p:nvSpPr>
          <p:spPr bwMode="auto">
            <a:xfrm>
              <a:off x="1536" y="1632"/>
              <a:ext cx="192" cy="24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57" name="AutoShape 62"/>
            <p:cNvSpPr>
              <a:spLocks noChangeArrowheads="1"/>
            </p:cNvSpPr>
            <p:nvPr/>
          </p:nvSpPr>
          <p:spPr bwMode="auto">
            <a:xfrm rot="5400000">
              <a:off x="1512" y="1800"/>
              <a:ext cx="96" cy="48"/>
            </a:xfrm>
            <a:prstGeom prst="triangle">
              <a:avLst>
                <a:gd name="adj" fmla="val 5000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58" name="Line 63"/>
            <p:cNvSpPr>
              <a:spLocks noChangeShapeType="1"/>
            </p:cNvSpPr>
            <p:nvPr/>
          </p:nvSpPr>
          <p:spPr bwMode="auto">
            <a:xfrm>
              <a:off x="1296" y="1680"/>
              <a:ext cx="24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59" name="Line 64"/>
            <p:cNvSpPr>
              <a:spLocks noChangeShapeType="1"/>
            </p:cNvSpPr>
            <p:nvPr/>
          </p:nvSpPr>
          <p:spPr bwMode="auto">
            <a:xfrm>
              <a:off x="1296" y="1632"/>
              <a:ext cx="0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60" name="Line 65"/>
            <p:cNvSpPr>
              <a:spLocks noChangeShapeType="1"/>
            </p:cNvSpPr>
            <p:nvPr/>
          </p:nvSpPr>
          <p:spPr bwMode="auto">
            <a:xfrm flipH="1">
              <a:off x="1440" y="1824"/>
              <a:ext cx="9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9pPr>
            </a:lstStyle>
            <a:p>
              <a:endParaRPr lang="en-US"/>
            </a:p>
          </p:txBody>
        </p:sp>
      </p:grpSp>
      <p:grpSp>
        <p:nvGrpSpPr>
          <p:cNvPr id="37" name="Group 36"/>
          <p:cNvGrpSpPr>
            <a:grpSpLocks/>
          </p:cNvGrpSpPr>
          <p:nvPr/>
        </p:nvGrpSpPr>
        <p:grpSpPr bwMode="auto">
          <a:xfrm>
            <a:off x="2590800" y="2869962"/>
            <a:ext cx="838200" cy="381000"/>
            <a:chOff x="1200" y="1632"/>
            <a:chExt cx="528" cy="240"/>
          </a:xfrm>
        </p:grpSpPr>
        <p:sp>
          <p:nvSpPr>
            <p:cNvPr id="149" name="AutoShape 67"/>
            <p:cNvSpPr>
              <a:spLocks noChangeArrowheads="1"/>
            </p:cNvSpPr>
            <p:nvPr/>
          </p:nvSpPr>
          <p:spPr bwMode="auto">
            <a:xfrm rot="10800000">
              <a:off x="1200" y="1728"/>
              <a:ext cx="192" cy="144"/>
            </a:xfrm>
            <a:prstGeom prst="triangle">
              <a:avLst>
                <a:gd name="adj" fmla="val 5000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50" name="Rectangle 149"/>
            <p:cNvSpPr>
              <a:spLocks noChangeArrowheads="1"/>
            </p:cNvSpPr>
            <p:nvPr/>
          </p:nvSpPr>
          <p:spPr bwMode="auto">
            <a:xfrm>
              <a:off x="1536" y="1632"/>
              <a:ext cx="192" cy="24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51" name="AutoShape 69"/>
            <p:cNvSpPr>
              <a:spLocks noChangeArrowheads="1"/>
            </p:cNvSpPr>
            <p:nvPr/>
          </p:nvSpPr>
          <p:spPr bwMode="auto">
            <a:xfrm rot="5400000">
              <a:off x="1512" y="1800"/>
              <a:ext cx="96" cy="48"/>
            </a:xfrm>
            <a:prstGeom prst="triangle">
              <a:avLst>
                <a:gd name="adj" fmla="val 5000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52" name="Line 70"/>
            <p:cNvSpPr>
              <a:spLocks noChangeShapeType="1"/>
            </p:cNvSpPr>
            <p:nvPr/>
          </p:nvSpPr>
          <p:spPr bwMode="auto">
            <a:xfrm>
              <a:off x="1296" y="1680"/>
              <a:ext cx="24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53" name="Line 71"/>
            <p:cNvSpPr>
              <a:spLocks noChangeShapeType="1"/>
            </p:cNvSpPr>
            <p:nvPr/>
          </p:nvSpPr>
          <p:spPr bwMode="auto">
            <a:xfrm>
              <a:off x="1296" y="1632"/>
              <a:ext cx="0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54" name="Line 72"/>
            <p:cNvSpPr>
              <a:spLocks noChangeShapeType="1"/>
            </p:cNvSpPr>
            <p:nvPr/>
          </p:nvSpPr>
          <p:spPr bwMode="auto">
            <a:xfrm flipH="1">
              <a:off x="1440" y="1824"/>
              <a:ext cx="9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9pPr>
            </a:lstStyle>
            <a:p>
              <a:endParaRPr lang="en-US"/>
            </a:p>
          </p:txBody>
        </p:sp>
      </p:grpSp>
      <p:grpSp>
        <p:nvGrpSpPr>
          <p:cNvPr id="38" name="Group 37"/>
          <p:cNvGrpSpPr>
            <a:grpSpLocks/>
          </p:cNvGrpSpPr>
          <p:nvPr/>
        </p:nvGrpSpPr>
        <p:grpSpPr bwMode="auto">
          <a:xfrm>
            <a:off x="2590800" y="3631962"/>
            <a:ext cx="838200" cy="381000"/>
            <a:chOff x="1200" y="1632"/>
            <a:chExt cx="528" cy="240"/>
          </a:xfrm>
        </p:grpSpPr>
        <p:sp>
          <p:nvSpPr>
            <p:cNvPr id="143" name="AutoShape 74"/>
            <p:cNvSpPr>
              <a:spLocks noChangeArrowheads="1"/>
            </p:cNvSpPr>
            <p:nvPr/>
          </p:nvSpPr>
          <p:spPr bwMode="auto">
            <a:xfrm rot="10800000">
              <a:off x="1200" y="1728"/>
              <a:ext cx="192" cy="144"/>
            </a:xfrm>
            <a:prstGeom prst="triangle">
              <a:avLst>
                <a:gd name="adj" fmla="val 5000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44" name="Rectangle 143"/>
            <p:cNvSpPr>
              <a:spLocks noChangeArrowheads="1"/>
            </p:cNvSpPr>
            <p:nvPr/>
          </p:nvSpPr>
          <p:spPr bwMode="auto">
            <a:xfrm>
              <a:off x="1536" y="1632"/>
              <a:ext cx="192" cy="24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45" name="AutoShape 76"/>
            <p:cNvSpPr>
              <a:spLocks noChangeArrowheads="1"/>
            </p:cNvSpPr>
            <p:nvPr/>
          </p:nvSpPr>
          <p:spPr bwMode="auto">
            <a:xfrm rot="5400000">
              <a:off x="1512" y="1800"/>
              <a:ext cx="96" cy="48"/>
            </a:xfrm>
            <a:prstGeom prst="triangle">
              <a:avLst>
                <a:gd name="adj" fmla="val 5000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46" name="Line 77"/>
            <p:cNvSpPr>
              <a:spLocks noChangeShapeType="1"/>
            </p:cNvSpPr>
            <p:nvPr/>
          </p:nvSpPr>
          <p:spPr bwMode="auto">
            <a:xfrm>
              <a:off x="1296" y="1680"/>
              <a:ext cx="24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47" name="Line 78"/>
            <p:cNvSpPr>
              <a:spLocks noChangeShapeType="1"/>
            </p:cNvSpPr>
            <p:nvPr/>
          </p:nvSpPr>
          <p:spPr bwMode="auto">
            <a:xfrm>
              <a:off x="1296" y="1632"/>
              <a:ext cx="0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48" name="Line 79"/>
            <p:cNvSpPr>
              <a:spLocks noChangeShapeType="1"/>
            </p:cNvSpPr>
            <p:nvPr/>
          </p:nvSpPr>
          <p:spPr bwMode="auto">
            <a:xfrm flipH="1">
              <a:off x="1440" y="1824"/>
              <a:ext cx="9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9pPr>
            </a:lstStyle>
            <a:p>
              <a:endParaRPr lang="en-US"/>
            </a:p>
          </p:txBody>
        </p:sp>
      </p:grpSp>
      <p:grpSp>
        <p:nvGrpSpPr>
          <p:cNvPr id="39" name="Group 38"/>
          <p:cNvGrpSpPr>
            <a:grpSpLocks/>
          </p:cNvGrpSpPr>
          <p:nvPr/>
        </p:nvGrpSpPr>
        <p:grpSpPr bwMode="auto">
          <a:xfrm>
            <a:off x="2590800" y="4012962"/>
            <a:ext cx="838200" cy="381000"/>
            <a:chOff x="1200" y="1632"/>
            <a:chExt cx="528" cy="240"/>
          </a:xfrm>
        </p:grpSpPr>
        <p:sp>
          <p:nvSpPr>
            <p:cNvPr id="137" name="AutoShape 81"/>
            <p:cNvSpPr>
              <a:spLocks noChangeArrowheads="1"/>
            </p:cNvSpPr>
            <p:nvPr/>
          </p:nvSpPr>
          <p:spPr bwMode="auto">
            <a:xfrm rot="10800000">
              <a:off x="1200" y="1728"/>
              <a:ext cx="192" cy="144"/>
            </a:xfrm>
            <a:prstGeom prst="triangle">
              <a:avLst>
                <a:gd name="adj" fmla="val 5000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38" name="Rectangle 137"/>
            <p:cNvSpPr>
              <a:spLocks noChangeArrowheads="1"/>
            </p:cNvSpPr>
            <p:nvPr/>
          </p:nvSpPr>
          <p:spPr bwMode="auto">
            <a:xfrm>
              <a:off x="1536" y="1632"/>
              <a:ext cx="192" cy="24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39" name="AutoShape 83"/>
            <p:cNvSpPr>
              <a:spLocks noChangeArrowheads="1"/>
            </p:cNvSpPr>
            <p:nvPr/>
          </p:nvSpPr>
          <p:spPr bwMode="auto">
            <a:xfrm rot="5400000">
              <a:off x="1512" y="1800"/>
              <a:ext cx="96" cy="48"/>
            </a:xfrm>
            <a:prstGeom prst="triangle">
              <a:avLst>
                <a:gd name="adj" fmla="val 5000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40" name="Line 84"/>
            <p:cNvSpPr>
              <a:spLocks noChangeShapeType="1"/>
            </p:cNvSpPr>
            <p:nvPr/>
          </p:nvSpPr>
          <p:spPr bwMode="auto">
            <a:xfrm>
              <a:off x="1296" y="1680"/>
              <a:ext cx="24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41" name="Line 85"/>
            <p:cNvSpPr>
              <a:spLocks noChangeShapeType="1"/>
            </p:cNvSpPr>
            <p:nvPr/>
          </p:nvSpPr>
          <p:spPr bwMode="auto">
            <a:xfrm>
              <a:off x="1296" y="1632"/>
              <a:ext cx="0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42" name="Line 86"/>
            <p:cNvSpPr>
              <a:spLocks noChangeShapeType="1"/>
            </p:cNvSpPr>
            <p:nvPr/>
          </p:nvSpPr>
          <p:spPr bwMode="auto">
            <a:xfrm flipH="1">
              <a:off x="1440" y="1824"/>
              <a:ext cx="9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9pPr>
            </a:lstStyle>
            <a:p>
              <a:endParaRPr lang="en-US"/>
            </a:p>
          </p:txBody>
        </p:sp>
      </p:grpSp>
      <p:grpSp>
        <p:nvGrpSpPr>
          <p:cNvPr id="40" name="Group 39"/>
          <p:cNvGrpSpPr>
            <a:grpSpLocks/>
          </p:cNvGrpSpPr>
          <p:nvPr/>
        </p:nvGrpSpPr>
        <p:grpSpPr bwMode="auto">
          <a:xfrm>
            <a:off x="2590800" y="4393962"/>
            <a:ext cx="838200" cy="381000"/>
            <a:chOff x="1200" y="1632"/>
            <a:chExt cx="528" cy="240"/>
          </a:xfrm>
        </p:grpSpPr>
        <p:sp>
          <p:nvSpPr>
            <p:cNvPr id="131" name="AutoShape 88"/>
            <p:cNvSpPr>
              <a:spLocks noChangeArrowheads="1"/>
            </p:cNvSpPr>
            <p:nvPr/>
          </p:nvSpPr>
          <p:spPr bwMode="auto">
            <a:xfrm rot="10800000">
              <a:off x="1200" y="1728"/>
              <a:ext cx="192" cy="144"/>
            </a:xfrm>
            <a:prstGeom prst="triangle">
              <a:avLst>
                <a:gd name="adj" fmla="val 5000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32" name="Rectangle 131"/>
            <p:cNvSpPr>
              <a:spLocks noChangeArrowheads="1"/>
            </p:cNvSpPr>
            <p:nvPr/>
          </p:nvSpPr>
          <p:spPr bwMode="auto">
            <a:xfrm>
              <a:off x="1536" y="1632"/>
              <a:ext cx="192" cy="24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33" name="AutoShape 90"/>
            <p:cNvSpPr>
              <a:spLocks noChangeArrowheads="1"/>
            </p:cNvSpPr>
            <p:nvPr/>
          </p:nvSpPr>
          <p:spPr bwMode="auto">
            <a:xfrm rot="5400000">
              <a:off x="1512" y="1800"/>
              <a:ext cx="96" cy="48"/>
            </a:xfrm>
            <a:prstGeom prst="triangle">
              <a:avLst>
                <a:gd name="adj" fmla="val 5000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34" name="Line 91"/>
            <p:cNvSpPr>
              <a:spLocks noChangeShapeType="1"/>
            </p:cNvSpPr>
            <p:nvPr/>
          </p:nvSpPr>
          <p:spPr bwMode="auto">
            <a:xfrm>
              <a:off x="1296" y="1680"/>
              <a:ext cx="24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35" name="Line 92"/>
            <p:cNvSpPr>
              <a:spLocks noChangeShapeType="1"/>
            </p:cNvSpPr>
            <p:nvPr/>
          </p:nvSpPr>
          <p:spPr bwMode="auto">
            <a:xfrm>
              <a:off x="1296" y="1632"/>
              <a:ext cx="0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36" name="Line 93"/>
            <p:cNvSpPr>
              <a:spLocks noChangeShapeType="1"/>
            </p:cNvSpPr>
            <p:nvPr/>
          </p:nvSpPr>
          <p:spPr bwMode="auto">
            <a:xfrm flipH="1">
              <a:off x="1440" y="1824"/>
              <a:ext cx="9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9pPr>
            </a:lstStyle>
            <a:p>
              <a:endParaRPr lang="en-US"/>
            </a:p>
          </p:txBody>
        </p:sp>
      </p:grpSp>
      <p:grpSp>
        <p:nvGrpSpPr>
          <p:cNvPr id="41" name="Group 40"/>
          <p:cNvGrpSpPr>
            <a:grpSpLocks/>
          </p:cNvGrpSpPr>
          <p:nvPr/>
        </p:nvGrpSpPr>
        <p:grpSpPr bwMode="auto">
          <a:xfrm>
            <a:off x="2590800" y="4774962"/>
            <a:ext cx="838200" cy="381000"/>
            <a:chOff x="1200" y="1632"/>
            <a:chExt cx="528" cy="240"/>
          </a:xfrm>
        </p:grpSpPr>
        <p:sp>
          <p:nvSpPr>
            <p:cNvPr id="125" name="AutoShape 95"/>
            <p:cNvSpPr>
              <a:spLocks noChangeArrowheads="1"/>
            </p:cNvSpPr>
            <p:nvPr/>
          </p:nvSpPr>
          <p:spPr bwMode="auto">
            <a:xfrm rot="10800000">
              <a:off x="1200" y="1728"/>
              <a:ext cx="192" cy="144"/>
            </a:xfrm>
            <a:prstGeom prst="triangle">
              <a:avLst>
                <a:gd name="adj" fmla="val 5000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26" name="Rectangle 125"/>
            <p:cNvSpPr>
              <a:spLocks noChangeArrowheads="1"/>
            </p:cNvSpPr>
            <p:nvPr/>
          </p:nvSpPr>
          <p:spPr bwMode="auto">
            <a:xfrm>
              <a:off x="1536" y="1632"/>
              <a:ext cx="192" cy="24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27" name="AutoShape 97"/>
            <p:cNvSpPr>
              <a:spLocks noChangeArrowheads="1"/>
            </p:cNvSpPr>
            <p:nvPr/>
          </p:nvSpPr>
          <p:spPr bwMode="auto">
            <a:xfrm rot="5400000">
              <a:off x="1512" y="1800"/>
              <a:ext cx="96" cy="48"/>
            </a:xfrm>
            <a:prstGeom prst="triangle">
              <a:avLst>
                <a:gd name="adj" fmla="val 5000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28" name="Line 98"/>
            <p:cNvSpPr>
              <a:spLocks noChangeShapeType="1"/>
            </p:cNvSpPr>
            <p:nvPr/>
          </p:nvSpPr>
          <p:spPr bwMode="auto">
            <a:xfrm>
              <a:off x="1296" y="1680"/>
              <a:ext cx="24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29" name="Line 99"/>
            <p:cNvSpPr>
              <a:spLocks noChangeShapeType="1"/>
            </p:cNvSpPr>
            <p:nvPr/>
          </p:nvSpPr>
          <p:spPr bwMode="auto">
            <a:xfrm>
              <a:off x="1296" y="1632"/>
              <a:ext cx="0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30" name="Line 100"/>
            <p:cNvSpPr>
              <a:spLocks noChangeShapeType="1"/>
            </p:cNvSpPr>
            <p:nvPr/>
          </p:nvSpPr>
          <p:spPr bwMode="auto">
            <a:xfrm flipH="1">
              <a:off x="1440" y="1824"/>
              <a:ext cx="9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9pPr>
            </a:lstStyle>
            <a:p>
              <a:endParaRPr lang="en-US"/>
            </a:p>
          </p:txBody>
        </p:sp>
      </p:grpSp>
      <p:grpSp>
        <p:nvGrpSpPr>
          <p:cNvPr id="42" name="Group 41"/>
          <p:cNvGrpSpPr>
            <a:grpSpLocks/>
          </p:cNvGrpSpPr>
          <p:nvPr/>
        </p:nvGrpSpPr>
        <p:grpSpPr bwMode="auto">
          <a:xfrm>
            <a:off x="2590800" y="5155962"/>
            <a:ext cx="838200" cy="381000"/>
            <a:chOff x="1200" y="1632"/>
            <a:chExt cx="528" cy="240"/>
          </a:xfrm>
        </p:grpSpPr>
        <p:sp>
          <p:nvSpPr>
            <p:cNvPr id="119" name="AutoShape 102"/>
            <p:cNvSpPr>
              <a:spLocks noChangeArrowheads="1"/>
            </p:cNvSpPr>
            <p:nvPr/>
          </p:nvSpPr>
          <p:spPr bwMode="auto">
            <a:xfrm rot="10800000">
              <a:off x="1200" y="1728"/>
              <a:ext cx="192" cy="144"/>
            </a:xfrm>
            <a:prstGeom prst="triangle">
              <a:avLst>
                <a:gd name="adj" fmla="val 5000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20" name="Rectangle 119"/>
            <p:cNvSpPr>
              <a:spLocks noChangeArrowheads="1"/>
            </p:cNvSpPr>
            <p:nvPr/>
          </p:nvSpPr>
          <p:spPr bwMode="auto">
            <a:xfrm>
              <a:off x="1536" y="1632"/>
              <a:ext cx="192" cy="24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21" name="AutoShape 104"/>
            <p:cNvSpPr>
              <a:spLocks noChangeArrowheads="1"/>
            </p:cNvSpPr>
            <p:nvPr/>
          </p:nvSpPr>
          <p:spPr bwMode="auto">
            <a:xfrm rot="5400000">
              <a:off x="1512" y="1800"/>
              <a:ext cx="96" cy="48"/>
            </a:xfrm>
            <a:prstGeom prst="triangle">
              <a:avLst>
                <a:gd name="adj" fmla="val 5000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22" name="Line 105"/>
            <p:cNvSpPr>
              <a:spLocks noChangeShapeType="1"/>
            </p:cNvSpPr>
            <p:nvPr/>
          </p:nvSpPr>
          <p:spPr bwMode="auto">
            <a:xfrm>
              <a:off x="1296" y="1680"/>
              <a:ext cx="24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23" name="Line 106"/>
            <p:cNvSpPr>
              <a:spLocks noChangeShapeType="1"/>
            </p:cNvSpPr>
            <p:nvPr/>
          </p:nvSpPr>
          <p:spPr bwMode="auto">
            <a:xfrm>
              <a:off x="1296" y="1632"/>
              <a:ext cx="0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24" name="Line 107"/>
            <p:cNvSpPr>
              <a:spLocks noChangeShapeType="1"/>
            </p:cNvSpPr>
            <p:nvPr/>
          </p:nvSpPr>
          <p:spPr bwMode="auto">
            <a:xfrm flipH="1">
              <a:off x="1440" y="1824"/>
              <a:ext cx="9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9pPr>
            </a:lstStyle>
            <a:p>
              <a:endParaRPr lang="en-US"/>
            </a:p>
          </p:txBody>
        </p:sp>
      </p:grpSp>
      <p:grpSp>
        <p:nvGrpSpPr>
          <p:cNvPr id="43" name="Group 42"/>
          <p:cNvGrpSpPr>
            <a:grpSpLocks/>
          </p:cNvGrpSpPr>
          <p:nvPr/>
        </p:nvGrpSpPr>
        <p:grpSpPr bwMode="auto">
          <a:xfrm>
            <a:off x="2590800" y="5536962"/>
            <a:ext cx="838200" cy="381000"/>
            <a:chOff x="1200" y="1632"/>
            <a:chExt cx="528" cy="240"/>
          </a:xfrm>
        </p:grpSpPr>
        <p:sp>
          <p:nvSpPr>
            <p:cNvPr id="113" name="AutoShape 109"/>
            <p:cNvSpPr>
              <a:spLocks noChangeArrowheads="1"/>
            </p:cNvSpPr>
            <p:nvPr/>
          </p:nvSpPr>
          <p:spPr bwMode="auto">
            <a:xfrm rot="10800000">
              <a:off x="1200" y="1728"/>
              <a:ext cx="192" cy="144"/>
            </a:xfrm>
            <a:prstGeom prst="triangle">
              <a:avLst>
                <a:gd name="adj" fmla="val 5000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14" name="Rectangle 113"/>
            <p:cNvSpPr>
              <a:spLocks noChangeArrowheads="1"/>
            </p:cNvSpPr>
            <p:nvPr/>
          </p:nvSpPr>
          <p:spPr bwMode="auto">
            <a:xfrm>
              <a:off x="1536" y="1632"/>
              <a:ext cx="192" cy="24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15" name="AutoShape 111"/>
            <p:cNvSpPr>
              <a:spLocks noChangeArrowheads="1"/>
            </p:cNvSpPr>
            <p:nvPr/>
          </p:nvSpPr>
          <p:spPr bwMode="auto">
            <a:xfrm rot="5400000">
              <a:off x="1512" y="1800"/>
              <a:ext cx="96" cy="48"/>
            </a:xfrm>
            <a:prstGeom prst="triangle">
              <a:avLst>
                <a:gd name="adj" fmla="val 5000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16" name="Line 112"/>
            <p:cNvSpPr>
              <a:spLocks noChangeShapeType="1"/>
            </p:cNvSpPr>
            <p:nvPr/>
          </p:nvSpPr>
          <p:spPr bwMode="auto">
            <a:xfrm>
              <a:off x="1296" y="1680"/>
              <a:ext cx="24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17" name="Line 113"/>
            <p:cNvSpPr>
              <a:spLocks noChangeShapeType="1"/>
            </p:cNvSpPr>
            <p:nvPr/>
          </p:nvSpPr>
          <p:spPr bwMode="auto">
            <a:xfrm>
              <a:off x="1296" y="1632"/>
              <a:ext cx="0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18" name="Line 114"/>
            <p:cNvSpPr>
              <a:spLocks noChangeShapeType="1"/>
            </p:cNvSpPr>
            <p:nvPr/>
          </p:nvSpPr>
          <p:spPr bwMode="auto">
            <a:xfrm flipH="1">
              <a:off x="1440" y="1824"/>
              <a:ext cx="9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9pPr>
            </a:lstStyle>
            <a:p>
              <a:endParaRPr lang="en-US"/>
            </a:p>
          </p:txBody>
        </p:sp>
      </p:grpSp>
      <p:grpSp>
        <p:nvGrpSpPr>
          <p:cNvPr id="44" name="Group 43"/>
          <p:cNvGrpSpPr>
            <a:grpSpLocks/>
          </p:cNvGrpSpPr>
          <p:nvPr/>
        </p:nvGrpSpPr>
        <p:grpSpPr bwMode="auto">
          <a:xfrm>
            <a:off x="3124200" y="1193562"/>
            <a:ext cx="76200" cy="4724400"/>
            <a:chOff x="1536" y="1008"/>
            <a:chExt cx="48" cy="2976"/>
          </a:xfrm>
        </p:grpSpPr>
        <p:sp>
          <p:nvSpPr>
            <p:cNvPr id="101" name="AutoShape 116"/>
            <p:cNvSpPr>
              <a:spLocks noChangeArrowheads="1"/>
            </p:cNvSpPr>
            <p:nvPr/>
          </p:nvSpPr>
          <p:spPr bwMode="auto">
            <a:xfrm rot="5400000">
              <a:off x="1512" y="1032"/>
              <a:ext cx="96" cy="48"/>
            </a:xfrm>
            <a:prstGeom prst="triangle">
              <a:avLst>
                <a:gd name="adj" fmla="val 50000"/>
              </a:avLst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02" name="AutoShape 117"/>
            <p:cNvSpPr>
              <a:spLocks noChangeArrowheads="1"/>
            </p:cNvSpPr>
            <p:nvPr/>
          </p:nvSpPr>
          <p:spPr bwMode="auto">
            <a:xfrm rot="5400000">
              <a:off x="1512" y="1272"/>
              <a:ext cx="96" cy="48"/>
            </a:xfrm>
            <a:prstGeom prst="triangle">
              <a:avLst>
                <a:gd name="adj" fmla="val 50000"/>
              </a:avLst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03" name="AutoShape 118"/>
            <p:cNvSpPr>
              <a:spLocks noChangeArrowheads="1"/>
            </p:cNvSpPr>
            <p:nvPr/>
          </p:nvSpPr>
          <p:spPr bwMode="auto">
            <a:xfrm rot="5400000">
              <a:off x="1512" y="1512"/>
              <a:ext cx="96" cy="48"/>
            </a:xfrm>
            <a:prstGeom prst="triangle">
              <a:avLst>
                <a:gd name="adj" fmla="val 50000"/>
              </a:avLst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04" name="AutoShape 119"/>
            <p:cNvSpPr>
              <a:spLocks noChangeArrowheads="1"/>
            </p:cNvSpPr>
            <p:nvPr/>
          </p:nvSpPr>
          <p:spPr bwMode="auto">
            <a:xfrm rot="5400000">
              <a:off x="1512" y="1752"/>
              <a:ext cx="96" cy="48"/>
            </a:xfrm>
            <a:prstGeom prst="triangle">
              <a:avLst>
                <a:gd name="adj" fmla="val 50000"/>
              </a:avLst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05" name="AutoShape 120"/>
            <p:cNvSpPr>
              <a:spLocks noChangeArrowheads="1"/>
            </p:cNvSpPr>
            <p:nvPr/>
          </p:nvSpPr>
          <p:spPr bwMode="auto">
            <a:xfrm rot="5400000">
              <a:off x="1512" y="1992"/>
              <a:ext cx="96" cy="48"/>
            </a:xfrm>
            <a:prstGeom prst="triangle">
              <a:avLst>
                <a:gd name="adj" fmla="val 50000"/>
              </a:avLst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06" name="AutoShape 121"/>
            <p:cNvSpPr>
              <a:spLocks noChangeArrowheads="1"/>
            </p:cNvSpPr>
            <p:nvPr/>
          </p:nvSpPr>
          <p:spPr bwMode="auto">
            <a:xfrm rot="5400000">
              <a:off x="1512" y="2232"/>
              <a:ext cx="96" cy="48"/>
            </a:xfrm>
            <a:prstGeom prst="triangle">
              <a:avLst>
                <a:gd name="adj" fmla="val 50000"/>
              </a:avLst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07" name="AutoShape 122"/>
            <p:cNvSpPr>
              <a:spLocks noChangeArrowheads="1"/>
            </p:cNvSpPr>
            <p:nvPr/>
          </p:nvSpPr>
          <p:spPr bwMode="auto">
            <a:xfrm rot="5400000">
              <a:off x="1512" y="2712"/>
              <a:ext cx="96" cy="48"/>
            </a:xfrm>
            <a:prstGeom prst="triangle">
              <a:avLst>
                <a:gd name="adj" fmla="val 50000"/>
              </a:avLst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08" name="AutoShape 123"/>
            <p:cNvSpPr>
              <a:spLocks noChangeArrowheads="1"/>
            </p:cNvSpPr>
            <p:nvPr/>
          </p:nvSpPr>
          <p:spPr bwMode="auto">
            <a:xfrm rot="5400000">
              <a:off x="1512" y="2952"/>
              <a:ext cx="96" cy="48"/>
            </a:xfrm>
            <a:prstGeom prst="triangle">
              <a:avLst>
                <a:gd name="adj" fmla="val 50000"/>
              </a:avLst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09" name="AutoShape 124"/>
            <p:cNvSpPr>
              <a:spLocks noChangeArrowheads="1"/>
            </p:cNvSpPr>
            <p:nvPr/>
          </p:nvSpPr>
          <p:spPr bwMode="auto">
            <a:xfrm rot="5400000">
              <a:off x="1512" y="3192"/>
              <a:ext cx="96" cy="48"/>
            </a:xfrm>
            <a:prstGeom prst="triangle">
              <a:avLst>
                <a:gd name="adj" fmla="val 50000"/>
              </a:avLst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10" name="AutoShape 125"/>
            <p:cNvSpPr>
              <a:spLocks noChangeArrowheads="1"/>
            </p:cNvSpPr>
            <p:nvPr/>
          </p:nvSpPr>
          <p:spPr bwMode="auto">
            <a:xfrm rot="5400000">
              <a:off x="1512" y="3432"/>
              <a:ext cx="96" cy="48"/>
            </a:xfrm>
            <a:prstGeom prst="triangle">
              <a:avLst>
                <a:gd name="adj" fmla="val 50000"/>
              </a:avLst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11" name="AutoShape 126"/>
            <p:cNvSpPr>
              <a:spLocks noChangeArrowheads="1"/>
            </p:cNvSpPr>
            <p:nvPr/>
          </p:nvSpPr>
          <p:spPr bwMode="auto">
            <a:xfrm rot="5400000">
              <a:off x="1512" y="3672"/>
              <a:ext cx="96" cy="48"/>
            </a:xfrm>
            <a:prstGeom prst="triangle">
              <a:avLst>
                <a:gd name="adj" fmla="val 50000"/>
              </a:avLst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12" name="AutoShape 127"/>
            <p:cNvSpPr>
              <a:spLocks noChangeArrowheads="1"/>
            </p:cNvSpPr>
            <p:nvPr/>
          </p:nvSpPr>
          <p:spPr bwMode="auto">
            <a:xfrm rot="5400000">
              <a:off x="1512" y="3912"/>
              <a:ext cx="96" cy="48"/>
            </a:xfrm>
            <a:prstGeom prst="triangle">
              <a:avLst>
                <a:gd name="adj" fmla="val 50000"/>
              </a:avLst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sp>
        <p:nvSpPr>
          <p:cNvPr id="45" name="Line 128"/>
          <p:cNvSpPr>
            <a:spLocks noChangeShapeType="1"/>
          </p:cNvSpPr>
          <p:nvPr/>
        </p:nvSpPr>
        <p:spPr bwMode="auto">
          <a:xfrm>
            <a:off x="1447800" y="6222762"/>
            <a:ext cx="1524000" cy="0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46" name="Line 129"/>
          <p:cNvSpPr>
            <a:spLocks noChangeShapeType="1"/>
          </p:cNvSpPr>
          <p:nvPr/>
        </p:nvSpPr>
        <p:spPr bwMode="auto">
          <a:xfrm>
            <a:off x="1371600" y="964962"/>
            <a:ext cx="1371600" cy="0"/>
          </a:xfrm>
          <a:prstGeom prst="line">
            <a:avLst/>
          </a:prstGeom>
          <a:noFill/>
          <a:ln w="76200">
            <a:solidFill>
              <a:srgbClr val="00FF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47" name="Line 130"/>
          <p:cNvSpPr>
            <a:spLocks noChangeShapeType="1"/>
          </p:cNvSpPr>
          <p:nvPr/>
        </p:nvSpPr>
        <p:spPr bwMode="auto">
          <a:xfrm>
            <a:off x="1447800" y="6222762"/>
            <a:ext cx="1524000" cy="0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48" name="Line 131"/>
          <p:cNvSpPr>
            <a:spLocks noChangeShapeType="1"/>
          </p:cNvSpPr>
          <p:nvPr/>
        </p:nvSpPr>
        <p:spPr bwMode="auto">
          <a:xfrm>
            <a:off x="1447800" y="6222762"/>
            <a:ext cx="1524000" cy="0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49" name="Line 132"/>
          <p:cNvSpPr>
            <a:spLocks noChangeShapeType="1"/>
          </p:cNvSpPr>
          <p:nvPr/>
        </p:nvSpPr>
        <p:spPr bwMode="auto">
          <a:xfrm>
            <a:off x="1447800" y="6222762"/>
            <a:ext cx="1524000" cy="0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9pPr>
          </a:lstStyle>
          <a:p>
            <a:endParaRPr lang="en-US"/>
          </a:p>
        </p:txBody>
      </p:sp>
      <p:grpSp>
        <p:nvGrpSpPr>
          <p:cNvPr id="50" name="Group 49"/>
          <p:cNvGrpSpPr>
            <a:grpSpLocks/>
          </p:cNvGrpSpPr>
          <p:nvPr/>
        </p:nvGrpSpPr>
        <p:grpSpPr bwMode="auto">
          <a:xfrm>
            <a:off x="3124200" y="1193562"/>
            <a:ext cx="76200" cy="4724400"/>
            <a:chOff x="1536" y="1008"/>
            <a:chExt cx="48" cy="2976"/>
          </a:xfrm>
        </p:grpSpPr>
        <p:sp>
          <p:nvSpPr>
            <p:cNvPr id="89" name="AutoShape 134"/>
            <p:cNvSpPr>
              <a:spLocks noChangeArrowheads="1"/>
            </p:cNvSpPr>
            <p:nvPr/>
          </p:nvSpPr>
          <p:spPr bwMode="auto">
            <a:xfrm rot="5400000">
              <a:off x="1512" y="1032"/>
              <a:ext cx="96" cy="48"/>
            </a:xfrm>
            <a:prstGeom prst="triangle">
              <a:avLst>
                <a:gd name="adj" fmla="val 50000"/>
              </a:avLst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90" name="AutoShape 135"/>
            <p:cNvSpPr>
              <a:spLocks noChangeArrowheads="1"/>
            </p:cNvSpPr>
            <p:nvPr/>
          </p:nvSpPr>
          <p:spPr bwMode="auto">
            <a:xfrm rot="5400000">
              <a:off x="1512" y="1272"/>
              <a:ext cx="96" cy="48"/>
            </a:xfrm>
            <a:prstGeom prst="triangle">
              <a:avLst>
                <a:gd name="adj" fmla="val 50000"/>
              </a:avLst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91" name="AutoShape 136"/>
            <p:cNvSpPr>
              <a:spLocks noChangeArrowheads="1"/>
            </p:cNvSpPr>
            <p:nvPr/>
          </p:nvSpPr>
          <p:spPr bwMode="auto">
            <a:xfrm rot="5400000">
              <a:off x="1512" y="1512"/>
              <a:ext cx="96" cy="48"/>
            </a:xfrm>
            <a:prstGeom prst="triangle">
              <a:avLst>
                <a:gd name="adj" fmla="val 50000"/>
              </a:avLst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92" name="AutoShape 137"/>
            <p:cNvSpPr>
              <a:spLocks noChangeArrowheads="1"/>
            </p:cNvSpPr>
            <p:nvPr/>
          </p:nvSpPr>
          <p:spPr bwMode="auto">
            <a:xfrm rot="5400000">
              <a:off x="1512" y="1752"/>
              <a:ext cx="96" cy="48"/>
            </a:xfrm>
            <a:prstGeom prst="triangle">
              <a:avLst>
                <a:gd name="adj" fmla="val 50000"/>
              </a:avLst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93" name="AutoShape 138"/>
            <p:cNvSpPr>
              <a:spLocks noChangeArrowheads="1"/>
            </p:cNvSpPr>
            <p:nvPr/>
          </p:nvSpPr>
          <p:spPr bwMode="auto">
            <a:xfrm rot="5400000">
              <a:off x="1512" y="1992"/>
              <a:ext cx="96" cy="48"/>
            </a:xfrm>
            <a:prstGeom prst="triangle">
              <a:avLst>
                <a:gd name="adj" fmla="val 50000"/>
              </a:avLst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94" name="AutoShape 139"/>
            <p:cNvSpPr>
              <a:spLocks noChangeArrowheads="1"/>
            </p:cNvSpPr>
            <p:nvPr/>
          </p:nvSpPr>
          <p:spPr bwMode="auto">
            <a:xfrm rot="5400000">
              <a:off x="1512" y="2232"/>
              <a:ext cx="96" cy="48"/>
            </a:xfrm>
            <a:prstGeom prst="triangle">
              <a:avLst>
                <a:gd name="adj" fmla="val 50000"/>
              </a:avLst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95" name="AutoShape 140"/>
            <p:cNvSpPr>
              <a:spLocks noChangeArrowheads="1"/>
            </p:cNvSpPr>
            <p:nvPr/>
          </p:nvSpPr>
          <p:spPr bwMode="auto">
            <a:xfrm rot="5400000">
              <a:off x="1512" y="2712"/>
              <a:ext cx="96" cy="48"/>
            </a:xfrm>
            <a:prstGeom prst="triangle">
              <a:avLst>
                <a:gd name="adj" fmla="val 50000"/>
              </a:avLst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96" name="AutoShape 141"/>
            <p:cNvSpPr>
              <a:spLocks noChangeArrowheads="1"/>
            </p:cNvSpPr>
            <p:nvPr/>
          </p:nvSpPr>
          <p:spPr bwMode="auto">
            <a:xfrm rot="5400000">
              <a:off x="1512" y="2952"/>
              <a:ext cx="96" cy="48"/>
            </a:xfrm>
            <a:prstGeom prst="triangle">
              <a:avLst>
                <a:gd name="adj" fmla="val 50000"/>
              </a:avLst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97" name="AutoShape 142"/>
            <p:cNvSpPr>
              <a:spLocks noChangeArrowheads="1"/>
            </p:cNvSpPr>
            <p:nvPr/>
          </p:nvSpPr>
          <p:spPr bwMode="auto">
            <a:xfrm rot="5400000">
              <a:off x="1512" y="3192"/>
              <a:ext cx="96" cy="48"/>
            </a:xfrm>
            <a:prstGeom prst="triangle">
              <a:avLst>
                <a:gd name="adj" fmla="val 50000"/>
              </a:avLst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98" name="AutoShape 143"/>
            <p:cNvSpPr>
              <a:spLocks noChangeArrowheads="1"/>
            </p:cNvSpPr>
            <p:nvPr/>
          </p:nvSpPr>
          <p:spPr bwMode="auto">
            <a:xfrm rot="5400000">
              <a:off x="1512" y="3432"/>
              <a:ext cx="96" cy="48"/>
            </a:xfrm>
            <a:prstGeom prst="triangle">
              <a:avLst>
                <a:gd name="adj" fmla="val 50000"/>
              </a:avLst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99" name="AutoShape 144"/>
            <p:cNvSpPr>
              <a:spLocks noChangeArrowheads="1"/>
            </p:cNvSpPr>
            <p:nvPr/>
          </p:nvSpPr>
          <p:spPr bwMode="auto">
            <a:xfrm rot="5400000">
              <a:off x="1512" y="3672"/>
              <a:ext cx="96" cy="48"/>
            </a:xfrm>
            <a:prstGeom prst="triangle">
              <a:avLst>
                <a:gd name="adj" fmla="val 50000"/>
              </a:avLst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00" name="AutoShape 145"/>
            <p:cNvSpPr>
              <a:spLocks noChangeArrowheads="1"/>
            </p:cNvSpPr>
            <p:nvPr/>
          </p:nvSpPr>
          <p:spPr bwMode="auto">
            <a:xfrm rot="5400000">
              <a:off x="1512" y="3912"/>
              <a:ext cx="96" cy="48"/>
            </a:xfrm>
            <a:prstGeom prst="triangle">
              <a:avLst>
                <a:gd name="adj" fmla="val 50000"/>
              </a:avLst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51" name="Group 50"/>
          <p:cNvGrpSpPr>
            <a:grpSpLocks/>
          </p:cNvGrpSpPr>
          <p:nvPr/>
        </p:nvGrpSpPr>
        <p:grpSpPr bwMode="auto">
          <a:xfrm>
            <a:off x="3124200" y="1193562"/>
            <a:ext cx="76200" cy="4724400"/>
            <a:chOff x="1536" y="1008"/>
            <a:chExt cx="48" cy="2976"/>
          </a:xfrm>
        </p:grpSpPr>
        <p:sp>
          <p:nvSpPr>
            <p:cNvPr id="77" name="AutoShape 147"/>
            <p:cNvSpPr>
              <a:spLocks noChangeArrowheads="1"/>
            </p:cNvSpPr>
            <p:nvPr/>
          </p:nvSpPr>
          <p:spPr bwMode="auto">
            <a:xfrm rot="5400000">
              <a:off x="1512" y="1032"/>
              <a:ext cx="96" cy="48"/>
            </a:xfrm>
            <a:prstGeom prst="triangle">
              <a:avLst>
                <a:gd name="adj" fmla="val 50000"/>
              </a:avLst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78" name="AutoShape 148"/>
            <p:cNvSpPr>
              <a:spLocks noChangeArrowheads="1"/>
            </p:cNvSpPr>
            <p:nvPr/>
          </p:nvSpPr>
          <p:spPr bwMode="auto">
            <a:xfrm rot="5400000">
              <a:off x="1512" y="1272"/>
              <a:ext cx="96" cy="48"/>
            </a:xfrm>
            <a:prstGeom prst="triangle">
              <a:avLst>
                <a:gd name="adj" fmla="val 50000"/>
              </a:avLst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79" name="AutoShape 149"/>
            <p:cNvSpPr>
              <a:spLocks noChangeArrowheads="1"/>
            </p:cNvSpPr>
            <p:nvPr/>
          </p:nvSpPr>
          <p:spPr bwMode="auto">
            <a:xfrm rot="5400000">
              <a:off x="1512" y="1512"/>
              <a:ext cx="96" cy="48"/>
            </a:xfrm>
            <a:prstGeom prst="triangle">
              <a:avLst>
                <a:gd name="adj" fmla="val 50000"/>
              </a:avLst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80" name="AutoShape 150"/>
            <p:cNvSpPr>
              <a:spLocks noChangeArrowheads="1"/>
            </p:cNvSpPr>
            <p:nvPr/>
          </p:nvSpPr>
          <p:spPr bwMode="auto">
            <a:xfrm rot="5400000">
              <a:off x="1512" y="1752"/>
              <a:ext cx="96" cy="48"/>
            </a:xfrm>
            <a:prstGeom prst="triangle">
              <a:avLst>
                <a:gd name="adj" fmla="val 50000"/>
              </a:avLst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81" name="AutoShape 151"/>
            <p:cNvSpPr>
              <a:spLocks noChangeArrowheads="1"/>
            </p:cNvSpPr>
            <p:nvPr/>
          </p:nvSpPr>
          <p:spPr bwMode="auto">
            <a:xfrm rot="5400000">
              <a:off x="1512" y="1992"/>
              <a:ext cx="96" cy="48"/>
            </a:xfrm>
            <a:prstGeom prst="triangle">
              <a:avLst>
                <a:gd name="adj" fmla="val 50000"/>
              </a:avLst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82" name="AutoShape 152"/>
            <p:cNvSpPr>
              <a:spLocks noChangeArrowheads="1"/>
            </p:cNvSpPr>
            <p:nvPr/>
          </p:nvSpPr>
          <p:spPr bwMode="auto">
            <a:xfrm rot="5400000">
              <a:off x="1512" y="2232"/>
              <a:ext cx="96" cy="48"/>
            </a:xfrm>
            <a:prstGeom prst="triangle">
              <a:avLst>
                <a:gd name="adj" fmla="val 50000"/>
              </a:avLst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83" name="AutoShape 153"/>
            <p:cNvSpPr>
              <a:spLocks noChangeArrowheads="1"/>
            </p:cNvSpPr>
            <p:nvPr/>
          </p:nvSpPr>
          <p:spPr bwMode="auto">
            <a:xfrm rot="5400000">
              <a:off x="1512" y="2712"/>
              <a:ext cx="96" cy="48"/>
            </a:xfrm>
            <a:prstGeom prst="triangle">
              <a:avLst>
                <a:gd name="adj" fmla="val 50000"/>
              </a:avLst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84" name="AutoShape 154"/>
            <p:cNvSpPr>
              <a:spLocks noChangeArrowheads="1"/>
            </p:cNvSpPr>
            <p:nvPr/>
          </p:nvSpPr>
          <p:spPr bwMode="auto">
            <a:xfrm rot="5400000">
              <a:off x="1512" y="2952"/>
              <a:ext cx="96" cy="48"/>
            </a:xfrm>
            <a:prstGeom prst="triangle">
              <a:avLst>
                <a:gd name="adj" fmla="val 50000"/>
              </a:avLst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85" name="AutoShape 155"/>
            <p:cNvSpPr>
              <a:spLocks noChangeArrowheads="1"/>
            </p:cNvSpPr>
            <p:nvPr/>
          </p:nvSpPr>
          <p:spPr bwMode="auto">
            <a:xfrm rot="5400000">
              <a:off x="1512" y="3192"/>
              <a:ext cx="96" cy="48"/>
            </a:xfrm>
            <a:prstGeom prst="triangle">
              <a:avLst>
                <a:gd name="adj" fmla="val 50000"/>
              </a:avLst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86" name="AutoShape 156"/>
            <p:cNvSpPr>
              <a:spLocks noChangeArrowheads="1"/>
            </p:cNvSpPr>
            <p:nvPr/>
          </p:nvSpPr>
          <p:spPr bwMode="auto">
            <a:xfrm rot="5400000">
              <a:off x="1512" y="3432"/>
              <a:ext cx="96" cy="48"/>
            </a:xfrm>
            <a:prstGeom prst="triangle">
              <a:avLst>
                <a:gd name="adj" fmla="val 50000"/>
              </a:avLst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87" name="AutoShape 157"/>
            <p:cNvSpPr>
              <a:spLocks noChangeArrowheads="1"/>
            </p:cNvSpPr>
            <p:nvPr/>
          </p:nvSpPr>
          <p:spPr bwMode="auto">
            <a:xfrm rot="5400000">
              <a:off x="1512" y="3672"/>
              <a:ext cx="96" cy="48"/>
            </a:xfrm>
            <a:prstGeom prst="triangle">
              <a:avLst>
                <a:gd name="adj" fmla="val 50000"/>
              </a:avLst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88" name="AutoShape 158"/>
            <p:cNvSpPr>
              <a:spLocks noChangeArrowheads="1"/>
            </p:cNvSpPr>
            <p:nvPr/>
          </p:nvSpPr>
          <p:spPr bwMode="auto">
            <a:xfrm rot="5400000">
              <a:off x="1512" y="3912"/>
              <a:ext cx="96" cy="48"/>
            </a:xfrm>
            <a:prstGeom prst="triangle">
              <a:avLst>
                <a:gd name="adj" fmla="val 50000"/>
              </a:avLst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52" name="Group 51"/>
          <p:cNvGrpSpPr>
            <a:grpSpLocks/>
          </p:cNvGrpSpPr>
          <p:nvPr/>
        </p:nvGrpSpPr>
        <p:grpSpPr bwMode="auto">
          <a:xfrm>
            <a:off x="3124200" y="1193562"/>
            <a:ext cx="76200" cy="4724400"/>
            <a:chOff x="1536" y="1008"/>
            <a:chExt cx="48" cy="2976"/>
          </a:xfrm>
        </p:grpSpPr>
        <p:sp>
          <p:nvSpPr>
            <p:cNvPr id="65" name="AutoShape 160"/>
            <p:cNvSpPr>
              <a:spLocks noChangeArrowheads="1"/>
            </p:cNvSpPr>
            <p:nvPr/>
          </p:nvSpPr>
          <p:spPr bwMode="auto">
            <a:xfrm rot="5400000">
              <a:off x="1512" y="1032"/>
              <a:ext cx="96" cy="48"/>
            </a:xfrm>
            <a:prstGeom prst="triangle">
              <a:avLst>
                <a:gd name="adj" fmla="val 50000"/>
              </a:avLst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66" name="AutoShape 161"/>
            <p:cNvSpPr>
              <a:spLocks noChangeArrowheads="1"/>
            </p:cNvSpPr>
            <p:nvPr/>
          </p:nvSpPr>
          <p:spPr bwMode="auto">
            <a:xfrm rot="5400000">
              <a:off x="1512" y="1272"/>
              <a:ext cx="96" cy="48"/>
            </a:xfrm>
            <a:prstGeom prst="triangle">
              <a:avLst>
                <a:gd name="adj" fmla="val 50000"/>
              </a:avLst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67" name="AutoShape 162"/>
            <p:cNvSpPr>
              <a:spLocks noChangeArrowheads="1"/>
            </p:cNvSpPr>
            <p:nvPr/>
          </p:nvSpPr>
          <p:spPr bwMode="auto">
            <a:xfrm rot="5400000">
              <a:off x="1512" y="1512"/>
              <a:ext cx="96" cy="48"/>
            </a:xfrm>
            <a:prstGeom prst="triangle">
              <a:avLst>
                <a:gd name="adj" fmla="val 50000"/>
              </a:avLst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68" name="AutoShape 163"/>
            <p:cNvSpPr>
              <a:spLocks noChangeArrowheads="1"/>
            </p:cNvSpPr>
            <p:nvPr/>
          </p:nvSpPr>
          <p:spPr bwMode="auto">
            <a:xfrm rot="5400000">
              <a:off x="1512" y="1752"/>
              <a:ext cx="96" cy="48"/>
            </a:xfrm>
            <a:prstGeom prst="triangle">
              <a:avLst>
                <a:gd name="adj" fmla="val 50000"/>
              </a:avLst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69" name="AutoShape 164"/>
            <p:cNvSpPr>
              <a:spLocks noChangeArrowheads="1"/>
            </p:cNvSpPr>
            <p:nvPr/>
          </p:nvSpPr>
          <p:spPr bwMode="auto">
            <a:xfrm rot="5400000">
              <a:off x="1512" y="1992"/>
              <a:ext cx="96" cy="48"/>
            </a:xfrm>
            <a:prstGeom prst="triangle">
              <a:avLst>
                <a:gd name="adj" fmla="val 50000"/>
              </a:avLst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70" name="AutoShape 165"/>
            <p:cNvSpPr>
              <a:spLocks noChangeArrowheads="1"/>
            </p:cNvSpPr>
            <p:nvPr/>
          </p:nvSpPr>
          <p:spPr bwMode="auto">
            <a:xfrm rot="5400000">
              <a:off x="1512" y="2232"/>
              <a:ext cx="96" cy="48"/>
            </a:xfrm>
            <a:prstGeom prst="triangle">
              <a:avLst>
                <a:gd name="adj" fmla="val 50000"/>
              </a:avLst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71" name="AutoShape 166"/>
            <p:cNvSpPr>
              <a:spLocks noChangeArrowheads="1"/>
            </p:cNvSpPr>
            <p:nvPr/>
          </p:nvSpPr>
          <p:spPr bwMode="auto">
            <a:xfrm rot="5400000">
              <a:off x="1512" y="2712"/>
              <a:ext cx="96" cy="48"/>
            </a:xfrm>
            <a:prstGeom prst="triangle">
              <a:avLst>
                <a:gd name="adj" fmla="val 50000"/>
              </a:avLst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72" name="AutoShape 167"/>
            <p:cNvSpPr>
              <a:spLocks noChangeArrowheads="1"/>
            </p:cNvSpPr>
            <p:nvPr/>
          </p:nvSpPr>
          <p:spPr bwMode="auto">
            <a:xfrm rot="5400000">
              <a:off x="1512" y="2952"/>
              <a:ext cx="96" cy="48"/>
            </a:xfrm>
            <a:prstGeom prst="triangle">
              <a:avLst>
                <a:gd name="adj" fmla="val 50000"/>
              </a:avLst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73" name="AutoShape 168"/>
            <p:cNvSpPr>
              <a:spLocks noChangeArrowheads="1"/>
            </p:cNvSpPr>
            <p:nvPr/>
          </p:nvSpPr>
          <p:spPr bwMode="auto">
            <a:xfrm rot="5400000">
              <a:off x="1512" y="3192"/>
              <a:ext cx="96" cy="48"/>
            </a:xfrm>
            <a:prstGeom prst="triangle">
              <a:avLst>
                <a:gd name="adj" fmla="val 50000"/>
              </a:avLst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74" name="AutoShape 169"/>
            <p:cNvSpPr>
              <a:spLocks noChangeArrowheads="1"/>
            </p:cNvSpPr>
            <p:nvPr/>
          </p:nvSpPr>
          <p:spPr bwMode="auto">
            <a:xfrm rot="5400000">
              <a:off x="1512" y="3432"/>
              <a:ext cx="96" cy="48"/>
            </a:xfrm>
            <a:prstGeom prst="triangle">
              <a:avLst>
                <a:gd name="adj" fmla="val 50000"/>
              </a:avLst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75" name="AutoShape 170"/>
            <p:cNvSpPr>
              <a:spLocks noChangeArrowheads="1"/>
            </p:cNvSpPr>
            <p:nvPr/>
          </p:nvSpPr>
          <p:spPr bwMode="auto">
            <a:xfrm rot="5400000">
              <a:off x="1512" y="3672"/>
              <a:ext cx="96" cy="48"/>
            </a:xfrm>
            <a:prstGeom prst="triangle">
              <a:avLst>
                <a:gd name="adj" fmla="val 50000"/>
              </a:avLst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76" name="AutoShape 171"/>
            <p:cNvSpPr>
              <a:spLocks noChangeArrowheads="1"/>
            </p:cNvSpPr>
            <p:nvPr/>
          </p:nvSpPr>
          <p:spPr bwMode="auto">
            <a:xfrm rot="5400000">
              <a:off x="1512" y="3912"/>
              <a:ext cx="96" cy="48"/>
            </a:xfrm>
            <a:prstGeom prst="triangle">
              <a:avLst>
                <a:gd name="adj" fmla="val 50000"/>
              </a:avLst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sp>
        <p:nvSpPr>
          <p:cNvPr id="53" name="AutoShape 172"/>
          <p:cNvSpPr>
            <a:spLocks noChangeArrowheads="1"/>
          </p:cNvSpPr>
          <p:nvPr/>
        </p:nvSpPr>
        <p:spPr bwMode="auto">
          <a:xfrm rot="10800000">
            <a:off x="2590800" y="1117362"/>
            <a:ext cx="304800" cy="228600"/>
          </a:xfrm>
          <a:prstGeom prst="triangle">
            <a:avLst>
              <a:gd name="adj" fmla="val 50000"/>
            </a:avLst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4" name="AutoShape 173"/>
          <p:cNvSpPr>
            <a:spLocks noChangeArrowheads="1"/>
          </p:cNvSpPr>
          <p:nvPr/>
        </p:nvSpPr>
        <p:spPr bwMode="auto">
          <a:xfrm rot="10800000">
            <a:off x="2590800" y="1498362"/>
            <a:ext cx="304800" cy="228600"/>
          </a:xfrm>
          <a:prstGeom prst="triangle">
            <a:avLst>
              <a:gd name="adj" fmla="val 50000"/>
            </a:avLst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5" name="AutoShape 174"/>
          <p:cNvSpPr>
            <a:spLocks noChangeArrowheads="1"/>
          </p:cNvSpPr>
          <p:nvPr/>
        </p:nvSpPr>
        <p:spPr bwMode="auto">
          <a:xfrm rot="10800000">
            <a:off x="2590800" y="1879362"/>
            <a:ext cx="304800" cy="228600"/>
          </a:xfrm>
          <a:prstGeom prst="triangle">
            <a:avLst>
              <a:gd name="adj" fmla="val 50000"/>
            </a:avLst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6" name="AutoShape 175"/>
          <p:cNvSpPr>
            <a:spLocks noChangeArrowheads="1"/>
          </p:cNvSpPr>
          <p:nvPr/>
        </p:nvSpPr>
        <p:spPr bwMode="auto">
          <a:xfrm rot="10800000">
            <a:off x="2590800" y="2260362"/>
            <a:ext cx="304800" cy="228600"/>
          </a:xfrm>
          <a:prstGeom prst="triangle">
            <a:avLst>
              <a:gd name="adj" fmla="val 50000"/>
            </a:avLst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7" name="AutoShape 176"/>
          <p:cNvSpPr>
            <a:spLocks noChangeArrowheads="1"/>
          </p:cNvSpPr>
          <p:nvPr/>
        </p:nvSpPr>
        <p:spPr bwMode="auto">
          <a:xfrm rot="10800000">
            <a:off x="2590800" y="2641362"/>
            <a:ext cx="304800" cy="228600"/>
          </a:xfrm>
          <a:prstGeom prst="triangle">
            <a:avLst>
              <a:gd name="adj" fmla="val 50000"/>
            </a:avLst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8" name="AutoShape 177"/>
          <p:cNvSpPr>
            <a:spLocks noChangeArrowheads="1"/>
          </p:cNvSpPr>
          <p:nvPr/>
        </p:nvSpPr>
        <p:spPr bwMode="auto">
          <a:xfrm rot="10800000">
            <a:off x="2590800" y="3022362"/>
            <a:ext cx="304800" cy="228600"/>
          </a:xfrm>
          <a:prstGeom prst="triangle">
            <a:avLst>
              <a:gd name="adj" fmla="val 50000"/>
            </a:avLst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9" name="AutoShape 178"/>
          <p:cNvSpPr>
            <a:spLocks noChangeArrowheads="1"/>
          </p:cNvSpPr>
          <p:nvPr/>
        </p:nvSpPr>
        <p:spPr bwMode="auto">
          <a:xfrm rot="10800000">
            <a:off x="2590800" y="3784362"/>
            <a:ext cx="304800" cy="228600"/>
          </a:xfrm>
          <a:prstGeom prst="triangle">
            <a:avLst>
              <a:gd name="adj" fmla="val 50000"/>
            </a:avLst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0" name="AutoShape 179"/>
          <p:cNvSpPr>
            <a:spLocks noChangeArrowheads="1"/>
          </p:cNvSpPr>
          <p:nvPr/>
        </p:nvSpPr>
        <p:spPr bwMode="auto">
          <a:xfrm rot="10800000">
            <a:off x="2590800" y="4165362"/>
            <a:ext cx="304800" cy="228600"/>
          </a:xfrm>
          <a:prstGeom prst="triangle">
            <a:avLst>
              <a:gd name="adj" fmla="val 50000"/>
            </a:avLst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1" name="AutoShape 180"/>
          <p:cNvSpPr>
            <a:spLocks noChangeArrowheads="1"/>
          </p:cNvSpPr>
          <p:nvPr/>
        </p:nvSpPr>
        <p:spPr bwMode="auto">
          <a:xfrm rot="10800000">
            <a:off x="2590800" y="4546362"/>
            <a:ext cx="304800" cy="228600"/>
          </a:xfrm>
          <a:prstGeom prst="triangle">
            <a:avLst>
              <a:gd name="adj" fmla="val 50000"/>
            </a:avLst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2" name="AutoShape 181"/>
          <p:cNvSpPr>
            <a:spLocks noChangeArrowheads="1"/>
          </p:cNvSpPr>
          <p:nvPr/>
        </p:nvSpPr>
        <p:spPr bwMode="auto">
          <a:xfrm rot="10800000">
            <a:off x="2590800" y="4927362"/>
            <a:ext cx="304800" cy="228600"/>
          </a:xfrm>
          <a:prstGeom prst="triangle">
            <a:avLst>
              <a:gd name="adj" fmla="val 50000"/>
            </a:avLst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3" name="AutoShape 182"/>
          <p:cNvSpPr>
            <a:spLocks noChangeArrowheads="1"/>
          </p:cNvSpPr>
          <p:nvPr/>
        </p:nvSpPr>
        <p:spPr bwMode="auto">
          <a:xfrm rot="10800000">
            <a:off x="2590800" y="5308362"/>
            <a:ext cx="304800" cy="228600"/>
          </a:xfrm>
          <a:prstGeom prst="triangle">
            <a:avLst>
              <a:gd name="adj" fmla="val 50000"/>
            </a:avLst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4" name="AutoShape 183"/>
          <p:cNvSpPr>
            <a:spLocks noChangeArrowheads="1"/>
          </p:cNvSpPr>
          <p:nvPr/>
        </p:nvSpPr>
        <p:spPr bwMode="auto">
          <a:xfrm rot="10800000">
            <a:off x="2590800" y="5689362"/>
            <a:ext cx="304800" cy="228600"/>
          </a:xfrm>
          <a:prstGeom prst="triangle">
            <a:avLst>
              <a:gd name="adj" fmla="val 50000"/>
            </a:avLst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9pPr>
          </a:lstStyle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8980176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Autocalibration</a:t>
            </a:r>
            <a:r>
              <a:rPr lang="en-US" dirty="0" smtClean="0"/>
              <a:t> using histogram method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10/22/14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V. Rusu - CD-2/3b Review, Mu2e Tracker Electronics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0CCE80-3B22-F34E-81B2-E096627812DD}" type="slidenum">
              <a:rPr lang="en-US" smtClean="0"/>
              <a:pPr>
                <a:defRPr/>
              </a:pPr>
              <a:t>31</a:t>
            </a:fld>
            <a:endParaRPr lang="en-US" dirty="0"/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38" b="6038"/>
          <a:stretch>
            <a:fillRect/>
          </a:stretch>
        </p:blipFill>
        <p:spPr bwMode="auto">
          <a:xfrm>
            <a:off x="190500" y="3519964"/>
            <a:ext cx="4714875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4838700" y="929878"/>
            <a:ext cx="4114800" cy="1752600"/>
          </a:xfrm>
          <a:prstGeom prst="rect">
            <a:avLst/>
          </a:prstGeom>
          <a:solidFill>
            <a:srgbClr val="CC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8" charset="2"/>
              <a:buChar char="n"/>
            </a:pPr>
            <a:r>
              <a:rPr lang="en-US" altLang="en-US" sz="1800" dirty="0">
                <a:solidFill>
                  <a:srgbClr val="CC6600"/>
                </a:solidFill>
                <a:latin typeface="Times New Roman" pitchFamily="28" charset="0"/>
              </a:rPr>
              <a:t>It provides a bin-by-bin calibration at certain temperature.</a:t>
            </a:r>
          </a:p>
          <a:p>
            <a:pPr eaLnBrk="1" hangingPunct="1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8" charset="2"/>
              <a:buChar char="n"/>
            </a:pPr>
            <a:r>
              <a:rPr lang="en-US" altLang="en-US" sz="1800" dirty="0">
                <a:solidFill>
                  <a:srgbClr val="CC6600"/>
                </a:solidFill>
                <a:latin typeface="Times New Roman" pitchFamily="28" charset="0"/>
              </a:rPr>
              <a:t>It is a turn-key solution (bin in, </a:t>
            </a:r>
            <a:r>
              <a:rPr lang="en-US" altLang="en-US" sz="1800" dirty="0" err="1">
                <a:solidFill>
                  <a:srgbClr val="CC6600"/>
                </a:solidFill>
                <a:latin typeface="Times New Roman" pitchFamily="28" charset="0"/>
              </a:rPr>
              <a:t>ps</a:t>
            </a:r>
            <a:r>
              <a:rPr lang="en-US" altLang="en-US" sz="1800" dirty="0">
                <a:solidFill>
                  <a:srgbClr val="CC6600"/>
                </a:solidFill>
                <a:latin typeface="Times New Roman" pitchFamily="28" charset="0"/>
              </a:rPr>
              <a:t> out)</a:t>
            </a:r>
          </a:p>
          <a:p>
            <a:pPr eaLnBrk="1" hangingPunct="1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8" charset="2"/>
              <a:buChar char="n"/>
            </a:pPr>
            <a:r>
              <a:rPr lang="en-US" altLang="en-US" sz="1800" dirty="0">
                <a:solidFill>
                  <a:srgbClr val="CC6600"/>
                </a:solidFill>
                <a:latin typeface="Times New Roman" pitchFamily="28" charset="0"/>
              </a:rPr>
              <a:t>It is semi-continuous (auto update LUT every 16K events)</a:t>
            </a:r>
          </a:p>
        </p:txBody>
      </p:sp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58" b="6058"/>
          <a:stretch>
            <a:fillRect/>
          </a:stretch>
        </p:blipFill>
        <p:spPr bwMode="auto">
          <a:xfrm>
            <a:off x="190500" y="853678"/>
            <a:ext cx="4705350" cy="265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5448300" y="4693841"/>
            <a:ext cx="6921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9pPr>
          </a:lstStyle>
          <a:p>
            <a:pPr eaLnBrk="1" hangingPunct="1"/>
            <a:r>
              <a:rPr lang="en-US" altLang="en-US">
                <a:latin typeface="Times New Roman" pitchFamily="28" charset="0"/>
              </a:rPr>
              <a:t>In (bin)</a:t>
            </a: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6515100" y="4358878"/>
            <a:ext cx="1066800" cy="609600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9pPr>
          </a:lstStyle>
          <a:p>
            <a:pPr algn="ctr" eaLnBrk="1" hangingPunct="1"/>
            <a:r>
              <a:rPr lang="en-US" altLang="en-US">
                <a:latin typeface="Times New Roman" pitchFamily="28" charset="0"/>
              </a:rPr>
              <a:t>LUT</a:t>
            </a:r>
          </a:p>
        </p:txBody>
      </p:sp>
      <p:sp>
        <p:nvSpPr>
          <p:cNvPr id="12" name="Oval 11"/>
          <p:cNvSpPr>
            <a:spLocks noChangeArrowheads="1"/>
          </p:cNvSpPr>
          <p:nvPr/>
        </p:nvSpPr>
        <p:spPr bwMode="auto">
          <a:xfrm>
            <a:off x="6819900" y="3673078"/>
            <a:ext cx="457200" cy="457200"/>
          </a:xfrm>
          <a:prstGeom prst="ellipse">
            <a:avLst/>
          </a:prstGeom>
          <a:solidFill>
            <a:srgbClr val="CCFF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9pPr>
          </a:lstStyle>
          <a:p>
            <a:pPr algn="ctr" eaLnBrk="1" hangingPunct="1"/>
            <a:r>
              <a:rPr lang="en-US" altLang="en-US">
                <a:latin typeface="Symbol" pitchFamily="28" charset="2"/>
              </a:rPr>
              <a:t>S</a:t>
            </a:r>
          </a:p>
        </p:txBody>
      </p:sp>
      <p:sp>
        <p:nvSpPr>
          <p:cNvPr id="13" name="Text Box 13"/>
          <p:cNvSpPr txBox="1">
            <a:spLocks noChangeArrowheads="1"/>
          </p:cNvSpPr>
          <p:nvPr/>
        </p:nvSpPr>
        <p:spPr bwMode="auto">
          <a:xfrm>
            <a:off x="7810500" y="4693841"/>
            <a:ext cx="7556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9pPr>
          </a:lstStyle>
          <a:p>
            <a:pPr eaLnBrk="1" hangingPunct="1"/>
            <a:r>
              <a:rPr lang="en-US" altLang="en-US">
                <a:latin typeface="Times New Roman" pitchFamily="28" charset="0"/>
              </a:rPr>
              <a:t>Out (ps)</a:t>
            </a:r>
          </a:p>
        </p:txBody>
      </p:sp>
      <p:sp>
        <p:nvSpPr>
          <p:cNvPr id="14" name="Line 14"/>
          <p:cNvSpPr>
            <a:spLocks noChangeShapeType="1"/>
          </p:cNvSpPr>
          <p:nvPr/>
        </p:nvSpPr>
        <p:spPr bwMode="auto">
          <a:xfrm>
            <a:off x="7581900" y="4663678"/>
            <a:ext cx="1066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5" name="Line 15"/>
          <p:cNvSpPr>
            <a:spLocks noChangeShapeType="1"/>
          </p:cNvSpPr>
          <p:nvPr/>
        </p:nvSpPr>
        <p:spPr bwMode="auto">
          <a:xfrm>
            <a:off x="6057900" y="3139678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9pPr>
          </a:lstStyle>
          <a:p>
            <a:endParaRPr lang="en-US"/>
          </a:p>
        </p:txBody>
      </p:sp>
      <p:grpSp>
        <p:nvGrpSpPr>
          <p:cNvPr id="16" name="Group 15"/>
          <p:cNvGrpSpPr>
            <a:grpSpLocks/>
          </p:cNvGrpSpPr>
          <p:nvPr/>
        </p:nvGrpSpPr>
        <p:grpSpPr bwMode="auto">
          <a:xfrm>
            <a:off x="5295900" y="5349478"/>
            <a:ext cx="3657600" cy="838200"/>
            <a:chOff x="3408" y="3216"/>
            <a:chExt cx="2304" cy="528"/>
          </a:xfrm>
        </p:grpSpPr>
        <p:sp>
          <p:nvSpPr>
            <p:cNvPr id="24" name="Rectangle 23"/>
            <p:cNvSpPr>
              <a:spLocks noChangeArrowheads="1"/>
            </p:cNvSpPr>
            <p:nvPr/>
          </p:nvSpPr>
          <p:spPr bwMode="auto">
            <a:xfrm>
              <a:off x="3408" y="3504"/>
              <a:ext cx="288" cy="96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5" name="Rectangle 24"/>
            <p:cNvSpPr>
              <a:spLocks noChangeArrowheads="1"/>
            </p:cNvSpPr>
            <p:nvPr/>
          </p:nvSpPr>
          <p:spPr bwMode="auto">
            <a:xfrm>
              <a:off x="3696" y="3504"/>
              <a:ext cx="480" cy="96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6" name="Rectangle 25"/>
            <p:cNvSpPr>
              <a:spLocks noChangeArrowheads="1"/>
            </p:cNvSpPr>
            <p:nvPr/>
          </p:nvSpPr>
          <p:spPr bwMode="auto">
            <a:xfrm>
              <a:off x="4176" y="3504"/>
              <a:ext cx="192" cy="96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7" name="Rectangle 26"/>
            <p:cNvSpPr>
              <a:spLocks noChangeArrowheads="1"/>
            </p:cNvSpPr>
            <p:nvPr/>
          </p:nvSpPr>
          <p:spPr bwMode="auto">
            <a:xfrm>
              <a:off x="4368" y="3504"/>
              <a:ext cx="1056" cy="96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8" name="Line 22"/>
            <p:cNvSpPr>
              <a:spLocks noChangeShapeType="1"/>
            </p:cNvSpPr>
            <p:nvPr/>
          </p:nvSpPr>
          <p:spPr bwMode="auto">
            <a:xfrm>
              <a:off x="3552" y="3264"/>
              <a:ext cx="0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9" name="Line 23"/>
            <p:cNvSpPr>
              <a:spLocks noChangeShapeType="1"/>
            </p:cNvSpPr>
            <p:nvPr/>
          </p:nvSpPr>
          <p:spPr bwMode="auto">
            <a:xfrm>
              <a:off x="3936" y="3264"/>
              <a:ext cx="0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0" name="Line 24"/>
            <p:cNvSpPr>
              <a:spLocks noChangeShapeType="1"/>
            </p:cNvSpPr>
            <p:nvPr/>
          </p:nvSpPr>
          <p:spPr bwMode="auto">
            <a:xfrm>
              <a:off x="4272" y="3264"/>
              <a:ext cx="0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1" name="Line 25"/>
            <p:cNvSpPr>
              <a:spLocks noChangeShapeType="1"/>
            </p:cNvSpPr>
            <p:nvPr/>
          </p:nvSpPr>
          <p:spPr bwMode="auto">
            <a:xfrm>
              <a:off x="4896" y="3264"/>
              <a:ext cx="0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2" name="Line 26"/>
            <p:cNvSpPr>
              <a:spLocks noChangeShapeType="1"/>
            </p:cNvSpPr>
            <p:nvPr/>
          </p:nvSpPr>
          <p:spPr bwMode="auto">
            <a:xfrm>
              <a:off x="3408" y="3216"/>
              <a:ext cx="0" cy="5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3" name="Rectangle 32"/>
            <p:cNvSpPr>
              <a:spLocks noChangeArrowheads="1"/>
            </p:cNvSpPr>
            <p:nvPr/>
          </p:nvSpPr>
          <p:spPr bwMode="auto">
            <a:xfrm>
              <a:off x="5424" y="3504"/>
              <a:ext cx="288" cy="96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4" name="Line 28"/>
            <p:cNvSpPr>
              <a:spLocks noChangeShapeType="1"/>
            </p:cNvSpPr>
            <p:nvPr/>
          </p:nvSpPr>
          <p:spPr bwMode="auto">
            <a:xfrm>
              <a:off x="5568" y="3264"/>
              <a:ext cx="0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9pPr>
            </a:lstStyle>
            <a:p>
              <a:endParaRPr lang="en-US"/>
            </a:p>
          </p:txBody>
        </p:sp>
      </p:grpSp>
      <p:grpSp>
        <p:nvGrpSpPr>
          <p:cNvPr id="17" name="Group 16"/>
          <p:cNvGrpSpPr>
            <a:grpSpLocks/>
          </p:cNvGrpSpPr>
          <p:nvPr/>
        </p:nvGrpSpPr>
        <p:grpSpPr bwMode="auto">
          <a:xfrm>
            <a:off x="6819900" y="3444478"/>
            <a:ext cx="457200" cy="914400"/>
            <a:chOff x="5136" y="1824"/>
            <a:chExt cx="288" cy="576"/>
          </a:xfrm>
        </p:grpSpPr>
        <p:sp>
          <p:nvSpPr>
            <p:cNvPr id="21" name="Oval 20"/>
            <p:cNvSpPr>
              <a:spLocks noChangeArrowheads="1"/>
            </p:cNvSpPr>
            <p:nvPr/>
          </p:nvSpPr>
          <p:spPr bwMode="auto">
            <a:xfrm>
              <a:off x="5136" y="1968"/>
              <a:ext cx="288" cy="288"/>
            </a:xfrm>
            <a:prstGeom prst="ellipse">
              <a:avLst/>
            </a:prstGeom>
            <a:noFill/>
            <a:ln w="57150">
              <a:solidFill>
                <a:srgbClr val="00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9pPr>
            </a:lstStyle>
            <a:p>
              <a:pPr algn="ctr" eaLnBrk="1" hangingPunct="1"/>
              <a:endParaRPr lang="en-US" altLang="en-US">
                <a:latin typeface="Symbol" pitchFamily="28" charset="2"/>
              </a:endParaRPr>
            </a:p>
          </p:txBody>
        </p:sp>
        <p:sp>
          <p:nvSpPr>
            <p:cNvPr id="22" name="Line 37"/>
            <p:cNvSpPr>
              <a:spLocks noChangeShapeType="1"/>
            </p:cNvSpPr>
            <p:nvPr/>
          </p:nvSpPr>
          <p:spPr bwMode="auto">
            <a:xfrm>
              <a:off x="5280" y="1824"/>
              <a:ext cx="0" cy="144"/>
            </a:xfrm>
            <a:prstGeom prst="line">
              <a:avLst/>
            </a:prstGeom>
            <a:noFill/>
            <a:ln w="57150">
              <a:solidFill>
                <a:srgbClr val="0033CC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3" name="Line 38"/>
            <p:cNvSpPr>
              <a:spLocks noChangeShapeType="1"/>
            </p:cNvSpPr>
            <p:nvPr/>
          </p:nvSpPr>
          <p:spPr bwMode="auto">
            <a:xfrm>
              <a:off x="5280" y="2256"/>
              <a:ext cx="0" cy="144"/>
            </a:xfrm>
            <a:prstGeom prst="line">
              <a:avLst/>
            </a:prstGeom>
            <a:noFill/>
            <a:ln w="57150">
              <a:solidFill>
                <a:srgbClr val="0033CC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pitchFamily="28" charset="-128"/>
                  <a:cs typeface="+mn-cs"/>
                </a:defRPr>
              </a:lvl9pPr>
            </a:lstStyle>
            <a:p>
              <a:endParaRPr lang="en-US"/>
            </a:p>
          </p:txBody>
        </p:sp>
      </p:grpSp>
      <p:sp>
        <p:nvSpPr>
          <p:cNvPr id="18" name="Line 39"/>
          <p:cNvSpPr>
            <a:spLocks noChangeShapeType="1"/>
          </p:cNvSpPr>
          <p:nvPr/>
        </p:nvSpPr>
        <p:spPr bwMode="auto">
          <a:xfrm>
            <a:off x="5448300" y="4663678"/>
            <a:ext cx="1066800" cy="0"/>
          </a:xfrm>
          <a:prstGeom prst="line">
            <a:avLst/>
          </a:prstGeom>
          <a:noFill/>
          <a:ln w="57150">
            <a:solidFill>
              <a:srgbClr val="33CC33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9" name="Line 40"/>
          <p:cNvSpPr>
            <a:spLocks noChangeShapeType="1"/>
          </p:cNvSpPr>
          <p:nvPr/>
        </p:nvSpPr>
        <p:spPr bwMode="auto">
          <a:xfrm>
            <a:off x="7581900" y="4663678"/>
            <a:ext cx="1066800" cy="0"/>
          </a:xfrm>
          <a:prstGeom prst="line">
            <a:avLst/>
          </a:prstGeom>
          <a:noFill/>
          <a:ln w="57150">
            <a:solidFill>
              <a:srgbClr val="33CC33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20" name="AutoShape 41"/>
          <p:cNvSpPr>
            <a:spLocks noChangeArrowheads="1"/>
          </p:cNvSpPr>
          <p:nvPr/>
        </p:nvSpPr>
        <p:spPr bwMode="auto">
          <a:xfrm>
            <a:off x="7658100" y="2682478"/>
            <a:ext cx="1143000" cy="1219200"/>
          </a:xfrm>
          <a:prstGeom prst="irregularSeal2">
            <a:avLst/>
          </a:prstGeom>
          <a:solidFill>
            <a:srgbClr val="FFFF99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9pPr>
          </a:lstStyle>
          <a:p>
            <a:pPr algn="ctr" eaLnBrk="1" hangingPunct="1"/>
            <a:r>
              <a:rPr lang="en-US" altLang="en-US" sz="1400" dirty="0"/>
              <a:t>16K</a:t>
            </a:r>
          </a:p>
          <a:p>
            <a:pPr algn="ctr" eaLnBrk="1" hangingPunct="1"/>
            <a:r>
              <a:rPr lang="en-US" altLang="en-US" sz="1400" dirty="0"/>
              <a:t>Events</a:t>
            </a:r>
          </a:p>
        </p:txBody>
      </p:sp>
      <p:sp>
        <p:nvSpPr>
          <p:cNvPr id="49" name="Rectangle 48"/>
          <p:cNvSpPr>
            <a:spLocks noChangeArrowheads="1"/>
          </p:cNvSpPr>
          <p:nvPr/>
        </p:nvSpPr>
        <p:spPr bwMode="auto">
          <a:xfrm>
            <a:off x="6515100" y="2834878"/>
            <a:ext cx="1066800" cy="609600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9pPr>
          </a:lstStyle>
          <a:p>
            <a:pPr algn="ctr" eaLnBrk="1" hangingPunct="1"/>
            <a:r>
              <a:rPr lang="en-US" altLang="en-US" sz="1600" dirty="0">
                <a:latin typeface="Times New Roman" pitchFamily="28" charset="0"/>
              </a:rPr>
              <a:t>DNL</a:t>
            </a:r>
          </a:p>
          <a:p>
            <a:pPr algn="ctr" eaLnBrk="1" hangingPunct="1"/>
            <a:r>
              <a:rPr lang="en-US" altLang="en-US" sz="1600" dirty="0">
                <a:latin typeface="Times New Roman" pitchFamily="28" charset="0"/>
              </a:rPr>
              <a:t>Histogram</a:t>
            </a:r>
          </a:p>
        </p:txBody>
      </p:sp>
      <p:sp>
        <p:nvSpPr>
          <p:cNvPr id="51" name="Line 15"/>
          <p:cNvSpPr>
            <a:spLocks noChangeShapeType="1"/>
          </p:cNvSpPr>
          <p:nvPr/>
        </p:nvSpPr>
        <p:spPr bwMode="auto">
          <a:xfrm>
            <a:off x="6057900" y="3139678"/>
            <a:ext cx="457200" cy="0"/>
          </a:xfrm>
          <a:prstGeom prst="line">
            <a:avLst/>
          </a:prstGeom>
          <a:ln>
            <a:headEnd/>
            <a:tailEnd type="triangle" w="med" len="med"/>
          </a:ln>
          <a:extLst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52" name="Rectangle 51"/>
          <p:cNvSpPr>
            <a:spLocks noChangeArrowheads="1"/>
          </p:cNvSpPr>
          <p:nvPr/>
        </p:nvSpPr>
        <p:spPr bwMode="auto">
          <a:xfrm>
            <a:off x="6515100" y="2834878"/>
            <a:ext cx="1066800" cy="6096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9pPr>
          </a:lstStyle>
          <a:p>
            <a:pPr algn="ctr" eaLnBrk="1" hangingPunct="1"/>
            <a:endParaRPr lang="en-US" altLang="en-US">
              <a:latin typeface="Times New Roman" pitchFamily="28" charset="0"/>
            </a:endParaRPr>
          </a:p>
        </p:txBody>
      </p:sp>
      <p:cxnSp>
        <p:nvCxnSpPr>
          <p:cNvPr id="54" name="Straight Arrow Connector 53"/>
          <p:cNvCxnSpPr/>
          <p:nvPr/>
        </p:nvCxnSpPr>
        <p:spPr>
          <a:xfrm flipV="1">
            <a:off x="6057900" y="3139678"/>
            <a:ext cx="0" cy="15240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62503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Tracker Front End Scheme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10/22/14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V. Rusu - CD-2/3b Review, Mu2e Tracker Electronics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0CCE80-3B22-F34E-81B2-E096627812DD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200" y="898022"/>
            <a:ext cx="8178800" cy="5242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1914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Tracker Front End Scheme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10/22/14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V. Rusu - CD-2/3b Review, Mu2e Tracker Electronics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0CCE80-3B22-F34E-81B2-E096627812DD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alphaModFix amt="47000"/>
          </a:blip>
          <a:stretch>
            <a:fillRect/>
          </a:stretch>
        </p:blipFill>
        <p:spPr>
          <a:xfrm>
            <a:off x="584200" y="898022"/>
            <a:ext cx="8178800" cy="5242011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228600" y="1104900"/>
            <a:ext cx="2108201" cy="4432300"/>
          </a:xfrm>
          <a:prstGeom prst="ellipse">
            <a:avLst/>
          </a:prstGeom>
          <a:solidFill>
            <a:schemeClr val="accent1">
              <a:lumMod val="60000"/>
              <a:lumOff val="40000"/>
              <a:alpha val="34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Preamp</a:t>
            </a:r>
          </a:p>
          <a:p>
            <a:pPr algn="ctr"/>
            <a:r>
              <a:rPr lang="en-US" sz="2000" b="1" spc="-15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475.06.04.01</a:t>
            </a:r>
            <a:endParaRPr lang="en-US" spc="-150" dirty="0">
              <a:solidFill>
                <a:srgbClr val="000000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2336801" y="990600"/>
            <a:ext cx="3843337" cy="4699000"/>
          </a:xfrm>
          <a:prstGeom prst="ellipse">
            <a:avLst/>
          </a:prstGeom>
          <a:solidFill>
            <a:schemeClr val="accent3">
              <a:lumMod val="40000"/>
              <a:lumOff val="60000"/>
              <a:alpha val="32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Digitizer</a:t>
            </a:r>
          </a:p>
          <a:p>
            <a:pPr algn="ctr"/>
            <a:r>
              <a:rPr lang="en-US" sz="20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475.06.04.02</a:t>
            </a: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6180138" y="990600"/>
            <a:ext cx="2058987" cy="4699000"/>
          </a:xfrm>
          <a:prstGeom prst="ellipse">
            <a:avLst/>
          </a:prstGeom>
          <a:solidFill>
            <a:schemeClr val="accent5">
              <a:lumMod val="60000"/>
              <a:lumOff val="40000"/>
              <a:alpha val="3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ROC</a:t>
            </a:r>
          </a:p>
          <a:p>
            <a:pPr algn="ctr"/>
            <a:r>
              <a:rPr lang="en-US" sz="2000" b="1" spc="-15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475.06.04.03</a:t>
            </a:r>
            <a:endParaRPr lang="en-US" sz="2000" b="1" spc="-15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12153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Implementation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Entire electronics chain implemented in commercially available components</a:t>
            </a:r>
          </a:p>
          <a:p>
            <a:pPr lvl="1"/>
            <a:r>
              <a:rPr lang="en-US" dirty="0" smtClean="0"/>
              <a:t>Reduced risk</a:t>
            </a:r>
          </a:p>
          <a:p>
            <a:pPr lvl="1"/>
            <a:r>
              <a:rPr lang="en-US" dirty="0" smtClean="0"/>
              <a:t>Reliable cost estimates (manufacturer quotes and catalog)</a:t>
            </a:r>
          </a:p>
          <a:p>
            <a:pPr lvl="1"/>
            <a:r>
              <a:rPr lang="en-US" dirty="0" smtClean="0"/>
              <a:t>Upgradeable (ride technology wave)</a:t>
            </a:r>
          </a:p>
          <a:p>
            <a:pPr lvl="1"/>
            <a:r>
              <a:rPr lang="en-US" dirty="0" smtClean="0"/>
              <a:t>Flexibility </a:t>
            </a:r>
          </a:p>
          <a:p>
            <a:pPr lvl="2"/>
            <a:r>
              <a:rPr lang="en-US" dirty="0" smtClean="0"/>
              <a:t>All key functionalities implemented in FPGAs </a:t>
            </a:r>
          </a:p>
          <a:p>
            <a:pPr lvl="2"/>
            <a:r>
              <a:rPr lang="en-US" dirty="0" smtClean="0"/>
              <a:t>Reconfigurable 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10/22/14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V. Rusu - CD-2/3b Review, Mu2e Tracker Electronics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0CCE80-3B22-F34E-81B2-E096627812DD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61073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Preamp requirements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Bandwidth 100-300MHz</a:t>
            </a:r>
          </a:p>
          <a:p>
            <a:r>
              <a:rPr lang="en-US" dirty="0" smtClean="0"/>
              <a:t>Typical electron pulse &gt;5x noise floor</a:t>
            </a:r>
          </a:p>
          <a:p>
            <a:r>
              <a:rPr lang="en-US" dirty="0" smtClean="0"/>
              <a:t>Dynamic range x10 typical electron pulse</a:t>
            </a:r>
          </a:p>
          <a:p>
            <a:pPr lvl="1"/>
            <a:r>
              <a:rPr lang="en-US" dirty="0" smtClean="0"/>
              <a:t>Clip larger pulses to avoid x-talk downstream from large proton pulses</a:t>
            </a:r>
          </a:p>
          <a:p>
            <a:r>
              <a:rPr lang="en-US" dirty="0" smtClean="0"/>
              <a:t>Shaping – return to baseline &lt;200ns</a:t>
            </a:r>
          </a:p>
          <a:p>
            <a:pPr lvl="1"/>
            <a:r>
              <a:rPr lang="en-US" dirty="0" smtClean="0"/>
              <a:t>&gt;50% efficiency for typical electron pulse after a typical proton pulse</a:t>
            </a:r>
          </a:p>
          <a:p>
            <a:r>
              <a:rPr lang="en-US" dirty="0" smtClean="0"/>
              <a:t>&gt;100kOhm R from the HV bus</a:t>
            </a:r>
          </a:p>
          <a:p>
            <a:pPr lvl="1"/>
            <a:r>
              <a:rPr lang="en-US" dirty="0" smtClean="0"/>
              <a:t>&lt;1nA leakage through blocking capacitor</a:t>
            </a:r>
          </a:p>
          <a:p>
            <a:pPr lvl="1"/>
            <a:r>
              <a:rPr lang="en-US" dirty="0" smtClean="0"/>
              <a:t>HV remote disconnect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10/22/14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V. Rusu - CD-2/3b Review, Mu2e Tracker Electronics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0CCE80-3B22-F34E-81B2-E096627812DD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6237289" y="1244600"/>
            <a:ext cx="2620962" cy="5969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Doc-</a:t>
            </a:r>
            <a:r>
              <a:rPr lang="en-US" b="1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db</a:t>
            </a:r>
            <a:r>
              <a:rPr lang="en-US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3879</a:t>
            </a:r>
            <a:endParaRPr lang="en-US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413265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9236" y="1603700"/>
            <a:ext cx="3449174" cy="190335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Preamp implementation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41472 preamps (2x straws)</a:t>
            </a:r>
          </a:p>
          <a:p>
            <a:r>
              <a:rPr lang="en-US" dirty="0" smtClean="0"/>
              <a:t>Small/simple PCBs at the end of the straw</a:t>
            </a:r>
          </a:p>
          <a:p>
            <a:r>
              <a:rPr lang="en-US" dirty="0" smtClean="0"/>
              <a:t>Low power (~15mW)</a:t>
            </a:r>
          </a:p>
          <a:p>
            <a:r>
              <a:rPr lang="en-US" dirty="0" smtClean="0"/>
              <a:t>Configurable gain and threshold</a:t>
            </a:r>
          </a:p>
          <a:p>
            <a:r>
              <a:rPr lang="en-US" dirty="0" smtClean="0"/>
              <a:t>Input stage</a:t>
            </a:r>
          </a:p>
          <a:p>
            <a:pPr lvl="1"/>
            <a:r>
              <a:rPr lang="en-US" dirty="0" smtClean="0"/>
              <a:t>Low noise/high </a:t>
            </a:r>
            <a:r>
              <a:rPr lang="en-US" dirty="0" err="1" smtClean="0"/>
              <a:t>f</a:t>
            </a:r>
            <a:r>
              <a:rPr lang="en-US" baseline="-25000" dirty="0" err="1" smtClean="0"/>
              <a:t>T</a:t>
            </a:r>
            <a:r>
              <a:rPr lang="en-US" dirty="0" smtClean="0"/>
              <a:t> </a:t>
            </a:r>
            <a:r>
              <a:rPr lang="en-US" dirty="0" err="1" smtClean="0"/>
              <a:t>SiGe</a:t>
            </a:r>
            <a:r>
              <a:rPr lang="en-US" dirty="0" smtClean="0"/>
              <a:t> technology discrete BJT</a:t>
            </a:r>
          </a:p>
          <a:p>
            <a:pPr lvl="1"/>
            <a:r>
              <a:rPr lang="en-US" dirty="0" smtClean="0"/>
              <a:t>Active 300Ohm termination to avoid reflections</a:t>
            </a:r>
          </a:p>
          <a:p>
            <a:pPr lvl="1"/>
            <a:r>
              <a:rPr lang="en-US" dirty="0" smtClean="0"/>
              <a:t>ESD Transient protection </a:t>
            </a:r>
          </a:p>
          <a:p>
            <a:r>
              <a:rPr lang="en-US" dirty="0" smtClean="0"/>
              <a:t>Output stage</a:t>
            </a:r>
          </a:p>
          <a:p>
            <a:pPr lvl="1"/>
            <a:r>
              <a:rPr lang="en-US" dirty="0" smtClean="0"/>
              <a:t>Differential output (good CMRR avoids ground loops)</a:t>
            </a:r>
          </a:p>
          <a:p>
            <a:pPr lvl="1"/>
            <a:r>
              <a:rPr lang="en-US" dirty="0" smtClean="0"/>
              <a:t>Termination and pull-up at digitizer input</a:t>
            </a:r>
          </a:p>
          <a:p>
            <a:r>
              <a:rPr lang="en-US" dirty="0" smtClean="0"/>
              <a:t>Advanced stage of prototyping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10/22/14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V. Rusu - CD-2/3b Review, Mu2e Tracker Electronics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0CCE80-3B22-F34E-81B2-E096627812DD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sp>
        <p:nvSpPr>
          <p:cNvPr id="9" name="Rounded Rectangle 8"/>
          <p:cNvSpPr/>
          <p:nvPr/>
        </p:nvSpPr>
        <p:spPr>
          <a:xfrm>
            <a:off x="5262736" y="607111"/>
            <a:ext cx="3846813" cy="881027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ctr">
              <a:buAutoNum type="alphaUcPeriod"/>
            </a:pPr>
            <a:r>
              <a:rPr lang="en-US" dirty="0" smtClean="0">
                <a:solidFill>
                  <a:srgbClr val="000000"/>
                </a:solidFill>
              </a:rPr>
              <a:t>Mukherjee/V. Rusu</a:t>
            </a:r>
          </a:p>
          <a:p>
            <a:pPr algn="ctr"/>
            <a:r>
              <a:rPr lang="en-US" dirty="0" smtClean="0">
                <a:solidFill>
                  <a:srgbClr val="000000"/>
                </a:solidFill>
              </a:rPr>
              <a:t>FNAL</a:t>
            </a:r>
          </a:p>
        </p:txBody>
      </p:sp>
    </p:spTree>
    <p:extLst>
      <p:ext uri="{BB962C8B-B14F-4D97-AF65-F5344CB8AC3E}">
        <p14:creationId xmlns:p14="http://schemas.microsoft.com/office/powerpoint/2010/main" val="13101788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Preamp performance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3638365" cy="2339699"/>
          </a:xfrm>
        </p:spPr>
        <p:txBody>
          <a:bodyPr/>
          <a:lstStyle/>
          <a:p>
            <a:r>
              <a:rPr lang="en-US" dirty="0" smtClean="0"/>
              <a:t>250MHz -3dB point</a:t>
            </a:r>
          </a:p>
          <a:p>
            <a:r>
              <a:rPr lang="en-US" dirty="0"/>
              <a:t>2</a:t>
            </a:r>
            <a:r>
              <a:rPr lang="en-US" dirty="0" smtClean="0"/>
              <a:t>mV RMS output noise</a:t>
            </a:r>
          </a:p>
          <a:p>
            <a:r>
              <a:rPr lang="en-US" dirty="0" smtClean="0"/>
              <a:t>10mV typical electron pulse response</a:t>
            </a:r>
          </a:p>
          <a:p>
            <a:r>
              <a:rPr lang="en-US" dirty="0" smtClean="0"/>
              <a:t>Dynamic range 150mV</a:t>
            </a:r>
          </a:p>
          <a:p>
            <a:r>
              <a:rPr lang="en-US" dirty="0" smtClean="0"/>
              <a:t>~50ns shaping time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10/22/14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V. Rusu - CD-2/3b Review, Mu2e Tracker Electronics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0CCE80-3B22-F34E-81B2-E096627812DD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96104" y="4654374"/>
            <a:ext cx="2391274" cy="6570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1666" y="3382745"/>
            <a:ext cx="5602334" cy="28805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49251"/>
          <a:stretch/>
        </p:blipFill>
        <p:spPr>
          <a:xfrm>
            <a:off x="5510338" y="-15804"/>
            <a:ext cx="3641826" cy="339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498869"/>
      </p:ext>
    </p:extLst>
  </p:cSld>
  <p:clrMapOvr>
    <a:masterClrMapping/>
  </p:clrMapOvr>
</p:sld>
</file>

<file path=ppt/theme/theme1.xml><?xml version="1.0" encoding="utf-8"?>
<a:theme xmlns:a="http://schemas.openxmlformats.org/drawingml/2006/main" name="FermilabTemplate">
  <a:themeElements>
    <a:clrScheme name="Custom 2">
      <a:dk1>
        <a:srgbClr val="404040"/>
      </a:dk1>
      <a:lt1>
        <a:srgbClr val="FFFFFF"/>
      </a:lt1>
      <a:dk2>
        <a:srgbClr val="154D81"/>
      </a:dk2>
      <a:lt2>
        <a:srgbClr val="FFFFFF"/>
      </a:lt2>
      <a:accent1>
        <a:srgbClr val="82D2E6"/>
      </a:accent1>
      <a:accent2>
        <a:srgbClr val="1997B7"/>
      </a:accent2>
      <a:accent3>
        <a:srgbClr val="DA592A"/>
      </a:accent3>
      <a:accent4>
        <a:srgbClr val="BD1F24"/>
      </a:accent4>
      <a:accent5>
        <a:srgbClr val="519A24"/>
      </a:accent5>
      <a:accent6>
        <a:srgbClr val="40404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Fermilab: Footer Only">
  <a:themeElements>
    <a:clrScheme name="Fermilab">
      <a:dk1>
        <a:srgbClr val="074184"/>
      </a:dk1>
      <a:lt1>
        <a:srgbClr val="FFFFFF"/>
      </a:lt1>
      <a:dk2>
        <a:srgbClr val="074184"/>
      </a:dk2>
      <a:lt2>
        <a:srgbClr val="FFFCF3"/>
      </a:lt2>
      <a:accent1>
        <a:srgbClr val="70C3DC"/>
      </a:accent1>
      <a:accent2>
        <a:srgbClr val="E14825"/>
      </a:accent2>
      <a:accent3>
        <a:srgbClr val="399F3C"/>
      </a:accent3>
      <a:accent4>
        <a:srgbClr val="800F1B"/>
      </a:accent4>
      <a:accent5>
        <a:srgbClr val="1997B7"/>
      </a:accent5>
      <a:accent6>
        <a:srgbClr val="40404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FermilabTemplate.potx</Template>
  <TotalTime>7724</TotalTime>
  <Words>1240</Words>
  <Application>Microsoft Office PowerPoint</Application>
  <PresentationFormat>On-screen Show (4:3)</PresentationFormat>
  <Paragraphs>337</Paragraphs>
  <Slides>31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31</vt:i4>
      </vt:variant>
    </vt:vector>
  </HeadingPairs>
  <TitlesOfParts>
    <vt:vector size="33" baseType="lpstr">
      <vt:lpstr>FermilabTemplate</vt:lpstr>
      <vt:lpstr>Fermilab: Footer Only</vt:lpstr>
      <vt:lpstr>Mu2e Tracker Electronics</vt:lpstr>
      <vt:lpstr>Outline</vt:lpstr>
      <vt:lpstr>Electronics requirements</vt:lpstr>
      <vt:lpstr>Tracker Front End Scheme </vt:lpstr>
      <vt:lpstr>Tracker Front End Scheme </vt:lpstr>
      <vt:lpstr>Implementation</vt:lpstr>
      <vt:lpstr>Preamp requirements</vt:lpstr>
      <vt:lpstr>Preamp implementation</vt:lpstr>
      <vt:lpstr>Preamp performance</vt:lpstr>
      <vt:lpstr>Digitizer requirements</vt:lpstr>
      <vt:lpstr>Digitizer scheme</vt:lpstr>
      <vt:lpstr>Digitizer implementation</vt:lpstr>
      <vt:lpstr>Digitizer performance</vt:lpstr>
      <vt:lpstr>Readout Controller Requirements</vt:lpstr>
      <vt:lpstr>ROC Implementation</vt:lpstr>
      <vt:lpstr>ROC/Digi Prototype</vt:lpstr>
      <vt:lpstr>Assembly</vt:lpstr>
      <vt:lpstr>Infrastructure (Signal transmission)</vt:lpstr>
      <vt:lpstr>Transmission boards</vt:lpstr>
      <vt:lpstr>Assembly</vt:lpstr>
      <vt:lpstr>Infrastructure (Power distribution)</vt:lpstr>
      <vt:lpstr>ES&amp;H</vt:lpstr>
      <vt:lpstr>Cost Table</vt:lpstr>
      <vt:lpstr>Cost Breakdown</vt:lpstr>
      <vt:lpstr>Quality of Estimate</vt:lpstr>
      <vt:lpstr>Labor &amp; Material by FY</vt:lpstr>
      <vt:lpstr>Labor Resources by FY</vt:lpstr>
      <vt:lpstr>Conclusion</vt:lpstr>
      <vt:lpstr>Backup</vt:lpstr>
      <vt:lpstr>TDC Using FPGA Logic Chain Delay</vt:lpstr>
      <vt:lpstr>Autocalibration using histogram method</vt:lpstr>
    </vt:vector>
  </TitlesOfParts>
  <Company>Sandbox Studio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Sandbox Studio</dc:creator>
  <cp:lastModifiedBy>Vadim L. Rusu x6725 14858N</cp:lastModifiedBy>
  <cp:revision>517</cp:revision>
  <cp:lastPrinted>2014-06-04T17:18:59Z</cp:lastPrinted>
  <dcterms:created xsi:type="dcterms:W3CDTF">2014-01-03T20:18:13Z</dcterms:created>
  <dcterms:modified xsi:type="dcterms:W3CDTF">2014-10-17T21:04:58Z</dcterms:modified>
</cp:coreProperties>
</file>