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C6B11"/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eet\mu2e\Docs\CD2\47506%20DoE%20CD2%20%20L3%20r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eet\mu2e\Docs\CD2\47506%20DoE%20CD2%20%20L3%20r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eet\mu2e\Docs\CD2\47506%20DoE%20CD2%20%20L3%20r2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eet\mu2e\Docs\CD2\47506%20DoE%20CD2%20%20L3%20r2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eet\mu2e\Docs\CD2\47506%20DoE%20CD2%20%20L3%20r2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[47506 DoE CD2  L3 r2.xlsx]WBS Breakdown 4750601!PivotTable1</c:name>
    <c:fmtId val="7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1.1511705174269209E-3"/>
          <c:y val="5.0607593900077789E-2"/>
          <c:w val="0.59864371695883045"/>
          <c:h val="0.5954920943183214"/>
        </c:manualLayout>
      </c:layout>
      <c:pieChart>
        <c:varyColors val="1"/>
        <c:ser>
          <c:idx val="0"/>
          <c:order val="0"/>
          <c:tx>
            <c:strRef>
              <c:f>'WBS Breakdown 4750601'!$B$6:$B$7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'WBS Breakdown 4750601'!$A$8:$A$10</c:f>
              <c:strCache>
                <c:ptCount val="2"/>
                <c:pt idx="0">
                  <c:v>475.06.01.02 Preliminary &amp; Final Design (Post CD-1; PED)</c:v>
                </c:pt>
                <c:pt idx="1">
                  <c:v>475.06.01.03 Implementation &amp; Close-out (Post CD-3; Line Item)</c:v>
                </c:pt>
              </c:strCache>
            </c:strRef>
          </c:cat>
          <c:val>
            <c:numRef>
              <c:f>'WBS Breakdown 4750601'!$B$8:$B$10</c:f>
              <c:numCache>
                <c:formatCode>###,###,</c:formatCode>
                <c:ptCount val="2"/>
                <c:pt idx="0">
                  <c:v>538612.67589999991</c:v>
                </c:pt>
                <c:pt idx="1">
                  <c:v>1268377.1073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8.0657206870799109E-2"/>
          <c:y val="0.73064292524846008"/>
          <c:w val="0.80506430348185554"/>
          <c:h val="0.2672446812866694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[47506 DoE CD2  L3 r2.xlsx]Resource Type 4750601!PivotTable1</c:name>
    <c:fmtId val="7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>
        <c:manualLayout>
          <c:layoutTarget val="inner"/>
          <c:xMode val="edge"/>
          <c:yMode val="edge"/>
          <c:x val="0.17197742234530669"/>
          <c:y val="0.10756947210499232"/>
          <c:w val="0.63123250055740054"/>
          <c:h val="0.58572688870939327"/>
        </c:manualLayout>
      </c:layout>
      <c:pieChart>
        <c:varyColors val="1"/>
        <c:ser>
          <c:idx val="0"/>
          <c:order val="0"/>
          <c:tx>
            <c:strRef>
              <c:f>'Resource Type 4750601'!$B$6:$B$7</c:f>
              <c:strCache>
                <c:ptCount val="1"/>
                <c:pt idx="0">
                  <c:v>Total</c:v>
                </c:pt>
              </c:strCache>
            </c:strRef>
          </c:tx>
          <c:dLbls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'Resource Type 4750601'!$A$8:$A$10</c:f>
              <c:strCache>
                <c:ptCount val="2"/>
                <c:pt idx="0">
                  <c:v>L Labor</c:v>
                </c:pt>
                <c:pt idx="1">
                  <c:v>M Material</c:v>
                </c:pt>
              </c:strCache>
            </c:strRef>
          </c:cat>
          <c:val>
            <c:numRef>
              <c:f>'Resource Type 4750601'!$B$8:$B$10</c:f>
              <c:numCache>
                <c:formatCode>###,###,</c:formatCode>
                <c:ptCount val="2"/>
                <c:pt idx="0">
                  <c:v>1779429.6196999999</c:v>
                </c:pt>
                <c:pt idx="1">
                  <c:v>27560.163499999999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"/>
          <c:y val="0.74039102511194221"/>
          <c:w val="0.99947733433469843"/>
          <c:h val="0.1000257193188235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[47506 DoE CD2  L3 r2.xlsx]Estimate Type 4750601!PivotTable2</c:name>
    <c:fmtId val="5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</c:pivotFmt>
      <c:pivotFmt>
        <c:idx val="2"/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5"/>
        <c:dLbl>
          <c:idx val="0"/>
          <c:delete val="1"/>
        </c:dLbl>
      </c:pivotFmt>
      <c:pivotFmt>
        <c:idx val="6"/>
        <c:dLbl>
          <c:idx val="0"/>
          <c:delete val="1"/>
        </c:dLbl>
      </c:pivotFmt>
      <c:pivotFmt>
        <c:idx val="7"/>
        <c:dLbl>
          <c:idx val="0"/>
          <c:delete val="1"/>
        </c:dLbl>
      </c:pivotFmt>
      <c:pivotFmt>
        <c:idx val="8"/>
        <c:dLbl>
          <c:idx val="0"/>
          <c:delete val="1"/>
        </c:dLbl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10"/>
        <c:dLbl>
          <c:idx val="0"/>
          <c:delete val="1"/>
        </c:dLbl>
      </c:pivotFmt>
      <c:pivotFmt>
        <c:idx val="11"/>
        <c:dLbl>
          <c:idx val="0"/>
          <c:delete val="1"/>
        </c:dLbl>
      </c:pivotFmt>
      <c:pivotFmt>
        <c:idx val="12"/>
        <c:dLbl>
          <c:idx val="0"/>
          <c:delete val="1"/>
        </c:dLbl>
      </c:pivotFmt>
      <c:pivotFmt>
        <c:idx val="13"/>
        <c:dLbl>
          <c:idx val="0"/>
          <c:delete val="1"/>
        </c:dLbl>
      </c:pivotFmt>
      <c:pivotFmt>
        <c:idx val="1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15"/>
        <c:dLbl>
          <c:idx val="0"/>
          <c:delete val="1"/>
        </c:dLbl>
      </c:pivotFmt>
      <c:pivotFmt>
        <c:idx val="16"/>
        <c:dLbl>
          <c:idx val="0"/>
          <c:delete val="1"/>
        </c:dLbl>
      </c:pivotFmt>
      <c:pivotFmt>
        <c:idx val="17"/>
        <c:dLbl>
          <c:idx val="0"/>
          <c:delete val="1"/>
        </c:dLbl>
      </c:pivotFmt>
      <c:pivotFmt>
        <c:idx val="18"/>
        <c:dLbl>
          <c:idx val="0"/>
          <c:delete val="1"/>
        </c:dLbl>
      </c:pivotFmt>
    </c:pivotFmts>
    <c:plotArea>
      <c:layout>
        <c:manualLayout>
          <c:layoutTarget val="inner"/>
          <c:xMode val="edge"/>
          <c:yMode val="edge"/>
          <c:x val="5.2148552559102536E-2"/>
          <c:y val="0.15161515058867164"/>
          <c:w val="0.47103244469048361"/>
          <c:h val="0.81898484840890751"/>
        </c:manualLayout>
      </c:layout>
      <c:pieChart>
        <c:varyColors val="1"/>
        <c:ser>
          <c:idx val="0"/>
          <c:order val="0"/>
          <c:tx>
            <c:strRef>
              <c:f>'Estimate Type 4750601'!$B$6:$B$7</c:f>
              <c:strCache>
                <c:ptCount val="1"/>
                <c:pt idx="0">
                  <c:v>Total</c:v>
                </c:pt>
              </c:strCache>
            </c:strRef>
          </c:tx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'Estimate Type 4750601'!$A$8:$A$15</c:f>
              <c:strCache>
                <c:ptCount val="7"/>
                <c:pt idx="0">
                  <c:v>L1 Actual / M1 Existing P.O.</c:v>
                </c:pt>
                <c:pt idx="1">
                  <c:v>L2 LOE Task / M2 Procurements for LOE/Oversight Work</c:v>
                </c:pt>
                <c:pt idx="2">
                  <c:v>L3 / M3  Advanced</c:v>
                </c:pt>
                <c:pt idx="3">
                  <c:v>L4 / M4 Preliminary</c:v>
                </c:pt>
                <c:pt idx="4">
                  <c:v>L5 / M5 Conceptual</c:v>
                </c:pt>
                <c:pt idx="5">
                  <c:v>L6 / M6 Pre-Conceptual</c:v>
                </c:pt>
                <c:pt idx="6">
                  <c:v>L7 / M7 Rough Estimate Pre-Conceptual - Uncommon Work</c:v>
                </c:pt>
              </c:strCache>
            </c:strRef>
          </c:cat>
          <c:val>
            <c:numRef>
              <c:f>'Estimate Type 4750601'!$B$8:$B$15</c:f>
              <c:numCache>
                <c:formatCode>###,###,</c:formatCode>
                <c:ptCount val="7"/>
                <c:pt idx="0">
                  <c:v>476007.36690000002</c:v>
                </c:pt>
                <c:pt idx="1">
                  <c:v>1306392.9966000002</c:v>
                </c:pt>
                <c:pt idx="2">
                  <c:v>0.01</c:v>
                </c:pt>
                <c:pt idx="3">
                  <c:v>24589.449699999997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'Labor and Material 4750601'!$B$24</c:f>
              <c:strCache>
                <c:ptCount val="1"/>
                <c:pt idx="0">
                  <c:v>L Labor</c:v>
                </c:pt>
              </c:strCache>
            </c:strRef>
          </c:tx>
          <c:invertIfNegative val="0"/>
          <c:cat>
            <c:numRef>
              <c:f>'Labor and Material 4750601'!$A$27:$A$33</c:f>
              <c:numCache>
                <c:formatCode>"FY"yy</c:formatCode>
                <c:ptCount val="7"/>
                <c:pt idx="0">
                  <c:v>42277</c:v>
                </c:pt>
                <c:pt idx="1">
                  <c:v>42643</c:v>
                </c:pt>
                <c:pt idx="2">
                  <c:v>43008</c:v>
                </c:pt>
                <c:pt idx="3">
                  <c:v>43373</c:v>
                </c:pt>
                <c:pt idx="4">
                  <c:v>43738</c:v>
                </c:pt>
                <c:pt idx="5">
                  <c:v>44104</c:v>
                </c:pt>
                <c:pt idx="6">
                  <c:v>44469</c:v>
                </c:pt>
              </c:numCache>
            </c:numRef>
          </c:cat>
          <c:val>
            <c:numRef>
              <c:f>'Labor and Material 4750601'!$B$27:$B$33</c:f>
              <c:numCache>
                <c:formatCode>###,###,</c:formatCode>
                <c:ptCount val="7"/>
                <c:pt idx="0">
                  <c:v>195862.73469999997</c:v>
                </c:pt>
                <c:pt idx="1">
                  <c:v>202149.07010000001</c:v>
                </c:pt>
                <c:pt idx="2">
                  <c:v>224803.29829999999</c:v>
                </c:pt>
                <c:pt idx="3">
                  <c:v>212964.4523</c:v>
                </c:pt>
                <c:pt idx="4">
                  <c:v>220872.3272</c:v>
                </c:pt>
                <c:pt idx="5">
                  <c:v>189256.8394</c:v>
                </c:pt>
                <c:pt idx="6">
                  <c:v>1319.703</c:v>
                </c:pt>
              </c:numCache>
            </c:numRef>
          </c:val>
        </c:ser>
        <c:ser>
          <c:idx val="3"/>
          <c:order val="1"/>
          <c:tx>
            <c:strRef>
              <c:f>'Labor and Material 4750601'!$C$24</c:f>
              <c:strCache>
                <c:ptCount val="1"/>
                <c:pt idx="0">
                  <c:v>M Material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cat>
            <c:numRef>
              <c:f>'Labor and Material 4750601'!$A$27:$A$33</c:f>
              <c:numCache>
                <c:formatCode>"FY"yy</c:formatCode>
                <c:ptCount val="7"/>
                <c:pt idx="0">
                  <c:v>42277</c:v>
                </c:pt>
                <c:pt idx="1">
                  <c:v>42643</c:v>
                </c:pt>
                <c:pt idx="2">
                  <c:v>43008</c:v>
                </c:pt>
                <c:pt idx="3">
                  <c:v>43373</c:v>
                </c:pt>
                <c:pt idx="4">
                  <c:v>43738</c:v>
                </c:pt>
                <c:pt idx="5">
                  <c:v>44104</c:v>
                </c:pt>
                <c:pt idx="6">
                  <c:v>44469</c:v>
                </c:pt>
              </c:numCache>
            </c:numRef>
          </c:cat>
          <c:val>
            <c:numRef>
              <c:f>'Labor and Material 4750601'!$C$27:$C$33</c:f>
              <c:numCache>
                <c:formatCode>###,###,</c:formatCode>
                <c:ptCount val="7"/>
                <c:pt idx="0">
                  <c:v>5495.7218000000003</c:v>
                </c:pt>
                <c:pt idx="1">
                  <c:v>311.13060000000002</c:v>
                </c:pt>
                <c:pt idx="2">
                  <c:v>9203.5211999999992</c:v>
                </c:pt>
                <c:pt idx="3">
                  <c:v>2913.4337</c:v>
                </c:pt>
                <c:pt idx="4">
                  <c:v>709.86620000000005</c:v>
                </c:pt>
                <c:pt idx="5">
                  <c:v>2291.3213999999998</c:v>
                </c:pt>
                <c:pt idx="6">
                  <c:v>223.68739999999997</c:v>
                </c:pt>
              </c:numCache>
            </c:numRef>
          </c:val>
        </c:ser>
        <c:ser>
          <c:idx val="2"/>
          <c:order val="2"/>
          <c:tx>
            <c:strRef>
              <c:f>'Labor and Material 4750601'!$D$24</c:f>
              <c:strCache>
                <c:ptCount val="1"/>
                <c:pt idx="0">
                  <c:v>Non-Fermi Labor</c:v>
                </c:pt>
              </c:strCache>
            </c:strRef>
          </c:tx>
          <c:invertIfNegative val="0"/>
          <c:cat>
            <c:numRef>
              <c:f>'Labor and Material 4750601'!$A$27:$A$33</c:f>
              <c:numCache>
                <c:formatCode>"FY"yy</c:formatCode>
                <c:ptCount val="7"/>
                <c:pt idx="0">
                  <c:v>42277</c:v>
                </c:pt>
                <c:pt idx="1">
                  <c:v>42643</c:v>
                </c:pt>
                <c:pt idx="2">
                  <c:v>43008</c:v>
                </c:pt>
                <c:pt idx="3">
                  <c:v>43373</c:v>
                </c:pt>
                <c:pt idx="4">
                  <c:v>43738</c:v>
                </c:pt>
                <c:pt idx="5">
                  <c:v>44104</c:v>
                </c:pt>
                <c:pt idx="6">
                  <c:v>44469</c:v>
                </c:pt>
              </c:numCache>
            </c:numRef>
          </c:cat>
          <c:val>
            <c:numRef>
              <c:f>'Labor and Material 4750601'!$D$27:$D$33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463488"/>
        <c:axId val="94465024"/>
      </c:barChart>
      <c:lineChart>
        <c:grouping val="standard"/>
        <c:varyColors val="0"/>
        <c:ser>
          <c:idx val="1"/>
          <c:order val="3"/>
          <c:tx>
            <c:strRef>
              <c:f>'Labor and Material 4750601'!$E$24</c:f>
              <c:strCache>
                <c:ptCount val="1"/>
                <c:pt idx="0">
                  <c:v>Cumulative Total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'Labor and Material 4750601'!$A$27:$A$33</c:f>
              <c:numCache>
                <c:formatCode>"FY"yy</c:formatCode>
                <c:ptCount val="7"/>
                <c:pt idx="0">
                  <c:v>42277</c:v>
                </c:pt>
                <c:pt idx="1">
                  <c:v>42643</c:v>
                </c:pt>
                <c:pt idx="2">
                  <c:v>43008</c:v>
                </c:pt>
                <c:pt idx="3">
                  <c:v>43373</c:v>
                </c:pt>
                <c:pt idx="4">
                  <c:v>43738</c:v>
                </c:pt>
                <c:pt idx="5">
                  <c:v>44104</c:v>
                </c:pt>
                <c:pt idx="6">
                  <c:v>44469</c:v>
                </c:pt>
              </c:numCache>
            </c:numRef>
          </c:cat>
          <c:val>
            <c:numRef>
              <c:f>'Labor and Material 4750601'!$E$27:$E$33</c:f>
              <c:numCache>
                <c:formatCode>###,###,</c:formatCode>
                <c:ptCount val="7"/>
                <c:pt idx="0">
                  <c:v>739971.1324</c:v>
                </c:pt>
                <c:pt idx="1">
                  <c:v>942431.33310000005</c:v>
                </c:pt>
                <c:pt idx="2">
                  <c:v>1176438.1526000001</c:v>
                </c:pt>
                <c:pt idx="3">
                  <c:v>1392316.0386000001</c:v>
                </c:pt>
                <c:pt idx="4">
                  <c:v>1613898.2320000001</c:v>
                </c:pt>
                <c:pt idx="5">
                  <c:v>1805446.3928</c:v>
                </c:pt>
                <c:pt idx="6">
                  <c:v>1806989.7831999999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481408"/>
        <c:axId val="94479488"/>
      </c:lineChart>
      <c:dateAx>
        <c:axId val="94463488"/>
        <c:scaling>
          <c:orientation val="minMax"/>
        </c:scaling>
        <c:delete val="0"/>
        <c:axPos val="b"/>
        <c:numFmt formatCode="&quot;FY&quot;yy" sourceLinked="1"/>
        <c:majorTickMark val="out"/>
        <c:minorTickMark val="none"/>
        <c:tickLblPos val="nextTo"/>
        <c:crossAx val="94465024"/>
        <c:crosses val="autoZero"/>
        <c:auto val="1"/>
        <c:lblOffset val="100"/>
        <c:baseTimeUnit val="years"/>
      </c:dateAx>
      <c:valAx>
        <c:axId val="944650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Annual Cost $K</a:t>
                </a:r>
              </a:p>
            </c:rich>
          </c:tx>
          <c:layout/>
          <c:overlay val="0"/>
        </c:title>
        <c:numFmt formatCode="###,###," sourceLinked="1"/>
        <c:majorTickMark val="out"/>
        <c:minorTickMark val="none"/>
        <c:tickLblPos val="nextTo"/>
        <c:crossAx val="94463488"/>
        <c:crosses val="autoZero"/>
        <c:crossBetween val="between"/>
      </c:valAx>
      <c:valAx>
        <c:axId val="94479488"/>
        <c:scaling>
          <c:orientation val="minMax"/>
          <c:max val="2500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 Cost $K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</c:title>
        <c:numFmt formatCode="###,###," sourceLinked="1"/>
        <c:majorTickMark val="out"/>
        <c:minorTickMark val="none"/>
        <c:tickLblPos val="nextTo"/>
        <c:crossAx val="94481408"/>
        <c:crosses val="max"/>
        <c:crossBetween val="between"/>
      </c:valAx>
      <c:dateAx>
        <c:axId val="94481408"/>
        <c:scaling>
          <c:orientation val="minMax"/>
        </c:scaling>
        <c:delete val="1"/>
        <c:axPos val="b"/>
        <c:numFmt formatCode="&quot;FY&quot;yy" sourceLinked="1"/>
        <c:majorTickMark val="out"/>
        <c:minorTickMark val="none"/>
        <c:tickLblPos val="none"/>
        <c:crossAx val="94479488"/>
        <c:crosses val="autoZero"/>
        <c:auto val="1"/>
        <c:lblOffset val="100"/>
        <c:baseTimeUnit val="years"/>
        <c:majorUnit val="1"/>
        <c:minorUnit val="1"/>
      </c:date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701273552429381E-2"/>
          <c:y val="3.4487487281785509E-2"/>
          <c:w val="0.81459745289514118"/>
          <c:h val="0.7219669501846959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'FTE''s 4750601'!$B$26</c:f>
              <c:strCache>
                <c:ptCount val="1"/>
                <c:pt idx="0">
                  <c:v>AD Administrative</c:v>
                </c:pt>
              </c:strCache>
            </c:strRef>
          </c:tx>
          <c:invertIfNegative val="0"/>
          <c:cat>
            <c:numRef>
              <c:f>'FTE''s 4750601'!$A$29:$A$35</c:f>
              <c:numCache>
                <c:formatCode>"FY"yy</c:formatCode>
                <c:ptCount val="7"/>
                <c:pt idx="0">
                  <c:v>42277</c:v>
                </c:pt>
                <c:pt idx="1">
                  <c:v>42643</c:v>
                </c:pt>
                <c:pt idx="2">
                  <c:v>43008</c:v>
                </c:pt>
                <c:pt idx="3">
                  <c:v>43373</c:v>
                </c:pt>
                <c:pt idx="4">
                  <c:v>43738</c:v>
                </c:pt>
                <c:pt idx="5">
                  <c:v>44104</c:v>
                </c:pt>
                <c:pt idx="6">
                  <c:v>44469</c:v>
                </c:pt>
              </c:numCache>
            </c:numRef>
          </c:cat>
          <c:val>
            <c:numRef>
              <c:f>'FTE''s 4750601'!$B$29:$B$35</c:f>
              <c:numCache>
                <c:formatCode>#,##0.0</c:formatCode>
                <c:ptCount val="7"/>
                <c:pt idx="0">
                  <c:v>0.3362</c:v>
                </c:pt>
                <c:pt idx="1">
                  <c:v>0.33760000000000001</c:v>
                </c:pt>
                <c:pt idx="2">
                  <c:v>0.3236</c:v>
                </c:pt>
                <c:pt idx="3">
                  <c:v>0.30109999999999998</c:v>
                </c:pt>
                <c:pt idx="4">
                  <c:v>0.30610000000000004</c:v>
                </c:pt>
                <c:pt idx="5">
                  <c:v>0.24439999999999998</c:v>
                </c:pt>
                <c:pt idx="6">
                  <c:v>1.6000000000000001E-3</c:v>
                </c:pt>
              </c:numCache>
            </c:numRef>
          </c:val>
        </c:ser>
        <c:ser>
          <c:idx val="2"/>
          <c:order val="1"/>
          <c:tx>
            <c:strRef>
              <c:f>'FTE''s 4750601'!$C$26</c:f>
              <c:strCache>
                <c:ptCount val="1"/>
                <c:pt idx="0">
                  <c:v>EN Engineering</c:v>
                </c:pt>
              </c:strCache>
            </c:strRef>
          </c:tx>
          <c:invertIfNegative val="0"/>
          <c:cat>
            <c:numRef>
              <c:f>'FTE''s 4750601'!$A$29:$A$35</c:f>
              <c:numCache>
                <c:formatCode>"FY"yy</c:formatCode>
                <c:ptCount val="7"/>
                <c:pt idx="0">
                  <c:v>42277</c:v>
                </c:pt>
                <c:pt idx="1">
                  <c:v>42643</c:v>
                </c:pt>
                <c:pt idx="2">
                  <c:v>43008</c:v>
                </c:pt>
                <c:pt idx="3">
                  <c:v>43373</c:v>
                </c:pt>
                <c:pt idx="4">
                  <c:v>43738</c:v>
                </c:pt>
                <c:pt idx="5">
                  <c:v>44104</c:v>
                </c:pt>
                <c:pt idx="6">
                  <c:v>44469</c:v>
                </c:pt>
              </c:numCache>
            </c:numRef>
          </c:cat>
          <c:val>
            <c:numRef>
              <c:f>'FTE''s 4750601'!$C$29:$C$35</c:f>
              <c:numCache>
                <c:formatCode>#,##0.0</c:formatCode>
                <c:ptCount val="7"/>
                <c:pt idx="0">
                  <c:v>0.56830000000000003</c:v>
                </c:pt>
                <c:pt idx="1">
                  <c:v>0.57050000000000001</c:v>
                </c:pt>
                <c:pt idx="2">
                  <c:v>0.63390000000000002</c:v>
                </c:pt>
                <c:pt idx="3">
                  <c:v>0.56599999999999995</c:v>
                </c:pt>
                <c:pt idx="4">
                  <c:v>0.56830000000000003</c:v>
                </c:pt>
                <c:pt idx="5">
                  <c:v>0.47089999999999999</c:v>
                </c:pt>
                <c:pt idx="6">
                  <c:v>3.2000000000000002E-3</c:v>
                </c:pt>
              </c:numCache>
            </c:numRef>
          </c:val>
        </c:ser>
        <c:ser>
          <c:idx val="3"/>
          <c:order val="2"/>
          <c:tx>
            <c:strRef>
              <c:f>'FTE''s 4750601'!$D$26</c:f>
              <c:strCache>
                <c:ptCount val="1"/>
                <c:pt idx="0">
                  <c:v>ES Environmental, Safety &amp; Health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numRef>
              <c:f>'FTE''s 4750601'!$A$29:$A$35</c:f>
              <c:numCache>
                <c:formatCode>"FY"yy</c:formatCode>
                <c:ptCount val="7"/>
                <c:pt idx="0">
                  <c:v>42277</c:v>
                </c:pt>
                <c:pt idx="1">
                  <c:v>42643</c:v>
                </c:pt>
                <c:pt idx="2">
                  <c:v>43008</c:v>
                </c:pt>
                <c:pt idx="3">
                  <c:v>43373</c:v>
                </c:pt>
                <c:pt idx="4">
                  <c:v>43738</c:v>
                </c:pt>
                <c:pt idx="5">
                  <c:v>44104</c:v>
                </c:pt>
                <c:pt idx="6">
                  <c:v>44469</c:v>
                </c:pt>
              </c:numCache>
            </c:numRef>
          </c:cat>
          <c:val>
            <c:numRef>
              <c:f>'FTE''s 4750601'!$D$29:$D$35</c:f>
              <c:numCache>
                <c:formatCode>General</c:formatCode>
                <c:ptCount val="7"/>
              </c:numCache>
            </c:numRef>
          </c:val>
        </c:ser>
        <c:ser>
          <c:idx val="5"/>
          <c:order val="3"/>
          <c:tx>
            <c:strRef>
              <c:f>'FTE''s 4750601'!$E$26</c:f>
              <c:strCache>
                <c:ptCount val="1"/>
                <c:pt idx="0">
                  <c:v>FM Facilities Management</c:v>
                </c:pt>
              </c:strCache>
            </c:strRef>
          </c:tx>
          <c:invertIfNegative val="0"/>
          <c:cat>
            <c:numRef>
              <c:f>'FTE''s 4750601'!$A$29:$A$35</c:f>
              <c:numCache>
                <c:formatCode>"FY"yy</c:formatCode>
                <c:ptCount val="7"/>
                <c:pt idx="0">
                  <c:v>42277</c:v>
                </c:pt>
                <c:pt idx="1">
                  <c:v>42643</c:v>
                </c:pt>
                <c:pt idx="2">
                  <c:v>43008</c:v>
                </c:pt>
                <c:pt idx="3">
                  <c:v>43373</c:v>
                </c:pt>
                <c:pt idx="4">
                  <c:v>43738</c:v>
                </c:pt>
                <c:pt idx="5">
                  <c:v>44104</c:v>
                </c:pt>
                <c:pt idx="6">
                  <c:v>44469</c:v>
                </c:pt>
              </c:numCache>
            </c:numRef>
          </c:cat>
          <c:val>
            <c:numRef>
              <c:f>'FTE''s 4750601'!$E$29:$E$35</c:f>
              <c:numCache>
                <c:formatCode>General</c:formatCode>
                <c:ptCount val="7"/>
              </c:numCache>
            </c:numRef>
          </c:val>
        </c:ser>
        <c:ser>
          <c:idx val="6"/>
          <c:order val="4"/>
          <c:tx>
            <c:strRef>
              <c:f>'FTE''s 4750601'!$F$26</c:f>
              <c:strCache>
                <c:ptCount val="1"/>
                <c:pt idx="0">
                  <c:v>IT Information Technology</c:v>
                </c:pt>
              </c:strCache>
            </c:strRef>
          </c:tx>
          <c:invertIfNegative val="0"/>
          <c:cat>
            <c:numRef>
              <c:f>'FTE''s 4750601'!$A$29:$A$35</c:f>
              <c:numCache>
                <c:formatCode>"FY"yy</c:formatCode>
                <c:ptCount val="7"/>
                <c:pt idx="0">
                  <c:v>42277</c:v>
                </c:pt>
                <c:pt idx="1">
                  <c:v>42643</c:v>
                </c:pt>
                <c:pt idx="2">
                  <c:v>43008</c:v>
                </c:pt>
                <c:pt idx="3">
                  <c:v>43373</c:v>
                </c:pt>
                <c:pt idx="4">
                  <c:v>43738</c:v>
                </c:pt>
                <c:pt idx="5">
                  <c:v>44104</c:v>
                </c:pt>
                <c:pt idx="6">
                  <c:v>44469</c:v>
                </c:pt>
              </c:numCache>
            </c:numRef>
          </c:cat>
          <c:val>
            <c:numRef>
              <c:f>'FTE''s 4750601'!$F$29:$F$35</c:f>
              <c:numCache>
                <c:formatCode>General</c:formatCode>
                <c:ptCount val="7"/>
              </c:numCache>
            </c:numRef>
          </c:val>
        </c:ser>
        <c:ser>
          <c:idx val="7"/>
          <c:order val="5"/>
          <c:tx>
            <c:strRef>
              <c:f>'FTE''s 4750601'!$G$26</c:f>
              <c:strCache>
                <c:ptCount val="1"/>
                <c:pt idx="0">
                  <c:v>SC Scientific</c:v>
                </c:pt>
              </c:strCache>
            </c:strRef>
          </c:tx>
          <c:invertIfNegative val="0"/>
          <c:cat>
            <c:numRef>
              <c:f>'FTE''s 4750601'!$A$29:$A$35</c:f>
              <c:numCache>
                <c:formatCode>"FY"yy</c:formatCode>
                <c:ptCount val="7"/>
                <c:pt idx="0">
                  <c:v>42277</c:v>
                </c:pt>
                <c:pt idx="1">
                  <c:v>42643</c:v>
                </c:pt>
                <c:pt idx="2">
                  <c:v>43008</c:v>
                </c:pt>
                <c:pt idx="3">
                  <c:v>43373</c:v>
                </c:pt>
                <c:pt idx="4">
                  <c:v>43738</c:v>
                </c:pt>
                <c:pt idx="5">
                  <c:v>44104</c:v>
                </c:pt>
                <c:pt idx="6">
                  <c:v>44469</c:v>
                </c:pt>
              </c:numCache>
            </c:numRef>
          </c:cat>
          <c:val>
            <c:numRef>
              <c:f>'FTE''s 4750601'!$G$29:$G$35</c:f>
              <c:numCache>
                <c:formatCode>#,##0.0</c:formatCode>
                <c:ptCount val="7"/>
                <c:pt idx="0">
                  <c:v>0.33400000000000002</c:v>
                </c:pt>
                <c:pt idx="1">
                  <c:v>0.1132</c:v>
                </c:pt>
                <c:pt idx="2">
                  <c:v>0.1123</c:v>
                </c:pt>
                <c:pt idx="3">
                  <c:v>0.1123</c:v>
                </c:pt>
                <c:pt idx="4">
                  <c:v>5.57E-2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0"/>
          <c:order val="6"/>
          <c:tx>
            <c:strRef>
              <c:f>'FTE''s 4750601'!$H$26</c:f>
              <c:strCache>
                <c:ptCount val="1"/>
                <c:pt idx="0">
                  <c:v>TE Technical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'FTE''s 4750601'!$A$29:$A$35</c:f>
              <c:numCache>
                <c:formatCode>"FY"yy</c:formatCode>
                <c:ptCount val="7"/>
                <c:pt idx="0">
                  <c:v>42277</c:v>
                </c:pt>
                <c:pt idx="1">
                  <c:v>42643</c:v>
                </c:pt>
                <c:pt idx="2">
                  <c:v>43008</c:v>
                </c:pt>
                <c:pt idx="3">
                  <c:v>43373</c:v>
                </c:pt>
                <c:pt idx="4">
                  <c:v>43738</c:v>
                </c:pt>
                <c:pt idx="5">
                  <c:v>44104</c:v>
                </c:pt>
                <c:pt idx="6">
                  <c:v>44469</c:v>
                </c:pt>
              </c:numCache>
            </c:numRef>
          </c:cat>
          <c:val>
            <c:numRef>
              <c:f>'FTE''s 4750601'!$H$29:$H$35</c:f>
              <c:numCache>
                <c:formatCode>#,##0.0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556160"/>
        <c:axId val="94557696"/>
      </c:barChart>
      <c:lineChart>
        <c:grouping val="standard"/>
        <c:varyColors val="0"/>
        <c:ser>
          <c:idx val="4"/>
          <c:order val="7"/>
          <c:tx>
            <c:strRef>
              <c:f>'FTE''s 4750601'!$I$26</c:f>
              <c:strCache>
                <c:ptCount val="1"/>
                <c:pt idx="0">
                  <c:v>Cumulative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'FTE''s 4750601'!$A$29:$A$35</c:f>
              <c:numCache>
                <c:formatCode>"FY"yy</c:formatCode>
                <c:ptCount val="7"/>
                <c:pt idx="0">
                  <c:v>42277</c:v>
                </c:pt>
                <c:pt idx="1">
                  <c:v>42643</c:v>
                </c:pt>
                <c:pt idx="2">
                  <c:v>43008</c:v>
                </c:pt>
                <c:pt idx="3">
                  <c:v>43373</c:v>
                </c:pt>
                <c:pt idx="4">
                  <c:v>43738</c:v>
                </c:pt>
                <c:pt idx="5">
                  <c:v>44104</c:v>
                </c:pt>
                <c:pt idx="6">
                  <c:v>44469</c:v>
                </c:pt>
              </c:numCache>
            </c:numRef>
          </c:cat>
          <c:val>
            <c:numRef>
              <c:f>'FTE''s 4750601'!$I$29:$I$35</c:f>
              <c:numCache>
                <c:formatCode>#,##0.0</c:formatCode>
                <c:ptCount val="7"/>
                <c:pt idx="0">
                  <c:v>3.7485999999999997</c:v>
                </c:pt>
                <c:pt idx="1">
                  <c:v>4.7698999999999998</c:v>
                </c:pt>
                <c:pt idx="2">
                  <c:v>5.8396999999999997</c:v>
                </c:pt>
                <c:pt idx="3">
                  <c:v>6.8190999999999997</c:v>
                </c:pt>
                <c:pt idx="4">
                  <c:v>7.7492000000000001</c:v>
                </c:pt>
                <c:pt idx="5">
                  <c:v>8.4644999999999992</c:v>
                </c:pt>
                <c:pt idx="6">
                  <c:v>8.4692999999999987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565888"/>
        <c:axId val="94559616"/>
      </c:lineChart>
      <c:dateAx>
        <c:axId val="94556160"/>
        <c:scaling>
          <c:orientation val="minMax"/>
        </c:scaling>
        <c:delete val="0"/>
        <c:axPos val="b"/>
        <c:numFmt formatCode="&quot;FY&quot;yy" sourceLinked="1"/>
        <c:majorTickMark val="out"/>
        <c:minorTickMark val="none"/>
        <c:tickLblPos val="nextTo"/>
        <c:crossAx val="94557696"/>
        <c:crosses val="autoZero"/>
        <c:auto val="1"/>
        <c:lblOffset val="100"/>
        <c:baseTimeUnit val="years"/>
      </c:dateAx>
      <c:valAx>
        <c:axId val="945576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Annual FTE's</a:t>
                </a:r>
              </a:p>
            </c:rich>
          </c:tx>
          <c:layout/>
          <c:overlay val="0"/>
        </c:title>
        <c:numFmt formatCode="#,##0.0" sourceLinked="1"/>
        <c:majorTickMark val="out"/>
        <c:minorTickMark val="none"/>
        <c:tickLblPos val="nextTo"/>
        <c:crossAx val="94556160"/>
        <c:crosses val="autoZero"/>
        <c:crossBetween val="between"/>
      </c:valAx>
      <c:valAx>
        <c:axId val="94559616"/>
        <c:scaling>
          <c:orientation val="minMax"/>
          <c:max val="14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 FTE's</a:t>
                </a:r>
              </a:p>
            </c:rich>
          </c:tx>
          <c:layout/>
          <c:overlay val="0"/>
        </c:title>
        <c:numFmt formatCode="#,##0.0" sourceLinked="1"/>
        <c:majorTickMark val="out"/>
        <c:minorTickMark val="none"/>
        <c:tickLblPos val="nextTo"/>
        <c:crossAx val="94565888"/>
        <c:crosses val="max"/>
        <c:crossBetween val="between"/>
      </c:valAx>
      <c:dateAx>
        <c:axId val="94565888"/>
        <c:scaling>
          <c:orientation val="minMax"/>
        </c:scaling>
        <c:delete val="1"/>
        <c:axPos val="b"/>
        <c:numFmt formatCode="&quot;FY&quot;yy" sourceLinked="1"/>
        <c:majorTickMark val="out"/>
        <c:minorTickMark val="none"/>
        <c:tickLblPos val="none"/>
        <c:crossAx val="94559616"/>
        <c:crosses val="autoZero"/>
        <c:auto val="1"/>
        <c:lblOffset val="100"/>
        <c:baseTimeUnit val="years"/>
      </c:dateAx>
    </c:plotArea>
    <c:legend>
      <c:legendPos val="b"/>
      <c:layout>
        <c:manualLayout>
          <c:xMode val="edge"/>
          <c:yMode val="edge"/>
          <c:x val="0"/>
          <c:y val="0.83405243663447226"/>
          <c:w val="0.99138508065655251"/>
          <c:h val="0.1659475633655277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A. Mukherjee - CD2/3b Review, Mu2e Tracker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A. Mukherjee - CD2/3b Review, Mu2e Tracker Management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0688-F7AE-7441-85BB-0E205217A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8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A. Mukherjee - CD2/3b Review, Mu2e Tracker Management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B61D-3477-4845-9DF6-695E34DA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3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A. Mukherjee - CD2/3b Review, Mu2e Tracker Management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0FE-81D3-D341-890A-EF9117775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A. Mukherjee - CD2/3b Review, Mu2e Tracker Management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8A71-83C6-EF40-AD36-EC1683BCD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8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A. Mukherjee - CD2/3b Review, Mu2e Tracker Management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DCEB-21D2-CD4C-B55A-F3EADD9B8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A. Mukherjee - CD2/3b Review, Mu2e Tracker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2117-9F9F-7143-9723-4103C8BEA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6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A. Mukherjee - CD2/3b Review, Mu2e Tracker Management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6373-8500-2042-A196-2287B72DC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9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de-DE" smtClean="0"/>
              <a:t>A. Mukherjee - CD2/3b Review, Mu2e Tracker Management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529" y="6114990"/>
            <a:ext cx="84026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0" dirty="0" smtClean="0">
                <a:solidFill>
                  <a:schemeClr val="tx2"/>
                </a:solidFill>
                <a:latin typeface="Helvetica"/>
                <a:cs typeface="Helvetica"/>
              </a:rPr>
              <a:t>Mu2e</a:t>
            </a:r>
            <a:endParaRPr lang="en-US" sz="2000" b="1" i="0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de-DE" smtClean="0"/>
              <a:t>A. Mukherjee - CD2/3b Review, Mu2e Tracker Management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ABC452BA-E2D2-7F48-9628-85048FB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Mu2e Tracker Management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A. Mukherjee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Tracker L2 Manager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>
                <a:solidFill>
                  <a:schemeClr val="tx2"/>
                </a:solidFill>
                <a:latin typeface="Helvetica" charset="0"/>
              </a:rPr>
              <a:t>7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/</a:t>
            </a:r>
            <a:r>
              <a:rPr lang="en-US" dirty="0">
                <a:solidFill>
                  <a:schemeClr val="tx2"/>
                </a:solidFill>
                <a:latin typeface="Helvetica" charset="0"/>
              </a:rPr>
              <a:t>8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/2014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2810" y="4348956"/>
            <a:ext cx="1219200" cy="70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4667" y="58737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A. Mukherjee - CD2/3b Review, Mu2e Tracker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645209"/>
              </p:ext>
            </p:extLst>
          </p:nvPr>
        </p:nvGraphicFramePr>
        <p:xfrm>
          <a:off x="598894" y="2415208"/>
          <a:ext cx="7851255" cy="2425972"/>
        </p:xfrm>
        <a:graphic>
          <a:graphicData uri="http://schemas.openxmlformats.org/drawingml/2006/table">
            <a:tbl>
              <a:tblPr/>
              <a:tblGrid>
                <a:gridCol w="3330575"/>
                <a:gridCol w="556591"/>
                <a:gridCol w="556591"/>
                <a:gridCol w="556591"/>
                <a:gridCol w="1123122"/>
                <a:gridCol w="1064324"/>
                <a:gridCol w="663461"/>
              </a:tblGrid>
              <a:tr h="37768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4629" marR="4629" marT="462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Base Cost (AY K$)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Estimate</a:t>
                      </a:r>
                      <a:b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Uncertainty</a:t>
                      </a:r>
                      <a:b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(on remaining</a:t>
                      </a:r>
                      <a:b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costs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</a:t>
                      </a:r>
                      <a:b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Contingency</a:t>
                      </a:r>
                      <a:b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on 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ETC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 Cost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3105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M&amp;S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Labor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9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475.06 Tracker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475.06.01 Tracker Project Management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marL="1082675" indent="-1082675" algn="l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475.06.01.02 Preliminary &amp; Final </a:t>
                      </a: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Design</a:t>
                      </a:r>
                      <a:b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</a:b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(Post </a:t>
                      </a:r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CD-1; PED)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539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-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545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marL="1082675" indent="-1082675" algn="l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475.06.01.03 Implementation &amp; </a:t>
                      </a: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Close-out</a:t>
                      </a:r>
                      <a:b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</a:b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(Post </a:t>
                      </a:r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CD-3; Line Item)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1,247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1,268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243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1,512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Grand 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1,779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1,807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250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20%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2,057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</p:spPr>
        <p:txBody>
          <a:bodyPr/>
          <a:lstStyle/>
          <a:p>
            <a:r>
              <a:rPr lang="en-US" sz="3200" dirty="0" smtClean="0"/>
              <a:t>Cost Breakdown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 smtClean="0"/>
              <a:t>A. Mukherjee - CD2/3b Review, Mu2e Tracker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2A0CCE80-3B22-F34E-81B2-E096627812D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83094" y="369727"/>
            <a:ext cx="2332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(AY</a:t>
            </a:r>
            <a:r>
              <a:rPr lang="en-US" dirty="0"/>
              <a:t> </a:t>
            </a:r>
            <a:r>
              <a:rPr lang="en-US" dirty="0" smtClean="0"/>
              <a:t>K$)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4522305" y="1620078"/>
            <a:ext cx="0" cy="4591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12"/>
          <p:cNvGraphicFramePr>
            <a:graphicFrameLocks noGrp="1"/>
          </p:cNvGraphicFramePr>
          <p:nvPr>
            <p:ph sz="half" idx="17"/>
            <p:extLst>
              <p:ext uri="{D42A27DB-BD31-4B8C-83A1-F6EECF244321}">
                <p14:modId xmlns:p14="http://schemas.microsoft.com/office/powerpoint/2010/main" val="3536951380"/>
              </p:ext>
            </p:extLst>
          </p:nvPr>
        </p:nvGraphicFramePr>
        <p:xfrm>
          <a:off x="228600" y="1620078"/>
          <a:ext cx="4251325" cy="427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ontent Placeholder 14"/>
          <p:cNvGraphicFramePr>
            <a:graphicFrameLocks noGrp="1"/>
          </p:cNvGraphicFramePr>
          <p:nvPr>
            <p:ph sz="half" idx="18"/>
            <p:extLst>
              <p:ext uri="{D42A27DB-BD31-4B8C-83A1-F6EECF244321}">
                <p14:modId xmlns:p14="http://schemas.microsoft.com/office/powerpoint/2010/main" val="919337103"/>
              </p:ext>
            </p:extLst>
          </p:nvPr>
        </p:nvGraphicFramePr>
        <p:xfrm>
          <a:off x="4654549" y="1620077"/>
          <a:ext cx="4260850" cy="459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641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of Estimate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A. Mukherjee - CD2/3b Review, Mu2e Tracker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E80-3B22-F34E-81B2-E096627812D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83095" y="369727"/>
            <a:ext cx="2332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(AY</a:t>
            </a:r>
            <a:r>
              <a:rPr lang="en-US" dirty="0"/>
              <a:t> </a:t>
            </a:r>
            <a:r>
              <a:rPr lang="en-US" dirty="0" smtClean="0"/>
              <a:t>K$)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87757"/>
              </p:ext>
            </p:extLst>
          </p:nvPr>
        </p:nvGraphicFramePr>
        <p:xfrm>
          <a:off x="228600" y="1042988"/>
          <a:ext cx="8672513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95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 &amp; Material by FY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A. Mukherjee - CD2/3b Review, Mu2e Tracker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E80-3B22-F34E-81B2-E096627812D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68808" y="348929"/>
            <a:ext cx="2332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(AY</a:t>
            </a:r>
            <a:r>
              <a:rPr lang="en-US" dirty="0"/>
              <a:t> </a:t>
            </a:r>
            <a:r>
              <a:rPr lang="en-US" dirty="0" smtClean="0"/>
              <a:t>K$)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038191"/>
              </p:ext>
            </p:extLst>
          </p:nvPr>
        </p:nvGraphicFramePr>
        <p:xfrm>
          <a:off x="228600" y="1042988"/>
          <a:ext cx="8672513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89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Resources by FY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 Oct 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A. Mukherjee - CD2/3b Review, Mu2e Tracker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E80-3B22-F34E-81B2-E096627812D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50013" y="353172"/>
            <a:ext cx="2385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FTEs by Discipline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814519"/>
              </p:ext>
            </p:extLst>
          </p:nvPr>
        </p:nvGraphicFramePr>
        <p:xfrm>
          <a:off x="228600" y="1042988"/>
          <a:ext cx="8672513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6466821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5143</TotalTime>
  <Words>179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FermilabTemplate</vt:lpstr>
      <vt:lpstr>Fermilab: Footer Only</vt:lpstr>
      <vt:lpstr>Mu2e Tracker Management</vt:lpstr>
      <vt:lpstr>Cost Table</vt:lpstr>
      <vt:lpstr>Cost Breakdown</vt:lpstr>
      <vt:lpstr>Quality of Estimate</vt:lpstr>
      <vt:lpstr>Labor &amp; Material by FY</vt:lpstr>
      <vt:lpstr>Labor Resources by FY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Aseet Mukherjee x2390,3923 07204N</cp:lastModifiedBy>
  <cp:revision>380</cp:revision>
  <cp:lastPrinted>2014-06-04T17:18:59Z</cp:lastPrinted>
  <dcterms:created xsi:type="dcterms:W3CDTF">2014-01-03T20:18:13Z</dcterms:created>
  <dcterms:modified xsi:type="dcterms:W3CDTF">2014-10-15T16:08:03Z</dcterms:modified>
</cp:coreProperties>
</file>