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2" r:id="rId26"/>
    <p:sldId id="281" r:id="rId27"/>
    <p:sldId id="276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eet\mu2e\Docs\CD2\47506%20DoE%20CD2%20%20L3%20r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eet\mu2e\Docs\CD2\47506%20DoE%20CD2%20%20L3%20r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eet\mu2e\Docs\CD2\47506%20DoE%20CD2%20%20L3%20r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eet\Downloads\47506%20DoE%20CD2%20%20L3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eet\Downloads\47506%20DoE%20CD2%20%20L3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6467840923759332E-2"/>
          <c:y val="7.612766787463171E-2"/>
          <c:w val="0.78721334944905363"/>
          <c:h val="0.68868338654539107"/>
        </c:manualLayout>
      </c:layout>
      <c:pieChart>
        <c:varyColors val="1"/>
        <c:ser>
          <c:idx val="0"/>
          <c:order val="0"/>
          <c:tx>
            <c:v>Total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'WBS Breakdown 4750603'!$A$8:$A$11</c:f>
              <c:strCache>
                <c:ptCount val="4"/>
                <c:pt idx="0">
                  <c:v>475.06.03.01 Panels</c:v>
                </c:pt>
                <c:pt idx="1">
                  <c:v>475.06.03.02 Single Plane</c:v>
                </c:pt>
                <c:pt idx="2">
                  <c:v>475.06.03.03 Gas Manifold</c:v>
                </c:pt>
                <c:pt idx="3">
                  <c:v>475.06.03.04 Full Tracker Support and Assembly</c:v>
                </c:pt>
              </c:strCache>
            </c:strRef>
          </c:cat>
          <c:val>
            <c:numRef>
              <c:f>'WBS Breakdown 4750603'!$B$8:$B$11</c:f>
              <c:numCache>
                <c:formatCode>###,###,</c:formatCode>
                <c:ptCount val="4"/>
                <c:pt idx="0">
                  <c:v>917435.86219999997</c:v>
                </c:pt>
                <c:pt idx="1">
                  <c:v>243298.17119999998</c:v>
                </c:pt>
                <c:pt idx="2">
                  <c:v>1873135.4540999997</c:v>
                </c:pt>
                <c:pt idx="3">
                  <c:v>484809.02140000003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4345377096119301E-2"/>
          <c:y val="0.7950060056052316"/>
          <c:w val="0.97093748899867405"/>
          <c:h val="0.2033493825005902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1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350914126772241"/>
          <c:y val="6.5716309581250187E-2"/>
          <c:w val="0.80088325404432736"/>
          <c:h val="0.69907606073360773"/>
        </c:manualLayout>
      </c:layout>
      <c:pieChart>
        <c:varyColors val="1"/>
        <c:ser>
          <c:idx val="0"/>
          <c:order val="0"/>
          <c:tx>
            <c:v>Total</c:v>
          </c:tx>
          <c:dLbls>
            <c:dLbl>
              <c:idx val="1"/>
              <c:layout>
                <c:manualLayout>
                  <c:x val="6.7667962341152466E-2"/>
                  <c:y val="-0.2809496042460142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'Resource Type 4750603'!$A$8:$A$10</c:f>
              <c:strCache>
                <c:ptCount val="3"/>
                <c:pt idx="0">
                  <c:v>L Labor</c:v>
                </c:pt>
                <c:pt idx="1">
                  <c:v>M Material</c:v>
                </c:pt>
                <c:pt idx="2">
                  <c:v>N Non-Fermi Labor</c:v>
                </c:pt>
              </c:strCache>
            </c:strRef>
          </c:cat>
          <c:val>
            <c:numRef>
              <c:f>'Resource Type 4750603'!$B$8:$B$10</c:f>
              <c:numCache>
                <c:formatCode>###,###,</c:formatCode>
                <c:ptCount val="3"/>
                <c:pt idx="0">
                  <c:v>810753.5418999996</c:v>
                </c:pt>
                <c:pt idx="1">
                  <c:v>2055443.5594000001</c:v>
                </c:pt>
                <c:pt idx="2">
                  <c:v>652481.40760000015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953696788648246"/>
          <c:y val="0.78129228305392728"/>
          <c:w val="0.41629562548146753"/>
          <c:h val="0.2187077169460727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9426173244133514E-2"/>
          <c:y val="0"/>
          <c:w val="0.58191772096507666"/>
          <c:h val="1"/>
        </c:manualLayout>
      </c:layout>
      <c:pieChart>
        <c:varyColors val="1"/>
        <c:ser>
          <c:idx val="0"/>
          <c:order val="0"/>
          <c:tx>
            <c:v>Total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'Estimate Type 4750603'!$A$8:$A$11</c:f>
              <c:strCache>
                <c:ptCount val="4"/>
                <c:pt idx="0">
                  <c:v>L1 Actual / M1 Existing P.O.</c:v>
                </c:pt>
                <c:pt idx="1">
                  <c:v>L4 / M4 Preliminary</c:v>
                </c:pt>
                <c:pt idx="2">
                  <c:v>L5 / M5 Conceptual</c:v>
                </c:pt>
                <c:pt idx="3">
                  <c:v>L7 / M7 Rough Estimate Pre-Conceptual - Uncommon Work</c:v>
                </c:pt>
              </c:strCache>
            </c:strRef>
          </c:cat>
          <c:val>
            <c:numRef>
              <c:f>'Estimate Type 4750603'!$B$8:$B$11</c:f>
              <c:numCache>
                <c:formatCode>###,###,</c:formatCode>
                <c:ptCount val="4"/>
                <c:pt idx="0">
                  <c:v>230917.15919999994</c:v>
                </c:pt>
                <c:pt idx="1">
                  <c:v>256075.99409999998</c:v>
                </c:pt>
                <c:pt idx="2">
                  <c:v>2937102.5888000014</c:v>
                </c:pt>
                <c:pt idx="3">
                  <c:v>94582.766799999998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945376501597635"/>
          <c:y val="0.68414781697800175"/>
          <c:w val="0.28908183821690436"/>
          <c:h val="0.3140720840830605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'Labor and Material 4750603'!$B$24</c:f>
              <c:strCache>
                <c:ptCount val="1"/>
                <c:pt idx="0">
                  <c:v>L Labor</c:v>
                </c:pt>
              </c:strCache>
            </c:strRef>
          </c:tx>
          <c:invertIfNegative val="0"/>
          <c:cat>
            <c:numRef>
              <c:f>'Labor and Material 4750603'!$A$27:$A$31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'Labor and Material 4750603'!$B$27:$B$31</c:f>
              <c:numCache>
                <c:formatCode>###,###,</c:formatCode>
                <c:ptCount val="5"/>
                <c:pt idx="0">
                  <c:v>320197.62330000004</c:v>
                </c:pt>
                <c:pt idx="1">
                  <c:v>50644.561500000003</c:v>
                </c:pt>
                <c:pt idx="2">
                  <c:v>21702.6054</c:v>
                </c:pt>
                <c:pt idx="3">
                  <c:v>0</c:v>
                </c:pt>
                <c:pt idx="4">
                  <c:v>102513.6801</c:v>
                </c:pt>
              </c:numCache>
            </c:numRef>
          </c:val>
        </c:ser>
        <c:ser>
          <c:idx val="3"/>
          <c:order val="1"/>
          <c:tx>
            <c:strRef>
              <c:f>'Labor and Material 4750603'!$C$24</c:f>
              <c:strCache>
                <c:ptCount val="1"/>
                <c:pt idx="0">
                  <c:v>M Material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numRef>
              <c:f>'Labor and Material 4750603'!$A$27:$A$31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'Labor and Material 4750603'!$C$27:$C$31</c:f>
              <c:numCache>
                <c:formatCode>###,###,</c:formatCode>
                <c:ptCount val="5"/>
                <c:pt idx="0">
                  <c:v>174425.22260000001</c:v>
                </c:pt>
                <c:pt idx="1">
                  <c:v>66727.151300000012</c:v>
                </c:pt>
                <c:pt idx="2">
                  <c:v>1329140.8265</c:v>
                </c:pt>
                <c:pt idx="3">
                  <c:v>401501.91990000004</c:v>
                </c:pt>
                <c:pt idx="4">
                  <c:v>4637.1912000000002</c:v>
                </c:pt>
              </c:numCache>
            </c:numRef>
          </c:val>
        </c:ser>
        <c:ser>
          <c:idx val="2"/>
          <c:order val="2"/>
          <c:tx>
            <c:strRef>
              <c:f>'Labor and Material 4750603'!$D$24</c:f>
              <c:strCache>
                <c:ptCount val="1"/>
                <c:pt idx="0">
                  <c:v>Non-Fermi Labor</c:v>
                </c:pt>
              </c:strCache>
            </c:strRef>
          </c:tx>
          <c:invertIfNegative val="0"/>
          <c:cat>
            <c:numRef>
              <c:f>'Labor and Material 4750603'!$A$27:$A$31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'Labor and Material 4750603'!$D$27:$D$31</c:f>
              <c:numCache>
                <c:formatCode>###,###,</c:formatCode>
                <c:ptCount val="5"/>
                <c:pt idx="0">
                  <c:v>36814.359100000001</c:v>
                </c:pt>
                <c:pt idx="1">
                  <c:v>82148.853200000012</c:v>
                </c:pt>
                <c:pt idx="2">
                  <c:v>130570.6063</c:v>
                </c:pt>
                <c:pt idx="3">
                  <c:v>352657.86900000001</c:v>
                </c:pt>
                <c:pt idx="4">
                  <c:v>44074.8799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69280"/>
        <c:axId val="35971072"/>
      </c:barChart>
      <c:lineChart>
        <c:grouping val="standard"/>
        <c:varyColors val="0"/>
        <c:ser>
          <c:idx val="1"/>
          <c:order val="3"/>
          <c:tx>
            <c:strRef>
              <c:f>'Labor and Material 4750603'!$E$24</c:f>
              <c:strCache>
                <c:ptCount val="1"/>
                <c:pt idx="0">
                  <c:v>Cumulative Total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'Labor and Material 4750603'!$A$27:$A$31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'Labor and Material 4750603'!$E$27:$E$31</c:f>
              <c:numCache>
                <c:formatCode>###,###,</c:formatCode>
                <c:ptCount val="5"/>
                <c:pt idx="0">
                  <c:v>932358.36460000009</c:v>
                </c:pt>
                <c:pt idx="1">
                  <c:v>1131878.9306000001</c:v>
                </c:pt>
                <c:pt idx="2">
                  <c:v>2613292.9687999999</c:v>
                </c:pt>
                <c:pt idx="3">
                  <c:v>3367452.7577</c:v>
                </c:pt>
                <c:pt idx="4">
                  <c:v>3518678.5088999998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03840"/>
        <c:axId val="35972992"/>
      </c:lineChart>
      <c:dateAx>
        <c:axId val="35969280"/>
        <c:scaling>
          <c:orientation val="minMax"/>
        </c:scaling>
        <c:delete val="0"/>
        <c:axPos val="b"/>
        <c:numFmt formatCode="&quot;FY&quot;yy" sourceLinked="1"/>
        <c:majorTickMark val="out"/>
        <c:minorTickMark val="none"/>
        <c:tickLblPos val="nextTo"/>
        <c:crossAx val="35971072"/>
        <c:crosses val="autoZero"/>
        <c:auto val="1"/>
        <c:lblOffset val="100"/>
        <c:baseTimeUnit val="years"/>
      </c:dateAx>
      <c:valAx>
        <c:axId val="35971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Cost $K</a:t>
                </a:r>
              </a:p>
            </c:rich>
          </c:tx>
          <c:layout/>
          <c:overlay val="0"/>
        </c:title>
        <c:numFmt formatCode="###,###," sourceLinked="1"/>
        <c:majorTickMark val="out"/>
        <c:minorTickMark val="none"/>
        <c:tickLblPos val="nextTo"/>
        <c:crossAx val="35969280"/>
        <c:crosses val="autoZero"/>
        <c:crossBetween val="between"/>
      </c:valAx>
      <c:valAx>
        <c:axId val="359729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Cumulative Cost $K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/>
          <c:overlay val="0"/>
        </c:title>
        <c:numFmt formatCode="###,###," sourceLinked="1"/>
        <c:majorTickMark val="out"/>
        <c:minorTickMark val="none"/>
        <c:tickLblPos val="nextTo"/>
        <c:crossAx val="36003840"/>
        <c:crosses val="max"/>
        <c:crossBetween val="between"/>
      </c:valAx>
      <c:dateAx>
        <c:axId val="36003840"/>
        <c:scaling>
          <c:orientation val="minMax"/>
        </c:scaling>
        <c:delete val="1"/>
        <c:axPos val="b"/>
        <c:numFmt formatCode="&quot;FY&quot;yy" sourceLinked="1"/>
        <c:majorTickMark val="out"/>
        <c:minorTickMark val="none"/>
        <c:tickLblPos val="none"/>
        <c:crossAx val="35972992"/>
        <c:crosses val="autoZero"/>
        <c:auto val="1"/>
        <c:lblOffset val="100"/>
        <c:baseTimeUnit val="years"/>
        <c:majorUnit val="1"/>
        <c:minorUnit val="1"/>
      </c:date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701273552429381E-2"/>
          <c:y val="4.7218232030353302E-2"/>
          <c:w val="0.80420750017901388"/>
          <c:h val="0.727059248084123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'FTE''s 4750603'!$B$26</c:f>
              <c:strCache>
                <c:ptCount val="1"/>
                <c:pt idx="0">
                  <c:v>AD Administrative</c:v>
                </c:pt>
              </c:strCache>
            </c:strRef>
          </c:tx>
          <c:invertIfNegative val="0"/>
          <c:cat>
            <c:numRef>
              <c:f>'FTE''s 4750603'!$A$29:$A$33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'FTE''s 4750603'!$B$29:$B$33</c:f>
              <c:numCache>
                <c:formatCode>#,##0.0</c:formatCode>
                <c:ptCount val="5"/>
                <c:pt idx="0">
                  <c:v>2.7799999999999998E-2</c:v>
                </c:pt>
                <c:pt idx="1">
                  <c:v>1.3100000000000001E-2</c:v>
                </c:pt>
                <c:pt idx="2">
                  <c:v>4.8499999999999995E-2</c:v>
                </c:pt>
                <c:pt idx="3">
                  <c:v>2.8999999999999998E-3</c:v>
                </c:pt>
                <c:pt idx="4">
                  <c:v>0</c:v>
                </c:pt>
              </c:numCache>
            </c:numRef>
          </c:val>
        </c:ser>
        <c:ser>
          <c:idx val="2"/>
          <c:order val="1"/>
          <c:tx>
            <c:strRef>
              <c:f>'FTE''s 4750603'!$C$26</c:f>
              <c:strCache>
                <c:ptCount val="1"/>
                <c:pt idx="0">
                  <c:v>EN Engineering</c:v>
                </c:pt>
              </c:strCache>
            </c:strRef>
          </c:tx>
          <c:invertIfNegative val="0"/>
          <c:cat>
            <c:numRef>
              <c:f>'FTE''s 4750603'!$A$29:$A$33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'FTE''s 4750603'!$C$29:$C$33</c:f>
              <c:numCache>
                <c:formatCode>#,##0.0</c:formatCode>
                <c:ptCount val="5"/>
                <c:pt idx="0">
                  <c:v>0.64700000000000002</c:v>
                </c:pt>
                <c:pt idx="1">
                  <c:v>0</c:v>
                </c:pt>
                <c:pt idx="2">
                  <c:v>0.1019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2"/>
          <c:tx>
            <c:strRef>
              <c:f>'FTE''s 4750603'!$D$26</c:f>
              <c:strCache>
                <c:ptCount val="1"/>
                <c:pt idx="0">
                  <c:v>ES Environmental, Safety &amp; Health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'FTE''s 4750603'!$A$29:$A$33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'FTE''s 4750603'!$D$29:$D$33</c:f>
              <c:numCache>
                <c:formatCode>General</c:formatCode>
                <c:ptCount val="5"/>
              </c:numCache>
            </c:numRef>
          </c:val>
        </c:ser>
        <c:ser>
          <c:idx val="5"/>
          <c:order val="3"/>
          <c:tx>
            <c:strRef>
              <c:f>'FTE''s 4750603'!$E$26</c:f>
              <c:strCache>
                <c:ptCount val="1"/>
                <c:pt idx="0">
                  <c:v>FM Facilities Management</c:v>
                </c:pt>
              </c:strCache>
            </c:strRef>
          </c:tx>
          <c:invertIfNegative val="0"/>
          <c:cat>
            <c:numRef>
              <c:f>'FTE''s 4750603'!$A$29:$A$33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'FTE''s 4750603'!$E$29:$E$33</c:f>
              <c:numCache>
                <c:formatCode>General</c:formatCode>
                <c:ptCount val="5"/>
              </c:numCache>
            </c:numRef>
          </c:val>
        </c:ser>
        <c:ser>
          <c:idx val="6"/>
          <c:order val="4"/>
          <c:tx>
            <c:strRef>
              <c:f>'FTE''s 4750603'!$F$26</c:f>
              <c:strCache>
                <c:ptCount val="1"/>
                <c:pt idx="0">
                  <c:v>IT Information Technology</c:v>
                </c:pt>
              </c:strCache>
            </c:strRef>
          </c:tx>
          <c:invertIfNegative val="0"/>
          <c:cat>
            <c:numRef>
              <c:f>'FTE''s 4750603'!$A$29:$A$33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'FTE''s 4750603'!$F$29:$F$33</c:f>
              <c:numCache>
                <c:formatCode>General</c:formatCode>
                <c:ptCount val="5"/>
              </c:numCache>
            </c:numRef>
          </c:val>
        </c:ser>
        <c:ser>
          <c:idx val="7"/>
          <c:order val="5"/>
          <c:tx>
            <c:strRef>
              <c:f>'FTE''s 4750603'!$G$26</c:f>
              <c:strCache>
                <c:ptCount val="1"/>
                <c:pt idx="0">
                  <c:v>SC Scientific</c:v>
                </c:pt>
              </c:strCache>
            </c:strRef>
          </c:tx>
          <c:invertIfNegative val="0"/>
          <c:cat>
            <c:numRef>
              <c:f>'FTE''s 4750603'!$A$29:$A$33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'FTE''s 4750603'!$G$29:$G$33</c:f>
              <c:numCache>
                <c:formatCode>#,##0.0</c:formatCode>
                <c:ptCount val="5"/>
                <c:pt idx="0">
                  <c:v>0.40410000000000001</c:v>
                </c:pt>
                <c:pt idx="1">
                  <c:v>0.31220000000000003</c:v>
                </c:pt>
                <c:pt idx="2">
                  <c:v>2.2735000000000003</c:v>
                </c:pt>
                <c:pt idx="3">
                  <c:v>3.2752000000000003</c:v>
                </c:pt>
                <c:pt idx="4">
                  <c:v>5.28E-2</c:v>
                </c:pt>
              </c:numCache>
            </c:numRef>
          </c:val>
        </c:ser>
        <c:ser>
          <c:idx val="0"/>
          <c:order val="6"/>
          <c:tx>
            <c:strRef>
              <c:f>'FTE''s 4750603'!$H$26</c:f>
              <c:strCache>
                <c:ptCount val="1"/>
                <c:pt idx="0">
                  <c:v>TE Technical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'FTE''s 4750603'!$A$29:$A$33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'FTE''s 4750603'!$H$29:$H$33</c:f>
              <c:numCache>
                <c:formatCode>#,##0.0</c:formatCode>
                <c:ptCount val="5"/>
                <c:pt idx="0">
                  <c:v>1.2667000000000002</c:v>
                </c:pt>
                <c:pt idx="1">
                  <c:v>0.9677</c:v>
                </c:pt>
                <c:pt idx="2">
                  <c:v>0.64849999999999997</c:v>
                </c:pt>
                <c:pt idx="3">
                  <c:v>2.6433999999999997</c:v>
                </c:pt>
                <c:pt idx="4">
                  <c:v>1.01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37376"/>
        <c:axId val="36038912"/>
      </c:barChart>
      <c:lineChart>
        <c:grouping val="standard"/>
        <c:varyColors val="0"/>
        <c:ser>
          <c:idx val="4"/>
          <c:order val="7"/>
          <c:tx>
            <c:strRef>
              <c:f>'FTE''s 4750603'!$I$26</c:f>
              <c:strCache>
                <c:ptCount val="1"/>
                <c:pt idx="0">
                  <c:v>Cumulative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'FTE''s 4750603'!$A$29:$A$33</c:f>
              <c:numCache>
                <c:formatCode>"FY"yy</c:formatCode>
                <c:ptCount val="5"/>
                <c:pt idx="0">
                  <c:v>42277</c:v>
                </c:pt>
                <c:pt idx="1">
                  <c:v>42643</c:v>
                </c:pt>
                <c:pt idx="2">
                  <c:v>43008</c:v>
                </c:pt>
                <c:pt idx="3">
                  <c:v>43373</c:v>
                </c:pt>
                <c:pt idx="4">
                  <c:v>43738</c:v>
                </c:pt>
              </c:numCache>
            </c:numRef>
          </c:cat>
          <c:val>
            <c:numRef>
              <c:f>'FTE''s 4750603'!$I$29:$I$33</c:f>
              <c:numCache>
                <c:formatCode>#,##0.0</c:formatCode>
                <c:ptCount val="5"/>
                <c:pt idx="0">
                  <c:v>2.3456000000000001</c:v>
                </c:pt>
                <c:pt idx="1">
                  <c:v>3.6386000000000003</c:v>
                </c:pt>
                <c:pt idx="2">
                  <c:v>6.7110000000000003</c:v>
                </c:pt>
                <c:pt idx="3">
                  <c:v>12.6325</c:v>
                </c:pt>
                <c:pt idx="4">
                  <c:v>13.6953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43008"/>
        <c:axId val="36041088"/>
      </c:lineChart>
      <c:dateAx>
        <c:axId val="36037376"/>
        <c:scaling>
          <c:orientation val="minMax"/>
        </c:scaling>
        <c:delete val="0"/>
        <c:axPos val="b"/>
        <c:numFmt formatCode="&quot;FY&quot;yy" sourceLinked="1"/>
        <c:majorTickMark val="out"/>
        <c:minorTickMark val="none"/>
        <c:tickLblPos val="nextTo"/>
        <c:crossAx val="36038912"/>
        <c:crosses val="autoZero"/>
        <c:auto val="1"/>
        <c:lblOffset val="100"/>
        <c:baseTimeUnit val="years"/>
      </c:dateAx>
      <c:valAx>
        <c:axId val="36038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 FTE's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36037376"/>
        <c:crosses val="autoZero"/>
        <c:crossBetween val="between"/>
      </c:valAx>
      <c:valAx>
        <c:axId val="36041088"/>
        <c:scaling>
          <c:orientation val="minMax"/>
          <c:max val="1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Cumulative FTE's</a:t>
                </a:r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crossAx val="36043008"/>
        <c:crosses val="max"/>
        <c:crossBetween val="between"/>
      </c:valAx>
      <c:dateAx>
        <c:axId val="36043008"/>
        <c:scaling>
          <c:orientation val="minMax"/>
        </c:scaling>
        <c:delete val="1"/>
        <c:axPos val="b"/>
        <c:numFmt formatCode="&quot;FY&quot;yy" sourceLinked="1"/>
        <c:majorTickMark val="out"/>
        <c:minorTickMark val="none"/>
        <c:tickLblPos val="none"/>
        <c:crossAx val="36041088"/>
        <c:crosses val="autoZero"/>
        <c:auto val="1"/>
        <c:lblOffset val="100"/>
        <c:baseTimeUnit val="years"/>
      </c:dateAx>
    </c:plotArea>
    <c:legend>
      <c:legendPos val="b"/>
      <c:layout>
        <c:manualLayout>
          <c:xMode val="edge"/>
          <c:yMode val="edge"/>
          <c:x val="0"/>
          <c:y val="0.84423703243332648"/>
          <c:w val="0.99870706449214897"/>
          <c:h val="0.14048607386839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C5FDE3E-622B-4256-8675-4AC74A51E91C}" type="slidenum">
              <a:t>2</a:t>
            </a:fld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1210235" y="694145"/>
            <a:ext cx="4437529" cy="3429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0766" tIns="41998" rIns="80766" bIns="41998" anchor="ctr" anchorCtr="0" compatLnSpc="1">
            <a:noAutofit/>
          </a:bodyPr>
          <a:lstStyle/>
          <a:p>
            <a:pPr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0291" algn="l"/>
                <a:tab pos="820583" algn="l"/>
                <a:tab pos="1230873" algn="l"/>
                <a:tab pos="1641165" algn="l"/>
                <a:tab pos="2051456" algn="l"/>
                <a:tab pos="2461747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4" algn="l"/>
                <a:tab pos="5333787" algn="l"/>
                <a:tab pos="5744077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endParaRPr lang="en-US" sz="1600" dirty="0"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4"/>
            <a:ext cx="5482271" cy="276999"/>
          </a:xfrm>
        </p:spPr>
        <p:txBody>
          <a:bodyPr>
            <a:spAutoFit/>
          </a:bodyPr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212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A5BE184-C457-4032-BE7D-79A7BB33E7F0}" type="slidenum">
              <a:t>16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5"/>
            <a:ext cx="5482271" cy="4028727"/>
          </a:xfrm>
        </p:spPr>
        <p:txBody>
          <a:bodyPr/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40215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B52CBCFD-C6C1-4DFB-A2F8-A89431245103}" type="slidenum">
              <a:t>18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5"/>
            <a:ext cx="5482271" cy="4028727"/>
          </a:xfrm>
        </p:spPr>
        <p:txBody>
          <a:bodyPr/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56063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D47172C-FC9B-4999-8C6E-E060A155A110}" type="slidenum">
              <a:t>19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5"/>
            <a:ext cx="5482271" cy="4028727"/>
          </a:xfrm>
        </p:spPr>
        <p:txBody>
          <a:bodyPr/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37599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23C91B9A-8455-4AF9-A1CA-74FF51A139DE}" type="slidenum">
              <a:t>26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5"/>
            <a:ext cx="5482271" cy="4028727"/>
          </a:xfrm>
        </p:spPr>
        <p:txBody>
          <a:bodyPr/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46441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7302CA0E-C62E-4C68-BDE2-1765E590183B}" type="slidenum">
              <a:t>3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5"/>
            <a:ext cx="5482271" cy="4028727"/>
          </a:xfrm>
        </p:spPr>
        <p:txBody>
          <a:bodyPr/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65476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3738"/>
            <a:ext cx="4567238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5A1B21B-4010-44C0-BB2D-F47AA955B1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FB42DA89-44B1-4A7F-813F-906E1A34D783}" type="slidenum">
              <a:t>7</a:t>
            </a:fld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1210235" y="694145"/>
            <a:ext cx="4437529" cy="3429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0766" tIns="41998" rIns="80766" bIns="41998" anchor="ctr" anchorCtr="0" compatLnSpc="1">
            <a:noAutofit/>
          </a:bodyPr>
          <a:lstStyle/>
          <a:p>
            <a:pPr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0291" algn="l"/>
                <a:tab pos="820583" algn="l"/>
                <a:tab pos="1230873" algn="l"/>
                <a:tab pos="1641165" algn="l"/>
                <a:tab pos="2051456" algn="l"/>
                <a:tab pos="2461747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4" algn="l"/>
                <a:tab pos="5333787" algn="l"/>
                <a:tab pos="5744077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endParaRPr lang="en-US" sz="1600" dirty="0"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4"/>
            <a:ext cx="5482271" cy="276999"/>
          </a:xfrm>
        </p:spPr>
        <p:txBody>
          <a:bodyPr>
            <a:spAutoFit/>
          </a:bodyPr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42841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1B48E44-F63A-4677-AFC9-D6F012C3C081}" type="slidenum">
              <a:t>8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5"/>
            <a:ext cx="5482271" cy="4028727"/>
          </a:xfrm>
        </p:spPr>
        <p:txBody>
          <a:bodyPr/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755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1D0BE54-7F03-4502-B3E7-798835BF860E}" type="slidenum">
              <a:t>12</a:t>
            </a:fld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1210234" y="694146"/>
            <a:ext cx="4436259" cy="3427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0766" tIns="41998" rIns="80766" bIns="41998" anchor="ctr" anchorCtr="0" compatLnSpc="1">
            <a:noAutofit/>
          </a:bodyPr>
          <a:lstStyle/>
          <a:p>
            <a:pPr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0291" algn="l"/>
                <a:tab pos="820583" algn="l"/>
                <a:tab pos="1230873" algn="l"/>
                <a:tab pos="1641165" algn="l"/>
                <a:tab pos="2051456" algn="l"/>
                <a:tab pos="2461747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4" algn="l"/>
                <a:tab pos="5333787" algn="l"/>
                <a:tab pos="5744077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endParaRPr lang="en-US" sz="1600" dirty="0"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4"/>
            <a:ext cx="5482271" cy="276999"/>
          </a:xfrm>
        </p:spPr>
        <p:txBody>
          <a:bodyPr>
            <a:spAutoFit/>
          </a:bodyPr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1524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C3C168AA-E9DA-4B4B-80D8-A2C7C4A0C8AA}" type="slidenum">
              <a:t>13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5"/>
            <a:ext cx="5482271" cy="4028727"/>
          </a:xfrm>
        </p:spPr>
        <p:txBody>
          <a:bodyPr/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63373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C9239DAC-2B82-42B6-A9B3-6207E60A394C}" type="slidenum">
              <a:t>14</a:t>
            </a:fld>
            <a:endParaRPr lang="en-US" dirty="0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5"/>
            <a:ext cx="5482271" cy="4028727"/>
          </a:xfrm>
        </p:spPr>
        <p:txBody>
          <a:bodyPr/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873532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B48D8BB-E6FC-41EE-B399-D9A25455C9FF}" type="slidenum">
              <a:t>15</a:t>
            </a:fld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1210235" y="694145"/>
            <a:ext cx="4437529" cy="34291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0766" tIns="41998" rIns="80766" bIns="41998" anchor="ctr" anchorCtr="0" compatLnSpc="1">
            <a:noAutofit/>
          </a:bodyPr>
          <a:lstStyle/>
          <a:p>
            <a:pPr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10291" algn="l"/>
                <a:tab pos="820583" algn="l"/>
                <a:tab pos="1230873" algn="l"/>
                <a:tab pos="1641165" algn="l"/>
                <a:tab pos="2051456" algn="l"/>
                <a:tab pos="2461747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4" algn="l"/>
                <a:tab pos="5333787" algn="l"/>
                <a:tab pos="5744077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endParaRPr lang="en-US" sz="1600" dirty="0"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117" y="4342254"/>
            <a:ext cx="5482271" cy="276999"/>
          </a:xfrm>
        </p:spPr>
        <p:txBody>
          <a:bodyPr>
            <a:spAutoFit/>
          </a:bodyPr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81785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1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40" y="103320"/>
            <a:ext cx="8682120" cy="636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05" r:id="rId6"/>
    <p:sldLayoutId id="214748400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Mu2e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Tracker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University Roles 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in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Construction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 Marj Corcoran</a:t>
            </a: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 L3 manager for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Straw Assemblies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 October 22, 2014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leak test—first 100 straws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00" y="1071919"/>
            <a:ext cx="5760720" cy="4144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0185" y="5395609"/>
            <a:ext cx="691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tested 119 straws over this past summer, here are the measured leak rates.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Minnesota--Straw preparation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9" y="3958443"/>
            <a:ext cx="2994409" cy="198444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 descr="Silver epoxy clamp.JPG"/>
          <p:cNvPicPr>
            <a:picLocks noChangeAspect="1"/>
          </p:cNvPicPr>
          <p:nvPr/>
        </p:nvPicPr>
        <p:blipFill>
          <a:blip r:embed="rId3" cstate="print"/>
          <a:srcRect l="18760" t="27778" r="18760" b="32222"/>
          <a:stretch>
            <a:fillRect/>
          </a:stretch>
        </p:blipFill>
        <p:spPr>
          <a:xfrm>
            <a:off x="4569300" y="1028037"/>
            <a:ext cx="3657600" cy="3135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0449" y="4196652"/>
            <a:ext cx="4300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Minnesota will cut the straws to length and glue in the end pieces. </a:t>
            </a:r>
            <a:r>
              <a:rPr lang="en-US" dirty="0"/>
              <a:t> </a:t>
            </a:r>
            <a:r>
              <a:rPr lang="en-US" dirty="0" smtClean="0"/>
              <a:t>Minnesota post doc Dan Ambrose already has experience with these tasks.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9" y="1009938"/>
            <a:ext cx="374904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anchorCtr="0">
            <a:spAutoFit/>
          </a:bodyPr>
          <a:lstStyle/>
          <a:p>
            <a:pPr lvl="0" algn="ctr"/>
            <a:r>
              <a:rPr lang="en-US" dirty="0"/>
              <a:t>Rice University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457200" y="1143000"/>
            <a:ext cx="7315200" cy="912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Rice will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    Construct 96-straw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panels (220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including spares)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    Run some preliminary tests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8" y="2382303"/>
            <a:ext cx="365760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85" y="2419783"/>
            <a:ext cx="36576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331" y="5489327"/>
            <a:ext cx="678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Rice clean room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Panel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8" y="1594139"/>
            <a:ext cx="7498080" cy="32916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6728" y="5213445"/>
            <a:ext cx="779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Panel Assembly and Alignment Structure (PAAS). This is the configuration for stringing sense wires.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en-US" dirty="0" smtClean="0"/>
              <a:t>Panel assembly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/>
          <a:stretch/>
        </p:blipFill>
        <p:spPr>
          <a:xfrm>
            <a:off x="1745100" y="1454268"/>
            <a:ext cx="5029200" cy="3293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9889" y="4871657"/>
            <a:ext cx="813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example of the 3D printed piece that will be used to position the straws.  The dowel pins in the previous picture are replaced with these pieces.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en-US" dirty="0"/>
              <a:t>University of Houston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799" y="918359"/>
            <a:ext cx="7772400" cy="1187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University of Houston will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       Test all panels including HV tests, continuity, signal readout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        Check all tensions in both straws and wires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        UH is prepared to help with leak tests if needed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6" y="2085912"/>
            <a:ext cx="2377440" cy="3566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00" y="2309712"/>
            <a:ext cx="4297680" cy="321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505" y="5698430"/>
            <a:ext cx="7598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Constructing the MEGA drift chamber and some of the UH lab space.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en-US" dirty="0"/>
              <a:t>Duke University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7735492" cy="92187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Duke will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    Procure the straws from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PPG and perform several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tests 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    Use X-ray machine from </a:t>
            </a:r>
            <a:r>
              <a:rPr lang="en-US" sz="1800" dirty="0" smtClean="0"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the Atlas 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RT 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construction to locate each wire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9" y="2156347"/>
            <a:ext cx="2468880" cy="3292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31" y="2251333"/>
            <a:ext cx="4297680" cy="3221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866" y="5718412"/>
            <a:ext cx="69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X-ray setup at Duke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Duke X-ray wire location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48" y="1119797"/>
            <a:ext cx="6309360" cy="4775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2120" y="3507474"/>
            <a:ext cx="1960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Taken from a talk by Chiho Wang last year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en-US" dirty="0"/>
              <a:t>Fermilab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7315200" cy="913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Fermilab will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   Leak test each panel in vacuum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   Assemble panels into planes and construct the full tracker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69" y="2003181"/>
            <a:ext cx="4567844" cy="3424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2072" y="5554639"/>
            <a:ext cx="5991367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Vacuum tank in Lab 3 at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en-US" dirty="0"/>
              <a:t>ES&amp;H considerations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7762231" cy="535770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Each university has its own ES&amp;H department, and each group will have to abide </a:t>
            </a:r>
            <a:endParaRPr lang="en-US" sz="18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by 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the regulations of its university.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That said, each institution should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       Have a written safety document for the work done there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       Have a one-on-one safety discussion with each person working there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       Have periodic safety inspections.  </a:t>
            </a:r>
            <a:endParaRPr lang="en-US" sz="18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latin typeface="Calibri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There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are not a lot of hazards: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               Compressed gas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                Soldering irons and solder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                Epoxy and other chemicals 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LGC Sans" pitchFamily="2"/>
                <a:cs typeface="DejaVu LGC Sans" pitchFamily="2"/>
              </a:rPr>
              <a:t>                  X-rays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5799" y="2286000"/>
            <a:ext cx="8229600" cy="1965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brini" pitchFamily="18"/>
                <a:ea typeface="DejaVu LGC Sans" pitchFamily="2"/>
                <a:cs typeface="DejaVu LGC Sans" pitchFamily="2"/>
              </a:rPr>
              <a:t>York College at CUNY—Jim Popp and Kevin Lynch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brini" pitchFamily="18"/>
                <a:ea typeface="DejaVu LGC Sans" pitchFamily="2"/>
                <a:cs typeface="DejaVu LGC Sans" pitchFamily="2"/>
              </a:rPr>
              <a:t>University of Minnesota—Dan </a:t>
            </a:r>
            <a:r>
              <a:rPr lang="en-US" sz="2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brini" pitchFamily="18"/>
                <a:ea typeface="DejaVu LGC Sans" pitchFamily="2"/>
                <a:cs typeface="DejaVu LGC Sans" pitchFamily="2"/>
              </a:rPr>
              <a:t>Cronin-Hennessy</a:t>
            </a:r>
            <a:endParaRPr lang="en-US" sz="2200" b="0" i="0" u="none" strike="noStrike" baseline="0" dirty="0">
              <a:ln>
                <a:noFill/>
              </a:ln>
              <a:solidFill>
                <a:srgbClr val="000000"/>
              </a:solidFill>
              <a:latin typeface="Cabrini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brini" pitchFamily="18"/>
                <a:ea typeface="DejaVu LGC Sans" pitchFamily="2"/>
                <a:cs typeface="DejaVu LGC Sans" pitchFamily="2"/>
              </a:rPr>
              <a:t>Rice University—Marj Corcoran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brini" pitchFamily="18"/>
                <a:ea typeface="DejaVu LGC Sans" pitchFamily="2"/>
                <a:cs typeface="DejaVu LGC Sans" pitchFamily="2"/>
              </a:rPr>
              <a:t>University of Houston—Ed </a:t>
            </a:r>
            <a:r>
              <a:rPr lang="en-US" sz="2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brini" pitchFamily="18"/>
                <a:ea typeface="DejaVu LGC Sans" pitchFamily="2"/>
                <a:cs typeface="DejaVu LGC Sans" pitchFamily="2"/>
              </a:rPr>
              <a:t>Hungerford </a:t>
            </a: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brini" pitchFamily="18"/>
                <a:ea typeface="DejaVu LGC Sans" pitchFamily="2"/>
                <a:cs typeface="DejaVu LGC Sans" pitchFamily="2"/>
              </a:rPr>
              <a:t>and Kwong Lau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brini" pitchFamily="18"/>
                <a:ea typeface="DejaVu LGC Sans" pitchFamily="2"/>
                <a:cs typeface="DejaVu LGC Sans" pitchFamily="2"/>
              </a:rPr>
              <a:t>Duke University—Seog Oh and Chiho Wang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brini" pitchFamily="18"/>
                <a:ea typeface="DejaVu LGC Sans" pitchFamily="2"/>
                <a:cs typeface="DejaVu LGC Sans" pitchFamily="2"/>
              </a:rPr>
              <a:t>Fermilab—Aseet Mukherjee, Bob Wagner, Vadim Rusu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Institutions and </a:t>
            </a:r>
            <a:r>
              <a:rPr lang="en-US" dirty="0" smtClean="0"/>
              <a:t>faculty/scientists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Parts flow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CE80-3B22-F34E-81B2-E096627812D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2" descr="http://www.exoticdove.com/P_pigeon/Map_files/Easternusmap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E9"/>
              </a:clrFrom>
              <a:clrTo>
                <a:srgbClr val="FFFE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72" y="1209582"/>
            <a:ext cx="54291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73724" y="1095282"/>
            <a:ext cx="5638800" cy="4953000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259724" y="2276382"/>
            <a:ext cx="2514600" cy="4191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 flipH="1">
            <a:off x="4878724" y="2276382"/>
            <a:ext cx="304800" cy="2590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 flipV="1">
            <a:off x="4954924" y="3533682"/>
            <a:ext cx="2514600" cy="14097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tailEnd type="arrow"/>
          </a:ln>
          <a:effectLst/>
        </p:spPr>
      </p:cxnSp>
      <p:sp>
        <p:nvSpPr>
          <p:cNvPr id="16" name="Arc 15"/>
          <p:cNvSpPr/>
          <p:nvPr/>
        </p:nvSpPr>
        <p:spPr>
          <a:xfrm rot="19513196">
            <a:off x="4279731" y="1901497"/>
            <a:ext cx="3916002" cy="3384316"/>
          </a:xfrm>
          <a:prstGeom prst="arc">
            <a:avLst>
              <a:gd name="adj1" fmla="val 16140814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ysDot"/>
            <a:tailEnd type="arrow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954924" y="2485932"/>
            <a:ext cx="2819400" cy="23812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arrow"/>
          </a:ln>
          <a:effectLst/>
        </p:spPr>
      </p:cxnSp>
      <p:sp>
        <p:nvSpPr>
          <p:cNvPr id="18" name="Rounded Rectangular Callout 17"/>
          <p:cNvSpPr/>
          <p:nvPr/>
        </p:nvSpPr>
        <p:spPr>
          <a:xfrm>
            <a:off x="7469524" y="3676557"/>
            <a:ext cx="699711" cy="408623"/>
          </a:xfrm>
          <a:prstGeom prst="wedgeRoundRectCallout">
            <a:avLst>
              <a:gd name="adj1" fmla="val -56237"/>
              <a:gd name="adj2" fmla="val -81331"/>
              <a:gd name="adj3" fmla="val 16667"/>
            </a:avLst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Duke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447795" y="3870862"/>
            <a:ext cx="1291781" cy="715089"/>
          </a:xfrm>
          <a:prstGeom prst="wedgeRoundRectCallout">
            <a:avLst>
              <a:gd name="adj1" fmla="val 63022"/>
              <a:gd name="adj2" fmla="val 89628"/>
              <a:gd name="adj3" fmla="val 16667"/>
            </a:avLst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Rice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 Houston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183524" y="2276382"/>
            <a:ext cx="2590800" cy="190500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tailEnd type="arrow"/>
          </a:ln>
          <a:effectLst/>
        </p:spPr>
      </p:cxnSp>
      <p:sp>
        <p:nvSpPr>
          <p:cNvPr id="21" name="Rounded Rectangular Callout 20"/>
          <p:cNvSpPr/>
          <p:nvPr/>
        </p:nvSpPr>
        <p:spPr>
          <a:xfrm>
            <a:off x="8353039" y="1919142"/>
            <a:ext cx="619795" cy="408623"/>
          </a:xfrm>
          <a:prstGeom prst="wedgeRoundRectCallout">
            <a:avLst>
              <a:gd name="adj1" fmla="val -137016"/>
              <a:gd name="adj2" fmla="val 86501"/>
              <a:gd name="adj3" fmla="val 16667"/>
            </a:avLst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York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8014746" y="3063940"/>
            <a:ext cx="606222" cy="408623"/>
          </a:xfrm>
          <a:prstGeom prst="wedgeRoundRectCallout">
            <a:avLst>
              <a:gd name="adj1" fmla="val -88429"/>
              <a:gd name="adj2" fmla="val -129979"/>
              <a:gd name="adj3" fmla="val 16667"/>
            </a:avLst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PPG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393324" y="2710391"/>
            <a:ext cx="381000" cy="82329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24" name="Rounded Rectangular Callout 23"/>
          <p:cNvSpPr/>
          <p:nvPr/>
        </p:nvSpPr>
        <p:spPr>
          <a:xfrm>
            <a:off x="3604529" y="1218709"/>
            <a:ext cx="1472112" cy="408623"/>
          </a:xfrm>
          <a:prstGeom prst="wedgeRoundRectCallout">
            <a:avLst>
              <a:gd name="adj1" fmla="val 54361"/>
              <a:gd name="adj2" fmla="val 187965"/>
              <a:gd name="adj3" fmla="val 16667"/>
            </a:avLst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 Minnesota</a:t>
            </a:r>
          </a:p>
        </p:txBody>
      </p:sp>
      <p:pic>
        <p:nvPicPr>
          <p:cNvPr id="2050" name="Picture 2" descr="http://www-cdf.fnal.gov/~jj/logos/fermi_logo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34" y="2535627"/>
            <a:ext cx="297180" cy="2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031124" y="5150769"/>
            <a:ext cx="3192363" cy="1169551"/>
            <a:chOff x="5371209" y="4146576"/>
            <a:chExt cx="2681684" cy="1559401"/>
          </a:xfrm>
        </p:grpSpPr>
        <p:sp>
          <p:nvSpPr>
            <p:cNvPr id="27" name="TextBox 26"/>
            <p:cNvSpPr txBox="1"/>
            <p:nvPr/>
          </p:nvSpPr>
          <p:spPr>
            <a:xfrm>
              <a:off x="5919293" y="4146576"/>
              <a:ext cx="2133600" cy="155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Straws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Termination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Vacuum Feedthroughs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Panels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Vender Oversight</a:t>
              </a:r>
              <a:endPara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371209" y="4363508"/>
              <a:ext cx="45758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>
              <a:off x="5371209" y="4618613"/>
              <a:ext cx="45758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>
            <a:xfrm>
              <a:off x="5371209" y="4896908"/>
              <a:ext cx="45758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FF"/>
              </a:solidFill>
              <a:prstDash val="soli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>
            <a:xfrm>
              <a:off x="5371209" y="5483316"/>
              <a:ext cx="457583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>
              <a:off x="5371209" y="5201708"/>
              <a:ext cx="45758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368489" y="966019"/>
            <a:ext cx="28299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York assembles end pieces, ships to MN</a:t>
            </a:r>
          </a:p>
          <a:p>
            <a:endParaRPr lang="en-US" sz="2000" dirty="0" smtClean="0"/>
          </a:p>
          <a:p>
            <a:r>
              <a:rPr lang="en-US" sz="2000" dirty="0" smtClean="0"/>
              <a:t>MN leak tests straws, inserts end pieces, ships to Rice</a:t>
            </a:r>
          </a:p>
          <a:p>
            <a:endParaRPr lang="en-US" sz="2000" dirty="0"/>
          </a:p>
          <a:p>
            <a:r>
              <a:rPr lang="en-US" sz="2000" dirty="0" smtClean="0"/>
              <a:t>Rice assembles panels, takes to UH </a:t>
            </a:r>
          </a:p>
          <a:p>
            <a:endParaRPr lang="en-US" sz="2000" dirty="0"/>
          </a:p>
          <a:p>
            <a:r>
              <a:rPr lang="en-US" sz="2000" dirty="0" smtClean="0"/>
              <a:t>UH runs extensive test on all panels, ships to Duke</a:t>
            </a:r>
          </a:p>
          <a:p>
            <a:endParaRPr lang="en-US" sz="2000" dirty="0" smtClean="0"/>
          </a:p>
          <a:p>
            <a:r>
              <a:rPr lang="en-US" sz="2000" dirty="0" smtClean="0"/>
              <a:t>Duke measures wire positions, ships to Fermilab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941714" y="2684217"/>
            <a:ext cx="1451610" cy="849466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>
            <a:endCxn id="2050" idx="3"/>
          </p:cNvCxnSpPr>
          <p:nvPr/>
        </p:nvCxnSpPr>
        <p:spPr>
          <a:xfrm flipH="1">
            <a:off x="5941714" y="2506080"/>
            <a:ext cx="1832610" cy="178137"/>
          </a:xfrm>
          <a:prstGeom prst="straightConnector1">
            <a:avLst/>
          </a:prstGeom>
          <a:noFill/>
          <a:ln w="38100" cap="flat" cmpd="sng" algn="ctr">
            <a:solidFill>
              <a:srgbClr val="FF00FF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512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Table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571759"/>
              </p:ext>
            </p:extLst>
          </p:nvPr>
        </p:nvGraphicFramePr>
        <p:xfrm>
          <a:off x="467139" y="1232453"/>
          <a:ext cx="8376448" cy="3196656"/>
        </p:xfrm>
        <a:graphic>
          <a:graphicData uri="http://schemas.openxmlformats.org/drawingml/2006/table">
            <a:tbl>
              <a:tblPr/>
              <a:tblGrid>
                <a:gridCol w="3364461"/>
                <a:gridCol w="611235"/>
                <a:gridCol w="611235"/>
                <a:gridCol w="611235"/>
                <a:gridCol w="1308331"/>
                <a:gridCol w="1334711"/>
                <a:gridCol w="535240"/>
              </a:tblGrid>
              <a:tr h="38142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 Cost (AY K$)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</a:t>
                      </a:r>
                      <a:b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Uncertainty</a:t>
                      </a:r>
                      <a:b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remaining</a:t>
                      </a:r>
                      <a:b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costs</a:t>
                      </a: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4878" marR="4878" marT="48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Contingency</a:t>
                      </a:r>
                      <a:b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on </a:t>
                      </a: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ETC</a:t>
                      </a:r>
                    </a:p>
                  </a:txBody>
                  <a:tcPr marL="4878" marR="4878" marT="48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  <a:b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Cost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878" marR="4878" marT="48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570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M&amp;S</a:t>
                      </a:r>
                    </a:p>
                  </a:txBody>
                  <a:tcPr marL="4878" marR="4878" marT="48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Labor</a:t>
                      </a:r>
                    </a:p>
                  </a:txBody>
                  <a:tcPr marL="4878" marR="4878" marT="48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878" marR="4878" marT="48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 Tracker 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7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475.06.03 Straw Assemblies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7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475.06.03.01 Panels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648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269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917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57%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1,361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7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475.06.03.02 Single Plane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243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39%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310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7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475.06.03.03 Gas Manifold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1,722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1,873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749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2,623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79343">
                <a:tc>
                  <a:txBody>
                    <a:bodyPr/>
                    <a:lstStyle/>
                    <a:p>
                      <a:pPr marL="1262063" indent="-1262063"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475.06.03.04 Full </a:t>
                      </a:r>
                      <a:r>
                        <a:rPr lang="en-US" sz="1600" b="0" i="0" u="none" strike="noStrike" dirty="0" smtClean="0">
                          <a:effectLst/>
                          <a:latin typeface="Microsoft Sans Serif"/>
                        </a:rPr>
                        <a:t>Tracker</a:t>
                      </a:r>
                      <a:br>
                        <a:rPr lang="en-US" sz="1600" b="0" i="0" u="none" strike="noStrike" dirty="0" smtClean="0">
                          <a:effectLst/>
                          <a:latin typeface="Microsoft Sans Serif"/>
                        </a:rPr>
                      </a:br>
                      <a:r>
                        <a:rPr lang="en-US" sz="1600" b="0" i="0" u="none" strike="noStrike" dirty="0" smtClean="0">
                          <a:effectLst/>
                          <a:latin typeface="Microsoft Sans Serif"/>
                        </a:rPr>
                        <a:t>Support </a:t>
                      </a:r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and Assembly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292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234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51%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718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7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Grand Total</a:t>
                      </a:r>
                    </a:p>
                  </a:txBody>
                  <a:tcPr marL="4878" marR="4878" marT="48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2,708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811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3,519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1,493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47%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Microsoft Sans Serif"/>
                        </a:rPr>
                        <a:t>5,012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8"/>
            <p:extLst>
              <p:ext uri="{D42A27DB-BD31-4B8C-83A1-F6EECF244321}">
                <p14:modId xmlns:p14="http://schemas.microsoft.com/office/powerpoint/2010/main" val="1112610652"/>
              </p:ext>
            </p:extLst>
          </p:nvPr>
        </p:nvGraphicFramePr>
        <p:xfrm>
          <a:off x="4654550" y="1042988"/>
          <a:ext cx="4260850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half" idx="17"/>
            <p:extLst>
              <p:ext uri="{D42A27DB-BD31-4B8C-83A1-F6EECF244321}">
                <p14:modId xmlns:p14="http://schemas.microsoft.com/office/powerpoint/2010/main" val="3602583519"/>
              </p:ext>
            </p:extLst>
          </p:nvPr>
        </p:nvGraphicFramePr>
        <p:xfrm>
          <a:off x="228600" y="1042988"/>
          <a:ext cx="4251325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83094" y="319495"/>
            <a:ext cx="233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Cost (AY</a:t>
            </a:r>
            <a:r>
              <a:rPr lang="en-US" dirty="0"/>
              <a:t> </a:t>
            </a:r>
            <a:r>
              <a:rPr lang="en-US" dirty="0" smtClean="0"/>
              <a:t>K$)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Estimate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020156"/>
              </p:ext>
            </p:extLst>
          </p:nvPr>
        </p:nvGraphicFramePr>
        <p:xfrm>
          <a:off x="228600" y="1042988"/>
          <a:ext cx="8672513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60871" y="357859"/>
            <a:ext cx="233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Cost (AY</a:t>
            </a:r>
            <a:r>
              <a:rPr lang="en-US" dirty="0"/>
              <a:t> </a:t>
            </a:r>
            <a:r>
              <a:rPr lang="en-US" dirty="0" smtClean="0"/>
              <a:t>K$)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&amp; Material by FY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161884"/>
              </p:ext>
            </p:extLst>
          </p:nvPr>
        </p:nvGraphicFramePr>
        <p:xfrm>
          <a:off x="228600" y="1042988"/>
          <a:ext cx="8672513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3095" y="348334"/>
            <a:ext cx="233230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Base Cost (AY</a:t>
            </a:r>
            <a:r>
              <a:rPr lang="en-US" dirty="0"/>
              <a:t> </a:t>
            </a:r>
            <a:r>
              <a:rPr lang="en-US" dirty="0" smtClean="0"/>
              <a:t>K$)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Resources by FY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Marj Corcoran - CD2/3b Review, Mu2e Tracker, University Roles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23954"/>
              </p:ext>
            </p:extLst>
          </p:nvPr>
        </p:nvGraphicFramePr>
        <p:xfrm>
          <a:off x="228600" y="1042988"/>
          <a:ext cx="8672513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5274" y="353172"/>
            <a:ext cx="238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FTEs by Discipline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en-US" dirty="0"/>
              <a:t>Summary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437" y="948278"/>
            <a:ext cx="8439598" cy="489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" pitchFamily="18"/>
                <a:ea typeface="DejaVu LGC Sans" pitchFamily="2"/>
                <a:cs typeface="DejaVu LGC Sans" pitchFamily="2"/>
              </a:rPr>
              <a:t>All groups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" pitchFamily="18"/>
                <a:ea typeface="DejaVu LGC Sans" pitchFamily="2"/>
                <a:cs typeface="DejaVu LGC Sans" pitchFamily="2"/>
              </a:rPr>
              <a:t> are on-board with this work breakdown. We can make adjustments if needed as the work progresses. </a:t>
            </a:r>
            <a:endParaRPr lang="en-US" dirty="0"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York—straw 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terminations, vacuum leak tests, vacuum feedthroughs, possibly      		help with leak </a:t>
            </a:r>
            <a:r>
              <a:rPr lang="en-US" sz="1800" dirty="0" smtClean="0"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tests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Minnesota—CO</a:t>
            </a:r>
            <a:r>
              <a:rPr lang="en-US" sz="1800" b="0" i="0" u="none" strike="noStrike" baseline="-25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2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leak tests, cut straws to length and terminate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Rice—insert straws and sense wires, complete panels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Houston—test all panels including HV tests in air and in gas, ensure that all      		channels see signals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Duke—procure straws, measure and document the locations of all sense wires      	and straws in each panel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Fermilab—leak test all panels, assemble panels into planes and planes into      		stations, construct full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tracker</a:t>
            </a: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rgbClr val="1C6B11"/>
                </a:solidFill>
                <a:latin typeface="Arial" pitchFamily="18"/>
                <a:ea typeface="DejaVu LGC Sans" pitchFamily="2"/>
                <a:cs typeface="DejaVu LGC Sans" pitchFamily="2"/>
              </a:rPr>
              <a:t>See Docdb4635 for more detail on university groups’ experience and facilities. </a:t>
            </a:r>
            <a:endParaRPr lang="en-US" sz="1800" dirty="0">
              <a:solidFill>
                <a:srgbClr val="1C6B11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6120" rIns="0" bIns="0" anchorCtr="0">
            <a:spAutoFit/>
          </a:bodyPr>
          <a:lstStyle/>
          <a:p>
            <a:pPr lvl="0" algn="ctr"/>
            <a:r>
              <a:rPr lang="en-US" dirty="0"/>
              <a:t>York College at CUNY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28960" y="1143360"/>
            <a:ext cx="8686800" cy="1252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DejaVu LGC Sans" pitchFamily="2"/>
                <a:cs typeface="DejaVu LGC Sans" pitchFamily="2"/>
              </a:rPr>
              <a:t>York will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DejaVu LGC Sans" pitchFamily="2"/>
                <a:cs typeface="DejaVu LGC Sans" pitchFamily="2"/>
              </a:rPr>
              <a:t>    prepare all straw end pieces (50K with spares)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DejaVu LGC Sans" pitchFamily="2"/>
                <a:cs typeface="DejaVu LGC Sans" pitchFamily="2"/>
              </a:rPr>
              <a:t>    leak test in vacuum a few % of all straws as validation of the CO</a:t>
            </a:r>
            <a:r>
              <a:rPr lang="en-US" sz="1800" b="0" i="0" u="none" strike="noStrike" baseline="-25000" dirty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DejaVu LGC Sans" pitchFamily="2"/>
                <a:cs typeface="DejaVu LGC Sans" pitchFamily="2"/>
              </a:rPr>
              <a:t>2 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DejaVu LGC Sans" pitchFamily="2"/>
                <a:cs typeface="DejaVu LGC Sans" pitchFamily="2"/>
              </a:rPr>
              <a:t>leak tests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DejaVu LGC Sans" pitchFamily="2"/>
                <a:cs typeface="DejaVu LGC Sans" pitchFamily="2"/>
              </a:rPr>
              <a:t>    develop QA/QC database with Minnesota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brini"/>
              </a:defRPr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DejaVu LGC Sans" pitchFamily="2"/>
                <a:cs typeface="DejaVu LGC Sans" pitchFamily="2"/>
              </a:rPr>
              <a:t>    design and fabricate vacuum feedthroughs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8" y="2919420"/>
            <a:ext cx="3474720" cy="2316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60" y="2919420"/>
            <a:ext cx="3474720" cy="23164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2639" y="5486400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Vacuum setup and lab space at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York vacuum setup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pic>
        <p:nvPicPr>
          <p:cNvPr id="5" name="Picture 2" descr="E:\LENOVO T540p\DESKTOPS\03-08-14\DSC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93" y="1202006"/>
            <a:ext cx="5303520" cy="32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ames L. Popp\Desktop\OPTIPLEX 9020\YORK\RESEARCH\MU2E\TRACKER\YORK-2F10-LAB\Vacuum_Data_02\Straw 9\PICTURES\DSC_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1984329"/>
            <a:ext cx="2808860" cy="187257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8793" y="4835688"/>
            <a:ext cx="813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Straws are tested in vacuum with 1atm ArCO</a:t>
            </a:r>
            <a:r>
              <a:rPr lang="en-US" baseline="-25000" dirty="0" smtClean="0"/>
              <a:t>2</a:t>
            </a:r>
            <a:r>
              <a:rPr lang="en-US" dirty="0" smtClean="0"/>
              <a:t> gas.  A few percent of all straws will be tested in vacuum to validate the CO</a:t>
            </a:r>
            <a:r>
              <a:rPr lang="en-US" baseline="-25000" dirty="0" smtClean="0"/>
              <a:t>2</a:t>
            </a:r>
            <a:r>
              <a:rPr lang="en-US" dirty="0" smtClean="0"/>
              <a:t> leak tests (discussed later).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York – straw end piece assembly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0" y="3440007"/>
            <a:ext cx="4937760" cy="228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4" y="962769"/>
            <a:ext cx="5394960" cy="25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2640" y="3957851"/>
            <a:ext cx="3169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York will also assemble the end straw pieces. The fixturing for this work has been developed at Fermilab.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York QA database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0" y="1335335"/>
            <a:ext cx="5301741" cy="39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82" y="1197851"/>
            <a:ext cx="2336800" cy="104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8957" y="3407574"/>
            <a:ext cx="312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York is developing the QA database, drawing on the expertise at Minnesota.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anchorCtr="0">
            <a:spAutoFit/>
          </a:bodyPr>
          <a:lstStyle/>
          <a:p>
            <a:pPr lvl="0" algn="ctr"/>
            <a:r>
              <a:rPr lang="en-US" dirty="0"/>
              <a:t>University of Minnesota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57200" y="914400"/>
            <a:ext cx="8229600" cy="1461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libri" pitchFamily="32"/>
              </a:defRPr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rPr>
              <a:t>Minnesota will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libri" pitchFamily="32"/>
              </a:defRPr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rPr>
              <a:t>      Leak test all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rPr>
              <a:t>straws (25K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rPr>
              <a:t> including spares)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libri" pitchFamily="32"/>
              </a:defRPr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rPr>
              <a:t>      Cut straws to length and insert straw terminations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libri" pitchFamily="32"/>
              </a:defRPr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rPr>
              <a:t>      Work with York on QA database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latin typeface="Calibri" pitchFamily="32"/>
              </a:defRPr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rPr>
              <a:t>  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7880"/>
            <a:ext cx="4064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13" y="2387880"/>
            <a:ext cx="4064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22878"/>
            <a:ext cx="721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of the available lab space at Minnesota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Straw </a:t>
            </a:r>
            <a:r>
              <a:rPr lang="en-US" dirty="0"/>
              <a:t>Leak Tests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240" y="1097936"/>
            <a:ext cx="8594382" cy="11988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Since the straws operate in vacuum, it is important to ensure that all straws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have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leak rates below our limit of 30 x 10</a:t>
            </a:r>
            <a:r>
              <a:rPr lang="en-US" sz="1800" b="0" i="0" u="none" strike="noStrike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-5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</a:t>
            </a:r>
            <a:r>
              <a:rPr lang="en-US" sz="18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ccm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.  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We will test 100% of the straws </a:t>
            </a:r>
            <a:endParaRPr lang="en-US" sz="18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using 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a technique we developed using CO</a:t>
            </a:r>
            <a:r>
              <a:rPr lang="en-US" sz="1800" b="0" i="0" u="none" strike="noStrike" baseline="-25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2 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sensors with Ar/CO</a:t>
            </a:r>
            <a:r>
              <a:rPr lang="en-US" sz="1800" b="0" i="0" u="none" strike="noStrike" baseline="-25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2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gas in the straws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LGC Sans" pitchFamily="2"/>
                <a:cs typeface="DejaVu LGC Sans" pitchFamily="2"/>
              </a:rPr>
              <a:t> 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627" y="4749421"/>
            <a:ext cx="771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CO</a:t>
            </a:r>
            <a:r>
              <a:rPr lang="en-US" baseline="-25000" dirty="0" smtClean="0"/>
              <a:t>2</a:t>
            </a:r>
            <a:r>
              <a:rPr lang="en-US" dirty="0" smtClean="0"/>
              <a:t> test chamber, currently at Lab 3 in the Village.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6" t="36543" r="5516" b="9405"/>
          <a:stretch/>
        </p:blipFill>
        <p:spPr>
          <a:xfrm>
            <a:off x="228240" y="2569050"/>
            <a:ext cx="4206240" cy="1705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" t="14235" r="8574" b="34421"/>
          <a:stretch/>
        </p:blipFill>
        <p:spPr>
          <a:xfrm>
            <a:off x="4569300" y="2541356"/>
            <a:ext cx="4057157" cy="176056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straw leak tests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October 22,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Marj Corcoran - CD2/3b Review, Mu2e Tracker, University Roles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020"/>
          <a:stretch/>
        </p:blipFill>
        <p:spPr>
          <a:xfrm>
            <a:off x="5896095" y="1362672"/>
            <a:ext cx="2743200" cy="216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375" y="690634"/>
            <a:ext cx="5760720" cy="4190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785" y="4751277"/>
            <a:ext cx="8243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flush the chamber with N</a:t>
            </a:r>
            <a:r>
              <a:rPr lang="en-US" baseline="-25000" dirty="0" smtClean="0"/>
              <a:t>2</a:t>
            </a:r>
            <a:r>
              <a:rPr lang="en-US" dirty="0" smtClean="0"/>
              <a:t>, pressurize the straw with Ar/CO</a:t>
            </a:r>
            <a:r>
              <a:rPr lang="en-US" baseline="-25000" dirty="0" smtClean="0"/>
              <a:t>2</a:t>
            </a:r>
            <a:r>
              <a:rPr lang="en-US" dirty="0" smtClean="0"/>
              <a:t> to 1atm above ambient, insert it in the chamber, and wait about an hour. The sensor reads the CO</a:t>
            </a:r>
            <a:r>
              <a:rPr lang="en-US" baseline="-25000" dirty="0" smtClean="0"/>
              <a:t>2 </a:t>
            </a:r>
            <a:r>
              <a:rPr lang="en-US" dirty="0" smtClean="0"/>
              <a:t>levels in ppm, providing a 10-15% measurement of the leak rate.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5219</TotalTime>
  <Words>1306</Words>
  <Application>Microsoft Office PowerPoint</Application>
  <PresentationFormat>On-screen Show (4:3)</PresentationFormat>
  <Paragraphs>273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FermilabTemplate</vt:lpstr>
      <vt:lpstr>Fermilab: Footer Only</vt:lpstr>
      <vt:lpstr>Mu2e Tracker University Roles in Construction</vt:lpstr>
      <vt:lpstr>Institutions and faculty/scientists</vt:lpstr>
      <vt:lpstr>York College at CUNY</vt:lpstr>
      <vt:lpstr> York vacuum setup</vt:lpstr>
      <vt:lpstr> York – straw end piece assembly</vt:lpstr>
      <vt:lpstr>York QA database </vt:lpstr>
      <vt:lpstr>University of Minnesota</vt:lpstr>
      <vt:lpstr>CO2 Straw Leak Tests</vt:lpstr>
      <vt:lpstr>CO2 straw leak tests</vt:lpstr>
      <vt:lpstr>CO2 leak test—first 100 straws</vt:lpstr>
      <vt:lpstr>Minnesota--Straw preparation</vt:lpstr>
      <vt:lpstr>Rice University</vt:lpstr>
      <vt:lpstr>Panel assembly</vt:lpstr>
      <vt:lpstr>Panel assembly</vt:lpstr>
      <vt:lpstr>University of Houston</vt:lpstr>
      <vt:lpstr>Duke University</vt:lpstr>
      <vt:lpstr>Duke X-ray wire location</vt:lpstr>
      <vt:lpstr>Fermilab</vt:lpstr>
      <vt:lpstr>ES&amp;H considerations</vt:lpstr>
      <vt:lpstr>Parts flow </vt:lpstr>
      <vt:lpstr>Cost Table</vt:lpstr>
      <vt:lpstr>Cost Breakdown</vt:lpstr>
      <vt:lpstr>Quality of Estimate</vt:lpstr>
      <vt:lpstr>Labor &amp; Material by FY</vt:lpstr>
      <vt:lpstr>Labor Resources by FY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Aseet Mukherjee x2390,3923 07204N</cp:lastModifiedBy>
  <cp:revision>386</cp:revision>
  <cp:lastPrinted>2014-06-04T17:18:59Z</cp:lastPrinted>
  <dcterms:created xsi:type="dcterms:W3CDTF">2014-01-03T20:18:13Z</dcterms:created>
  <dcterms:modified xsi:type="dcterms:W3CDTF">2014-10-15T16:11:52Z</dcterms:modified>
</cp:coreProperties>
</file>