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403" r:id="rId3"/>
    <p:sldId id="416" r:id="rId4"/>
    <p:sldId id="372" r:id="rId5"/>
    <p:sldId id="373" r:id="rId6"/>
    <p:sldId id="409" r:id="rId7"/>
    <p:sldId id="411" r:id="rId8"/>
    <p:sldId id="410" r:id="rId9"/>
    <p:sldId id="407" r:id="rId10"/>
    <p:sldId id="408" r:id="rId11"/>
    <p:sldId id="412" r:id="rId12"/>
    <p:sldId id="419" r:id="rId13"/>
    <p:sldId id="413" r:id="rId14"/>
    <p:sldId id="414" r:id="rId15"/>
    <p:sldId id="377" r:id="rId16"/>
    <p:sldId id="417" r:id="rId17"/>
    <p:sldId id="418" r:id="rId18"/>
    <p:sldId id="415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2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10/22/14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10/22/14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539749" y="261531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Mu2e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Cosmic Ray Veto: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Helvetica" charset="0"/>
              </a:rPr>
            </a:b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8.7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: CRV Module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Fabrication</a:t>
            </a:r>
            <a:br>
              <a:rPr lang="en-US" dirty="0" smtClean="0">
                <a:solidFill>
                  <a:schemeClr val="tx2"/>
                </a:solidFill>
                <a:latin typeface="Helvetica" charset="0"/>
              </a:rPr>
            </a:b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“Follow up” on fabrication hours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Craig Group</a:t>
            </a: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L3 Manager and CAM for CRV Fabrication</a:t>
            </a: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10/22/2014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6502" y="4667711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17999" y="1143000"/>
            <a:ext cx="4275667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8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 time in 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6198"/>
            <a:ext cx="8672513" cy="4987867"/>
          </a:xfrm>
        </p:spPr>
        <p:txBody>
          <a:bodyPr/>
          <a:lstStyle/>
          <a:p>
            <a:r>
              <a:rPr lang="en-US" dirty="0" smtClean="0"/>
              <a:t>7 days are “free” on the counter assembly table over 2 month period</a:t>
            </a:r>
          </a:p>
          <a:p>
            <a:pPr lvl="1"/>
            <a:r>
              <a:rPr lang="en-US" dirty="0" smtClean="0"/>
              <a:t>This work space is a bottleneck </a:t>
            </a:r>
          </a:p>
          <a:p>
            <a:pPr marL="914400" lvl="2" indent="0">
              <a:buNone/>
            </a:pPr>
            <a:r>
              <a:rPr lang="en-US" dirty="0" smtClean="0"/>
              <a:t>(this drove design of 4-layer table) </a:t>
            </a:r>
          </a:p>
          <a:p>
            <a:pPr lvl="1"/>
            <a:r>
              <a:rPr lang="en-US" dirty="0" smtClean="0"/>
              <a:t>Fly-cutting a module is a full day of effort</a:t>
            </a:r>
          </a:p>
          <a:p>
            <a:pPr marL="914400" lvl="2" indent="0">
              <a:buNone/>
            </a:pPr>
            <a:r>
              <a:rPr lang="en-US" dirty="0" smtClean="0"/>
              <a:t>(but not a big deal if it bleeds into fiber QA)</a:t>
            </a:r>
          </a:p>
          <a:p>
            <a:r>
              <a:rPr lang="en-US" dirty="0" smtClean="0"/>
              <a:t>Many days free on the module assembly table</a:t>
            </a:r>
          </a:p>
          <a:p>
            <a:r>
              <a:rPr lang="en-US" dirty="0" smtClean="0"/>
              <a:t>Many days free on the cosmic ray test stand</a:t>
            </a:r>
          </a:p>
          <a:p>
            <a:r>
              <a:rPr lang="en-US" dirty="0" smtClean="0"/>
              <a:t>Crating only takes small effort per module</a:t>
            </a:r>
          </a:p>
          <a:p>
            <a:pPr marL="457200" lvl="1" indent="0">
              <a:buNone/>
            </a:pPr>
            <a:r>
              <a:rPr lang="en-US" dirty="0" smtClean="0"/>
              <a:t>(crates to be produced at local job shop)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here is a day or two of flexibility on transitions between work spaces except for the counter assembly table.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8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19179"/>
            <a:ext cx="8672513" cy="4987867"/>
          </a:xfrm>
        </p:spPr>
        <p:txBody>
          <a:bodyPr/>
          <a:lstStyle/>
          <a:p>
            <a:r>
              <a:rPr lang="en-US" dirty="0" smtClean="0"/>
              <a:t>We have presented the baseline fabrication plan</a:t>
            </a:r>
          </a:p>
          <a:p>
            <a:r>
              <a:rPr lang="en-US" dirty="0" smtClean="0"/>
              <a:t>The factory schedule was a planning exercise as a proof of principle that activities can occur in the planned factory at the estimated rate.</a:t>
            </a:r>
          </a:p>
          <a:p>
            <a:r>
              <a:rPr lang="en-US" dirty="0" smtClean="0"/>
              <a:t>There will be ample opportunity to streamline the plan based on what we learn from prototypes and the pilot phase.  Examples:</a:t>
            </a:r>
          </a:p>
          <a:p>
            <a:pPr lvl="1"/>
            <a:r>
              <a:rPr lang="en-US" dirty="0" smtClean="0"/>
              <a:t>Staggered work days for technicians</a:t>
            </a:r>
          </a:p>
          <a:p>
            <a:pPr lvl="1"/>
            <a:r>
              <a:rPr lang="en-US" dirty="0" smtClean="0"/>
              <a:t>Evening prep by undergraduates or post docs</a:t>
            </a:r>
          </a:p>
          <a:p>
            <a:pPr lvl="1"/>
            <a:r>
              <a:rPr lang="en-US" dirty="0" smtClean="0"/>
              <a:t>Optimizations of activity combinations in a work day</a:t>
            </a:r>
          </a:p>
          <a:p>
            <a:pPr lvl="1"/>
            <a:r>
              <a:rPr lang="en-US" dirty="0" smtClean="0"/>
              <a:t>Which work days benefit most from a third person</a:t>
            </a:r>
          </a:p>
          <a:p>
            <a:pPr lvl="1"/>
            <a:r>
              <a:rPr lang="en-US" dirty="0" smtClean="0"/>
              <a:t>Preparing several modules worth of di-counter in advance of production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3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vacation and unexpected absence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plan to have two post docs stationed at UVA during the fabrication effort.  (also two faculty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Post docs will maintain the CSC test stand and perform module QA.</a:t>
            </a:r>
          </a:p>
          <a:p>
            <a:r>
              <a:rPr lang="en-US" dirty="0" smtClean="0"/>
              <a:t>Group members will be trained in all steps of the fabrication and available to fill in for tech absence and if production falls behind schedule.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95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6275" y="1587596"/>
            <a:ext cx="788664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Prototyping was an important part of designing our plan and will be critical for for fine tuning of the plan!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We have built dozens of counter prototypes and a module prototype and have plans to build 5 more module prototypes.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9153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9338"/>
            <a:ext cx="9144000" cy="5351462"/>
          </a:xfrm>
        </p:spPr>
        <p:txBody>
          <a:bodyPr/>
          <a:lstStyle/>
          <a:p>
            <a:r>
              <a:rPr lang="en-US" sz="2300" dirty="0" smtClean="0">
                <a:solidFill>
                  <a:srgbClr val="0000FF"/>
                </a:solidFill>
              </a:rPr>
              <a:t>Mechanical prototype (early FY15):</a:t>
            </a:r>
          </a:p>
          <a:p>
            <a:pPr lvl="1"/>
            <a:r>
              <a:rPr lang="en-US" sz="2300" dirty="0" smtClean="0"/>
              <a:t>4.7 m long; No electronics</a:t>
            </a:r>
          </a:p>
          <a:p>
            <a:pPr lvl="1"/>
            <a:r>
              <a:rPr lang="en-US" sz="2300" dirty="0" smtClean="0"/>
              <a:t>Time and motion studies; handling modules</a:t>
            </a:r>
          </a:p>
          <a:p>
            <a:pPr lvl="1"/>
            <a:r>
              <a:rPr lang="en-US" sz="2300" dirty="0" smtClean="0"/>
              <a:t>Test/practice epoxy application</a:t>
            </a:r>
          </a:p>
          <a:p>
            <a:r>
              <a:rPr lang="en-US" sz="2300" dirty="0" smtClean="0">
                <a:solidFill>
                  <a:srgbClr val="0000FF"/>
                </a:solidFill>
              </a:rPr>
              <a:t>Two “short” (</a:t>
            </a:r>
            <a:r>
              <a:rPr lang="en-US" sz="2300" dirty="0" err="1">
                <a:solidFill>
                  <a:srgbClr val="0000FF"/>
                </a:solidFill>
              </a:rPr>
              <a:t>cryo</a:t>
            </a:r>
            <a:r>
              <a:rPr lang="en-US" sz="2300" dirty="0">
                <a:solidFill>
                  <a:srgbClr val="0000FF"/>
                </a:solidFill>
              </a:rPr>
              <a:t>-</a:t>
            </a:r>
            <a:r>
              <a:rPr lang="en-US" sz="2300" dirty="0" smtClean="0">
                <a:solidFill>
                  <a:srgbClr val="0000FF"/>
                </a:solidFill>
              </a:rPr>
              <a:t>length) electronics prototypes (FY15):</a:t>
            </a:r>
          </a:p>
          <a:p>
            <a:pPr lvl="1"/>
            <a:r>
              <a:rPr lang="en-US" sz="2300" dirty="0"/>
              <a:t>O</a:t>
            </a:r>
            <a:r>
              <a:rPr lang="en-US" sz="2300" dirty="0" smtClean="0"/>
              <a:t>utfitted </a:t>
            </a:r>
            <a:r>
              <a:rPr lang="en-US" sz="2300" dirty="0"/>
              <a:t>with electronics </a:t>
            </a:r>
            <a:endParaRPr lang="en-US" sz="2300" dirty="0" smtClean="0"/>
          </a:p>
          <a:p>
            <a:pPr lvl="1"/>
            <a:r>
              <a:rPr lang="en-US" sz="2300" dirty="0"/>
              <a:t>S</a:t>
            </a:r>
            <a:r>
              <a:rPr lang="en-US" sz="2300" dirty="0" smtClean="0"/>
              <a:t>tudy </a:t>
            </a:r>
            <a:r>
              <a:rPr lang="en-US" sz="2300" dirty="0"/>
              <a:t>mounting techniques </a:t>
            </a:r>
            <a:endParaRPr lang="en-US" sz="2300" dirty="0" smtClean="0"/>
          </a:p>
          <a:p>
            <a:pPr lvl="1"/>
            <a:r>
              <a:rPr lang="en-US" sz="2300" dirty="0" smtClean="0"/>
              <a:t>Test bed for electronics</a:t>
            </a:r>
          </a:p>
          <a:p>
            <a:r>
              <a:rPr lang="en-US" sz="2300" dirty="0" smtClean="0">
                <a:solidFill>
                  <a:srgbClr val="0000FF"/>
                </a:solidFill>
              </a:rPr>
              <a:t>Two “pre-production” prototypes (FY16):</a:t>
            </a:r>
          </a:p>
          <a:p>
            <a:pPr lvl="1"/>
            <a:r>
              <a:rPr lang="en-US" sz="2300" dirty="0"/>
              <a:t>O</a:t>
            </a:r>
            <a:r>
              <a:rPr lang="en-US" sz="2300" dirty="0" smtClean="0"/>
              <a:t>utfitted </a:t>
            </a:r>
            <a:r>
              <a:rPr lang="en-US" sz="2300" dirty="0"/>
              <a:t>with electronics </a:t>
            </a:r>
            <a:endParaRPr lang="en-US" sz="2300" dirty="0" smtClean="0"/>
          </a:p>
          <a:p>
            <a:pPr lvl="1"/>
            <a:r>
              <a:rPr lang="en-US" sz="2300" dirty="0" smtClean="0"/>
              <a:t>Production scintillation and fiber</a:t>
            </a:r>
          </a:p>
          <a:p>
            <a:pPr lvl="1"/>
            <a:r>
              <a:rPr lang="en-US" sz="2300" dirty="0"/>
              <a:t>S</a:t>
            </a:r>
            <a:r>
              <a:rPr lang="en-US" sz="2300" dirty="0" smtClean="0"/>
              <a:t>hipped </a:t>
            </a:r>
            <a:r>
              <a:rPr lang="en-US" sz="2300" dirty="0"/>
              <a:t>to Fermilab to test installation and mounting procedures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Group - CD-2/3b Review  -- Cosmic Ray Veto Module: 8.7 Module Fabrication Fabrication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9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2468"/>
            <a:ext cx="8672513" cy="4987867"/>
          </a:xfrm>
        </p:spPr>
        <p:txBody>
          <a:bodyPr/>
          <a:lstStyle/>
          <a:p>
            <a:r>
              <a:rPr lang="en-US" dirty="0" smtClean="0"/>
              <a:t>Extending the factory life beyond planned production was suggested.</a:t>
            </a:r>
          </a:p>
          <a:p>
            <a:r>
              <a:rPr lang="en-US" dirty="0" smtClean="0"/>
              <a:t>The factory, as designed, is optimized for large-scale production.</a:t>
            </a:r>
          </a:p>
          <a:p>
            <a:r>
              <a:rPr lang="en-US" dirty="0" smtClean="0"/>
              <a:t>The fly-cutter and QA devices and some jigs are the primary custom tooling required to make an extra module or two.  These will be kept at UVA.</a:t>
            </a:r>
          </a:p>
          <a:p>
            <a:r>
              <a:rPr lang="en-US" dirty="0" smtClean="0"/>
              <a:t>It will be possible to produce a module or two at UVA if this need is discovered after factory breakdown.</a:t>
            </a:r>
          </a:p>
          <a:p>
            <a:r>
              <a:rPr lang="en-US" dirty="0" smtClean="0"/>
              <a:t>If there were some catastrophic event and a large fraction of the CRV needed to be replaced a new factory would be required. </a:t>
            </a:r>
          </a:p>
          <a:p>
            <a:r>
              <a:rPr lang="en-US" dirty="0" smtClean="0"/>
              <a:t>Given the costs involved, we don’t think extending the life of the production factory beyond production is reasonable.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68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Technician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suggested the it would be best to keep the lead technician on staff through installation. </a:t>
            </a:r>
          </a:p>
          <a:p>
            <a:r>
              <a:rPr lang="en-US" dirty="0" smtClean="0"/>
              <a:t>We would love to keep him if we can find work on other projects during that time.</a:t>
            </a:r>
          </a:p>
          <a:p>
            <a:r>
              <a:rPr lang="en-US" dirty="0" smtClean="0"/>
              <a:t>That being said, we believe that the scientific staff will be experts on all steps of fabrication by the end of the production period.   </a:t>
            </a:r>
          </a:p>
          <a:p>
            <a:r>
              <a:rPr lang="en-US" dirty="0" smtClean="0"/>
              <a:t>All production steps will be well documented and we are confident that in an emergency we will be able to build additional modules without the lead technician.</a:t>
            </a:r>
          </a:p>
          <a:p>
            <a:r>
              <a:rPr lang="en-US" dirty="0" smtClean="0"/>
              <a:t>We will look for </a:t>
            </a:r>
            <a:r>
              <a:rPr lang="en-US" dirty="0" err="1" smtClean="0"/>
              <a:t>oportunities</a:t>
            </a:r>
            <a:r>
              <a:rPr lang="en-US" dirty="0" smtClean="0"/>
              <a:t> to keep the tech on staff, however given </a:t>
            </a:r>
            <a:r>
              <a:rPr lang="en-US" dirty="0"/>
              <a:t>the costs involved, we don’t </a:t>
            </a:r>
            <a:r>
              <a:rPr lang="en-US" dirty="0" smtClean="0"/>
              <a:t>think supporting the tech through instillation should be the baseline plan.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4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labor plan for the module fabrication factory is well defined and most steps have been (or will be) confirmed with prototype fabrication experience.</a:t>
            </a:r>
          </a:p>
          <a:p>
            <a:r>
              <a:rPr lang="en-US" dirty="0" smtClean="0"/>
              <a:t>The counter assembly table space is a bottleneck due to several fabrication steps and epoxy cure time.  There is flexibility in scheduling daily activities at the other stations.</a:t>
            </a:r>
          </a:p>
          <a:p>
            <a:r>
              <a:rPr lang="en-US" dirty="0" smtClean="0"/>
              <a:t>U-grad and </a:t>
            </a:r>
            <a:r>
              <a:rPr lang="en-US" dirty="0" err="1" smtClean="0"/>
              <a:t>uncosted</a:t>
            </a:r>
            <a:r>
              <a:rPr lang="en-US" dirty="0" smtClean="0"/>
              <a:t> scientific effort will be available to fill in when needed during fabrication: </a:t>
            </a:r>
            <a:r>
              <a:rPr lang="en-US" dirty="0"/>
              <a:t>t</a:t>
            </a:r>
            <a:r>
              <a:rPr lang="en-US" dirty="0" smtClean="0"/>
              <a:t>ech vacation, illness, schedule variations…</a:t>
            </a:r>
          </a:p>
          <a:p>
            <a:r>
              <a:rPr lang="en-US" dirty="0" smtClean="0"/>
              <a:t>There is a 40% FTE in addition to fabrication labor for maintaining the factory and administration tasks.</a:t>
            </a:r>
          </a:p>
          <a:p>
            <a:r>
              <a:rPr lang="en-US" dirty="0" smtClean="0"/>
              <a:t>In addition, there is a 40% contingency on the labor estimate.</a:t>
            </a:r>
          </a:p>
          <a:p>
            <a:r>
              <a:rPr lang="en-US" dirty="0" smtClean="0"/>
              <a:t>We think the estimate is defensible.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4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factory labor estimate.</a:t>
            </a:r>
          </a:p>
          <a:p>
            <a:r>
              <a:rPr lang="en-US" dirty="0" smtClean="0"/>
              <a:t>Include breakdown of task estimates.  </a:t>
            </a:r>
          </a:p>
          <a:p>
            <a:r>
              <a:rPr lang="en-US" dirty="0" smtClean="0"/>
              <a:t>Clarify a few points we failed to mention on Tuesday.</a:t>
            </a:r>
          </a:p>
          <a:p>
            <a:r>
              <a:rPr lang="en-US" dirty="0" smtClean="0"/>
              <a:t>Discussion of factory lifetime</a:t>
            </a:r>
          </a:p>
          <a:p>
            <a:r>
              <a:rPr lang="en-US" dirty="0" smtClean="0"/>
              <a:t>Extended support for lead technician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Personnel at the Module </a:t>
            </a:r>
            <a:r>
              <a:rPr lang="en-US" sz="3600" dirty="0"/>
              <a:t>F</a:t>
            </a:r>
            <a:r>
              <a:rPr lang="en-US" sz="3600" dirty="0" smtClean="0"/>
              <a:t>actory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rgbClr val="0000FF"/>
                </a:solidFill>
              </a:rPr>
              <a:t>Technician Leader:  </a:t>
            </a:r>
            <a:r>
              <a:rPr lang="en-US" sz="2600" dirty="0" smtClean="0"/>
              <a:t>Factory design, prototyping, factory management (QA/safety), documentation, fabrication, …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Mechanical Technician:  </a:t>
            </a:r>
            <a:r>
              <a:rPr lang="en-US" sz="2600" dirty="0" smtClean="0"/>
              <a:t>Assist in moving into factory, building assembly stations, and fabrication efforts. </a:t>
            </a:r>
          </a:p>
          <a:p>
            <a:r>
              <a:rPr lang="en-US" sz="2600" dirty="0" smtClean="0">
                <a:solidFill>
                  <a:srgbClr val="0000FF"/>
                </a:solidFill>
              </a:rPr>
              <a:t>Undergraduates:</a:t>
            </a:r>
            <a:r>
              <a:rPr lang="en-US" sz="2600" dirty="0" smtClean="0"/>
              <a:t>  tedious tasks in the module factory:  cleaning/de-burring components, spreading epoxy, QA checklists, …</a:t>
            </a:r>
          </a:p>
          <a:p>
            <a:r>
              <a:rPr lang="en-US" sz="2600" dirty="0" err="1" smtClean="0">
                <a:solidFill>
                  <a:srgbClr val="0000FF"/>
                </a:solidFill>
              </a:rPr>
              <a:t>Uncosted</a:t>
            </a:r>
            <a:r>
              <a:rPr lang="en-US" sz="2600" dirty="0" smtClean="0">
                <a:solidFill>
                  <a:srgbClr val="0000FF"/>
                </a:solidFill>
              </a:rPr>
              <a:t> graduate </a:t>
            </a:r>
            <a:r>
              <a:rPr lang="en-US" sz="2600" dirty="0">
                <a:solidFill>
                  <a:srgbClr val="0000FF"/>
                </a:solidFill>
              </a:rPr>
              <a:t>students, postdocs, and </a:t>
            </a:r>
            <a:r>
              <a:rPr lang="en-US" sz="2600" dirty="0" smtClean="0">
                <a:solidFill>
                  <a:srgbClr val="0000FF"/>
                </a:solidFill>
              </a:rPr>
              <a:t>faculty</a:t>
            </a:r>
            <a:r>
              <a:rPr lang="en-US" sz="2600" dirty="0" smtClean="0"/>
              <a:t>: commission </a:t>
            </a:r>
            <a:r>
              <a:rPr lang="en-US" sz="2600" dirty="0"/>
              <a:t>the QA tools, establish metrics</a:t>
            </a:r>
            <a:r>
              <a:rPr lang="en-US" sz="2600" dirty="0" smtClean="0"/>
              <a:t>, </a:t>
            </a:r>
            <a:r>
              <a:rPr lang="en-US" sz="2600" dirty="0"/>
              <a:t>analyze data from QA </a:t>
            </a:r>
            <a:r>
              <a:rPr lang="en-US" sz="2600" dirty="0" smtClean="0"/>
              <a:t>measurements, </a:t>
            </a:r>
            <a:r>
              <a:rPr lang="en-US" sz="2600" dirty="0" smtClean="0">
                <a:solidFill>
                  <a:srgbClr val="FF0000"/>
                </a:solidFill>
              </a:rPr>
              <a:t>and fill in where ever they are needed at the factory.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Group - CD-2/3b Review  -- Cosmic Ray Veto Module: 8.7 Module Fabrication Fabrication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9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Personnel at the Module </a:t>
            </a:r>
            <a:r>
              <a:rPr lang="en-US" sz="3600" dirty="0"/>
              <a:t>F</a:t>
            </a:r>
            <a:r>
              <a:rPr lang="en-US" sz="3600" dirty="0" smtClean="0"/>
              <a:t>actory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5620"/>
            <a:ext cx="8672513" cy="4987867"/>
          </a:xfrm>
        </p:spPr>
        <p:txBody>
          <a:bodyPr/>
          <a:lstStyle/>
          <a:p>
            <a:r>
              <a:rPr lang="en-US" dirty="0" smtClean="0"/>
              <a:t>About 7300 total hours of effort to fabricate 91 modules to Fermilab.</a:t>
            </a:r>
          </a:p>
          <a:p>
            <a:pPr lvl="1"/>
            <a:r>
              <a:rPr lang="en-US" sz="2000" dirty="0" smtClean="0"/>
              <a:t>~80 hours of fabrication effort per module.  </a:t>
            </a:r>
          </a:p>
          <a:p>
            <a:pPr lvl="1"/>
            <a:r>
              <a:rPr lang="en-US" sz="2000" dirty="0" smtClean="0"/>
              <a:t>~54 hours of tech effort per module for fabrication.</a:t>
            </a:r>
          </a:p>
          <a:p>
            <a:r>
              <a:rPr lang="en-US" dirty="0" smtClean="0"/>
              <a:t>With full-time effort, about 6 modules per month can be produced in the module factory.</a:t>
            </a:r>
          </a:p>
          <a:p>
            <a:r>
              <a:rPr lang="en-US" dirty="0" smtClean="0"/>
              <a:t>40% LOE </a:t>
            </a:r>
            <a:r>
              <a:rPr lang="en-US" dirty="0" smtClean="0">
                <a:solidFill>
                  <a:srgbClr val="FF0000"/>
                </a:solidFill>
              </a:rPr>
              <a:t>in additional to </a:t>
            </a:r>
            <a:r>
              <a:rPr lang="en-US" dirty="0" smtClean="0"/>
              <a:t>hours above</a:t>
            </a:r>
          </a:p>
          <a:p>
            <a:pPr lvl="1"/>
            <a:r>
              <a:rPr lang="en-US" sz="2000" dirty="0" smtClean="0"/>
              <a:t>20% maintain factory</a:t>
            </a:r>
          </a:p>
          <a:p>
            <a:pPr lvl="1"/>
            <a:r>
              <a:rPr lang="en-US" sz="2000" dirty="0" smtClean="0"/>
              <a:t>20% administrative: inventory, QA data, …</a:t>
            </a:r>
          </a:p>
          <a:p>
            <a:r>
              <a:rPr lang="en-US" dirty="0" smtClean="0"/>
              <a:t>40% contingency </a:t>
            </a:r>
            <a:r>
              <a:rPr lang="en-US" dirty="0">
                <a:solidFill>
                  <a:srgbClr val="FF0000"/>
                </a:solidFill>
              </a:rPr>
              <a:t>in additional to </a:t>
            </a:r>
            <a:r>
              <a:rPr lang="en-US" dirty="0"/>
              <a:t>hours </a:t>
            </a:r>
            <a:r>
              <a:rPr lang="en-US" dirty="0" smtClean="0"/>
              <a:t>above</a:t>
            </a:r>
          </a:p>
          <a:p>
            <a:r>
              <a:rPr lang="en-US" dirty="0" smtClean="0"/>
              <a:t>Separate task for packing modules &amp; loading truck:</a:t>
            </a:r>
          </a:p>
          <a:p>
            <a:pPr lvl="1"/>
            <a:r>
              <a:rPr lang="en-US" sz="2400" dirty="0" smtClean="0"/>
              <a:t>2 tech hours/models (20 hours per shipment) </a:t>
            </a:r>
          </a:p>
          <a:p>
            <a:r>
              <a:rPr lang="en-US" sz="2600" dirty="0" smtClean="0"/>
              <a:t>Separate task for managing module parts:</a:t>
            </a:r>
          </a:p>
          <a:p>
            <a:pPr lvl="1"/>
            <a:r>
              <a:rPr lang="en-US" dirty="0" smtClean="0"/>
              <a:t>1 hour per module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Group - CD-2/3b Review  -- Cosmic Ray Veto Module: 8.7 Module Fabrication Fabrication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steps for fabrication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5930"/>
            <a:ext cx="8672513" cy="4987867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Assemble di-counters: 4 tech hours</a:t>
            </a:r>
          </a:p>
          <a:p>
            <a:pPr marL="400050" lvl="1" indent="0">
              <a:buNone/>
            </a:pPr>
            <a:r>
              <a:rPr lang="en-US" dirty="0"/>
              <a:t>-- epoxy 32 pairs of counters </a:t>
            </a:r>
            <a:r>
              <a:rPr lang="en-US" dirty="0" smtClean="0"/>
              <a:t>together. &lt; 10 min per counter pair.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-</a:t>
            </a:r>
            <a:r>
              <a:rPr lang="en-US" dirty="0" smtClean="0"/>
              <a:t>- spread epoxy on pairs </a:t>
            </a:r>
            <a:r>
              <a:rPr lang="en-US" dirty="0"/>
              <a:t>and clamp full </a:t>
            </a:r>
            <a:r>
              <a:rPr lang="en-US" dirty="0" smtClean="0"/>
              <a:t>layer at once.</a:t>
            </a:r>
          </a:p>
          <a:p>
            <a:pPr marL="400050" lvl="1" indent="0">
              <a:buNone/>
            </a:pPr>
            <a:r>
              <a:rPr lang="en-US" dirty="0" smtClean="0"/>
              <a:t>-- undergrad student could prep counters.</a:t>
            </a:r>
          </a:p>
          <a:p>
            <a:pPr marL="457200" indent="-457200">
              <a:buAutoNum type="arabicParenR"/>
            </a:pPr>
            <a:r>
              <a:rPr lang="en-US" dirty="0" smtClean="0"/>
              <a:t>Fiber and fiber guide bar:  6 tech hours</a:t>
            </a:r>
          </a:p>
          <a:p>
            <a:pPr marL="400050" lvl="1" indent="0">
              <a:buNone/>
            </a:pPr>
            <a:r>
              <a:rPr lang="en-US" dirty="0" smtClean="0"/>
              <a:t>-- apply epoxy to 64 FGB and fix in place with jig (~10 per hour).</a:t>
            </a:r>
          </a:p>
          <a:p>
            <a:pPr marL="400050" lvl="1" indent="0">
              <a:buNone/>
            </a:pPr>
            <a:r>
              <a:rPr lang="en-US" dirty="0"/>
              <a:t>-- </a:t>
            </a:r>
            <a:r>
              <a:rPr lang="en-US" dirty="0" smtClean="0"/>
              <a:t>undergrad student could </a:t>
            </a:r>
            <a:r>
              <a:rPr lang="en-US" dirty="0"/>
              <a:t>thread 128 fibers</a:t>
            </a:r>
            <a:r>
              <a:rPr lang="en-US" dirty="0" smtClean="0"/>
              <a:t>.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Flycut</a:t>
            </a:r>
            <a:r>
              <a:rPr lang="en-US" dirty="0" smtClean="0"/>
              <a:t>: 8 tech hours</a:t>
            </a:r>
          </a:p>
          <a:p>
            <a:pPr marL="400050" lvl="1" indent="0">
              <a:buNone/>
            </a:pPr>
            <a:r>
              <a:rPr lang="en-US" dirty="0" smtClean="0"/>
              <a:t>-- time consuming step with almost constant attention. </a:t>
            </a:r>
          </a:p>
          <a:p>
            <a:pPr marL="400050" lvl="1" indent="0">
              <a:buNone/>
            </a:pPr>
            <a:r>
              <a:rPr lang="en-US" dirty="0" smtClean="0"/>
              <a:t>-- fiber imaging done during fly cut process. </a:t>
            </a:r>
          </a:p>
          <a:p>
            <a:pPr marL="0" indent="0">
              <a:buNone/>
            </a:pPr>
            <a:r>
              <a:rPr lang="en-US" dirty="0" smtClean="0"/>
              <a:t>4) Fiber QA: 4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fiber transmission test of 32 di-counters.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&lt; 10 min per di-counter, run test &amp; record results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5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steps for </a:t>
            </a:r>
            <a:r>
              <a:rPr lang="en-US" dirty="0" smtClean="0"/>
              <a:t>fabrication 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3006"/>
            <a:ext cx="8672513" cy="4987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5) Counter </a:t>
            </a:r>
            <a:r>
              <a:rPr lang="en-US" dirty="0"/>
              <a:t>manifold: 4 </a:t>
            </a:r>
            <a:r>
              <a:rPr lang="en-US" dirty="0" smtClean="0"/>
              <a:t>tech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insert counter motherboard and attach jig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(can be prepped in advance by U-grad)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simple install – 2 screws per manifold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6) Epoxy module: 6 tech hours</a:t>
            </a:r>
          </a:p>
          <a:p>
            <a:pPr marL="400050" lvl="1" indent="0">
              <a:buNone/>
            </a:pPr>
            <a:r>
              <a:rPr lang="en-US" dirty="0" smtClean="0"/>
              <a:t>-- 32 di-counters, 5 AL sheets, lots of epoxy</a:t>
            </a:r>
          </a:p>
          <a:p>
            <a:pPr marL="400050" lvl="1" indent="0">
              <a:buNone/>
            </a:pPr>
            <a:r>
              <a:rPr lang="en-US" dirty="0" smtClean="0"/>
              <a:t>-- requires two people for efficiency (tech + U-grad)</a:t>
            </a:r>
          </a:p>
          <a:p>
            <a:pPr marL="457200" indent="-457200">
              <a:buAutoNum type="arabicParenR" startAt="7"/>
            </a:pPr>
            <a:r>
              <a:rPr lang="en-US" dirty="0" smtClean="0"/>
              <a:t>Module </a:t>
            </a:r>
            <a:r>
              <a:rPr lang="en-US" dirty="0"/>
              <a:t>QA: 2 </a:t>
            </a:r>
            <a:r>
              <a:rPr lang="en-US" dirty="0" smtClean="0"/>
              <a:t>tech hours</a:t>
            </a:r>
          </a:p>
          <a:p>
            <a:pPr marL="400050" lvl="1" indent="0">
              <a:buNone/>
            </a:pPr>
            <a:r>
              <a:rPr lang="en-US" dirty="0" smtClean="0"/>
              <a:t>-- techs move modules</a:t>
            </a:r>
          </a:p>
          <a:p>
            <a:pPr marL="400050" lvl="1" indent="0">
              <a:buNone/>
            </a:pPr>
            <a:r>
              <a:rPr lang="en-US" dirty="0" smtClean="0"/>
              <a:t>-- post-doc performs QA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8) Crate</a:t>
            </a:r>
            <a:r>
              <a:rPr lang="en-US" dirty="0"/>
              <a:t>: </a:t>
            </a:r>
            <a:r>
              <a:rPr lang="en-US" dirty="0" smtClean="0"/>
              <a:t>~1 tech hour per module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 Crates fabricated at local job shop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		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2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tech hours for fabrication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832682"/>
            <a:ext cx="8672513" cy="4987867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Assemble di-counters: 4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Fiber and fiber guide bar:  6 hours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Flycut</a:t>
            </a:r>
            <a:r>
              <a:rPr lang="en-US" dirty="0" smtClean="0"/>
              <a:t>: 8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Fiber QA: 4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Counter manifold: 4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Epoxy module: 6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Module QA: 2 hours</a:t>
            </a:r>
          </a:p>
          <a:p>
            <a:pPr marL="457200" indent="-457200">
              <a:buAutoNum type="arabicParenR"/>
            </a:pPr>
            <a:r>
              <a:rPr lang="en-US" dirty="0" smtClean="0"/>
              <a:t>Crate: 1 hour</a:t>
            </a:r>
          </a:p>
          <a:p>
            <a:pPr marL="0" indent="0">
              <a:buNone/>
            </a:pPr>
            <a:r>
              <a:rPr lang="en-US" dirty="0" smtClean="0"/>
              <a:t>Total: ~ 35 hours per module</a:t>
            </a:r>
          </a:p>
          <a:p>
            <a:pPr lvl="1" indent="-342900">
              <a:buFontTx/>
              <a:buChar char="-"/>
            </a:pPr>
            <a:r>
              <a:rPr lang="en-US" dirty="0" smtClean="0"/>
              <a:t>additional 19 available: basic QA, prep, and surprises</a:t>
            </a:r>
          </a:p>
          <a:p>
            <a:pPr lvl="1" indent="-342900">
              <a:buFontTx/>
              <a:buChar char="-"/>
            </a:pPr>
            <a:r>
              <a:rPr lang="en-US" dirty="0" smtClean="0"/>
              <a:t>also 20% FTE to maintain factory</a:t>
            </a:r>
          </a:p>
          <a:p>
            <a:pPr lvl="1" indent="-342900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lso 20% for administrative effort</a:t>
            </a:r>
          </a:p>
          <a:p>
            <a:pPr lvl="1" indent="-342900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lso 40% contingency</a:t>
            </a:r>
          </a:p>
          <a:p>
            <a:pPr lvl="1" indent="-342900">
              <a:buFontTx/>
              <a:buChar char="-"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10/21/14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Group - CD-2/3b Review  -- Cosmic Ray Veto Module: 8.7 Module Fabrication Fabrication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5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flow at module factory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Group - CD-2/3b Review  -- Cosmic Ray Veto Module: 8.7 Module Fabrication Fabrication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Screen Shot 2014-05-29 at 1.59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2640169"/>
          </a:xfrm>
          <a:prstGeom prst="rect">
            <a:avLst/>
          </a:prstGeom>
        </p:spPr>
      </p:pic>
      <p:pic>
        <p:nvPicPr>
          <p:cNvPr id="8" name="Picture 7" descr="Screen Shot 2014-05-29 at 1.59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570" y="4090474"/>
            <a:ext cx="3756424" cy="1855852"/>
          </a:xfrm>
          <a:prstGeom prst="rect">
            <a:avLst/>
          </a:prstGeom>
        </p:spPr>
      </p:pic>
      <p:pic>
        <p:nvPicPr>
          <p:cNvPr id="9" name="Picture 8" descr="Screen Shot 2014-05-29 at 1.59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897" y="3554569"/>
            <a:ext cx="1585103" cy="4141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250" y="4849431"/>
            <a:ext cx="1903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Month 1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DocDB</a:t>
            </a:r>
            <a:r>
              <a:rPr lang="en-US" sz="2400" dirty="0" smtClean="0"/>
              <a:t> 4197)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35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flow at module factory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Group - CD-2/3b Review  -- Cosmic Ray Veto Module: 8.7 Module Fabrication Fabrication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 descr="Screen Shot 2014-05-29 at 1.59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570" y="4567836"/>
            <a:ext cx="3756424" cy="1855852"/>
          </a:xfrm>
          <a:prstGeom prst="rect">
            <a:avLst/>
          </a:prstGeom>
        </p:spPr>
      </p:pic>
      <p:pic>
        <p:nvPicPr>
          <p:cNvPr id="9" name="Picture 8" descr="Screen Shot 2014-05-29 at 1.59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897" y="4170377"/>
            <a:ext cx="1585103" cy="4141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250" y="4849431"/>
            <a:ext cx="1800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Month 2</a:t>
            </a:r>
            <a:endParaRPr lang="en-US" sz="3600" dirty="0"/>
          </a:p>
        </p:txBody>
      </p:sp>
      <p:pic>
        <p:nvPicPr>
          <p:cNvPr id="3" name="Picture 2" descr="Screen Shot 2014-05-29 at 2.14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347"/>
            <a:ext cx="9144000" cy="3123127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272370" y="3367659"/>
            <a:ext cx="1837940" cy="442607"/>
          </a:xfrm>
          <a:prstGeom prst="ellipse">
            <a:avLst/>
          </a:prstGeom>
          <a:solidFill>
            <a:schemeClr val="tx2">
              <a:lumMod val="20000"/>
              <a:lumOff val="80000"/>
              <a:alpha val="3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1388" y="4255895"/>
            <a:ext cx="5282605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Module 12 crated in less than 2 months!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118447" y="3810266"/>
            <a:ext cx="885059" cy="44563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69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36257</TotalTime>
  <Words>1717</Words>
  <Application>Microsoft Macintosh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FermilabTemplate</vt:lpstr>
      <vt:lpstr>Fermilab: Footer Only</vt:lpstr>
      <vt:lpstr>Mu2e Cosmic Ray Veto: 8.7: CRV Module Fabrication “Follow up” on fabrication hours</vt:lpstr>
      <vt:lpstr>Content</vt:lpstr>
      <vt:lpstr>Personnel at the Module Factory</vt:lpstr>
      <vt:lpstr>Personnel at the Module Factory</vt:lpstr>
      <vt:lpstr>Primary steps for fabrication </vt:lpstr>
      <vt:lpstr>Primary steps for fabrication (cont…)</vt:lpstr>
      <vt:lpstr>Summary: tech hours for fabrication</vt:lpstr>
      <vt:lpstr>Work flow at module factory</vt:lpstr>
      <vt:lpstr>Work flow at module factory</vt:lpstr>
      <vt:lpstr>Lag time in work flow</vt:lpstr>
      <vt:lpstr>Optimizations</vt:lpstr>
      <vt:lpstr>Tech vacation and unexpected absence </vt:lpstr>
      <vt:lpstr>PowerPoint Presentation</vt:lpstr>
      <vt:lpstr>Prototype Plan</vt:lpstr>
      <vt:lpstr>Factory Lifetime</vt:lpstr>
      <vt:lpstr>Lead Technician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Julie</cp:lastModifiedBy>
  <cp:revision>450</cp:revision>
  <cp:lastPrinted>2014-06-04T17:18:59Z</cp:lastPrinted>
  <dcterms:created xsi:type="dcterms:W3CDTF">2014-01-03T20:18:13Z</dcterms:created>
  <dcterms:modified xsi:type="dcterms:W3CDTF">2014-10-22T15:31:42Z</dcterms:modified>
</cp:coreProperties>
</file>