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72"/>
  </p:notesMasterIdLst>
  <p:handoutMasterIdLst>
    <p:handoutMasterId r:id="rId73"/>
  </p:handoutMasterIdLst>
  <p:sldIdLst>
    <p:sldId id="374" r:id="rId3"/>
    <p:sldId id="314" r:id="rId4"/>
    <p:sldId id="324" r:id="rId5"/>
    <p:sldId id="424" r:id="rId6"/>
    <p:sldId id="339" r:id="rId7"/>
    <p:sldId id="386" r:id="rId8"/>
    <p:sldId id="390" r:id="rId9"/>
    <p:sldId id="394" r:id="rId10"/>
    <p:sldId id="325" r:id="rId11"/>
    <p:sldId id="395" r:id="rId12"/>
    <p:sldId id="397" r:id="rId13"/>
    <p:sldId id="341" r:id="rId14"/>
    <p:sldId id="400" r:id="rId15"/>
    <p:sldId id="402" r:id="rId16"/>
    <p:sldId id="326" r:id="rId17"/>
    <p:sldId id="405" r:id="rId18"/>
    <p:sldId id="407" r:id="rId19"/>
    <p:sldId id="327" r:id="rId20"/>
    <p:sldId id="420" r:id="rId21"/>
    <p:sldId id="417" r:id="rId22"/>
    <p:sldId id="421" r:id="rId23"/>
    <p:sldId id="410" r:id="rId24"/>
    <p:sldId id="412" r:id="rId25"/>
    <p:sldId id="422" r:id="rId26"/>
    <p:sldId id="425" r:id="rId27"/>
    <p:sldId id="376" r:id="rId28"/>
    <p:sldId id="317" r:id="rId29"/>
    <p:sldId id="377" r:id="rId30"/>
    <p:sldId id="319" r:id="rId31"/>
    <p:sldId id="378" r:id="rId32"/>
    <p:sldId id="321" r:id="rId33"/>
    <p:sldId id="328" r:id="rId34"/>
    <p:sldId id="343" r:id="rId35"/>
    <p:sldId id="333" r:id="rId36"/>
    <p:sldId id="335" r:id="rId37"/>
    <p:sldId id="338" r:id="rId38"/>
    <p:sldId id="348" r:id="rId39"/>
    <p:sldId id="358" r:id="rId40"/>
    <p:sldId id="359" r:id="rId41"/>
    <p:sldId id="361" r:id="rId42"/>
    <p:sldId id="383" r:id="rId43"/>
    <p:sldId id="426" r:id="rId44"/>
    <p:sldId id="336" r:id="rId45"/>
    <p:sldId id="357" r:id="rId46"/>
    <p:sldId id="356" r:id="rId47"/>
    <p:sldId id="380" r:id="rId48"/>
    <p:sldId id="370" r:id="rId49"/>
    <p:sldId id="371" r:id="rId50"/>
    <p:sldId id="381" r:id="rId51"/>
    <p:sldId id="337" r:id="rId52"/>
    <p:sldId id="365" r:id="rId53"/>
    <p:sldId id="350" r:id="rId54"/>
    <p:sldId id="355" r:id="rId55"/>
    <p:sldId id="429" r:id="rId56"/>
    <p:sldId id="373" r:id="rId57"/>
    <p:sldId id="372" r:id="rId58"/>
    <p:sldId id="362" r:id="rId59"/>
    <p:sldId id="384" r:id="rId60"/>
    <p:sldId id="427" r:id="rId61"/>
    <p:sldId id="387" r:id="rId62"/>
    <p:sldId id="388" r:id="rId63"/>
    <p:sldId id="389" r:id="rId64"/>
    <p:sldId id="385" r:id="rId65"/>
    <p:sldId id="428" r:id="rId66"/>
    <p:sldId id="367" r:id="rId67"/>
    <p:sldId id="366" r:id="rId68"/>
    <p:sldId id="368" r:id="rId69"/>
    <p:sldId id="379" r:id="rId70"/>
    <p:sldId id="423" r:id="rId7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652C"/>
    <a:srgbClr val="1C6B11"/>
    <a:srgbClr val="BD1F24"/>
    <a:srgbClr val="DA592A"/>
    <a:srgbClr val="808080"/>
    <a:srgbClr val="154D81"/>
    <a:srgbClr val="E0692D"/>
    <a:srgbClr val="DF6424"/>
    <a:srgbClr val="D354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237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107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07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07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CD-2 Review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Trigger &amp; DAQ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10/21/2014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 descr="Pictur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2301775"/>
            <a:ext cx="3967480" cy="2377038"/>
          </a:xfrm>
          <a:prstGeom prst="rect">
            <a:avLst/>
          </a:prstGeom>
        </p:spPr>
      </p:pic>
      <p:pic>
        <p:nvPicPr>
          <p:cNvPr id="10" name="Picture 9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01775"/>
            <a:ext cx="3921471" cy="2349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9975" y="1062334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Breakdown (by L3 Activity)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96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Pictur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6221"/>
            <a:ext cx="4073001" cy="2440259"/>
          </a:xfrm>
          <a:prstGeom prst="rect">
            <a:avLst/>
          </a:prstGeom>
        </p:spPr>
      </p:pic>
      <p:pic>
        <p:nvPicPr>
          <p:cNvPr id="10" name="Picture 9" descr="Pict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9" y="3753063"/>
            <a:ext cx="3981001" cy="2385139"/>
          </a:xfrm>
          <a:prstGeom prst="rect">
            <a:avLst/>
          </a:prstGeom>
        </p:spPr>
      </p:pic>
      <p:pic>
        <p:nvPicPr>
          <p:cNvPr id="11" name="Picture 10" descr="Pictur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53063"/>
            <a:ext cx="4005170" cy="2399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75" y="1062334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Breakdown (by L3 Activity)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09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8775" y="1293167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7" y="1314908"/>
            <a:ext cx="6882981" cy="4432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243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 descr="Pictur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" y="2313830"/>
            <a:ext cx="3758915" cy="2424999"/>
          </a:xfrm>
          <a:prstGeom prst="rect">
            <a:avLst/>
          </a:prstGeom>
        </p:spPr>
      </p:pic>
      <p:pic>
        <p:nvPicPr>
          <p:cNvPr id="11" name="Picture 10" descr="Pict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1256"/>
            <a:ext cx="3711208" cy="2394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8775" y="1293167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Breakdown (by L3 Activity)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5189" y="4647365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70620" y="4630488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475.09.02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05074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Picture 9" descr="Pic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40"/>
            <a:ext cx="3798302" cy="2450409"/>
          </a:xfrm>
          <a:prstGeom prst="rect">
            <a:avLst/>
          </a:prstGeom>
        </p:spPr>
      </p:pic>
      <p:pic>
        <p:nvPicPr>
          <p:cNvPr id="11" name="Picture 10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3698"/>
            <a:ext cx="3752532" cy="2420881"/>
          </a:xfrm>
          <a:prstGeom prst="rect">
            <a:avLst/>
          </a:prstGeom>
        </p:spPr>
      </p:pic>
      <p:pic>
        <p:nvPicPr>
          <p:cNvPr id="12" name="Picture 11" descr="Picture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44" y="3666472"/>
            <a:ext cx="3836938" cy="2475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8775" y="1293167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Breakdown (by L3 Activity)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8936" y="5945302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475.09.04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4367" y="5928425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820" y="3284117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475.09.03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98774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3" y="1340939"/>
            <a:ext cx="7071973" cy="4176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8775" y="1293167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89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" name="Picture 8" descr="Picture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5" y="2130083"/>
            <a:ext cx="4201884" cy="2484246"/>
          </a:xfrm>
          <a:prstGeom prst="rect">
            <a:avLst/>
          </a:prstGeom>
        </p:spPr>
      </p:pic>
      <p:pic>
        <p:nvPicPr>
          <p:cNvPr id="10" name="Picture 9" descr="Pictur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85" y="2130083"/>
            <a:ext cx="4151084" cy="2454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1180" y="4468508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6611" y="4451631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475.09.02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8775" y="1293167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 of Estimate (by L3 Activity)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57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 descr="Pictur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6647"/>
            <a:ext cx="4255405" cy="2515889"/>
          </a:xfrm>
          <a:prstGeom prst="rect">
            <a:avLst/>
          </a:prstGeom>
        </p:spPr>
      </p:pic>
      <p:pic>
        <p:nvPicPr>
          <p:cNvPr id="10" name="Picture 9" descr="Pictur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77558"/>
            <a:ext cx="4181564" cy="2472233"/>
          </a:xfrm>
          <a:prstGeom prst="rect">
            <a:avLst/>
          </a:prstGeom>
        </p:spPr>
      </p:pic>
      <p:pic>
        <p:nvPicPr>
          <p:cNvPr id="11" name="Picture 10" descr="Picture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683" y="3622671"/>
            <a:ext cx="4181565" cy="24722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8936" y="5945302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475.09.04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74367" y="5928425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475.09.05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4820" y="3284117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475.09.03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438775" y="1293167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 of Estimate (by L3 Activity)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46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0" y="1727200"/>
            <a:ext cx="6815919" cy="4395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3735" y="1031855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by FY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472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" name="Picture 10" descr="Picture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56" y="2690436"/>
            <a:ext cx="3667478" cy="2367488"/>
          </a:xfrm>
          <a:prstGeom prst="rect">
            <a:avLst/>
          </a:prstGeom>
        </p:spPr>
      </p:pic>
      <p:pic>
        <p:nvPicPr>
          <p:cNvPr id="12" name="Picture 11" descr="Picture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51" y="2690436"/>
            <a:ext cx="3667478" cy="2367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3735" y="103185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by FY (by L3 Activity)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2749" y="4728173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812505" y="4702054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475.09.02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8427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58803"/>
            <a:ext cx="8672513" cy="46180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475.9.1	Management</a:t>
            </a:r>
          </a:p>
          <a:p>
            <a:pPr lvl="1">
              <a:buNone/>
            </a:pPr>
            <a:r>
              <a:rPr lang="en-US" sz="1600" dirty="0" smtClean="0"/>
              <a:t>	Organization, Schedule, Cost Estimates, QA, Risks, ES&amp;H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475.9.2	System Design &amp; Test</a:t>
            </a:r>
          </a:p>
          <a:p>
            <a:pPr lvl="1">
              <a:buNone/>
            </a:pPr>
            <a:r>
              <a:rPr lang="en-US" sz="1600" dirty="0" smtClean="0"/>
              <a:t>	Requirements, System Architecture, System Test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475.9.3	Data Acquisition</a:t>
            </a:r>
          </a:p>
          <a:p>
            <a:pPr lvl="1">
              <a:buNone/>
            </a:pPr>
            <a:r>
              <a:rPr lang="en-US" sz="1600" dirty="0" smtClean="0"/>
              <a:t>	Data Readout, Timing System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475.9.4	Data Processing</a:t>
            </a:r>
          </a:p>
          <a:p>
            <a:pPr lvl="1">
              <a:buNone/>
            </a:pPr>
            <a:r>
              <a:rPr lang="en-US" sz="1600" dirty="0" smtClean="0"/>
              <a:t>	Online Computing and Data Filters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475.9.5	Controls &amp; Networking</a:t>
            </a:r>
          </a:p>
          <a:p>
            <a:pPr lvl="1">
              <a:buNone/>
            </a:pPr>
            <a:r>
              <a:rPr lang="en-US" sz="1600" dirty="0" smtClean="0"/>
              <a:t>	General-purpose Networking, Slow Controls, Control Room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 descr="Picture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1" y="1225478"/>
            <a:ext cx="3667478" cy="2367488"/>
          </a:xfrm>
          <a:prstGeom prst="rect">
            <a:avLst/>
          </a:prstGeom>
        </p:spPr>
      </p:pic>
      <p:pic>
        <p:nvPicPr>
          <p:cNvPr id="10" name="Picture 9" descr="Picture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3689103"/>
            <a:ext cx="3708118" cy="2393723"/>
          </a:xfrm>
          <a:prstGeom prst="rect">
            <a:avLst/>
          </a:prstGeom>
        </p:spPr>
      </p:pic>
      <p:pic>
        <p:nvPicPr>
          <p:cNvPr id="11" name="Picture 10" descr="Picture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182" y="3667537"/>
            <a:ext cx="3731015" cy="2408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3735" y="103185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by FY (by L3 Activity)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40768" y="5776025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475.09.04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199" y="5759148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475.09.05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6652" y="3114840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475.09.03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13652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3735" y="1031855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by FY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818640"/>
            <a:ext cx="7584081" cy="3724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472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 descr="Picture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35990"/>
            <a:ext cx="4272280" cy="2101852"/>
          </a:xfrm>
          <a:prstGeom prst="rect">
            <a:avLst/>
          </a:prstGeom>
        </p:spPr>
      </p:pic>
      <p:pic>
        <p:nvPicPr>
          <p:cNvPr id="9" name="Picture 8" descr="Picture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19" y="2535990"/>
            <a:ext cx="4272280" cy="2101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3735" y="103185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by FY (by L3 Activity)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42973" y="4643151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475.09.01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8926" y="4621562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475.09.02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673566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Picture 8" descr="Picture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310815"/>
            <a:ext cx="3635594" cy="2027879"/>
          </a:xfrm>
          <a:prstGeom prst="rect">
            <a:avLst/>
          </a:prstGeom>
        </p:spPr>
      </p:pic>
      <p:pic>
        <p:nvPicPr>
          <p:cNvPr id="10" name="Picture 9" descr="Picture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650" y="3722624"/>
            <a:ext cx="3647317" cy="2034418"/>
          </a:xfrm>
          <a:prstGeom prst="rect">
            <a:avLst/>
          </a:prstGeom>
        </p:spPr>
      </p:pic>
      <p:pic>
        <p:nvPicPr>
          <p:cNvPr id="12" name="Picture 11" descr="Picture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3722624"/>
            <a:ext cx="3647317" cy="20344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3735" y="1031855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Resources by FY (by L3 Activity)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3999" y="5776025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475.09.04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67926" y="5776025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475.09.05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3999" y="3255208"/>
            <a:ext cx="1331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475.09.03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8427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" y="5010553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7624349"/>
              </p:ext>
            </p:extLst>
          </p:nvPr>
        </p:nvGraphicFramePr>
        <p:xfrm>
          <a:off x="4" y="5115804"/>
          <a:ext cx="8686796" cy="581660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3" y="5010553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0" y="5328053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-1835731" y="3625664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819731" y="3632014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8969" y="362779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18619" y="3638364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263319" y="364471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85669" y="364471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301669" y="365106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334857" y="362566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3120" y="5944797"/>
            <a:ext cx="8087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FY14                 FY15                FY16                 FY17                 FY18                 FY19                FY20                  FY21</a:t>
            </a:r>
            <a:endParaRPr lang="en-US" sz="1400" dirty="0"/>
          </a:p>
        </p:txBody>
      </p:sp>
      <p:sp>
        <p:nvSpPr>
          <p:cNvPr id="56" name="Diamond 55"/>
          <p:cNvSpPr>
            <a:spLocks noChangeAspect="1"/>
          </p:cNvSpPr>
          <p:nvPr/>
        </p:nvSpPr>
        <p:spPr>
          <a:xfrm>
            <a:off x="1242488" y="5783300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6" idx="0"/>
          </p:cNvCxnSpPr>
          <p:nvPr/>
        </p:nvCxnSpPr>
        <p:spPr>
          <a:xfrm rot="16200000" flipV="1">
            <a:off x="-898957" y="3524696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>
            <a:spLocks noChangeAspect="1"/>
          </p:cNvSpPr>
          <p:nvPr/>
        </p:nvSpPr>
        <p:spPr>
          <a:xfrm>
            <a:off x="1626731" y="5780806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8" idx="0"/>
          </p:cNvCxnSpPr>
          <p:nvPr/>
        </p:nvCxnSpPr>
        <p:spPr>
          <a:xfrm rot="16200000" flipV="1">
            <a:off x="-514714" y="3522202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200" y="883153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7870" y="890536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CD-2/3b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3056" y="890536"/>
            <a:ext cx="8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</a:t>
            </a:r>
            <a:r>
              <a:rPr lang="en-US" sz="1400" dirty="0"/>
              <a:t>4</a:t>
            </a:r>
            <a:endParaRPr lang="en-US" sz="1400" dirty="0" smtClean="0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247319" y="3627748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997474" y="4243485"/>
            <a:ext cx="4285976" cy="3492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Detector Prototypes and Construction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7474" y="5070802"/>
            <a:ext cx="3894640" cy="3492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Accelerator and Beamline Construction 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6" name="Diamond 65"/>
          <p:cNvSpPr>
            <a:spLocks noChangeAspect="1"/>
          </p:cNvSpPr>
          <p:nvPr/>
        </p:nvSpPr>
        <p:spPr>
          <a:xfrm>
            <a:off x="7628264" y="5755993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0"/>
          </p:cNvCxnSpPr>
          <p:nvPr/>
        </p:nvCxnSpPr>
        <p:spPr>
          <a:xfrm rot="16200000" flipV="1">
            <a:off x="5486819" y="3497389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-Point Star 69"/>
          <p:cNvSpPr>
            <a:spLocks noChangeAspect="1"/>
          </p:cNvSpPr>
          <p:nvPr/>
        </p:nvSpPr>
        <p:spPr>
          <a:xfrm>
            <a:off x="7521808" y="1642291"/>
            <a:ext cx="182880" cy="182880"/>
          </a:xfrm>
          <a:prstGeom prst="star6">
            <a:avLst/>
          </a:prstGeom>
          <a:solidFill>
            <a:srgbClr val="FF0000"/>
          </a:solidFill>
          <a:effectLst>
            <a:outerShdw blurRad="40000" dist="73787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794509" y="1437265"/>
            <a:ext cx="90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KPPs Satisfied</a:t>
            </a:r>
            <a:endParaRPr lang="en-US" sz="1000" dirty="0"/>
          </a:p>
        </p:txBody>
      </p:sp>
      <p:sp>
        <p:nvSpPr>
          <p:cNvPr id="76" name="Rectangle 75"/>
          <p:cNvSpPr/>
          <p:nvPr/>
        </p:nvSpPr>
        <p:spPr>
          <a:xfrm>
            <a:off x="6892114" y="5007386"/>
            <a:ext cx="1021273" cy="571235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Accelerator Commissioning (off Project)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7" name="Diamond 36"/>
          <p:cNvSpPr>
            <a:spLocks noChangeAspect="1"/>
          </p:cNvSpPr>
          <p:nvPr/>
        </p:nvSpPr>
        <p:spPr>
          <a:xfrm>
            <a:off x="2880315" y="5780807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0"/>
          </p:cNvCxnSpPr>
          <p:nvPr/>
        </p:nvCxnSpPr>
        <p:spPr>
          <a:xfrm rot="16200000" flipV="1">
            <a:off x="738870" y="3522203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19599" y="883153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CD-3c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797050" y="3073260"/>
            <a:ext cx="1568450" cy="41148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Detector Hall Construction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38203" y="4661606"/>
            <a:ext cx="262747" cy="33655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4038" y="4718756"/>
            <a:ext cx="1428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Cosmic Ray System Test</a:t>
            </a:r>
            <a:endParaRPr lang="en-US" sz="1000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>
          <a:xfrm>
            <a:off x="6445519" y="6534195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>
          <a:xfrm>
            <a:off x="224106" y="6534195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>
          <a:xfrm>
            <a:off x="877636" y="6534195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79" name="Rectangle 78"/>
          <p:cNvSpPr/>
          <p:nvPr/>
        </p:nvSpPr>
        <p:spPr>
          <a:xfrm>
            <a:off x="1009033" y="1366829"/>
            <a:ext cx="1334824" cy="36576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64999">
                <a:schemeClr val="tx2">
                  <a:lumMod val="40000"/>
                  <a:lumOff val="60000"/>
                </a:schemeClr>
              </a:gs>
              <a:gs pos="8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Acquisition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Pilot System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09033" y="1786537"/>
            <a:ext cx="1334823" cy="3670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64999">
                <a:schemeClr val="tx2">
                  <a:lumMod val="40000"/>
                  <a:lumOff val="60000"/>
                </a:schemeClr>
              </a:gs>
              <a:gs pos="8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Processing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Pilot System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14812" y="2215453"/>
            <a:ext cx="1329044" cy="3670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64999">
                <a:schemeClr val="tx2">
                  <a:lumMod val="40000"/>
                  <a:lumOff val="60000"/>
                </a:schemeClr>
              </a:gs>
              <a:gs pos="8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Controls &amp; Network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Pilot System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88258" y="1366829"/>
            <a:ext cx="3903854" cy="3657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89999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Acquisition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Production System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88258" y="1787875"/>
            <a:ext cx="3903854" cy="3657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89999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Processing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Production System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88258" y="2215447"/>
            <a:ext cx="3903856" cy="3657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89999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Controls &amp; Networking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Production System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92"/>
          <p:cNvGrpSpPr/>
          <p:nvPr/>
        </p:nvGrpSpPr>
        <p:grpSpPr>
          <a:xfrm>
            <a:off x="3991462" y="2581207"/>
            <a:ext cx="3609488" cy="391075"/>
            <a:chOff x="3912357" y="2744443"/>
            <a:chExt cx="3609488" cy="391075"/>
          </a:xfrm>
        </p:grpSpPr>
        <p:sp>
          <p:nvSpPr>
            <p:cNvPr id="88" name="Arc 87"/>
            <p:cNvSpPr/>
            <p:nvPr/>
          </p:nvSpPr>
          <p:spPr>
            <a:xfrm rot="5400000">
              <a:off x="6560898" y="2669180"/>
              <a:ext cx="153854" cy="304380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 flipV="1">
              <a:off x="4771430" y="2679193"/>
              <a:ext cx="153854" cy="28435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 flipH="1" flipV="1">
              <a:off x="6517440" y="2125489"/>
              <a:ext cx="237221" cy="1771588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16200000" flipV="1">
              <a:off x="4712695" y="2097959"/>
              <a:ext cx="237221" cy="1837898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969730" y="2868085"/>
            <a:ext cx="171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Optimization &amp; Debug</a:t>
            </a:r>
            <a:endParaRPr lang="en-US" sz="1200" dirty="0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4157394" y="3334414"/>
            <a:ext cx="0" cy="25656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532952" y="3590974"/>
            <a:ext cx="124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DAQ, Controls, Networking Purchases</a:t>
            </a:r>
            <a:endParaRPr lang="en-US" sz="1200" dirty="0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5122129" y="3334414"/>
            <a:ext cx="0" cy="25656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497687" y="3597154"/>
            <a:ext cx="124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Computer</a:t>
            </a:r>
          </a:p>
          <a:p>
            <a:pPr algn="ctr"/>
            <a:r>
              <a:rPr lang="en-US" sz="1200" dirty="0" smtClean="0"/>
              <a:t>Purchases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2000" b="1" dirty="0" smtClean="0"/>
              <a:t>Major Milestones</a:t>
            </a:r>
          </a:p>
          <a:p>
            <a:endParaRPr lang="en-US" sz="2000" dirty="0" smtClean="0"/>
          </a:p>
          <a:p>
            <a:r>
              <a:rPr lang="en-US" sz="2000" dirty="0" smtClean="0"/>
              <a:t>Completion of Pilot System development for Data Acquisition, Data Processing, and Controls and Networking tasks (July 2015)</a:t>
            </a:r>
          </a:p>
          <a:p>
            <a:endParaRPr lang="en-US" sz="2000" dirty="0" smtClean="0"/>
          </a:p>
          <a:p>
            <a:r>
              <a:rPr lang="en-US" sz="2000" dirty="0" smtClean="0"/>
              <a:t>Completion of Production System development for Data Acquisition, Data Processing, and Controls and Networking tasks (January 2020)</a:t>
            </a:r>
          </a:p>
          <a:p>
            <a:pPr lvl="1"/>
            <a:r>
              <a:rPr lang="en-US" sz="1800" dirty="0" smtClean="0"/>
              <a:t>last two years are optimization &amp; debug at reduced level of effort</a:t>
            </a:r>
          </a:p>
          <a:p>
            <a:endParaRPr lang="en-US" sz="2000" dirty="0" smtClean="0"/>
          </a:p>
          <a:p>
            <a:r>
              <a:rPr lang="en-US" sz="2000" dirty="0" smtClean="0"/>
              <a:t>Cosmic Ray Test (final integration with detectors and full readout test) (June 2020)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200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27289"/>
            <a:ext cx="8672513" cy="498786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/>
              <a:t>Improvements since CD-1</a:t>
            </a:r>
          </a:p>
          <a:p>
            <a:endParaRPr lang="en-US" sz="2000" dirty="0" smtClean="0"/>
          </a:p>
          <a:p>
            <a:r>
              <a:rPr lang="en-US" sz="2000" dirty="0" smtClean="0"/>
              <a:t>better data rate estimates due to improved background simulations</a:t>
            </a: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switch to a triggered CRV readout to accommodate higher background rates and lower thresholds (CRV data not needed for online analysis)</a:t>
            </a:r>
          </a:p>
          <a:p>
            <a:endParaRPr lang="en-US" sz="2000" dirty="0"/>
          </a:p>
          <a:p>
            <a:r>
              <a:rPr lang="en-US" sz="2000" dirty="0" smtClean="0"/>
              <a:t>rejection rate reduced from 99.8% to 99.0% to allow independent Calorimeter filters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043046"/>
            <a:ext cx="8362949" cy="4987867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000" b="1" dirty="0" smtClean="0"/>
              <a:t>Performance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Tests have been performed on the primary DAQ interfaces - </a:t>
            </a:r>
          </a:p>
          <a:p>
            <a:pPr lvl="1">
              <a:buNone/>
            </a:pPr>
            <a:r>
              <a:rPr lang="en-US" sz="2000" dirty="0" smtClean="0"/>
              <a:t>	digitizer to readout controller (LVDS), readout controller to data transfer controller (optical link), and data transfer controller to DAQ server (</a:t>
            </a:r>
            <a:r>
              <a:rPr lang="en-US" sz="2000" dirty="0" err="1" smtClean="0"/>
              <a:t>PCIe</a:t>
            </a:r>
            <a:r>
              <a:rPr lang="en-US" sz="2000" dirty="0" smtClean="0"/>
              <a:t>) to verify bandwidth requirements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Optimized version of the online Tracker filter meets processing requirement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1205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62050"/>
            <a:ext cx="8324850" cy="498786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/>
              <a:t>Remaining work before CD-3</a:t>
            </a:r>
          </a:p>
          <a:p>
            <a:endParaRPr lang="en-US" sz="2000" dirty="0" smtClean="0"/>
          </a:p>
          <a:p>
            <a:r>
              <a:rPr lang="en-US" sz="2000" dirty="0" smtClean="0"/>
              <a:t>Development and test of a small (15%) DAQ Pilot system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800" dirty="0" smtClean="0"/>
              <a:t>end-to-end data transfer test</a:t>
            </a:r>
          </a:p>
          <a:p>
            <a:pPr lvl="1"/>
            <a:r>
              <a:rPr lang="en-US" sz="1800" dirty="0" smtClean="0"/>
              <a:t>DAQ and detector Readout Controller (ROC) interface tests</a:t>
            </a:r>
          </a:p>
          <a:p>
            <a:pPr lvl="1"/>
            <a:r>
              <a:rPr lang="en-US" sz="1800" dirty="0" smtClean="0"/>
              <a:t>preliminary Calorimeter filter benchmarks</a:t>
            </a:r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191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Quality Assurance</a:t>
            </a:r>
          </a:p>
          <a:p>
            <a:endParaRPr lang="en-US" dirty="0" smtClean="0"/>
          </a:p>
          <a:p>
            <a:r>
              <a:rPr lang="en-US" dirty="0" smtClean="0"/>
              <a:t>DAQ system can be tested to </a:t>
            </a:r>
            <a:r>
              <a:rPr lang="en-US" dirty="0" smtClean="0"/>
              <a:t>a high level of confidence </a:t>
            </a:r>
            <a:r>
              <a:rPr lang="en-US" dirty="0" smtClean="0"/>
              <a:t>using simulated data,  prior to Cosmic Ray test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Full DAQ system is a scaled version of the Pilot system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In-situ testing - diagnostic features include monitoring of data link bit-error rate and optical power levels, memory and processor tests using large simulated data sets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260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1151"/>
            <a:ext cx="8686800" cy="641739"/>
          </a:xfrm>
        </p:spPr>
        <p:txBody>
          <a:bodyPr/>
          <a:lstStyle/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2899"/>
            <a:ext cx="8801100" cy="443308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Risks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Insufficient manpower for DAQ software (TRIG-128)</a:t>
            </a:r>
          </a:p>
          <a:p>
            <a:pPr lvl="1"/>
            <a:r>
              <a:rPr lang="en-US" sz="2000" dirty="0" smtClean="0"/>
              <a:t>Cause: </a:t>
            </a:r>
            <a:r>
              <a:rPr lang="en-US" sz="2000" dirty="0" err="1" smtClean="0"/>
              <a:t>uncosted</a:t>
            </a:r>
            <a:r>
              <a:rPr lang="en-US" sz="2000" dirty="0" smtClean="0"/>
              <a:t> labor resources are not available for scheduled </a:t>
            </a:r>
            <a:r>
              <a:rPr lang="en-US" sz="2000" dirty="0" smtClean="0"/>
              <a:t>tasks</a:t>
            </a:r>
            <a:endParaRPr lang="en-US" sz="2000" dirty="0" smtClean="0"/>
          </a:p>
          <a:p>
            <a:pPr lvl="1"/>
            <a:r>
              <a:rPr lang="en-US" sz="2000" dirty="0" smtClean="0"/>
              <a:t>Mitigation strategy: use additional </a:t>
            </a:r>
            <a:r>
              <a:rPr lang="en-US" sz="2000" dirty="0" err="1" smtClean="0"/>
              <a:t>costed</a:t>
            </a:r>
            <a:r>
              <a:rPr lang="en-US" sz="2000" dirty="0" smtClean="0"/>
              <a:t> labor (~$500k)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Insufficient DAQ online processing (TRIG-130)</a:t>
            </a:r>
          </a:p>
          <a:p>
            <a:pPr lvl="1"/>
            <a:r>
              <a:rPr lang="en-US" sz="2000" dirty="0" smtClean="0"/>
              <a:t>Cause: improvements in processor performance and filter optimization are less than expected </a:t>
            </a:r>
          </a:p>
          <a:p>
            <a:pPr lvl="1"/>
            <a:r>
              <a:rPr lang="en-US" sz="2000" dirty="0" smtClean="0"/>
              <a:t>Mitigation strategy: add DAQ servers (~$75k)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282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ES&amp;H</a:t>
            </a:r>
          </a:p>
          <a:p>
            <a:endParaRPr lang="en-US" dirty="0" smtClean="0"/>
          </a:p>
          <a:p>
            <a:r>
              <a:rPr lang="en-US" dirty="0" smtClean="0"/>
              <a:t>ES&amp;H issues are minimal</a:t>
            </a:r>
          </a:p>
          <a:p>
            <a:pPr lvl="1"/>
            <a:r>
              <a:rPr lang="en-US" dirty="0" smtClean="0"/>
              <a:t>High voltage (208 VAC, no exposed connections)</a:t>
            </a:r>
          </a:p>
          <a:p>
            <a:pPr lvl="1"/>
            <a:r>
              <a:rPr lang="en-US" dirty="0" smtClean="0"/>
              <a:t>Class 1 lasers (eye safe)</a:t>
            </a:r>
          </a:p>
          <a:p>
            <a:pPr lvl="1"/>
            <a:r>
              <a:rPr lang="en-US" dirty="0" smtClean="0"/>
              <a:t>no radiation or magnetic field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9591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041151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/>
                <a:ea typeface="ＭＳ Ｐゴシック" charset="0"/>
                <a:cs typeface="ＭＳ Ｐゴシック" charset="0"/>
              </a:rPr>
              <a:t>System Design &amp; Test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001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58803"/>
            <a:ext cx="8672513" cy="461801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Requirements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Requirements for the DAQ are described in mu2e-docdb 1150.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/>
              <a:t>Collect and assemble data from the Tracker (~13 </a:t>
            </a:r>
            <a:r>
              <a:rPr lang="en-US" sz="2000" dirty="0" err="1" smtClean="0"/>
              <a:t>GBytes</a:t>
            </a:r>
            <a:r>
              <a:rPr lang="en-US" sz="2000" dirty="0" smtClean="0"/>
              <a:t>/sec) and Calorimeter (~8 </a:t>
            </a:r>
            <a:r>
              <a:rPr lang="en-US" sz="2000" dirty="0" err="1" smtClean="0"/>
              <a:t>GBytes</a:t>
            </a:r>
            <a:r>
              <a:rPr lang="en-US" sz="2000" dirty="0" smtClean="0"/>
              <a:t>/sec)</a:t>
            </a:r>
            <a:r>
              <a:rPr lang="en-US" sz="2000" dirty="0"/>
              <a:t> </a:t>
            </a:r>
            <a:r>
              <a:rPr lang="en-US" sz="2000" dirty="0" smtClean="0"/>
              <a:t>for online analysis.</a:t>
            </a:r>
          </a:p>
          <a:p>
            <a:endParaRPr lang="en-US" sz="2000" dirty="0"/>
          </a:p>
          <a:p>
            <a:r>
              <a:rPr lang="en-US" sz="2000" dirty="0"/>
              <a:t>Provide online filtering to reduce data </a:t>
            </a:r>
            <a:r>
              <a:rPr lang="en-US" sz="2000" dirty="0" smtClean="0"/>
              <a:t>Tracker &amp; Calorimeter data volume by ≥ 99%.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Combine with data from CRV, Extinction and Target Monitors</a:t>
            </a:r>
            <a:r>
              <a:rPr lang="en-US" sz="2000" dirty="0"/>
              <a:t> </a:t>
            </a:r>
            <a:r>
              <a:rPr lang="en-US" sz="2000" dirty="0" smtClean="0"/>
              <a:t>for transfer to offline storage.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5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Requirements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global timing synchronization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fast and slow control networks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connections to offline storage and site networking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control room/operator interfaces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18" name="Picture 417" descr="system 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3901"/>
            <a:ext cx="5179446" cy="5127128"/>
          </a:xfrm>
          <a:prstGeom prst="rect">
            <a:avLst/>
          </a:prstGeom>
        </p:spPr>
      </p:pic>
      <p:sp>
        <p:nvSpPr>
          <p:cNvPr id="419" name="TextBox 418"/>
          <p:cNvSpPr txBox="1"/>
          <p:nvPr/>
        </p:nvSpPr>
        <p:spPr>
          <a:xfrm>
            <a:off x="5829300" y="1285875"/>
            <a:ext cx="3314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architecture supports both streaming (Tracker, Calorimeter) and triggered (CRV) readout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DAQ Servers handle data readout, event building and processing</a:t>
            </a:r>
          </a:p>
          <a:p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bidirectional front-end interface for fast control and readout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large front-end buffers for uniform data transfer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all commercial DAQ hardware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scalable… 1 </a:t>
            </a:r>
            <a:r>
              <a:rPr lang="en-US" sz="1600" dirty="0" err="1" smtClean="0"/>
              <a:t>GByte</a:t>
            </a:r>
            <a:r>
              <a:rPr lang="en-US" sz="1600" dirty="0" smtClean="0"/>
              <a:t>/sec per DAQ server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060005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7" name="Picture 6" descr="daq rac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16" y="1173666"/>
            <a:ext cx="5321368" cy="4510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005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60295" y="1104900"/>
            <a:ext cx="304800" cy="12954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rc 7"/>
          <p:cNvSpPr/>
          <p:nvPr/>
        </p:nvSpPr>
        <p:spPr>
          <a:xfrm rot="5400000" flipV="1">
            <a:off x="340895" y="12573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rc 8"/>
          <p:cNvSpPr/>
          <p:nvPr/>
        </p:nvSpPr>
        <p:spPr>
          <a:xfrm rot="16200000">
            <a:off x="340895" y="11811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>
            <a:off x="340895" y="125730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874295" y="1104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26695" y="1181100"/>
            <a:ext cx="2133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 flipH="1">
            <a:off x="417095" y="11811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H="1">
            <a:off x="417095" y="14097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>
            <a:endCxn id="20" idx="3"/>
          </p:cNvCxnSpPr>
          <p:nvPr/>
        </p:nvCxnSpPr>
        <p:spPr>
          <a:xfrm flipH="1">
            <a:off x="645695" y="11811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79295" y="59055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DAQ Server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95" y="59055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ROCs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7495" y="14097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DAQ Servers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 ROCs/Server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7495" y="31623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12 DAQ Servers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 ROCs/Server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3295" y="1104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4295" y="1333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endCxn id="23" idx="3"/>
          </p:cNvCxnSpPr>
          <p:nvPr/>
        </p:nvCxnSpPr>
        <p:spPr>
          <a:xfrm flipH="1">
            <a:off x="645695" y="14097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493295" y="1333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26695" y="1409699"/>
            <a:ext cx="21336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Arc 24"/>
          <p:cNvSpPr/>
          <p:nvPr/>
        </p:nvSpPr>
        <p:spPr>
          <a:xfrm rot="5400000" flipV="1">
            <a:off x="340895" y="17145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 25"/>
          <p:cNvSpPr/>
          <p:nvPr/>
        </p:nvSpPr>
        <p:spPr>
          <a:xfrm rot="16200000">
            <a:off x="340895" y="16383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>
            <a:off x="340895" y="171450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>
          <a:xfrm>
            <a:off x="874295" y="1562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26695" y="1638300"/>
            <a:ext cx="2133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 flipH="1">
            <a:off x="417095" y="16383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>
            <a:off x="417095" y="18669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endCxn id="33" idx="3"/>
          </p:cNvCxnSpPr>
          <p:nvPr/>
        </p:nvCxnSpPr>
        <p:spPr>
          <a:xfrm flipH="1">
            <a:off x="645695" y="16383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493295" y="1562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4295" y="17907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>
            <a:endCxn id="36" idx="3"/>
          </p:cNvCxnSpPr>
          <p:nvPr/>
        </p:nvCxnSpPr>
        <p:spPr>
          <a:xfrm flipH="1">
            <a:off x="645695" y="18669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493295" y="17907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26695" y="1866899"/>
            <a:ext cx="21336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38" name="Arc 37"/>
          <p:cNvSpPr/>
          <p:nvPr/>
        </p:nvSpPr>
        <p:spPr>
          <a:xfrm rot="5400000" flipV="1">
            <a:off x="340895" y="21717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Arc 38"/>
          <p:cNvSpPr/>
          <p:nvPr/>
        </p:nvSpPr>
        <p:spPr>
          <a:xfrm rot="16200000">
            <a:off x="340895" y="20955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>
            <a:off x="340895" y="217170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874295" y="20193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26695" y="2095500"/>
            <a:ext cx="2133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flipH="1">
            <a:off x="417095" y="20955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 flipH="1">
            <a:off x="417095" y="23241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>
            <a:endCxn id="46" idx="3"/>
          </p:cNvCxnSpPr>
          <p:nvPr/>
        </p:nvCxnSpPr>
        <p:spPr>
          <a:xfrm flipH="1">
            <a:off x="645695" y="20955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493295" y="20193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4295" y="2247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>
            <a:endCxn id="49" idx="3"/>
          </p:cNvCxnSpPr>
          <p:nvPr/>
        </p:nvCxnSpPr>
        <p:spPr>
          <a:xfrm flipH="1">
            <a:off x="645695" y="23241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493295" y="2247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026695" y="2324099"/>
            <a:ext cx="21336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51" name="Arc 50"/>
          <p:cNvSpPr/>
          <p:nvPr/>
        </p:nvSpPr>
        <p:spPr>
          <a:xfrm rot="5400000" flipV="1">
            <a:off x="340895" y="30099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Arc 51"/>
          <p:cNvSpPr/>
          <p:nvPr/>
        </p:nvSpPr>
        <p:spPr>
          <a:xfrm rot="16200000">
            <a:off x="340895" y="29337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>
            <a:stCxn id="52" idx="0"/>
          </p:cNvCxnSpPr>
          <p:nvPr/>
        </p:nvCxnSpPr>
        <p:spPr>
          <a:xfrm>
            <a:off x="340895" y="300990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874295" y="2857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17095" y="29337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 flipH="1">
            <a:off x="417095" y="31623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>
            <a:endCxn id="58" idx="3"/>
          </p:cNvCxnSpPr>
          <p:nvPr/>
        </p:nvCxnSpPr>
        <p:spPr>
          <a:xfrm flipH="1">
            <a:off x="645695" y="29337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493295" y="2857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4295" y="3086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>
            <a:endCxn id="61" idx="3"/>
          </p:cNvCxnSpPr>
          <p:nvPr/>
        </p:nvCxnSpPr>
        <p:spPr>
          <a:xfrm flipH="1">
            <a:off x="645695" y="31623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493295" y="3086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rc 61"/>
          <p:cNvSpPr/>
          <p:nvPr/>
        </p:nvSpPr>
        <p:spPr>
          <a:xfrm rot="5400000" flipV="1">
            <a:off x="340895" y="34671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rc 62"/>
          <p:cNvSpPr/>
          <p:nvPr/>
        </p:nvSpPr>
        <p:spPr>
          <a:xfrm rot="16200000">
            <a:off x="340895" y="33909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Straight Arrow Connector 63"/>
          <p:cNvCxnSpPr>
            <a:stCxn id="63" idx="0"/>
          </p:cNvCxnSpPr>
          <p:nvPr/>
        </p:nvCxnSpPr>
        <p:spPr>
          <a:xfrm>
            <a:off x="340895" y="346710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874295" y="33147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17095" y="33909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 flipH="1">
            <a:off x="417095" y="36195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>
            <a:endCxn id="69" idx="3"/>
          </p:cNvCxnSpPr>
          <p:nvPr/>
        </p:nvCxnSpPr>
        <p:spPr>
          <a:xfrm flipH="1">
            <a:off x="645695" y="33909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493295" y="33147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4295" y="35433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1" name="Straight Arrow Connector 70"/>
          <p:cNvCxnSpPr>
            <a:endCxn id="72" idx="3"/>
          </p:cNvCxnSpPr>
          <p:nvPr/>
        </p:nvCxnSpPr>
        <p:spPr>
          <a:xfrm flipH="1">
            <a:off x="645695" y="36195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493295" y="35433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Arc 72"/>
          <p:cNvSpPr/>
          <p:nvPr/>
        </p:nvSpPr>
        <p:spPr>
          <a:xfrm rot="5400000" flipV="1">
            <a:off x="340895" y="39243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Arc 73"/>
          <p:cNvSpPr/>
          <p:nvPr/>
        </p:nvSpPr>
        <p:spPr>
          <a:xfrm rot="16200000">
            <a:off x="340895" y="384810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>
            <a:stCxn id="74" idx="0"/>
          </p:cNvCxnSpPr>
          <p:nvPr/>
        </p:nvCxnSpPr>
        <p:spPr>
          <a:xfrm>
            <a:off x="340895" y="392430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874295" y="3771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417095" y="38481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/>
          <p:nvPr/>
        </p:nvCxnSpPr>
        <p:spPr>
          <a:xfrm flipH="1">
            <a:off x="417095" y="4076701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>
            <a:endCxn id="80" idx="3"/>
          </p:cNvCxnSpPr>
          <p:nvPr/>
        </p:nvCxnSpPr>
        <p:spPr>
          <a:xfrm flipH="1">
            <a:off x="645695" y="38481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493295" y="3771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74295" y="4000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>
            <a:endCxn id="83" idx="3"/>
          </p:cNvCxnSpPr>
          <p:nvPr/>
        </p:nvCxnSpPr>
        <p:spPr>
          <a:xfrm flipH="1">
            <a:off x="645695" y="40767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493295" y="4000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255295" y="2857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1026695" y="29337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86" name="Rectangle 85"/>
          <p:cNvSpPr/>
          <p:nvPr/>
        </p:nvSpPr>
        <p:spPr>
          <a:xfrm>
            <a:off x="1255295" y="3086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026695" y="31623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88" name="Rectangle 87"/>
          <p:cNvSpPr/>
          <p:nvPr/>
        </p:nvSpPr>
        <p:spPr>
          <a:xfrm>
            <a:off x="1255295" y="33147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1026695" y="33909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1255295" y="35433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026695" y="36195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1255295" y="3771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1026695" y="38481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4" name="Rectangle 93"/>
          <p:cNvSpPr/>
          <p:nvPr/>
        </p:nvSpPr>
        <p:spPr>
          <a:xfrm>
            <a:off x="1255295" y="4000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1026695" y="40767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1636295" y="2857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1407695" y="29337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98" name="Rectangle 97"/>
          <p:cNvSpPr/>
          <p:nvPr/>
        </p:nvSpPr>
        <p:spPr>
          <a:xfrm>
            <a:off x="1636295" y="3086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1407695" y="3162300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3160295" y="2857500"/>
            <a:ext cx="304800" cy="12954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1788695" y="2933700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>
            <a:off x="1788695" y="3162300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>
            <a:off x="1407695" y="3390900"/>
            <a:ext cx="1752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1407695" y="3619500"/>
            <a:ext cx="1752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>
            <a:off x="1407695" y="3848100"/>
            <a:ext cx="1752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>
            <a:off x="1407695" y="4076700"/>
            <a:ext cx="1752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3617495" y="48387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 DAQ Servers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 ROCs/Server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3295" y="45339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93295" y="47625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160295" y="4533900"/>
            <a:ext cx="304800" cy="12954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645695" y="46101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>
          <a:xfrm>
            <a:off x="645695" y="48387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3617495" y="11049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Tracker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617495" y="28575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Calorimeter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17495" y="45339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CRV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93295" y="49911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645695" y="50673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493295" y="52197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645695" y="52959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0" name="Rectangle 119"/>
          <p:cNvSpPr/>
          <p:nvPr/>
        </p:nvSpPr>
        <p:spPr>
          <a:xfrm>
            <a:off x="493295" y="5448300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645695" y="55245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5149516" y="1214380"/>
            <a:ext cx="39944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36 DAQ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216 optical data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Multiple Readout Controllers per link to balance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240 Tracker ROCs (2 per 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240 Calorimeter ROCs (3 or 4 per 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15 CRV ROCs (1 per link)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Links are bidirectional (control &amp;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Redundant paths to mitigate any single-point failure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5195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4638" y="490314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DTC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4638" y="452214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5138" y="1806743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538" y="1806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54338" y="2035342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V="1">
            <a:off x="2954338" y="1882942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" name="Arc 12"/>
          <p:cNvSpPr/>
          <p:nvPr/>
        </p:nvSpPr>
        <p:spPr>
          <a:xfrm rot="5400000" flipV="1">
            <a:off x="1506538" y="1882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8738" y="1425742"/>
            <a:ext cx="304800" cy="685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>
          <a:xfrm rot="5400000" flipV="1">
            <a:off x="1582738" y="17305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1506538" y="1501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c 16"/>
          <p:cNvSpPr/>
          <p:nvPr/>
        </p:nvSpPr>
        <p:spPr>
          <a:xfrm rot="16200000">
            <a:off x="1582738" y="1654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>
            <a:off x="1582738" y="1730542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>
            <a:endCxn id="13" idx="2"/>
          </p:cNvCxnSpPr>
          <p:nvPr/>
        </p:nvCxnSpPr>
        <p:spPr>
          <a:xfrm flipH="1">
            <a:off x="1582738" y="20353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1506538" y="1578142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735138" y="1425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9538" y="1425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39938" y="15019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V="1">
            <a:off x="2954338" y="16543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2954338" y="15019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H="1">
            <a:off x="1658938" y="16543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flipH="1">
            <a:off x="1582738" y="15019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triangl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1658938" y="18829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triangl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868738" y="3102142"/>
            <a:ext cx="304800" cy="685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35138" y="31021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954338" y="33307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V="1">
            <a:off x="2954338" y="31783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>
            <a:off x="2039938" y="31783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triangl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H="1">
            <a:off x="2497138" y="31783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triangl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H="1">
            <a:off x="2039938" y="33307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>
          <a:xfrm>
            <a:off x="1735138" y="3483141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954338" y="3711740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 flipV="1">
            <a:off x="2954338" y="3559340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3868738" y="4854742"/>
            <a:ext cx="304800" cy="685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5138" y="4854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954338" y="50833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V="1">
            <a:off x="2954338" y="49309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triangl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1735138" y="5235741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954338" y="5464340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V="1">
            <a:off x="2954338" y="5311940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H="1">
            <a:off x="2497138" y="15019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flipH="1">
            <a:off x="2497138" y="33307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>
            <a:off x="2192338" y="31783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 flipH="1">
            <a:off x="2192338" y="31783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2039938" y="1654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2497138" y="16543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>
            <a:off x="2192338" y="15019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V="1">
            <a:off x="2192338" y="15019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>
            <a:off x="2039938" y="18829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>
          <a:xfrm flipH="1">
            <a:off x="2497138" y="18829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>
            <a:off x="2039938" y="20353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>
            <a:off x="2497138" y="2035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>
            <a:off x="2192338" y="18829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 flipV="1">
            <a:off x="2192338" y="18829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>
          <a:xfrm>
            <a:off x="2039938" y="35593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>
          <a:xfrm flipH="1">
            <a:off x="2497138" y="3559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>
          <a:xfrm>
            <a:off x="2039938" y="37117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>
          <a:xfrm>
            <a:off x="2497138" y="37117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>
          <a:xfrm>
            <a:off x="2192338" y="35593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 flipV="1">
            <a:off x="2192338" y="35593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>
          <a:xfrm>
            <a:off x="2039938" y="49309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 flipH="1">
            <a:off x="2497138" y="49309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>
            <a:off x="2039938" y="50833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>
            <a:off x="2497138" y="5083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>
            <a:off x="2192338" y="49309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 flipV="1">
            <a:off x="2192338" y="49309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>
          <a:xfrm>
            <a:off x="2039938" y="53119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 flipH="1">
            <a:off x="2497138" y="5311943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2039938" y="54643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>
          <a:xfrm>
            <a:off x="2497138" y="5464343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>
          <a:xfrm>
            <a:off x="2192338" y="5311943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>
          <a:xfrm flipV="1">
            <a:off x="2192338" y="5311943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78" name="Arc 77"/>
          <p:cNvSpPr/>
          <p:nvPr/>
        </p:nvSpPr>
        <p:spPr>
          <a:xfrm rot="5400000" flipV="1">
            <a:off x="1506538" y="3559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Arc 78"/>
          <p:cNvSpPr/>
          <p:nvPr/>
        </p:nvSpPr>
        <p:spPr>
          <a:xfrm rot="5400000" flipV="1">
            <a:off x="1582738" y="3406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Arc 79"/>
          <p:cNvSpPr/>
          <p:nvPr/>
        </p:nvSpPr>
        <p:spPr>
          <a:xfrm rot="16200000">
            <a:off x="1506538" y="3178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Arc 80"/>
          <p:cNvSpPr/>
          <p:nvPr/>
        </p:nvSpPr>
        <p:spPr>
          <a:xfrm rot="16200000">
            <a:off x="1582738" y="33307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Straight Arrow Connector 81"/>
          <p:cNvCxnSpPr>
            <a:stCxn id="81" idx="0"/>
          </p:cNvCxnSpPr>
          <p:nvPr/>
        </p:nvCxnSpPr>
        <p:spPr>
          <a:xfrm>
            <a:off x="1582738" y="3406942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>
            <a:endCxn id="78" idx="2"/>
          </p:cNvCxnSpPr>
          <p:nvPr/>
        </p:nvCxnSpPr>
        <p:spPr>
          <a:xfrm flipH="1">
            <a:off x="1582738" y="37117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>
            <a:endCxn id="78" idx="0"/>
          </p:cNvCxnSpPr>
          <p:nvPr/>
        </p:nvCxnSpPr>
        <p:spPr>
          <a:xfrm>
            <a:off x="1506538" y="3254542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flipH="1">
            <a:off x="1658938" y="33307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endCxn id="80" idx="2"/>
          </p:cNvCxnSpPr>
          <p:nvPr/>
        </p:nvCxnSpPr>
        <p:spPr>
          <a:xfrm flipH="1">
            <a:off x="1582738" y="31783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 flipH="1">
            <a:off x="1658938" y="35593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8" name="Arc 87"/>
          <p:cNvSpPr/>
          <p:nvPr/>
        </p:nvSpPr>
        <p:spPr>
          <a:xfrm rot="5400000" flipV="1">
            <a:off x="1506538" y="5311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Arc 88"/>
          <p:cNvSpPr/>
          <p:nvPr/>
        </p:nvSpPr>
        <p:spPr>
          <a:xfrm rot="5400000" flipV="1">
            <a:off x="1582738" y="51595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Arc 89"/>
          <p:cNvSpPr/>
          <p:nvPr/>
        </p:nvSpPr>
        <p:spPr>
          <a:xfrm rot="16200000">
            <a:off x="1506538" y="4930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Arc 90"/>
          <p:cNvSpPr/>
          <p:nvPr/>
        </p:nvSpPr>
        <p:spPr>
          <a:xfrm rot="16200000">
            <a:off x="1582738" y="5083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Straight Arrow Connector 91"/>
          <p:cNvCxnSpPr>
            <a:stCxn id="91" idx="0"/>
          </p:cNvCxnSpPr>
          <p:nvPr/>
        </p:nvCxnSpPr>
        <p:spPr>
          <a:xfrm>
            <a:off x="1582738" y="5159542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>
            <a:endCxn id="88" idx="2"/>
          </p:cNvCxnSpPr>
          <p:nvPr/>
        </p:nvCxnSpPr>
        <p:spPr>
          <a:xfrm flipH="1">
            <a:off x="1582738" y="54643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4" name="Straight Arrow Connector 93"/>
          <p:cNvCxnSpPr>
            <a:endCxn id="88" idx="0"/>
          </p:cNvCxnSpPr>
          <p:nvPr/>
        </p:nvCxnSpPr>
        <p:spPr>
          <a:xfrm>
            <a:off x="1506538" y="5007142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 flipH="1">
            <a:off x="1658938" y="50833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endCxn id="90" idx="2"/>
          </p:cNvCxnSpPr>
          <p:nvPr/>
        </p:nvCxnSpPr>
        <p:spPr>
          <a:xfrm flipH="1">
            <a:off x="1582738" y="49309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 flipH="1">
            <a:off x="1658938" y="53119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 flipV="1">
            <a:off x="6307138" y="2035342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V="1">
            <a:off x="6307138" y="1882942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Arc 99"/>
          <p:cNvSpPr/>
          <p:nvPr/>
        </p:nvSpPr>
        <p:spPr>
          <a:xfrm rot="5400000" flipV="1">
            <a:off x="4859338" y="1882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21538" y="1425742"/>
            <a:ext cx="304800" cy="685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Arc 101"/>
          <p:cNvSpPr/>
          <p:nvPr/>
        </p:nvSpPr>
        <p:spPr>
          <a:xfrm rot="5400000" flipV="1">
            <a:off x="4935538" y="17305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Arc 102"/>
          <p:cNvSpPr/>
          <p:nvPr/>
        </p:nvSpPr>
        <p:spPr>
          <a:xfrm rot="16200000">
            <a:off x="4859338" y="1501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Arc 103"/>
          <p:cNvSpPr/>
          <p:nvPr/>
        </p:nvSpPr>
        <p:spPr>
          <a:xfrm rot="16200000">
            <a:off x="4935538" y="1654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traight Arrow Connector 104"/>
          <p:cNvCxnSpPr>
            <a:stCxn id="104" idx="0"/>
          </p:cNvCxnSpPr>
          <p:nvPr/>
        </p:nvCxnSpPr>
        <p:spPr>
          <a:xfrm>
            <a:off x="4935538" y="1730542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6" name="Straight Arrow Connector 105"/>
          <p:cNvCxnSpPr>
            <a:endCxn id="100" idx="2"/>
          </p:cNvCxnSpPr>
          <p:nvPr/>
        </p:nvCxnSpPr>
        <p:spPr>
          <a:xfrm flipH="1">
            <a:off x="4935538" y="20353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7" name="Straight Arrow Connector 106"/>
          <p:cNvCxnSpPr>
            <a:endCxn id="100" idx="0"/>
          </p:cNvCxnSpPr>
          <p:nvPr/>
        </p:nvCxnSpPr>
        <p:spPr>
          <a:xfrm>
            <a:off x="4859338" y="1578142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6002338" y="1425742"/>
            <a:ext cx="304800" cy="3048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5392738" y="15019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 flipV="1">
            <a:off x="6307138" y="16543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>
          <a:xfrm flipV="1">
            <a:off x="6307138" y="15019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>
          <a:xfrm flipH="1">
            <a:off x="5011738" y="16543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13" name="Straight Arrow Connector 112"/>
          <p:cNvCxnSpPr>
            <a:endCxn id="103" idx="2"/>
          </p:cNvCxnSpPr>
          <p:nvPr/>
        </p:nvCxnSpPr>
        <p:spPr>
          <a:xfrm flipH="1">
            <a:off x="4935538" y="15019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 flipH="1">
            <a:off x="5011738" y="18829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 flipH="1">
            <a:off x="5849938" y="15019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>
            <a:off x="5392738" y="1654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>
          <a:xfrm>
            <a:off x="5849938" y="16543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18" name="Straight Arrow Connector 117"/>
          <p:cNvCxnSpPr/>
          <p:nvPr/>
        </p:nvCxnSpPr>
        <p:spPr>
          <a:xfrm>
            <a:off x="5545138" y="15019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19" name="Straight Arrow Connector 118"/>
          <p:cNvCxnSpPr/>
          <p:nvPr/>
        </p:nvCxnSpPr>
        <p:spPr>
          <a:xfrm flipV="1">
            <a:off x="5545138" y="15019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0" name="Straight Arrow Connector 119"/>
          <p:cNvCxnSpPr/>
          <p:nvPr/>
        </p:nvCxnSpPr>
        <p:spPr>
          <a:xfrm>
            <a:off x="5392738" y="18829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1" name="Straight Arrow Connector 120"/>
          <p:cNvCxnSpPr/>
          <p:nvPr/>
        </p:nvCxnSpPr>
        <p:spPr>
          <a:xfrm flipH="1">
            <a:off x="5849938" y="18829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>
          <a:xfrm>
            <a:off x="5392738" y="20353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3" name="Straight Arrow Connector 122"/>
          <p:cNvCxnSpPr/>
          <p:nvPr/>
        </p:nvCxnSpPr>
        <p:spPr>
          <a:xfrm>
            <a:off x="5849938" y="2035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4" name="Straight Arrow Connector 123"/>
          <p:cNvCxnSpPr/>
          <p:nvPr/>
        </p:nvCxnSpPr>
        <p:spPr>
          <a:xfrm>
            <a:off x="5545138" y="18829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>
          <a:xfrm flipV="1">
            <a:off x="5545138" y="18829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6" name="Straight Arrow Connector 125"/>
          <p:cNvCxnSpPr/>
          <p:nvPr/>
        </p:nvCxnSpPr>
        <p:spPr>
          <a:xfrm flipV="1">
            <a:off x="6307138" y="3711742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7" name="Straight Arrow Connector 126"/>
          <p:cNvCxnSpPr/>
          <p:nvPr/>
        </p:nvCxnSpPr>
        <p:spPr>
          <a:xfrm flipV="1">
            <a:off x="6307138" y="3559342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28" name="Arc 127"/>
          <p:cNvSpPr/>
          <p:nvPr/>
        </p:nvSpPr>
        <p:spPr>
          <a:xfrm rot="5400000" flipV="1">
            <a:off x="4859338" y="3559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221538" y="3102142"/>
            <a:ext cx="304800" cy="685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Arc 129"/>
          <p:cNvSpPr/>
          <p:nvPr/>
        </p:nvSpPr>
        <p:spPr>
          <a:xfrm rot="5400000" flipV="1">
            <a:off x="4935538" y="34069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Arc 130"/>
          <p:cNvSpPr/>
          <p:nvPr/>
        </p:nvSpPr>
        <p:spPr>
          <a:xfrm rot="16200000">
            <a:off x="4859338" y="31783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Arc 131"/>
          <p:cNvSpPr/>
          <p:nvPr/>
        </p:nvSpPr>
        <p:spPr>
          <a:xfrm rot="16200000">
            <a:off x="4935538" y="3330742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3" name="Straight Arrow Connector 132"/>
          <p:cNvCxnSpPr>
            <a:stCxn id="132" idx="0"/>
          </p:cNvCxnSpPr>
          <p:nvPr/>
        </p:nvCxnSpPr>
        <p:spPr>
          <a:xfrm>
            <a:off x="4935538" y="3406942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4" name="Straight Arrow Connector 133"/>
          <p:cNvCxnSpPr>
            <a:endCxn id="128" idx="2"/>
          </p:cNvCxnSpPr>
          <p:nvPr/>
        </p:nvCxnSpPr>
        <p:spPr>
          <a:xfrm flipH="1">
            <a:off x="4935538" y="37117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5" name="Straight Arrow Connector 134"/>
          <p:cNvCxnSpPr>
            <a:endCxn id="128" idx="0"/>
          </p:cNvCxnSpPr>
          <p:nvPr/>
        </p:nvCxnSpPr>
        <p:spPr>
          <a:xfrm>
            <a:off x="4859338" y="3254542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6" name="Rectangle 135"/>
          <p:cNvSpPr/>
          <p:nvPr/>
        </p:nvSpPr>
        <p:spPr>
          <a:xfrm>
            <a:off x="5087938" y="3102142"/>
            <a:ext cx="304800" cy="3048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5392738" y="3178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>
          <a:xfrm flipV="1">
            <a:off x="6307138" y="33307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9" name="Straight Arrow Connector 138"/>
          <p:cNvCxnSpPr/>
          <p:nvPr/>
        </p:nvCxnSpPr>
        <p:spPr>
          <a:xfrm flipV="1">
            <a:off x="6307138" y="3178341"/>
            <a:ext cx="9144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>
          <a:xfrm flipH="1">
            <a:off x="5011738" y="33307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1" name="Straight Arrow Connector 140"/>
          <p:cNvCxnSpPr>
            <a:endCxn id="131" idx="2"/>
          </p:cNvCxnSpPr>
          <p:nvPr/>
        </p:nvCxnSpPr>
        <p:spPr>
          <a:xfrm flipH="1">
            <a:off x="4935538" y="3178342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>
          <a:xfrm flipH="1">
            <a:off x="5011738" y="3559342"/>
            <a:ext cx="762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H="1">
            <a:off x="5849938" y="31783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>
            <a:off x="5392738" y="33307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>
            <a:off x="5849938" y="3330742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5545138" y="31783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7" name="Straight Arrow Connector 146"/>
          <p:cNvCxnSpPr/>
          <p:nvPr/>
        </p:nvCxnSpPr>
        <p:spPr>
          <a:xfrm flipV="1">
            <a:off x="5545138" y="3178342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8" name="Straight Arrow Connector 147"/>
          <p:cNvCxnSpPr/>
          <p:nvPr/>
        </p:nvCxnSpPr>
        <p:spPr>
          <a:xfrm>
            <a:off x="5392738" y="35593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49" name="Straight Arrow Connector 148"/>
          <p:cNvCxnSpPr/>
          <p:nvPr/>
        </p:nvCxnSpPr>
        <p:spPr>
          <a:xfrm flipH="1">
            <a:off x="5849938" y="35593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>
          <a:xfrm>
            <a:off x="5392738" y="371174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>
          <a:xfrm>
            <a:off x="5849938" y="371174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>
          <a:xfrm>
            <a:off x="5545138" y="35593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53" name="Straight Arrow Connector 152"/>
          <p:cNvCxnSpPr/>
          <p:nvPr/>
        </p:nvCxnSpPr>
        <p:spPr>
          <a:xfrm flipV="1">
            <a:off x="5545138" y="3559341"/>
            <a:ext cx="304800" cy="1524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6650038" y="452214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Link Failure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6269038" y="4674541"/>
            <a:ext cx="304800" cy="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156" name="Rectangle 155"/>
          <p:cNvSpPr/>
          <p:nvPr/>
        </p:nvSpPr>
        <p:spPr>
          <a:xfrm>
            <a:off x="6345238" y="4979341"/>
            <a:ext cx="152400" cy="152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649538" y="31021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649538" y="34831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49538" y="4854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649538" y="5235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087938" y="1425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087938" y="1806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002338" y="18067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002338" y="31021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02338" y="34831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087938" y="3483142"/>
            <a:ext cx="304800" cy="3048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7" name="Straight Arrow Connector 166"/>
          <p:cNvCxnSpPr>
            <a:endCxn id="168" idx="2"/>
          </p:cNvCxnSpPr>
          <p:nvPr/>
        </p:nvCxnSpPr>
        <p:spPr>
          <a:xfrm>
            <a:off x="4021138" y="5616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68" name="Arc 167"/>
          <p:cNvSpPr/>
          <p:nvPr/>
        </p:nvSpPr>
        <p:spPr>
          <a:xfrm flipV="1">
            <a:off x="3792538" y="5616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9" name="Straight Arrow Connector 168"/>
          <p:cNvCxnSpPr>
            <a:stCxn id="168" idx="0"/>
            <a:endCxn id="170" idx="0"/>
          </p:cNvCxnSpPr>
          <p:nvPr/>
        </p:nvCxnSpPr>
        <p:spPr>
          <a:xfrm flipH="1">
            <a:off x="2916238" y="58453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70" name="Arc 169"/>
          <p:cNvSpPr/>
          <p:nvPr/>
        </p:nvSpPr>
        <p:spPr>
          <a:xfrm flipH="1" flipV="1">
            <a:off x="2801938" y="5616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1" name="Straight Arrow Connector 170"/>
          <p:cNvCxnSpPr>
            <a:endCxn id="170" idx="2"/>
          </p:cNvCxnSpPr>
          <p:nvPr/>
        </p:nvCxnSpPr>
        <p:spPr>
          <a:xfrm>
            <a:off x="2801938" y="5616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72" name="Arc 171"/>
          <p:cNvSpPr/>
          <p:nvPr/>
        </p:nvSpPr>
        <p:spPr>
          <a:xfrm flipH="1" flipV="1">
            <a:off x="1887538" y="5616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3" name="Straight Arrow Connector 172"/>
          <p:cNvCxnSpPr>
            <a:endCxn id="172" idx="2"/>
          </p:cNvCxnSpPr>
          <p:nvPr/>
        </p:nvCxnSpPr>
        <p:spPr>
          <a:xfrm>
            <a:off x="1887538" y="5616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74" name="Arc 173"/>
          <p:cNvSpPr/>
          <p:nvPr/>
        </p:nvSpPr>
        <p:spPr>
          <a:xfrm flipH="1" flipV="1">
            <a:off x="1277938" y="5616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5" name="Straight Arrow Connector 174"/>
          <p:cNvCxnSpPr>
            <a:stCxn id="186" idx="2"/>
            <a:endCxn id="174" idx="2"/>
          </p:cNvCxnSpPr>
          <p:nvPr/>
        </p:nvCxnSpPr>
        <p:spPr>
          <a:xfrm>
            <a:off x="1277938" y="4664242"/>
            <a:ext cx="0" cy="10668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76" name="Arc 175"/>
          <p:cNvSpPr/>
          <p:nvPr/>
        </p:nvSpPr>
        <p:spPr>
          <a:xfrm flipV="1">
            <a:off x="2573338" y="5616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7" name="Straight Arrow Connector 176"/>
          <p:cNvCxnSpPr>
            <a:stCxn id="176" idx="0"/>
            <a:endCxn id="172" idx="0"/>
          </p:cNvCxnSpPr>
          <p:nvPr/>
        </p:nvCxnSpPr>
        <p:spPr>
          <a:xfrm flipH="1">
            <a:off x="2001838" y="58453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78" name="Arc 177"/>
          <p:cNvSpPr/>
          <p:nvPr/>
        </p:nvSpPr>
        <p:spPr>
          <a:xfrm flipV="1">
            <a:off x="1658938" y="5616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9" name="Straight Arrow Connector 178"/>
          <p:cNvCxnSpPr>
            <a:stCxn id="178" idx="0"/>
            <a:endCxn id="174" idx="0"/>
          </p:cNvCxnSpPr>
          <p:nvPr/>
        </p:nvCxnSpPr>
        <p:spPr>
          <a:xfrm flipH="1">
            <a:off x="1392238" y="5845342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 flipV="1">
            <a:off x="2801938" y="46642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81" name="Arc 180"/>
          <p:cNvSpPr/>
          <p:nvPr/>
        </p:nvSpPr>
        <p:spPr>
          <a:xfrm flipH="1">
            <a:off x="1887538" y="4549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V="1">
            <a:off x="1887538" y="46642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83" name="Arc 182"/>
          <p:cNvSpPr/>
          <p:nvPr/>
        </p:nvSpPr>
        <p:spPr>
          <a:xfrm>
            <a:off x="2573338" y="4549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H="1" flipV="1">
            <a:off x="2001838" y="45499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85" name="Arc 184"/>
          <p:cNvSpPr/>
          <p:nvPr/>
        </p:nvSpPr>
        <p:spPr>
          <a:xfrm>
            <a:off x="1658938" y="4549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Arc 185"/>
          <p:cNvSpPr/>
          <p:nvPr/>
        </p:nvSpPr>
        <p:spPr>
          <a:xfrm flipH="1">
            <a:off x="1277938" y="4549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7" name="Straight Arrow Connector 186"/>
          <p:cNvCxnSpPr>
            <a:endCxn id="186" idx="0"/>
          </p:cNvCxnSpPr>
          <p:nvPr/>
        </p:nvCxnSpPr>
        <p:spPr>
          <a:xfrm flipH="1">
            <a:off x="1392238" y="4549942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88" name="Straight Arrow Connector 187"/>
          <p:cNvCxnSpPr>
            <a:endCxn id="189" idx="2"/>
          </p:cNvCxnSpPr>
          <p:nvPr/>
        </p:nvCxnSpPr>
        <p:spPr>
          <a:xfrm>
            <a:off x="4021138" y="38641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89" name="Arc 188"/>
          <p:cNvSpPr/>
          <p:nvPr/>
        </p:nvSpPr>
        <p:spPr>
          <a:xfrm flipV="1">
            <a:off x="37925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0" name="Straight Arrow Connector 189"/>
          <p:cNvCxnSpPr>
            <a:stCxn id="189" idx="0"/>
            <a:endCxn id="191" idx="0"/>
          </p:cNvCxnSpPr>
          <p:nvPr/>
        </p:nvCxnSpPr>
        <p:spPr>
          <a:xfrm flipH="1">
            <a:off x="2916238" y="40927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91" name="Arc 190"/>
          <p:cNvSpPr/>
          <p:nvPr/>
        </p:nvSpPr>
        <p:spPr>
          <a:xfrm flipH="1" flipV="1">
            <a:off x="28019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2" name="Straight Arrow Connector 191"/>
          <p:cNvCxnSpPr>
            <a:endCxn id="191" idx="2"/>
          </p:cNvCxnSpPr>
          <p:nvPr/>
        </p:nvCxnSpPr>
        <p:spPr>
          <a:xfrm>
            <a:off x="2801938" y="38641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93" name="Arc 192"/>
          <p:cNvSpPr/>
          <p:nvPr/>
        </p:nvSpPr>
        <p:spPr>
          <a:xfrm flipH="1" flipV="1">
            <a:off x="18875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4" name="Straight Arrow Connector 193"/>
          <p:cNvCxnSpPr>
            <a:endCxn id="193" idx="2"/>
          </p:cNvCxnSpPr>
          <p:nvPr/>
        </p:nvCxnSpPr>
        <p:spPr>
          <a:xfrm>
            <a:off x="1887538" y="38641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95" name="Arc 194"/>
          <p:cNvSpPr/>
          <p:nvPr/>
        </p:nvSpPr>
        <p:spPr>
          <a:xfrm flipH="1" flipV="1">
            <a:off x="12779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6" name="Straight Arrow Connector 195"/>
          <p:cNvCxnSpPr>
            <a:stCxn id="207" idx="2"/>
            <a:endCxn id="195" idx="2"/>
          </p:cNvCxnSpPr>
          <p:nvPr/>
        </p:nvCxnSpPr>
        <p:spPr>
          <a:xfrm>
            <a:off x="1277938" y="2911642"/>
            <a:ext cx="0" cy="10668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97" name="Arc 196"/>
          <p:cNvSpPr/>
          <p:nvPr/>
        </p:nvSpPr>
        <p:spPr>
          <a:xfrm flipV="1">
            <a:off x="25733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8" name="Straight Arrow Connector 197"/>
          <p:cNvCxnSpPr>
            <a:stCxn id="197" idx="0"/>
            <a:endCxn id="193" idx="0"/>
          </p:cNvCxnSpPr>
          <p:nvPr/>
        </p:nvCxnSpPr>
        <p:spPr>
          <a:xfrm flipH="1">
            <a:off x="2001838" y="40927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99" name="Arc 198"/>
          <p:cNvSpPr/>
          <p:nvPr/>
        </p:nvSpPr>
        <p:spPr>
          <a:xfrm flipV="1">
            <a:off x="16589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0" name="Straight Arrow Connector 199"/>
          <p:cNvCxnSpPr>
            <a:stCxn id="199" idx="0"/>
            <a:endCxn id="195" idx="0"/>
          </p:cNvCxnSpPr>
          <p:nvPr/>
        </p:nvCxnSpPr>
        <p:spPr>
          <a:xfrm flipH="1">
            <a:off x="1392238" y="4092742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1" name="Straight Arrow Connector 200"/>
          <p:cNvCxnSpPr/>
          <p:nvPr/>
        </p:nvCxnSpPr>
        <p:spPr>
          <a:xfrm flipV="1">
            <a:off x="4021138" y="29116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02" name="Arc 201"/>
          <p:cNvSpPr/>
          <p:nvPr/>
        </p:nvSpPr>
        <p:spPr>
          <a:xfrm flipH="1">
            <a:off x="2801938" y="27973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1887538" y="29116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04" name="Arc 203"/>
          <p:cNvSpPr/>
          <p:nvPr/>
        </p:nvSpPr>
        <p:spPr>
          <a:xfrm>
            <a:off x="3792538" y="27973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5" name="Straight Arrow Connector 204"/>
          <p:cNvCxnSpPr>
            <a:endCxn id="202" idx="0"/>
          </p:cNvCxnSpPr>
          <p:nvPr/>
        </p:nvCxnSpPr>
        <p:spPr>
          <a:xfrm flipH="1">
            <a:off x="2916238" y="27973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06" name="Arc 205"/>
          <p:cNvSpPr/>
          <p:nvPr/>
        </p:nvSpPr>
        <p:spPr>
          <a:xfrm>
            <a:off x="1658938" y="27973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Arc 206"/>
          <p:cNvSpPr/>
          <p:nvPr/>
        </p:nvSpPr>
        <p:spPr>
          <a:xfrm flipH="1">
            <a:off x="1277938" y="27973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>
            <a:endCxn id="207" idx="0"/>
          </p:cNvCxnSpPr>
          <p:nvPr/>
        </p:nvCxnSpPr>
        <p:spPr>
          <a:xfrm flipH="1">
            <a:off x="1392238" y="2797342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9" name="Straight Arrow Connector 208"/>
          <p:cNvCxnSpPr>
            <a:endCxn id="202" idx="2"/>
          </p:cNvCxnSpPr>
          <p:nvPr/>
        </p:nvCxnSpPr>
        <p:spPr>
          <a:xfrm flipV="1">
            <a:off x="2801938" y="29116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210" name="Straight Arrow Connector 209"/>
          <p:cNvCxnSpPr>
            <a:endCxn id="211" idx="2"/>
          </p:cNvCxnSpPr>
          <p:nvPr/>
        </p:nvCxnSpPr>
        <p:spPr>
          <a:xfrm>
            <a:off x="4021138" y="2187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11" name="Arc 210"/>
          <p:cNvSpPr/>
          <p:nvPr/>
        </p:nvSpPr>
        <p:spPr>
          <a:xfrm flipV="1">
            <a:off x="37925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2" name="Straight Arrow Connector 211"/>
          <p:cNvCxnSpPr>
            <a:stCxn id="211" idx="0"/>
            <a:endCxn id="213" idx="0"/>
          </p:cNvCxnSpPr>
          <p:nvPr/>
        </p:nvCxnSpPr>
        <p:spPr>
          <a:xfrm flipH="1">
            <a:off x="2916238" y="24163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3" name="Arc 212"/>
          <p:cNvSpPr/>
          <p:nvPr/>
        </p:nvSpPr>
        <p:spPr>
          <a:xfrm flipH="1" flipV="1">
            <a:off x="28019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4" name="Straight Arrow Connector 213"/>
          <p:cNvCxnSpPr>
            <a:endCxn id="213" idx="2"/>
          </p:cNvCxnSpPr>
          <p:nvPr/>
        </p:nvCxnSpPr>
        <p:spPr>
          <a:xfrm>
            <a:off x="2801938" y="2187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15" name="Arc 214"/>
          <p:cNvSpPr/>
          <p:nvPr/>
        </p:nvSpPr>
        <p:spPr>
          <a:xfrm flipH="1" flipV="1">
            <a:off x="18875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6" name="Straight Arrow Connector 215"/>
          <p:cNvCxnSpPr>
            <a:endCxn id="215" idx="2"/>
          </p:cNvCxnSpPr>
          <p:nvPr/>
        </p:nvCxnSpPr>
        <p:spPr>
          <a:xfrm>
            <a:off x="1887538" y="2187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17" name="Arc 216"/>
          <p:cNvSpPr/>
          <p:nvPr/>
        </p:nvSpPr>
        <p:spPr>
          <a:xfrm flipV="1">
            <a:off x="25733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8" name="Straight Arrow Connector 217"/>
          <p:cNvCxnSpPr>
            <a:stCxn id="217" idx="0"/>
            <a:endCxn id="215" idx="0"/>
          </p:cNvCxnSpPr>
          <p:nvPr/>
        </p:nvCxnSpPr>
        <p:spPr>
          <a:xfrm flipH="1">
            <a:off x="2001838" y="24163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9" name="Straight Arrow Connector 218"/>
          <p:cNvCxnSpPr/>
          <p:nvPr/>
        </p:nvCxnSpPr>
        <p:spPr>
          <a:xfrm flipV="1">
            <a:off x="4021138" y="12352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20" name="Arc 219"/>
          <p:cNvSpPr/>
          <p:nvPr/>
        </p:nvSpPr>
        <p:spPr>
          <a:xfrm>
            <a:off x="3792538" y="1120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1" name="Straight Arrow Connector 220"/>
          <p:cNvCxnSpPr>
            <a:stCxn id="220" idx="0"/>
          </p:cNvCxnSpPr>
          <p:nvPr/>
        </p:nvCxnSpPr>
        <p:spPr>
          <a:xfrm flipH="1">
            <a:off x="2916238" y="11209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22" name="Arc 221"/>
          <p:cNvSpPr/>
          <p:nvPr/>
        </p:nvSpPr>
        <p:spPr>
          <a:xfrm flipH="1">
            <a:off x="2801938" y="1120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3" name="Straight Arrow Connector 222"/>
          <p:cNvCxnSpPr/>
          <p:nvPr/>
        </p:nvCxnSpPr>
        <p:spPr>
          <a:xfrm flipV="1">
            <a:off x="2801938" y="12352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24" name="Arc 223"/>
          <p:cNvSpPr/>
          <p:nvPr/>
        </p:nvSpPr>
        <p:spPr>
          <a:xfrm flipH="1">
            <a:off x="1887538" y="1120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5" name="Straight Arrow Connector 224"/>
          <p:cNvCxnSpPr/>
          <p:nvPr/>
        </p:nvCxnSpPr>
        <p:spPr>
          <a:xfrm flipV="1">
            <a:off x="1887538" y="12352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26" name="Arc 225"/>
          <p:cNvSpPr/>
          <p:nvPr/>
        </p:nvSpPr>
        <p:spPr>
          <a:xfrm>
            <a:off x="2573338" y="1120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7" name="Straight Arrow Connector 226"/>
          <p:cNvCxnSpPr/>
          <p:nvPr/>
        </p:nvCxnSpPr>
        <p:spPr>
          <a:xfrm flipH="1" flipV="1">
            <a:off x="2001838" y="11209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8" name="Straight Arrow Connector 227"/>
          <p:cNvCxnSpPr>
            <a:endCxn id="229" idx="2"/>
          </p:cNvCxnSpPr>
          <p:nvPr/>
        </p:nvCxnSpPr>
        <p:spPr>
          <a:xfrm>
            <a:off x="7335838" y="2187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29" name="Arc 228"/>
          <p:cNvSpPr/>
          <p:nvPr/>
        </p:nvSpPr>
        <p:spPr>
          <a:xfrm flipV="1">
            <a:off x="71072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0" name="Straight Arrow Connector 229"/>
          <p:cNvCxnSpPr>
            <a:stCxn id="229" idx="0"/>
            <a:endCxn id="231" idx="0"/>
          </p:cNvCxnSpPr>
          <p:nvPr/>
        </p:nvCxnSpPr>
        <p:spPr>
          <a:xfrm flipH="1">
            <a:off x="6230938" y="24163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1" name="Arc 230"/>
          <p:cNvSpPr/>
          <p:nvPr/>
        </p:nvSpPr>
        <p:spPr>
          <a:xfrm flipH="1" flipV="1">
            <a:off x="61166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2" name="Straight Arrow Connector 231"/>
          <p:cNvCxnSpPr>
            <a:endCxn id="231" idx="2"/>
          </p:cNvCxnSpPr>
          <p:nvPr/>
        </p:nvCxnSpPr>
        <p:spPr>
          <a:xfrm>
            <a:off x="6116638" y="2187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3" name="Arc 232"/>
          <p:cNvSpPr/>
          <p:nvPr/>
        </p:nvSpPr>
        <p:spPr>
          <a:xfrm flipH="1" flipV="1">
            <a:off x="52022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4" name="Straight Arrow Connector 233"/>
          <p:cNvCxnSpPr>
            <a:endCxn id="233" idx="2"/>
          </p:cNvCxnSpPr>
          <p:nvPr/>
        </p:nvCxnSpPr>
        <p:spPr>
          <a:xfrm>
            <a:off x="5202238" y="21877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5" name="Arc 234"/>
          <p:cNvSpPr/>
          <p:nvPr/>
        </p:nvSpPr>
        <p:spPr>
          <a:xfrm flipH="1" flipV="1">
            <a:off x="45926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6" name="Straight Arrow Connector 235"/>
          <p:cNvCxnSpPr>
            <a:stCxn id="243" idx="2"/>
            <a:endCxn id="235" idx="2"/>
          </p:cNvCxnSpPr>
          <p:nvPr/>
        </p:nvCxnSpPr>
        <p:spPr>
          <a:xfrm>
            <a:off x="4592638" y="1235242"/>
            <a:ext cx="0" cy="10668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7" name="Arc 236"/>
          <p:cNvSpPr/>
          <p:nvPr/>
        </p:nvSpPr>
        <p:spPr>
          <a:xfrm flipV="1">
            <a:off x="58880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8" name="Straight Arrow Connector 237"/>
          <p:cNvCxnSpPr>
            <a:stCxn id="237" idx="0"/>
            <a:endCxn id="233" idx="0"/>
          </p:cNvCxnSpPr>
          <p:nvPr/>
        </p:nvCxnSpPr>
        <p:spPr>
          <a:xfrm flipH="1">
            <a:off x="5316538" y="24163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9" name="Arc 238"/>
          <p:cNvSpPr/>
          <p:nvPr/>
        </p:nvSpPr>
        <p:spPr>
          <a:xfrm flipV="1">
            <a:off x="4973638" y="21877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0" name="Straight Arrow Connector 239"/>
          <p:cNvCxnSpPr>
            <a:stCxn id="239" idx="0"/>
            <a:endCxn id="235" idx="0"/>
          </p:cNvCxnSpPr>
          <p:nvPr/>
        </p:nvCxnSpPr>
        <p:spPr>
          <a:xfrm flipH="1">
            <a:off x="4706938" y="2416342"/>
            <a:ext cx="3810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41" name="Straight Arrow Connector 240"/>
          <p:cNvCxnSpPr/>
          <p:nvPr/>
        </p:nvCxnSpPr>
        <p:spPr>
          <a:xfrm flipV="1">
            <a:off x="5202238" y="12352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42" name="Arc 241"/>
          <p:cNvSpPr/>
          <p:nvPr/>
        </p:nvSpPr>
        <p:spPr>
          <a:xfrm>
            <a:off x="4973638" y="1120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Arc 242"/>
          <p:cNvSpPr/>
          <p:nvPr/>
        </p:nvSpPr>
        <p:spPr>
          <a:xfrm flipH="1">
            <a:off x="4592638" y="11209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4" name="Straight Arrow Connector 243"/>
          <p:cNvCxnSpPr>
            <a:endCxn id="243" idx="0"/>
          </p:cNvCxnSpPr>
          <p:nvPr/>
        </p:nvCxnSpPr>
        <p:spPr>
          <a:xfrm flipH="1">
            <a:off x="4706938" y="1120942"/>
            <a:ext cx="4191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45" name="Straight Arrow Connector 244"/>
          <p:cNvCxnSpPr/>
          <p:nvPr/>
        </p:nvCxnSpPr>
        <p:spPr>
          <a:xfrm flipV="1">
            <a:off x="7335838" y="29116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46" name="Arc 245"/>
          <p:cNvSpPr/>
          <p:nvPr/>
        </p:nvSpPr>
        <p:spPr>
          <a:xfrm flipH="1">
            <a:off x="6116638" y="27973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Arc 246"/>
          <p:cNvSpPr/>
          <p:nvPr/>
        </p:nvSpPr>
        <p:spPr>
          <a:xfrm>
            <a:off x="7107238" y="27973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8" name="Straight Arrow Connector 247"/>
          <p:cNvCxnSpPr>
            <a:endCxn id="246" idx="0"/>
          </p:cNvCxnSpPr>
          <p:nvPr/>
        </p:nvCxnSpPr>
        <p:spPr>
          <a:xfrm flipH="1">
            <a:off x="6230938" y="27973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49" name="Straight Arrow Connector 248"/>
          <p:cNvCxnSpPr>
            <a:endCxn id="246" idx="2"/>
          </p:cNvCxnSpPr>
          <p:nvPr/>
        </p:nvCxnSpPr>
        <p:spPr>
          <a:xfrm flipV="1">
            <a:off x="6116638" y="29116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250" name="Straight Arrow Connector 249"/>
          <p:cNvCxnSpPr>
            <a:endCxn id="251" idx="2"/>
          </p:cNvCxnSpPr>
          <p:nvPr/>
        </p:nvCxnSpPr>
        <p:spPr>
          <a:xfrm>
            <a:off x="7335838" y="38641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51" name="Arc 250"/>
          <p:cNvSpPr/>
          <p:nvPr/>
        </p:nvSpPr>
        <p:spPr>
          <a:xfrm flipV="1">
            <a:off x="71072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2" name="Straight Arrow Connector 251"/>
          <p:cNvCxnSpPr>
            <a:stCxn id="251" idx="0"/>
            <a:endCxn id="253" idx="0"/>
          </p:cNvCxnSpPr>
          <p:nvPr/>
        </p:nvCxnSpPr>
        <p:spPr>
          <a:xfrm flipH="1">
            <a:off x="6230938" y="4092742"/>
            <a:ext cx="9906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53" name="Arc 252"/>
          <p:cNvSpPr/>
          <p:nvPr/>
        </p:nvSpPr>
        <p:spPr>
          <a:xfrm flipH="1" flipV="1">
            <a:off x="61166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4" name="Straight Arrow Connector 253"/>
          <p:cNvCxnSpPr>
            <a:endCxn id="253" idx="2"/>
          </p:cNvCxnSpPr>
          <p:nvPr/>
        </p:nvCxnSpPr>
        <p:spPr>
          <a:xfrm>
            <a:off x="6116638" y="38641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55" name="Arc 254"/>
          <p:cNvSpPr/>
          <p:nvPr/>
        </p:nvSpPr>
        <p:spPr>
          <a:xfrm flipH="1" flipV="1">
            <a:off x="52022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6" name="Straight Arrow Connector 255"/>
          <p:cNvCxnSpPr>
            <a:endCxn id="255" idx="2"/>
          </p:cNvCxnSpPr>
          <p:nvPr/>
        </p:nvCxnSpPr>
        <p:spPr>
          <a:xfrm>
            <a:off x="5202238" y="3864142"/>
            <a:ext cx="0" cy="11430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57" name="Arc 256"/>
          <p:cNvSpPr/>
          <p:nvPr/>
        </p:nvSpPr>
        <p:spPr>
          <a:xfrm flipV="1">
            <a:off x="5888038" y="3864142"/>
            <a:ext cx="228600" cy="228600"/>
          </a:xfrm>
          <a:prstGeom prst="arc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8" name="Straight Arrow Connector 257"/>
          <p:cNvCxnSpPr>
            <a:stCxn id="257" idx="0"/>
            <a:endCxn id="255" idx="0"/>
          </p:cNvCxnSpPr>
          <p:nvPr/>
        </p:nvCxnSpPr>
        <p:spPr>
          <a:xfrm flipH="1">
            <a:off x="5316538" y="4092742"/>
            <a:ext cx="685800" cy="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59" name="Rectangle 258"/>
          <p:cNvSpPr/>
          <p:nvPr/>
        </p:nvSpPr>
        <p:spPr>
          <a:xfrm>
            <a:off x="5202238" y="4598341"/>
            <a:ext cx="152400" cy="1524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5202238" y="4979341"/>
            <a:ext cx="152400" cy="1524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6650038" y="490314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Failure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897438" y="543207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Redundant Readout Paths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235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1994" y="2963779"/>
            <a:ext cx="1981200" cy="1066800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29" idx="0"/>
          </p:cNvCxnSpPr>
          <p:nvPr/>
        </p:nvCxnSpPr>
        <p:spPr>
          <a:xfrm>
            <a:off x="4950994" y="1535029"/>
            <a:ext cx="0" cy="2762249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>
          <a:xfrm>
            <a:off x="5103394" y="3382879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5103394" y="3306679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1" name="Arc 10"/>
          <p:cNvSpPr/>
          <p:nvPr/>
        </p:nvSpPr>
        <p:spPr>
          <a:xfrm rot="16200000">
            <a:off x="5046244" y="3363829"/>
            <a:ext cx="1143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c 11"/>
          <p:cNvSpPr/>
          <p:nvPr/>
        </p:nvSpPr>
        <p:spPr>
          <a:xfrm rot="5400000" flipV="1">
            <a:off x="5046244" y="3173329"/>
            <a:ext cx="1143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12" idx="0"/>
            <a:endCxn id="27" idx="0"/>
          </p:cNvCxnSpPr>
          <p:nvPr/>
        </p:nvCxnSpPr>
        <p:spPr>
          <a:xfrm flipV="1">
            <a:off x="5027194" y="1611229"/>
            <a:ext cx="0" cy="163830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 flipV="1">
            <a:off x="5027194" y="3440029"/>
            <a:ext cx="0" cy="81915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V="1">
            <a:off x="5027194" y="4554455"/>
            <a:ext cx="0" cy="54292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4950994" y="4278229"/>
            <a:ext cx="0" cy="276225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4950994" y="4554455"/>
            <a:ext cx="0" cy="61912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 rot="5400000">
            <a:off x="5939108" y="4219962"/>
            <a:ext cx="65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…</a:t>
            </a:r>
            <a:endParaRPr lang="en-US" sz="36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27194" y="4287754"/>
            <a:ext cx="0" cy="276225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dash"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5331994" y="4792579"/>
            <a:ext cx="1981200" cy="1066800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7194" y="5211679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>
            <a:off x="5103394" y="5135479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3" name="Arc 22"/>
          <p:cNvSpPr/>
          <p:nvPr/>
        </p:nvSpPr>
        <p:spPr>
          <a:xfrm rot="5400000" flipV="1">
            <a:off x="5046244" y="5002129"/>
            <a:ext cx="1143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rc 23"/>
          <p:cNvSpPr/>
          <p:nvPr/>
        </p:nvSpPr>
        <p:spPr>
          <a:xfrm rot="5400000" flipV="1">
            <a:off x="4970044" y="5078329"/>
            <a:ext cx="1143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1994" y="906379"/>
            <a:ext cx="1981200" cy="1066800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103394" y="1554079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7" name="Arc 26"/>
          <p:cNvSpPr/>
          <p:nvPr/>
        </p:nvSpPr>
        <p:spPr>
          <a:xfrm rot="16200000">
            <a:off x="5046244" y="1535029"/>
            <a:ext cx="1143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9" idx="2"/>
          </p:cNvCxnSpPr>
          <p:nvPr/>
        </p:nvCxnSpPr>
        <p:spPr>
          <a:xfrm>
            <a:off x="5027194" y="1477879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9" name="Arc 28"/>
          <p:cNvSpPr/>
          <p:nvPr/>
        </p:nvSpPr>
        <p:spPr>
          <a:xfrm rot="16200000">
            <a:off x="4970044" y="1458829"/>
            <a:ext cx="114300" cy="152400"/>
          </a:xfrm>
          <a:prstGeom prst="arc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1994" y="197317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Run Control Host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1994" y="585937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DAQ Server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3394" y="2430379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Readout Controllers (ROC)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27194" y="1287379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5027194" y="1211179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 rot="5400000">
            <a:off x="5011061" y="1238980"/>
            <a:ext cx="4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…</a:t>
            </a:r>
            <a:endParaRPr lang="en-US" sz="180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2594" y="3116179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Transfer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Controller (DTC)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5194" y="220177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DTC Control Ring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(1 of 6)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6394" y="436987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6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9994" y="121117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6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664994" y="2887579"/>
            <a:ext cx="609600" cy="6858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flipH="1" flipV="1">
            <a:off x="2664994" y="3116179"/>
            <a:ext cx="609600" cy="457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 flipH="1" flipV="1">
            <a:off x="2664994" y="3420979"/>
            <a:ext cx="609600" cy="1524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 flipH="1">
            <a:off x="2664994" y="3573379"/>
            <a:ext cx="60960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H="1">
            <a:off x="2664994" y="3573379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flipH="1">
            <a:off x="2664994" y="3573379"/>
            <a:ext cx="609600" cy="6096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 flipH="1">
            <a:off x="3274594" y="3573379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 flipH="1">
            <a:off x="3274594" y="5402181"/>
            <a:ext cx="2057400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045994" y="303997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Links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22594" y="105877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Control Fanout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(CFO)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22594" y="4944979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Transfer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Controller (DTC)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1994" y="403057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DAQ Server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53" descr="100_0137.JPG"/>
          <p:cNvPicPr>
            <a:picLocks noChangeAspect="1"/>
          </p:cNvPicPr>
          <p:nvPr/>
        </p:nvPicPr>
        <p:blipFill>
          <a:blip r:embed="rId2" cstate="print"/>
          <a:srcRect l="29614" t="18459" r="29994" b="32657"/>
          <a:stretch>
            <a:fillRect/>
          </a:stretch>
        </p:blipFill>
        <p:spPr>
          <a:xfrm rot="5400000">
            <a:off x="5519030" y="871742"/>
            <a:ext cx="609600" cy="983673"/>
          </a:xfrm>
          <a:prstGeom prst="rect">
            <a:avLst/>
          </a:prstGeom>
        </p:spPr>
      </p:pic>
      <p:pic>
        <p:nvPicPr>
          <p:cNvPr id="55" name="Picture 54" descr="100_0137.JPG"/>
          <p:cNvPicPr>
            <a:picLocks noChangeAspect="1"/>
          </p:cNvPicPr>
          <p:nvPr/>
        </p:nvPicPr>
        <p:blipFill>
          <a:blip r:embed="rId2" cstate="print"/>
          <a:srcRect l="29614" t="18459" r="29994" b="32657"/>
          <a:stretch>
            <a:fillRect/>
          </a:stretch>
        </p:blipFill>
        <p:spPr>
          <a:xfrm rot="5400000">
            <a:off x="5519031" y="2929142"/>
            <a:ext cx="609600" cy="983673"/>
          </a:xfrm>
          <a:prstGeom prst="rect">
            <a:avLst/>
          </a:prstGeom>
        </p:spPr>
      </p:pic>
      <p:pic>
        <p:nvPicPr>
          <p:cNvPr id="56" name="Picture 55" descr="100_0137.JPG"/>
          <p:cNvPicPr>
            <a:picLocks noChangeAspect="1"/>
          </p:cNvPicPr>
          <p:nvPr/>
        </p:nvPicPr>
        <p:blipFill>
          <a:blip r:embed="rId2" cstate="print"/>
          <a:srcRect l="29614" t="18459" r="29994" b="32657"/>
          <a:stretch>
            <a:fillRect/>
          </a:stretch>
        </p:blipFill>
        <p:spPr>
          <a:xfrm rot="5400000">
            <a:off x="5519031" y="4757942"/>
            <a:ext cx="609600" cy="98367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2283994" y="2811379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2512594" y="2887578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 flipH="1">
            <a:off x="1979194" y="28875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0" name="Rounded Rectangle 59"/>
          <p:cNvSpPr/>
          <p:nvPr/>
        </p:nvSpPr>
        <p:spPr>
          <a:xfrm>
            <a:off x="1750594" y="2811380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Arc 60"/>
          <p:cNvSpPr/>
          <p:nvPr/>
        </p:nvSpPr>
        <p:spPr>
          <a:xfrm rot="5400000" flipV="1">
            <a:off x="1521994" y="2963779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rc 61"/>
          <p:cNvSpPr/>
          <p:nvPr/>
        </p:nvSpPr>
        <p:spPr>
          <a:xfrm rot="16200000">
            <a:off x="1521994" y="2887579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131594" y="28875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>
          <a:xfrm flipH="1">
            <a:off x="1598194" y="28875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 flipV="1">
            <a:off x="1521994" y="2963779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66" name="Rounded Rectangle 65"/>
          <p:cNvSpPr/>
          <p:nvPr/>
        </p:nvSpPr>
        <p:spPr>
          <a:xfrm>
            <a:off x="2283994" y="3039979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50594" y="3039979"/>
            <a:ext cx="228600" cy="15240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512594" y="3116179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 flipH="1">
            <a:off x="1598194" y="31161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 flipH="1">
            <a:off x="1979194" y="31161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 flipV="1">
            <a:off x="2131594" y="31161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2" name="Rounded Rectangle 71"/>
          <p:cNvSpPr/>
          <p:nvPr/>
        </p:nvSpPr>
        <p:spPr>
          <a:xfrm>
            <a:off x="2283994" y="3344777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2512594" y="3420976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 flipH="1">
            <a:off x="1979194" y="34209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5" name="Rounded Rectangle 74"/>
          <p:cNvSpPr/>
          <p:nvPr/>
        </p:nvSpPr>
        <p:spPr>
          <a:xfrm>
            <a:off x="1750594" y="3344778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Arc 75"/>
          <p:cNvSpPr/>
          <p:nvPr/>
        </p:nvSpPr>
        <p:spPr>
          <a:xfrm rot="5400000" flipV="1">
            <a:off x="1521994" y="3497177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Arc 76"/>
          <p:cNvSpPr/>
          <p:nvPr/>
        </p:nvSpPr>
        <p:spPr>
          <a:xfrm rot="16200000">
            <a:off x="1521994" y="3420977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2131594" y="34209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>
          <a:xfrm flipH="1">
            <a:off x="1598194" y="34209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>
          <a:xfrm flipV="1">
            <a:off x="1521994" y="3497177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81" name="Rounded Rectangle 80"/>
          <p:cNvSpPr/>
          <p:nvPr/>
        </p:nvSpPr>
        <p:spPr>
          <a:xfrm>
            <a:off x="2283994" y="3573377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750594" y="3573377"/>
            <a:ext cx="228600" cy="15240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2512594" y="3649577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 flipH="1">
            <a:off x="1598194" y="36495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flipH="1">
            <a:off x="1979194" y="36495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flipV="1">
            <a:off x="2131594" y="36495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7" name="Rounded Rectangle 86"/>
          <p:cNvSpPr/>
          <p:nvPr/>
        </p:nvSpPr>
        <p:spPr>
          <a:xfrm>
            <a:off x="2283994" y="3878175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2512594" y="3954374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 flipH="1">
            <a:off x="1979194" y="3954375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0" name="Rounded Rectangle 89"/>
          <p:cNvSpPr/>
          <p:nvPr/>
        </p:nvSpPr>
        <p:spPr>
          <a:xfrm>
            <a:off x="1750594" y="3878176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Arc 90"/>
          <p:cNvSpPr/>
          <p:nvPr/>
        </p:nvSpPr>
        <p:spPr>
          <a:xfrm rot="5400000" flipV="1">
            <a:off x="1521994" y="4030575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Arc 91"/>
          <p:cNvSpPr/>
          <p:nvPr/>
        </p:nvSpPr>
        <p:spPr>
          <a:xfrm rot="16200000">
            <a:off x="1521994" y="3954375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131594" y="3954375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H="1">
            <a:off x="1598194" y="3954375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 flipV="1">
            <a:off x="1521994" y="4030575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96" name="Rounded Rectangle 95"/>
          <p:cNvSpPr/>
          <p:nvPr/>
        </p:nvSpPr>
        <p:spPr>
          <a:xfrm>
            <a:off x="2283994" y="4106775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750594" y="4106775"/>
            <a:ext cx="228600" cy="15240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2512594" y="4182975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H="1">
            <a:off x="1598194" y="4182975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 flipH="1">
            <a:off x="1979194" y="4182975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 flipV="1">
            <a:off x="2131594" y="4182975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 flipH="1" flipV="1">
            <a:off x="2664994" y="4716381"/>
            <a:ext cx="609600" cy="6858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 flipH="1" flipV="1">
            <a:off x="2664994" y="4944981"/>
            <a:ext cx="609600" cy="457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 flipH="1" flipV="1">
            <a:off x="2664994" y="5249781"/>
            <a:ext cx="609600" cy="1524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 flipH="1">
            <a:off x="2664994" y="5402181"/>
            <a:ext cx="60960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 flipH="1">
            <a:off x="2664994" y="5402181"/>
            <a:ext cx="609600" cy="3810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 flipH="1">
            <a:off x="2664994" y="5402181"/>
            <a:ext cx="609600" cy="6096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08" name="Rounded Rectangle 107"/>
          <p:cNvSpPr/>
          <p:nvPr/>
        </p:nvSpPr>
        <p:spPr>
          <a:xfrm>
            <a:off x="2283994" y="4640181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2512594" y="4716380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 flipH="1">
            <a:off x="1979194" y="4716381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1" name="Rounded Rectangle 110"/>
          <p:cNvSpPr/>
          <p:nvPr/>
        </p:nvSpPr>
        <p:spPr>
          <a:xfrm>
            <a:off x="1750594" y="4640182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Arc 111"/>
          <p:cNvSpPr/>
          <p:nvPr/>
        </p:nvSpPr>
        <p:spPr>
          <a:xfrm rot="5400000" flipV="1">
            <a:off x="1521994" y="479258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Arc 112"/>
          <p:cNvSpPr/>
          <p:nvPr/>
        </p:nvSpPr>
        <p:spPr>
          <a:xfrm rot="16200000">
            <a:off x="1521994" y="4716381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2131594" y="4716381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 flipH="1">
            <a:off x="1598194" y="4716381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 flipV="1">
            <a:off x="1521994" y="4792581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117" name="Rounded Rectangle 116"/>
          <p:cNvSpPr/>
          <p:nvPr/>
        </p:nvSpPr>
        <p:spPr>
          <a:xfrm>
            <a:off x="2283994" y="4868781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750594" y="4868781"/>
            <a:ext cx="228600" cy="15240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512594" y="4944981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0" name="Straight Arrow Connector 119"/>
          <p:cNvCxnSpPr/>
          <p:nvPr/>
        </p:nvCxnSpPr>
        <p:spPr>
          <a:xfrm flipH="1">
            <a:off x="1598194" y="4944981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21" name="Straight Arrow Connector 120"/>
          <p:cNvCxnSpPr/>
          <p:nvPr/>
        </p:nvCxnSpPr>
        <p:spPr>
          <a:xfrm flipH="1">
            <a:off x="1979194" y="4944981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2" name="Straight Arrow Connector 121"/>
          <p:cNvCxnSpPr/>
          <p:nvPr/>
        </p:nvCxnSpPr>
        <p:spPr>
          <a:xfrm flipV="1">
            <a:off x="2131594" y="4944981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3" name="Rounded Rectangle 122"/>
          <p:cNvSpPr/>
          <p:nvPr/>
        </p:nvSpPr>
        <p:spPr>
          <a:xfrm>
            <a:off x="2283994" y="5173579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2512594" y="5249778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5" name="Straight Arrow Connector 124"/>
          <p:cNvCxnSpPr/>
          <p:nvPr/>
        </p:nvCxnSpPr>
        <p:spPr>
          <a:xfrm flipH="1">
            <a:off x="1979194" y="52497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6" name="Rounded Rectangle 125"/>
          <p:cNvSpPr/>
          <p:nvPr/>
        </p:nvSpPr>
        <p:spPr>
          <a:xfrm>
            <a:off x="1750594" y="5173580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Arc 126"/>
          <p:cNvSpPr/>
          <p:nvPr/>
        </p:nvSpPr>
        <p:spPr>
          <a:xfrm rot="5400000" flipV="1">
            <a:off x="1521994" y="5325979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Arc 127"/>
          <p:cNvSpPr/>
          <p:nvPr/>
        </p:nvSpPr>
        <p:spPr>
          <a:xfrm rot="16200000">
            <a:off x="1521994" y="5249779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2131594" y="52497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 flipH="1">
            <a:off x="1598194" y="52497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31" name="Straight Arrow Connector 130"/>
          <p:cNvCxnSpPr/>
          <p:nvPr/>
        </p:nvCxnSpPr>
        <p:spPr>
          <a:xfrm flipV="1">
            <a:off x="1521994" y="5325979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132" name="Rounded Rectangle 131"/>
          <p:cNvSpPr/>
          <p:nvPr/>
        </p:nvSpPr>
        <p:spPr>
          <a:xfrm>
            <a:off x="2283994" y="5402179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750594" y="5402179"/>
            <a:ext cx="228600" cy="15240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2512594" y="5478379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5" name="Straight Arrow Connector 134"/>
          <p:cNvCxnSpPr/>
          <p:nvPr/>
        </p:nvCxnSpPr>
        <p:spPr>
          <a:xfrm flipH="1">
            <a:off x="1598194" y="54783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>
          <a:xfrm flipH="1">
            <a:off x="1979194" y="54783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/>
          <p:nvPr/>
        </p:nvCxnSpPr>
        <p:spPr>
          <a:xfrm flipV="1">
            <a:off x="2131594" y="547837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8" name="Rounded Rectangle 137"/>
          <p:cNvSpPr/>
          <p:nvPr/>
        </p:nvSpPr>
        <p:spPr>
          <a:xfrm>
            <a:off x="2283994" y="5706977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>
            <a:off x="2512594" y="5783176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0" name="Straight Arrow Connector 139"/>
          <p:cNvCxnSpPr/>
          <p:nvPr/>
        </p:nvCxnSpPr>
        <p:spPr>
          <a:xfrm flipH="1">
            <a:off x="1979194" y="57831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1" name="Rounded Rectangle 140"/>
          <p:cNvSpPr/>
          <p:nvPr/>
        </p:nvSpPr>
        <p:spPr>
          <a:xfrm>
            <a:off x="1750594" y="5706978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Arc 141"/>
          <p:cNvSpPr/>
          <p:nvPr/>
        </p:nvSpPr>
        <p:spPr>
          <a:xfrm rot="5400000" flipV="1">
            <a:off x="1521994" y="5859377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Arc 142"/>
          <p:cNvSpPr/>
          <p:nvPr/>
        </p:nvSpPr>
        <p:spPr>
          <a:xfrm rot="16200000">
            <a:off x="1521994" y="5783177"/>
            <a:ext cx="152400" cy="152400"/>
          </a:xfrm>
          <a:prstGeom prst="arc">
            <a:avLst/>
          </a:prstGeom>
          <a:noFill/>
          <a:ln w="9525" cap="flat" cmpd="sng" algn="ctr">
            <a:solidFill>
              <a:srgbClr val="7030A0"/>
            </a:solidFill>
            <a:prstDash val="sysDot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V="1">
            <a:off x="2131594" y="57831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H="1">
            <a:off x="1598194" y="57831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 flipV="1">
            <a:off x="1521994" y="5859377"/>
            <a:ext cx="0" cy="7620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none" w="med" len="med"/>
            <a:tailEnd type="none" w="med" len="med"/>
          </a:ln>
          <a:effectLst/>
        </p:spPr>
      </p:cxnSp>
      <p:sp>
        <p:nvSpPr>
          <p:cNvPr id="147" name="Rounded Rectangle 146"/>
          <p:cNvSpPr/>
          <p:nvPr/>
        </p:nvSpPr>
        <p:spPr>
          <a:xfrm>
            <a:off x="2283994" y="5935577"/>
            <a:ext cx="228600" cy="1524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750594" y="5935577"/>
            <a:ext cx="228600" cy="152402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4" tIns="45712" rIns="91424" bIns="4571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9" name="Straight Arrow Connector 148"/>
          <p:cNvCxnSpPr/>
          <p:nvPr/>
        </p:nvCxnSpPr>
        <p:spPr>
          <a:xfrm flipH="1">
            <a:off x="2512594" y="6011777"/>
            <a:ext cx="152400" cy="1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>
          <a:xfrm flipH="1">
            <a:off x="1598194" y="60117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ysDot"/>
            <a:headEnd type="triangle" w="med" len="med"/>
            <a:tailEnd type="none" w="med" len="med"/>
          </a:ln>
          <a:effectLst/>
        </p:spPr>
      </p:cxnSp>
      <p:cxnSp>
        <p:nvCxnSpPr>
          <p:cNvPr id="151" name="Straight Arrow Connector 150"/>
          <p:cNvCxnSpPr/>
          <p:nvPr/>
        </p:nvCxnSpPr>
        <p:spPr>
          <a:xfrm flipH="1">
            <a:off x="1979194" y="60117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2" name="Straight Arrow Connector 151"/>
          <p:cNvCxnSpPr/>
          <p:nvPr/>
        </p:nvCxnSpPr>
        <p:spPr>
          <a:xfrm flipV="1">
            <a:off x="2131594" y="601177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313113" y="1211179"/>
            <a:ext cx="3952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Run Control Host transmits a global timestamp/readout control packet to synchronize all DTCs and ROCs.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8749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3" name="Text Box 14"/>
          <p:cNvSpPr txBox="1">
            <a:spLocks noChangeAspect="1" noChangeArrowheads="1"/>
          </p:cNvSpPr>
          <p:nvPr/>
        </p:nvSpPr>
        <p:spPr bwMode="auto">
          <a:xfrm>
            <a:off x="1839827" y="2698391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475.9.1 Project Management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M. Bowden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M. Bowden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4" name="Text Box 14"/>
          <p:cNvSpPr txBox="1">
            <a:spLocks noChangeAspect="1" noChangeArrowheads="1"/>
          </p:cNvSpPr>
          <p:nvPr/>
        </p:nvSpPr>
        <p:spPr bwMode="auto">
          <a:xfrm>
            <a:off x="4909681" y="2688841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475.9.3 Data Acquisition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K.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Biery</a:t>
            </a:r>
            <a:endParaRPr lang="en-US" sz="1200" dirty="0" smtClean="0">
              <a:solidFill>
                <a:srgbClr val="000000"/>
              </a:solidFill>
              <a:latin typeface="Times New Roman"/>
              <a:ea typeface="Times New Roman" charset="0"/>
              <a:cs typeface="Times New Roman"/>
            </a:endParaRP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K.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Biery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5" name="Text Box 14"/>
          <p:cNvSpPr txBox="1">
            <a:spLocks noChangeAspect="1" noChangeArrowheads="1"/>
          </p:cNvSpPr>
          <p:nvPr/>
        </p:nvSpPr>
        <p:spPr bwMode="auto">
          <a:xfrm>
            <a:off x="1839827" y="3559934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475.9.2 System Design &amp; Test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M. Bowden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M. Bowden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6" name="Text Box 14"/>
          <p:cNvSpPr txBox="1">
            <a:spLocks noChangeAspect="1" noChangeArrowheads="1"/>
          </p:cNvSpPr>
          <p:nvPr/>
        </p:nvSpPr>
        <p:spPr bwMode="auto">
          <a:xfrm>
            <a:off x="4909681" y="3559934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475.9.4 Data Processing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R. Rivera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R. Rivera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7" name="Text Box 14"/>
          <p:cNvSpPr txBox="1">
            <a:spLocks noChangeAspect="1" noChangeArrowheads="1"/>
          </p:cNvSpPr>
          <p:nvPr/>
        </p:nvSpPr>
        <p:spPr bwMode="auto">
          <a:xfrm>
            <a:off x="4909681" y="4416264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475.9.5 Controls &amp; Networking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R. Rivera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R. Rivera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518893" y="1969747"/>
            <a:ext cx="0" cy="27953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45863" y="3042617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45863" y="3908793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18893" y="4765122"/>
            <a:ext cx="37438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4"/>
          <p:cNvSpPr txBox="1">
            <a:spLocks noChangeAspect="1" noChangeArrowheads="1"/>
          </p:cNvSpPr>
          <p:nvPr/>
        </p:nvSpPr>
        <p:spPr bwMode="auto">
          <a:xfrm>
            <a:off x="3587171" y="1632693"/>
            <a:ext cx="1872268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Trigger &amp; DAQ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M. Bowden (FNAL)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&amp;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198938" y="4588894"/>
            <a:ext cx="990600" cy="9144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8938" y="2379094"/>
            <a:ext cx="990600" cy="9144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2302895"/>
            <a:ext cx="762000" cy="10668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4512695"/>
            <a:ext cx="762000" cy="10668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1083695"/>
            <a:ext cx="762000" cy="10668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2302895"/>
            <a:ext cx="762000" cy="10668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512695"/>
            <a:ext cx="762000" cy="10668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33600" y="1083695"/>
            <a:ext cx="762000" cy="10668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665538" y="1617094"/>
            <a:ext cx="533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3665538" y="2836294"/>
            <a:ext cx="533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>
            <a:off x="3665538" y="5046094"/>
            <a:ext cx="533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98938" y="94519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0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1236095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 flipH="1">
            <a:off x="533400" y="13122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H="1">
            <a:off x="533400" y="1540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H="1">
            <a:off x="533400" y="1921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Straight Connector 22"/>
          <p:cNvCxnSpPr>
            <a:endCxn id="19" idx="3"/>
          </p:cNvCxnSpPr>
          <p:nvPr/>
        </p:nvCxnSpPr>
        <p:spPr>
          <a:xfrm flipH="1">
            <a:off x="990600" y="13122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H="1">
            <a:off x="990600" y="1540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 flipH="1">
            <a:off x="990600" y="1921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 flipV="1">
            <a:off x="533400" y="1312295"/>
            <a:ext cx="0" cy="609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 flipH="1">
            <a:off x="533400" y="25314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H="1">
            <a:off x="533400" y="27600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 flipH="1">
            <a:off x="533400" y="31410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V="1">
            <a:off x="533400" y="2531495"/>
            <a:ext cx="0" cy="609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 flipH="1">
            <a:off x="533400" y="47412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 flipH="1">
            <a:off x="533400" y="4969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H="1">
            <a:off x="533400" y="5350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533400" y="4741295"/>
            <a:ext cx="0" cy="609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Rectangle 34"/>
          <p:cNvSpPr/>
          <p:nvPr/>
        </p:nvSpPr>
        <p:spPr>
          <a:xfrm flipH="1">
            <a:off x="2286000" y="1236095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36" name="Straight Connector 35"/>
          <p:cNvCxnSpPr>
            <a:stCxn id="35" idx="1"/>
          </p:cNvCxnSpPr>
          <p:nvPr/>
        </p:nvCxnSpPr>
        <p:spPr>
          <a:xfrm>
            <a:off x="2590800" y="13122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2590800" y="1540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2590800" y="1921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2057400" y="13122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>
            <a:off x="2057400" y="1540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2057400" y="1921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 flipV="1">
            <a:off x="2743200" y="1312295"/>
            <a:ext cx="0" cy="609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2590800" y="25314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2590800" y="27600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>
            <a:off x="2590800" y="31410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 flipV="1">
            <a:off x="2743200" y="2531495"/>
            <a:ext cx="0" cy="609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2590800" y="47412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>
            <a:off x="2590800" y="4969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2590800" y="5350895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 flipV="1">
            <a:off x="2743200" y="4741295"/>
            <a:ext cx="0" cy="609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1219200" y="1312295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1219200" y="1540895"/>
            <a:ext cx="838200" cy="990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1219200" y="1921895"/>
            <a:ext cx="838200" cy="28194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 flipV="1">
            <a:off x="1219200" y="1540895"/>
            <a:ext cx="838200" cy="9906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1219200" y="2760095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1219200" y="3141095"/>
            <a:ext cx="838200" cy="1828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 flipV="1">
            <a:off x="1219200" y="1921895"/>
            <a:ext cx="838200" cy="28194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 flipV="1">
            <a:off x="1219200" y="3141095"/>
            <a:ext cx="838200" cy="1828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1219200" y="5350895"/>
            <a:ext cx="8382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 flipH="1">
            <a:off x="152400" y="1617095"/>
            <a:ext cx="381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 flipH="1">
            <a:off x="2743200" y="1617095"/>
            <a:ext cx="4572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>
          <a:xfrm>
            <a:off x="685800" y="1464695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5800" y="1845695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64" name="Rectangle 63"/>
          <p:cNvSpPr/>
          <p:nvPr/>
        </p:nvSpPr>
        <p:spPr>
          <a:xfrm flipH="1">
            <a:off x="2286000" y="1464695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5" name="Rectangle 64"/>
          <p:cNvSpPr/>
          <p:nvPr/>
        </p:nvSpPr>
        <p:spPr>
          <a:xfrm flipH="1">
            <a:off x="2286000" y="1845695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2286000" y="2455295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057400" y="25314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2057400" y="27600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2057400" y="31410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0" name="Rectangle 69"/>
          <p:cNvSpPr/>
          <p:nvPr/>
        </p:nvSpPr>
        <p:spPr>
          <a:xfrm flipH="1">
            <a:off x="2286000" y="2683895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 flipH="1">
            <a:off x="2286000" y="3064895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2057400" y="47412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2057400" y="4969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2057400" y="5350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5" name="Rectangle 74"/>
          <p:cNvSpPr/>
          <p:nvPr/>
        </p:nvSpPr>
        <p:spPr>
          <a:xfrm flipH="1">
            <a:off x="2286000" y="4893695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76" name="Rectangle 75"/>
          <p:cNvSpPr/>
          <p:nvPr/>
        </p:nvSpPr>
        <p:spPr>
          <a:xfrm flipH="1">
            <a:off x="2286000" y="5274695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5800" y="2455295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78" name="Straight Connector 77"/>
          <p:cNvCxnSpPr>
            <a:endCxn id="77" idx="3"/>
          </p:cNvCxnSpPr>
          <p:nvPr/>
        </p:nvCxnSpPr>
        <p:spPr>
          <a:xfrm flipH="1">
            <a:off x="990600" y="25314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 flipH="1">
            <a:off x="990600" y="27600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0" name="Straight Connector 79"/>
          <p:cNvCxnSpPr/>
          <p:nvPr/>
        </p:nvCxnSpPr>
        <p:spPr>
          <a:xfrm flipH="1">
            <a:off x="990600" y="31410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685800" y="2683895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85800" y="3064895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85800" y="4665095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84" name="Straight Connector 83"/>
          <p:cNvCxnSpPr>
            <a:endCxn id="83" idx="3"/>
          </p:cNvCxnSpPr>
          <p:nvPr/>
        </p:nvCxnSpPr>
        <p:spPr>
          <a:xfrm flipH="1">
            <a:off x="990600" y="47412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 flipH="1">
            <a:off x="990600" y="4969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 flipH="1">
            <a:off x="990600" y="5350895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7" name="Rectangle 86"/>
          <p:cNvSpPr/>
          <p:nvPr/>
        </p:nvSpPr>
        <p:spPr>
          <a:xfrm>
            <a:off x="685800" y="4893695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85800" y="5274695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152400" y="2836295"/>
            <a:ext cx="381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H="1">
            <a:off x="152400" y="5046095"/>
            <a:ext cx="3810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 flipH="1">
            <a:off x="2743200" y="2836295"/>
            <a:ext cx="4572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 flipH="1">
            <a:off x="2743200" y="5046095"/>
            <a:ext cx="4572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93" name="Rounded Rectangle 92"/>
          <p:cNvSpPr/>
          <p:nvPr/>
        </p:nvSpPr>
        <p:spPr>
          <a:xfrm>
            <a:off x="4198938" y="1159894"/>
            <a:ext cx="990600" cy="914400"/>
          </a:xfrm>
          <a:prstGeom prst="round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351338" y="1312294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351338" y="1464694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 flipH="1">
            <a:off x="4732338" y="1312294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7" name="Rectangle 96"/>
          <p:cNvSpPr/>
          <p:nvPr/>
        </p:nvSpPr>
        <p:spPr>
          <a:xfrm flipH="1">
            <a:off x="4732338" y="1464694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8" name="Rectangle 97"/>
          <p:cNvSpPr/>
          <p:nvPr/>
        </p:nvSpPr>
        <p:spPr>
          <a:xfrm flipH="1">
            <a:off x="4732338" y="1769494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351338" y="2531494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351338" y="2683894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351338" y="2988694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02" name="Rectangle 101"/>
          <p:cNvSpPr/>
          <p:nvPr/>
        </p:nvSpPr>
        <p:spPr>
          <a:xfrm flipH="1">
            <a:off x="4732338" y="2531494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 flipH="1">
            <a:off x="4732338" y="2683894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 flipH="1">
            <a:off x="4732338" y="2988694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351338" y="4741294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351338" y="4893694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7" name="Rectangle 106"/>
          <p:cNvSpPr/>
          <p:nvPr/>
        </p:nvSpPr>
        <p:spPr>
          <a:xfrm flipH="1">
            <a:off x="4732338" y="4893694"/>
            <a:ext cx="304800" cy="1524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671900" y="163099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2272100" y="163099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 rot="16200000">
            <a:off x="565666" y="370304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6200000">
            <a:off x="2253734" y="370304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6200000">
            <a:off x="4536004" y="370304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 rot="16200000">
            <a:off x="4337438" y="155479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4718438" y="155479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4337438" y="277399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4718438" y="277399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4337438" y="498379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4718438" y="498379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671900" y="285019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2272100" y="285019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671900" y="505999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2272100" y="505999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flipH="1">
            <a:off x="5722938" y="2455294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93" idx="3"/>
          </p:cNvCxnSpPr>
          <p:nvPr/>
        </p:nvCxnSpPr>
        <p:spPr>
          <a:xfrm>
            <a:off x="5189538" y="1617094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>
          <a:xfrm>
            <a:off x="5418138" y="1617094"/>
            <a:ext cx="304800" cy="762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>
          <a:xfrm>
            <a:off x="5189538" y="2836294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>
          <a:xfrm>
            <a:off x="5189538" y="5046094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>
          <a:xfrm flipH="1">
            <a:off x="5722938" y="2379094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>
          <a:xfrm flipH="1">
            <a:off x="5722938" y="4360294"/>
            <a:ext cx="2286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>
          <a:xfrm flipV="1">
            <a:off x="5418138" y="2455294"/>
            <a:ext cx="304800" cy="3810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>
          <a:xfrm flipV="1">
            <a:off x="5418138" y="4360294"/>
            <a:ext cx="304800" cy="68580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5646738" y="451269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10G Ethernet Switch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198938" y="215049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1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198938" y="436029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47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198938" y="114227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        Out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198938" y="236147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        Out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198938" y="457127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        Out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1000" y="5655695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Logical Operation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198938" y="5655694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Physical Implementation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286000" y="4665095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41" name="Rectangle 140"/>
          <p:cNvSpPr/>
          <p:nvPr/>
        </p:nvSpPr>
        <p:spPr>
          <a:xfrm flipH="1">
            <a:off x="4351338" y="5198494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42" name="Rectangle 141"/>
          <p:cNvSpPr/>
          <p:nvPr/>
        </p:nvSpPr>
        <p:spPr>
          <a:xfrm flipH="1">
            <a:off x="4732338" y="5198494"/>
            <a:ext cx="304800" cy="152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351338" y="1769494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732338" y="4741294"/>
            <a:ext cx="304800" cy="152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85800" y="1066074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09800" y="106607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85800" y="2285274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09800" y="228527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85800" y="4495074"/>
            <a:ext cx="30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09800" y="4495074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Out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51" name="Picture 2" descr="Dell Networking 8164"/>
          <p:cNvPicPr>
            <a:picLocks noChangeAspect="1" noChangeArrowheads="1"/>
          </p:cNvPicPr>
          <p:nvPr/>
        </p:nvPicPr>
        <p:blipFill>
          <a:blip r:embed="rId2" cstate="print"/>
          <a:srcRect l="4138" t="28571" r="3448" b="25715"/>
          <a:stretch>
            <a:fillRect/>
          </a:stretch>
        </p:blipFill>
        <p:spPr bwMode="auto">
          <a:xfrm rot="16200000">
            <a:off x="4827586" y="3045846"/>
            <a:ext cx="2552705" cy="304801"/>
          </a:xfrm>
          <a:prstGeom prst="rect">
            <a:avLst/>
          </a:prstGeom>
          <a:noFill/>
        </p:spPr>
      </p:pic>
      <p:sp>
        <p:nvSpPr>
          <p:cNvPr id="152" name="TextBox 151"/>
          <p:cNvSpPr txBox="1"/>
          <p:nvPr/>
        </p:nvSpPr>
        <p:spPr>
          <a:xfrm>
            <a:off x="6924675" y="1505175"/>
            <a:ext cx="2105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Event Building (EVB) function is performed by the DAQ Servers over a 10G Ethernet network.</a:t>
            </a:r>
          </a:p>
          <a:p>
            <a:endParaRPr lang="en-US" sz="1800" dirty="0" smtClean="0"/>
          </a:p>
          <a:p>
            <a:r>
              <a:rPr lang="en-US" sz="1800" dirty="0" smtClean="0"/>
              <a:t>Mu2e uses a folded network which reduces switch size and allows all EVB buffering to be done in server memory.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0021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28600" y="3041151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/>
                <a:ea typeface="ＭＳ Ｐゴシック" charset="0"/>
                <a:cs typeface="ＭＳ Ｐゴシック" charset="0"/>
              </a:rPr>
              <a:t>Data Acquisition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686175" cy="510565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Scope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Data Transfer Controllers (DTCs) and firmware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Optical Links connecting DTCs to Detector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Event Building Network (EVB)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Timing System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Data Acquisition software running on DAQ Servers and Run Control Host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Infrastructure (racks, cable trays)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data transfer controller.png"/>
          <p:cNvPicPr>
            <a:picLocks noChangeAspect="1"/>
          </p:cNvPicPr>
          <p:nvPr/>
        </p:nvPicPr>
        <p:blipFill>
          <a:blip r:embed="rId2"/>
          <a:srcRect l="58329" t="14266" b="12248"/>
          <a:stretch>
            <a:fillRect/>
          </a:stretch>
        </p:blipFill>
        <p:spPr>
          <a:xfrm>
            <a:off x="4918379" y="1297527"/>
            <a:ext cx="1030691" cy="568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0769" y="2705100"/>
            <a:ext cx="2338635" cy="74504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0771" y="4654428"/>
            <a:ext cx="233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DAQ Servers (36)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238625" y="2705100"/>
            <a:ext cx="451804" cy="302895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87144" y="2840548"/>
            <a:ext cx="58102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9332" y="2840548"/>
            <a:ext cx="1006722" cy="428625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Processing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4690429" y="3054861"/>
            <a:ext cx="1096715" cy="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42695" y="1866483"/>
            <a:ext cx="206375" cy="97406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87144" y="5305425"/>
            <a:ext cx="1257548" cy="428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Timing System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90429" y="5534026"/>
            <a:ext cx="1096715" cy="0"/>
          </a:xfrm>
          <a:prstGeom prst="straightConnector1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4" idx="1"/>
          </p:cNvCxnSpPr>
          <p:nvPr/>
        </p:nvCxnSpPr>
        <p:spPr>
          <a:xfrm>
            <a:off x="6368169" y="3054861"/>
            <a:ext cx="411163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80769" y="3909380"/>
            <a:ext cx="2338635" cy="745048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87144" y="4044828"/>
            <a:ext cx="581025" cy="42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79331" y="4044828"/>
            <a:ext cx="1006723" cy="428625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Processing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4690429" y="4259141"/>
            <a:ext cx="1096715" cy="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3"/>
            <a:endCxn id="23" idx="1"/>
          </p:cNvCxnSpPr>
          <p:nvPr/>
        </p:nvCxnSpPr>
        <p:spPr>
          <a:xfrm>
            <a:off x="6368169" y="4259141"/>
            <a:ext cx="41116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6582085" y="3451090"/>
            <a:ext cx="46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7" name="Picture 2" descr="Dell Networking 8164"/>
          <p:cNvPicPr>
            <a:picLocks noChangeAspect="1" noChangeArrowheads="1"/>
          </p:cNvPicPr>
          <p:nvPr/>
        </p:nvPicPr>
        <p:blipFill>
          <a:blip r:embed="rId3" cstate="print"/>
          <a:srcRect l="4138" t="28571" r="3448" b="25715"/>
          <a:stretch>
            <a:fillRect/>
          </a:stretch>
        </p:blipFill>
        <p:spPr bwMode="auto">
          <a:xfrm>
            <a:off x="6454265" y="1428213"/>
            <a:ext cx="2379463" cy="284115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8254119" y="2705100"/>
            <a:ext cx="579609" cy="194932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816216" y="1731035"/>
            <a:ext cx="569912" cy="97406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786054" y="3054861"/>
            <a:ext cx="46806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786054" y="4259141"/>
            <a:ext cx="46806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14775" y="2366546"/>
            <a:ext cx="124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Detector</a:t>
            </a:r>
            <a:endParaRPr lang="en-US" sz="1600" dirty="0"/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5750" y="5534026"/>
            <a:ext cx="498369" cy="4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H="1" flipV="1">
            <a:off x="7044692" y="5534026"/>
            <a:ext cx="711060" cy="200024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 descr="data transfer controller.png"/>
          <p:cNvPicPr>
            <a:picLocks noChangeAspect="1"/>
          </p:cNvPicPr>
          <p:nvPr/>
        </p:nvPicPr>
        <p:blipFill>
          <a:blip r:embed="rId2"/>
          <a:srcRect l="58329" t="14266" b="12248"/>
          <a:stretch>
            <a:fillRect/>
          </a:stretch>
        </p:blipFill>
        <p:spPr>
          <a:xfrm>
            <a:off x="676275" y="3454057"/>
            <a:ext cx="1947576" cy="1075091"/>
          </a:xfrm>
          <a:prstGeom prst="rect">
            <a:avLst/>
          </a:prstGeom>
        </p:spPr>
      </p:pic>
      <p:pic>
        <p:nvPicPr>
          <p:cNvPr id="8" name="Picture 7" descr="daq 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122249"/>
            <a:ext cx="2440588" cy="1928421"/>
          </a:xfrm>
          <a:prstGeom prst="rect">
            <a:avLst/>
          </a:prstGeom>
        </p:spPr>
      </p:pic>
      <p:pic>
        <p:nvPicPr>
          <p:cNvPr id="9" name="Picture 2" descr="Dell Networking 8164"/>
          <p:cNvPicPr>
            <a:picLocks noChangeAspect="1" noChangeArrowheads="1"/>
          </p:cNvPicPr>
          <p:nvPr/>
        </p:nvPicPr>
        <p:blipFill>
          <a:blip r:embed="rId4" cstate="print"/>
          <a:srcRect l="4138" t="28571" r="3448" b="25715"/>
          <a:stretch>
            <a:fillRect/>
          </a:stretch>
        </p:blipFill>
        <p:spPr bwMode="auto">
          <a:xfrm>
            <a:off x="676275" y="5215222"/>
            <a:ext cx="2379463" cy="2841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3800" y="1122249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Commercial (off-the-shelf) hardware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DAQ server</a:t>
            </a:r>
          </a:p>
          <a:p>
            <a:pPr lvl="1"/>
            <a:r>
              <a:rPr lang="en-US" sz="2000" dirty="0" smtClean="0"/>
              <a:t>- 3U rack-mount computer</a:t>
            </a:r>
          </a:p>
          <a:p>
            <a:pPr lvl="1"/>
            <a:r>
              <a:rPr lang="en-US" sz="2000" dirty="0" smtClean="0"/>
              <a:t>- integrated DAQ and online processing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Data Transfer Controller (DTC)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PCIe</a:t>
            </a:r>
            <a:r>
              <a:rPr lang="en-US" sz="2000" dirty="0" smtClean="0"/>
              <a:t> card with FPGA, memory,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and</a:t>
            </a:r>
            <a:r>
              <a:rPr lang="en-US" sz="2000" dirty="0"/>
              <a:t> </a:t>
            </a:r>
            <a:r>
              <a:rPr lang="en-US" sz="2000" dirty="0" smtClean="0"/>
              <a:t>an 8-port SFP+ optical interface</a:t>
            </a:r>
          </a:p>
          <a:p>
            <a:r>
              <a:rPr lang="en-US" sz="2000" dirty="0" smtClean="0"/>
              <a:t>	- 1 </a:t>
            </a:r>
            <a:r>
              <a:rPr lang="en-US" sz="2000" dirty="0" err="1" smtClean="0"/>
              <a:t>GByte</a:t>
            </a:r>
            <a:r>
              <a:rPr lang="en-US" sz="2000" dirty="0" smtClean="0"/>
              <a:t>/sec readout bandwidth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Event Building network</a:t>
            </a:r>
          </a:p>
          <a:p>
            <a:pPr lvl="1">
              <a:buFontTx/>
              <a:buChar char="-"/>
            </a:pPr>
            <a:r>
              <a:rPr lang="en-US" sz="2000" dirty="0" smtClean="0"/>
              <a:t> 48 port 10G Ethernet switch</a:t>
            </a:r>
          </a:p>
        </p:txBody>
      </p:sp>
    </p:spTree>
    <p:extLst>
      <p:ext uri="{BB962C8B-B14F-4D97-AF65-F5344CB8AC3E}">
        <p14:creationId xmlns="" xmlns:p14="http://schemas.microsoft.com/office/powerpoint/2010/main" val="3060005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85800" y="4953000"/>
            <a:ext cx="6781800" cy="1371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flipH="1" flipV="1">
            <a:off x="5410200" y="3962400"/>
            <a:ext cx="3352800" cy="685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 flipH="1">
            <a:off x="7467600" y="4648200"/>
            <a:ext cx="1295400" cy="1676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H="1">
            <a:off x="685800" y="3352800"/>
            <a:ext cx="1676400" cy="1600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5" name="Arc 14"/>
          <p:cNvSpPr/>
          <p:nvPr/>
        </p:nvSpPr>
        <p:spPr>
          <a:xfrm rot="7371853" flipH="1" flipV="1">
            <a:off x="4547352" y="4939548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19700" y="3810000"/>
            <a:ext cx="228600" cy="685800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95800" y="4572000"/>
            <a:ext cx="3733800" cy="7620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4572000" y="4800600"/>
            <a:ext cx="3505200" cy="685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H="1">
            <a:off x="3733800" y="4572000"/>
            <a:ext cx="762000" cy="990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H="1">
            <a:off x="3962400" y="4800600"/>
            <a:ext cx="609600" cy="838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V="1">
            <a:off x="8077200" y="54864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V="1">
            <a:off x="8229600" y="5334000"/>
            <a:ext cx="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V="1">
            <a:off x="8077200" y="5562600"/>
            <a:ext cx="15240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4572000" y="5105400"/>
            <a:ext cx="3543300" cy="685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 flipV="1">
            <a:off x="4572000" y="48006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 flipV="1">
            <a:off x="3733800" y="55626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 flipV="1">
            <a:off x="3962400" y="56388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H="1">
            <a:off x="3962400" y="5105400"/>
            <a:ext cx="609600" cy="838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1714500" y="1676401"/>
            <a:ext cx="0" cy="914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 flipV="1">
            <a:off x="1714500" y="2590801"/>
            <a:ext cx="381000" cy="76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2095500" y="1752601"/>
            <a:ext cx="0" cy="914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>
            <a:off x="2247900" y="1524001"/>
            <a:ext cx="0" cy="914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3" name="Arc 32"/>
          <p:cNvSpPr/>
          <p:nvPr/>
        </p:nvSpPr>
        <p:spPr>
          <a:xfrm flipH="1" flipV="1">
            <a:off x="2514600" y="2895600"/>
            <a:ext cx="1143000" cy="17526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>
            <a:off x="2514600" y="4648200"/>
            <a:ext cx="1104900" cy="9906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>
            <a:stCxn id="34" idx="2"/>
            <a:endCxn id="36" idx="2"/>
          </p:cNvCxnSpPr>
          <p:nvPr/>
        </p:nvCxnSpPr>
        <p:spPr>
          <a:xfrm>
            <a:off x="3619500" y="5143500"/>
            <a:ext cx="27371" cy="81104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6" name="Arc 35"/>
          <p:cNvSpPr/>
          <p:nvPr/>
        </p:nvSpPr>
        <p:spPr>
          <a:xfrm rot="19507479" flipH="1" flipV="1">
            <a:off x="3619500" y="5715000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>
            <a:stCxn id="15" idx="0"/>
            <a:endCxn id="36" idx="0"/>
          </p:cNvCxnSpPr>
          <p:nvPr/>
        </p:nvCxnSpPr>
        <p:spPr>
          <a:xfrm flipH="1">
            <a:off x="3859041" y="5009248"/>
            <a:ext cx="712701" cy="9831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8" name="Straight Connector 37"/>
          <p:cNvCxnSpPr>
            <a:stCxn id="15" idx="2"/>
            <a:endCxn id="39" idx="2"/>
          </p:cNvCxnSpPr>
          <p:nvPr/>
        </p:nvCxnSpPr>
        <p:spPr>
          <a:xfrm>
            <a:off x="4782452" y="4963938"/>
            <a:ext cx="1748030" cy="36928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9" name="Arc 38"/>
          <p:cNvSpPr/>
          <p:nvPr/>
        </p:nvSpPr>
        <p:spPr>
          <a:xfrm rot="15852432" flipH="1" flipV="1">
            <a:off x="6362700" y="5029200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>
            <a:stCxn id="71" idx="0"/>
            <a:endCxn id="39" idx="0"/>
          </p:cNvCxnSpPr>
          <p:nvPr/>
        </p:nvCxnSpPr>
        <p:spPr>
          <a:xfrm>
            <a:off x="5745285" y="5005299"/>
            <a:ext cx="921437" cy="16091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1" name="Arc 40"/>
          <p:cNvSpPr/>
          <p:nvPr/>
        </p:nvSpPr>
        <p:spPr>
          <a:xfrm rot="11994732" flipH="1" flipV="1">
            <a:off x="5300594" y="4157594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5334000" y="4114800"/>
            <a:ext cx="170898" cy="5190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>
            <a:off x="2095500" y="2438401"/>
            <a:ext cx="15240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flipH="1" flipV="1">
            <a:off x="1714500" y="1676401"/>
            <a:ext cx="381000" cy="76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H="1">
            <a:off x="2095500" y="1524001"/>
            <a:ext cx="15240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 flipH="1" flipV="1">
            <a:off x="1943100" y="1447801"/>
            <a:ext cx="304800" cy="76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 flipH="1">
            <a:off x="1714500" y="1447801"/>
            <a:ext cx="22860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/>
          <p:cNvCxnSpPr>
            <a:stCxn id="50" idx="2"/>
            <a:endCxn id="33" idx="2"/>
          </p:cNvCxnSpPr>
          <p:nvPr/>
        </p:nvCxnSpPr>
        <p:spPr>
          <a:xfrm>
            <a:off x="2476500" y="1524000"/>
            <a:ext cx="38100" cy="22479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>
            <a:off x="5867400" y="4267200"/>
            <a:ext cx="1143000" cy="228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0" name="Arc 49"/>
          <p:cNvSpPr/>
          <p:nvPr/>
        </p:nvSpPr>
        <p:spPr>
          <a:xfrm rot="10800000" flipH="1" flipV="1">
            <a:off x="2171701" y="1295400"/>
            <a:ext cx="304799" cy="457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Arc 50"/>
          <p:cNvSpPr/>
          <p:nvPr/>
        </p:nvSpPr>
        <p:spPr>
          <a:xfrm rot="5400000" flipH="1" flipV="1">
            <a:off x="2171700" y="1295399"/>
            <a:ext cx="304799" cy="304801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171700" y="1447801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43000" y="20574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DAQ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57600" y="3733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Detector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2200" y="5638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Cable Trench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62800" y="4114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Detector Staging Area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609600" y="2514600"/>
            <a:ext cx="6858000" cy="1371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 flipH="1" flipV="1">
            <a:off x="2209800" y="1066800"/>
            <a:ext cx="6553200" cy="11430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 flipH="1">
            <a:off x="7467600" y="2209800"/>
            <a:ext cx="1295400" cy="1676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 flipH="1">
            <a:off x="609600" y="1066800"/>
            <a:ext cx="1600200" cy="1447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 flipH="1" flipV="1">
            <a:off x="2362200" y="3352800"/>
            <a:ext cx="609600" cy="152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 flipH="1" flipV="1">
            <a:off x="3733800" y="5867400"/>
            <a:ext cx="228600" cy="76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743200" y="1944470"/>
            <a:ext cx="392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36 MTP Cables (432 fibers)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Detector to DAQ cable distance is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approximately 60 meters. 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266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Upper Level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800" y="51332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Lower Level</a:t>
            </a:r>
            <a:endParaRPr lang="en-US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33800" y="4876800"/>
            <a:ext cx="762000" cy="990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flipV="1">
            <a:off x="4495800" y="4572000"/>
            <a:ext cx="0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4495800" y="4876800"/>
            <a:ext cx="3733800" cy="685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9" name="Straight Connector 68"/>
          <p:cNvCxnSpPr>
            <a:stCxn id="78" idx="0"/>
          </p:cNvCxnSpPr>
          <p:nvPr/>
        </p:nvCxnSpPr>
        <p:spPr>
          <a:xfrm>
            <a:off x="3086100" y="3352800"/>
            <a:ext cx="2247900" cy="457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0" name="Straight Connector 69"/>
          <p:cNvCxnSpPr>
            <a:stCxn id="79" idx="0"/>
          </p:cNvCxnSpPr>
          <p:nvPr/>
        </p:nvCxnSpPr>
        <p:spPr>
          <a:xfrm>
            <a:off x="3086100" y="4038600"/>
            <a:ext cx="2209800" cy="4572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1" name="Arc 70"/>
          <p:cNvSpPr/>
          <p:nvPr/>
        </p:nvSpPr>
        <p:spPr>
          <a:xfrm rot="541349" flipH="1" flipV="1">
            <a:off x="5616785" y="4702385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>
            <a:stCxn id="41" idx="2"/>
            <a:endCxn id="71" idx="2"/>
          </p:cNvCxnSpPr>
          <p:nvPr/>
        </p:nvCxnSpPr>
        <p:spPr>
          <a:xfrm>
            <a:off x="5596283" y="4361898"/>
            <a:ext cx="22388" cy="46898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73" name="Arc 72"/>
          <p:cNvSpPr/>
          <p:nvPr/>
        </p:nvSpPr>
        <p:spPr>
          <a:xfrm rot="11994732" flipH="1" flipV="1">
            <a:off x="7738993" y="4690994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4" name="Straight Connector 73"/>
          <p:cNvCxnSpPr>
            <a:endCxn id="73" idx="0"/>
          </p:cNvCxnSpPr>
          <p:nvPr/>
        </p:nvCxnSpPr>
        <p:spPr>
          <a:xfrm>
            <a:off x="7772400" y="4648200"/>
            <a:ext cx="170897" cy="5190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75" name="Straight Connector 74"/>
          <p:cNvCxnSpPr>
            <a:stCxn id="73" idx="2"/>
            <a:endCxn id="77" idx="0"/>
          </p:cNvCxnSpPr>
          <p:nvPr/>
        </p:nvCxnSpPr>
        <p:spPr>
          <a:xfrm flipH="1">
            <a:off x="8014826" y="4895298"/>
            <a:ext cx="19856" cy="5903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</p:cxnSp>
      <p:cxnSp>
        <p:nvCxnSpPr>
          <p:cNvPr id="76" name="Straight Connector 75"/>
          <p:cNvCxnSpPr>
            <a:stCxn id="39" idx="2"/>
          </p:cNvCxnSpPr>
          <p:nvPr/>
        </p:nvCxnSpPr>
        <p:spPr>
          <a:xfrm>
            <a:off x="6530482" y="5333222"/>
            <a:ext cx="1318118" cy="30557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</p:cxnSp>
      <p:sp>
        <p:nvSpPr>
          <p:cNvPr id="77" name="Arc 76"/>
          <p:cNvSpPr/>
          <p:nvPr/>
        </p:nvSpPr>
        <p:spPr>
          <a:xfrm rot="15852432" flipH="1" flipV="1">
            <a:off x="7710804" y="5348604"/>
            <a:ext cx="304800" cy="3048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Arc 77"/>
          <p:cNvSpPr/>
          <p:nvPr/>
        </p:nvSpPr>
        <p:spPr>
          <a:xfrm flipH="1">
            <a:off x="2971800" y="3352800"/>
            <a:ext cx="228600" cy="685800"/>
          </a:xfrm>
          <a:prstGeom prst="arc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Arc 78"/>
          <p:cNvSpPr/>
          <p:nvPr/>
        </p:nvSpPr>
        <p:spPr>
          <a:xfrm flipH="1" flipV="1">
            <a:off x="2971800" y="3352800"/>
            <a:ext cx="228600" cy="685800"/>
          </a:xfrm>
          <a:prstGeom prst="arc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77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3505994" y="1447800"/>
            <a:ext cx="457200" cy="4572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4343400" y="1447800"/>
            <a:ext cx="457200" cy="4572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2362200" y="2667000"/>
            <a:ext cx="1066800" cy="4572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Timestamp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362200" y="3429000"/>
            <a:ext cx="1066800" cy="762000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58" idx="3"/>
            <a:endCxn id="12" idx="1"/>
          </p:cNvCxnSpPr>
          <p:nvPr/>
        </p:nvCxnSpPr>
        <p:spPr>
          <a:xfrm flipH="1">
            <a:off x="4800600" y="1676400"/>
            <a:ext cx="686594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 flipH="1">
            <a:off x="6249194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Clock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(590 kHz)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2" idx="3"/>
            <a:endCxn id="11" idx="1"/>
          </p:cNvCxnSpPr>
          <p:nvPr/>
        </p:nvCxnSpPr>
        <p:spPr>
          <a:xfrm flipH="1">
            <a:off x="3963194" y="1676400"/>
            <a:ext cx="380206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 flipH="1">
            <a:off x="990600" y="1524000"/>
            <a:ext cx="2514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990600" y="1524000"/>
            <a:ext cx="0" cy="9906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2209800" y="3657600"/>
            <a:ext cx="152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4" idx="0"/>
          </p:cNvCxnSpPr>
          <p:nvPr/>
        </p:nvCxnSpPr>
        <p:spPr>
          <a:xfrm flipV="1">
            <a:off x="2895600" y="31242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H="1">
            <a:off x="3810000" y="2286000"/>
            <a:ext cx="1447006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 flipH="1">
            <a:off x="4876800" y="3962400"/>
            <a:ext cx="533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 flipH="1">
            <a:off x="6325394" y="3886200"/>
            <a:ext cx="1066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Optical Link 0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895600" y="4191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6" name="Rectangle 25"/>
          <p:cNvSpPr/>
          <p:nvPr/>
        </p:nvSpPr>
        <p:spPr>
          <a:xfrm flipH="1">
            <a:off x="3277394" y="1143000"/>
            <a:ext cx="1751806" cy="9144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1981200" y="2514600"/>
            <a:ext cx="3276600" cy="27432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581400" y="5029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FPGA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3277394" y="10946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Clock Generator</a:t>
            </a:r>
          </a:p>
        </p:txBody>
      </p:sp>
      <p:sp>
        <p:nvSpPr>
          <p:cNvPr id="30" name="Rectangle 29"/>
          <p:cNvSpPr/>
          <p:nvPr/>
        </p:nvSpPr>
        <p:spPr>
          <a:xfrm flipH="1">
            <a:off x="4114800" y="3810000"/>
            <a:ext cx="762000" cy="457199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428206" y="3962400"/>
            <a:ext cx="534194" cy="2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 flipV="1">
            <a:off x="5257800" y="1676400"/>
            <a:ext cx="0" cy="6096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 flipH="1">
            <a:off x="2362200" y="4495800"/>
            <a:ext cx="1066800" cy="457200"/>
          </a:xfrm>
          <a:prstGeom prst="rect">
            <a:avLst/>
          </a:prstGeom>
          <a:solidFill>
            <a:srgbClr val="9BBB59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5410994" y="3810000"/>
            <a:ext cx="685800" cy="45273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XCVR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097588" y="3962400"/>
            <a:ext cx="227806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6096794" y="41148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H="1">
            <a:off x="4876800" y="4114800"/>
            <a:ext cx="534194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 flipH="1">
            <a:off x="3963194" y="4110335"/>
            <a:ext cx="152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>
            <a:off x="3963194" y="3962400"/>
            <a:ext cx="152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 flipH="1">
            <a:off x="1752600" y="4648200"/>
            <a:ext cx="609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>
            <a:endCxn id="47" idx="1"/>
          </p:cNvCxnSpPr>
          <p:nvPr/>
        </p:nvCxnSpPr>
        <p:spPr>
          <a:xfrm flipH="1" flipV="1">
            <a:off x="1143000" y="4800600"/>
            <a:ext cx="1219200" cy="287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H="1">
            <a:off x="5945188" y="1676400"/>
            <a:ext cx="456406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flipV="1">
            <a:off x="1752600" y="2743200"/>
            <a:ext cx="0" cy="19050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>
            <a:endCxn id="46" idx="1"/>
          </p:cNvCxnSpPr>
          <p:nvPr/>
        </p:nvCxnSpPr>
        <p:spPr>
          <a:xfrm flipH="1">
            <a:off x="1143000" y="2743200"/>
            <a:ext cx="609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>
          <a:xfrm>
            <a:off x="457200" y="27432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6" name="Pentagon 45"/>
          <p:cNvSpPr/>
          <p:nvPr/>
        </p:nvSpPr>
        <p:spPr>
          <a:xfrm flipH="1">
            <a:off x="685800" y="2514600"/>
            <a:ext cx="457200" cy="457200"/>
          </a:xfrm>
          <a:prstGeom prst="homePlate">
            <a:avLst/>
          </a:prstGeom>
          <a:solidFill>
            <a:srgbClr val="CC00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entagon 46"/>
          <p:cNvSpPr/>
          <p:nvPr/>
        </p:nvSpPr>
        <p:spPr>
          <a:xfrm flipH="1">
            <a:off x="685800" y="4572000"/>
            <a:ext cx="457200" cy="457200"/>
          </a:xfrm>
          <a:prstGeom prst="homePlate">
            <a:avLst/>
          </a:prstGeom>
          <a:solidFill>
            <a:srgbClr val="CC00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57200" y="48006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 flipH="1">
            <a:off x="990600" y="4343400"/>
            <a:ext cx="0" cy="2286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 flipH="1">
            <a:off x="990600" y="4343400"/>
            <a:ext cx="3048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>
            <a:off x="1295400" y="1676400"/>
            <a:ext cx="0" cy="26670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 flipH="1">
            <a:off x="1524000" y="3962400"/>
            <a:ext cx="8382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 flipV="1">
            <a:off x="990600" y="2971800"/>
            <a:ext cx="0" cy="2286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 flipH="1">
            <a:off x="990600" y="3200400"/>
            <a:ext cx="533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>
          <a:xfrm>
            <a:off x="1524000" y="3200400"/>
            <a:ext cx="0" cy="20574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 flipH="1" flipV="1">
            <a:off x="990600" y="5029200"/>
            <a:ext cx="0" cy="2286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H="1">
            <a:off x="990600" y="5257800"/>
            <a:ext cx="533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/>
        </p:nvSpPr>
        <p:spPr>
          <a:xfrm flipH="1">
            <a:off x="5487194" y="1447800"/>
            <a:ext cx="457200" cy="457200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∆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228600" y="3657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Digitizers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876800" y="4648200"/>
            <a:ext cx="533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1" name="Rectangle 60"/>
          <p:cNvSpPr/>
          <p:nvPr/>
        </p:nvSpPr>
        <p:spPr>
          <a:xfrm flipH="1">
            <a:off x="4114800" y="4495800"/>
            <a:ext cx="762000" cy="457199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 flipH="1">
            <a:off x="5410994" y="4495800"/>
            <a:ext cx="685800" cy="452735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XCVR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6097588" y="4648200"/>
            <a:ext cx="227806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>
          <a:xfrm>
            <a:off x="6096794" y="48006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>
          <a:xfrm flipH="1">
            <a:off x="4876800" y="4800600"/>
            <a:ext cx="534194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>
          <a:xfrm flipH="1">
            <a:off x="3581400" y="4800600"/>
            <a:ext cx="533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 flipH="1" flipV="1">
            <a:off x="3657600" y="4114800"/>
            <a:ext cx="304800" cy="5334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>
            <a:off x="3962400" y="4648200"/>
            <a:ext cx="152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 flipH="1">
            <a:off x="3428206" y="4114800"/>
            <a:ext cx="229394" cy="2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>
            <a:off x="3429000" y="4800600"/>
            <a:ext cx="152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 flipV="1">
            <a:off x="3657600" y="4114800"/>
            <a:ext cx="304800" cy="5334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>
          <a:xfrm>
            <a:off x="3429000" y="46482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>
            <a:stCxn id="33" idx="2"/>
            <a:endCxn id="74" idx="0"/>
          </p:cNvCxnSpPr>
          <p:nvPr/>
        </p:nvCxnSpPr>
        <p:spPr>
          <a:xfrm>
            <a:off x="2895600" y="49530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74" name="Rectangle 73"/>
          <p:cNvSpPr/>
          <p:nvPr/>
        </p:nvSpPr>
        <p:spPr>
          <a:xfrm flipH="1">
            <a:off x="2362200" y="5486400"/>
            <a:ext cx="1066800" cy="4572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Buffer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(512 MB, ECC)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990600" y="1205299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digitizer clocks (~50 MHz)</a:t>
            </a:r>
          </a:p>
        </p:txBody>
      </p:sp>
      <p:sp>
        <p:nvSpPr>
          <p:cNvPr id="76" name="Rectangle 75"/>
          <p:cNvSpPr/>
          <p:nvPr/>
        </p:nvSpPr>
        <p:spPr>
          <a:xfrm flipH="1">
            <a:off x="3962400" y="2667000"/>
            <a:ext cx="1066800" cy="4572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µController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Arrow Connector 76"/>
          <p:cNvCxnSpPr>
            <a:stCxn id="76" idx="1"/>
            <a:endCxn id="80" idx="3"/>
          </p:cNvCxnSpPr>
          <p:nvPr/>
        </p:nvCxnSpPr>
        <p:spPr>
          <a:xfrm>
            <a:off x="5029200" y="2895600"/>
            <a:ext cx="3810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78" name="Straight Arrow Connector 77"/>
          <p:cNvCxnSpPr/>
          <p:nvPr/>
        </p:nvCxnSpPr>
        <p:spPr>
          <a:xfrm flipV="1">
            <a:off x="4191000" y="31242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>
          <a:xfrm flipH="1">
            <a:off x="3429000" y="3657600"/>
            <a:ext cx="7620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0" name="Rectangle 79"/>
          <p:cNvSpPr/>
          <p:nvPr/>
        </p:nvSpPr>
        <p:spPr>
          <a:xfrm flipH="1">
            <a:off x="5410200" y="2667000"/>
            <a:ext cx="838200" cy="4572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Memory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9000" y="3505200"/>
            <a:ext cx="3810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3810000" y="2286000"/>
            <a:ext cx="0" cy="12192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>
            <a:stCxn id="11" idx="3"/>
          </p:cNvCxnSpPr>
          <p:nvPr/>
        </p:nvCxnSpPr>
        <p:spPr>
          <a:xfrm flipH="1">
            <a:off x="1295400" y="1676400"/>
            <a:ext cx="2210594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 flipH="1">
            <a:off x="2209800" y="1828800"/>
            <a:ext cx="1296194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flipV="1">
            <a:off x="4800600" y="3124200"/>
            <a:ext cx="0" cy="3810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>
            <a:off x="4800600" y="3505200"/>
            <a:ext cx="14478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 flipH="1">
            <a:off x="6324600" y="3352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CANbus</a:t>
            </a:r>
            <a:endParaRPr lang="en-US" sz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209800" y="1828800"/>
            <a:ext cx="0" cy="10668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>
            <a:off x="2209800" y="2895600"/>
            <a:ext cx="152400" cy="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 flipV="1">
            <a:off x="2209800" y="2895600"/>
            <a:ext cx="0" cy="762000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 flipH="1">
            <a:off x="6324600" y="4572000"/>
            <a:ext cx="1066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Optical Link 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87813" y="55742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Generic Readout Controller (ROC) Architecture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3623785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P_20141008_003.jpg"/>
          <p:cNvPicPr>
            <a:picLocks noChangeAspect="1"/>
          </p:cNvPicPr>
          <p:nvPr/>
        </p:nvPicPr>
        <p:blipFill>
          <a:blip r:embed="rId2"/>
          <a:srcRect l="10786" r="13259"/>
          <a:stretch>
            <a:fillRect/>
          </a:stretch>
        </p:blipFill>
        <p:spPr>
          <a:xfrm>
            <a:off x="2057880" y="1744601"/>
            <a:ext cx="5193819" cy="3850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880" y="5779502"/>
            <a:ext cx="508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Tracker Readout Controller (ROC) Prototype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375578" y="4730621"/>
            <a:ext cx="246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ECC Memory</a:t>
            </a:r>
          </a:p>
          <a:p>
            <a:r>
              <a:rPr lang="en-US" sz="1600" dirty="0" smtClean="0"/>
              <a:t>(1 second buffer)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5368370" y="4315421"/>
            <a:ext cx="2007208" cy="707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26338" y="2737626"/>
            <a:ext cx="68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FPGA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924425" y="2906903"/>
            <a:ext cx="2601913" cy="533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4888498"/>
            <a:ext cx="181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Tracker Digitizer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24025" y="4981575"/>
            <a:ext cx="1502060" cy="8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28670" y="1042571"/>
            <a:ext cx="125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Optical Links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85708" y="1381125"/>
            <a:ext cx="143838" cy="493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21739" y="999056"/>
            <a:ext cx="212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CANbus</a:t>
            </a:r>
            <a:r>
              <a:rPr lang="en-US" sz="1600" dirty="0" smtClean="0"/>
              <a:t> (redundant slow control link)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41204" y="1286663"/>
            <a:ext cx="580534" cy="5881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8090" y="1286663"/>
            <a:ext cx="125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Timing System Interface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92494" y="1744601"/>
            <a:ext cx="1950845" cy="710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8090" y="3076180"/>
            <a:ext cx="96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Preamp</a:t>
            </a:r>
          </a:p>
          <a:p>
            <a:r>
              <a:rPr lang="en-US" sz="1600" dirty="0" smtClean="0"/>
              <a:t>Inputs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412731" y="3076180"/>
            <a:ext cx="929777" cy="364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3785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8" name="Picture 7" descr="data transfer controller.png"/>
          <p:cNvPicPr>
            <a:picLocks noChangeAspect="1"/>
          </p:cNvPicPr>
          <p:nvPr/>
        </p:nvPicPr>
        <p:blipFill>
          <a:blip r:embed="rId2"/>
          <a:srcRect l="58329" t="14266" b="12248"/>
          <a:stretch>
            <a:fillRect/>
          </a:stretch>
        </p:blipFill>
        <p:spPr>
          <a:xfrm>
            <a:off x="1713229" y="1481230"/>
            <a:ext cx="6120765" cy="3378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0688" y="5425559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Data Transfer Controller (DTC)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2864" y="3956477"/>
            <a:ext cx="16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Optical Interface (FMC card with 8</a:t>
            </a:r>
          </a:p>
          <a:p>
            <a:r>
              <a:rPr lang="en-US" sz="1600" dirty="0" smtClean="0"/>
              <a:t>SFP transceivers)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24100" y="3200400"/>
            <a:ext cx="1514475" cy="695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3388" y="4859984"/>
            <a:ext cx="74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FPGA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180138" y="3057526"/>
            <a:ext cx="849312" cy="18024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05324" y="4843107"/>
            <a:ext cx="1674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PCIe</a:t>
            </a:r>
            <a:r>
              <a:rPr lang="en-US" sz="1600" dirty="0" smtClean="0"/>
              <a:t> Interface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162550" y="4371976"/>
            <a:ext cx="247650" cy="488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00644" y="4310539"/>
            <a:ext cx="108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Memory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409338" y="3200400"/>
            <a:ext cx="582137" cy="1110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605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1565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1641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1752600" y="1641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362200" y="1793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33600" y="1869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 flipH="1">
            <a:off x="1752600" y="1869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>
            <a:off x="2514600" y="1641357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>
            <a:off x="2514600" y="1869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2971800" y="1565157"/>
            <a:ext cx="0" cy="28194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2743200" y="1793757"/>
            <a:ext cx="0" cy="28194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2362200" y="2098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33600" y="2174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1752600" y="2174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2362200" y="2327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133600" y="2403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 flipH="1">
            <a:off x="1752600" y="2403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>
            <a:off x="2514600" y="2174757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2514600" y="2403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2362200" y="26319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133600" y="2708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>
            <a:off x="1752600" y="2708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2362200" y="2860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133600" y="2936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>
            <a:off x="1752600" y="2936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2514600" y="2708157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2514600" y="2936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2362200" y="3165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3241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1752600" y="3241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362200" y="33939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133600" y="3470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 flipH="1">
            <a:off x="1752600" y="3470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>
            <a:off x="2514600" y="3241557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 flipH="1">
            <a:off x="2514600" y="3470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2362200" y="3698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133600" y="3774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1752600" y="3774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2362200" y="3927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133600" y="4003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flipH="1">
            <a:off x="1752600" y="4003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>
            <a:off x="2514600" y="3774957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 flipH="1">
            <a:off x="2514600" y="4003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2362200" y="4232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133600" y="4308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>
            <a:off x="1752600" y="4308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2362200" y="4460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133600" y="4536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>
          <a:xfrm flipH="1">
            <a:off x="1752600" y="4536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>
            <a:off x="2514600" y="4308357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H="1">
            <a:off x="2514600" y="4536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219200" y="1641357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Link 0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19200" y="2172525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Link </a:t>
            </a: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9200" y="2703693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Link </a:t>
            </a: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19200" y="3234861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Link </a:t>
            </a: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9200" y="3766029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Link </a:t>
            </a: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19200" y="4297197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 </a:t>
            </a: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Link </a:t>
            </a: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81800" y="2098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934200" y="2174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6553200" y="2174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>
            <a:off x="7315200" y="2174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6781800" y="2327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6934200" y="2403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>
          <a:xfrm flipH="1">
            <a:off x="6553200" y="2403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7" name="Straight Arrow Connector 86"/>
          <p:cNvCxnSpPr/>
          <p:nvPr/>
        </p:nvCxnSpPr>
        <p:spPr>
          <a:xfrm flipH="1">
            <a:off x="7315200" y="2403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88" name="Rectangle 87"/>
          <p:cNvSpPr/>
          <p:nvPr/>
        </p:nvSpPr>
        <p:spPr>
          <a:xfrm>
            <a:off x="6781800" y="26319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934200" y="2708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>
            <a:off x="6553200" y="2708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>
          <a:xfrm>
            <a:off x="7315200" y="2708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781800" y="2860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6934200" y="2936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H="1">
            <a:off x="6553200" y="2936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 flipH="1">
            <a:off x="7315200" y="2936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6781800" y="3165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934200" y="3241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>
            <a:off x="6553200" y="3241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>
            <a:off x="7315200" y="3241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0" name="Rectangle 99"/>
          <p:cNvSpPr/>
          <p:nvPr/>
        </p:nvSpPr>
        <p:spPr>
          <a:xfrm>
            <a:off x="6781800" y="33939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6934200" y="3470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 flipH="1">
            <a:off x="6553200" y="3470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 flipH="1">
            <a:off x="7315200" y="34701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4" name="Rectangle 103"/>
          <p:cNvSpPr/>
          <p:nvPr/>
        </p:nvSpPr>
        <p:spPr>
          <a:xfrm>
            <a:off x="6781800" y="3698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6934200" y="3774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>
            <a:off x="6553200" y="3774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>
            <a:off x="7315200" y="3774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6781800" y="3927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6934200" y="4003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 flipH="1">
            <a:off x="6553200" y="4003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>
          <a:xfrm flipH="1">
            <a:off x="7315200" y="4003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6248400" y="2098557"/>
            <a:ext cx="304800" cy="19812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800600" y="5756157"/>
            <a:ext cx="457200" cy="2286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362200" y="4765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2133600" y="4841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132" name="Straight Arrow Connector 131"/>
          <p:cNvCxnSpPr/>
          <p:nvPr/>
        </p:nvCxnSpPr>
        <p:spPr>
          <a:xfrm>
            <a:off x="1752600" y="48417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33" name="Rectangle 132"/>
          <p:cNvSpPr/>
          <p:nvPr/>
        </p:nvSpPr>
        <p:spPr>
          <a:xfrm>
            <a:off x="2362200" y="4994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flipH="1">
            <a:off x="2133600" y="5070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135" name="Straight Arrow Connector 134"/>
          <p:cNvCxnSpPr/>
          <p:nvPr/>
        </p:nvCxnSpPr>
        <p:spPr>
          <a:xfrm flipH="1">
            <a:off x="1752600" y="50703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136" name="Straight Arrow Connector 135"/>
          <p:cNvCxnSpPr/>
          <p:nvPr/>
        </p:nvCxnSpPr>
        <p:spPr>
          <a:xfrm>
            <a:off x="2514600" y="4841757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137" name="Straight Arrow Connector 136"/>
          <p:cNvCxnSpPr/>
          <p:nvPr/>
        </p:nvCxnSpPr>
        <p:spPr>
          <a:xfrm flipH="1">
            <a:off x="2514600" y="5070357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1219200" y="1105725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CFO Ring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981200" y="10317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362200" y="1031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133600" y="1107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2" name="Straight Arrow Connector 141"/>
          <p:cNvCxnSpPr/>
          <p:nvPr/>
        </p:nvCxnSpPr>
        <p:spPr>
          <a:xfrm>
            <a:off x="1752600" y="11079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3" name="Rectangle 142"/>
          <p:cNvSpPr/>
          <p:nvPr/>
        </p:nvSpPr>
        <p:spPr>
          <a:xfrm>
            <a:off x="2362200" y="1260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flipH="1">
            <a:off x="2133600" y="1336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 flipH="1">
            <a:off x="1752600" y="1336557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>
            <a:off x="2514600" y="1107957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7" name="Straight Arrow Connector 146"/>
          <p:cNvCxnSpPr/>
          <p:nvPr/>
        </p:nvCxnSpPr>
        <p:spPr>
          <a:xfrm flipH="1">
            <a:off x="2514600" y="1336557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1219200" y="4841757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EVB Port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019800" y="41676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PCIe</a:t>
            </a: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Controller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038600" y="567995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DRAM Controller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352800" y="2110225"/>
            <a:ext cx="228600" cy="369332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2971800" y="3996861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3" name="Straight Arrow Connector 152"/>
          <p:cNvCxnSpPr/>
          <p:nvPr/>
        </p:nvCxnSpPr>
        <p:spPr>
          <a:xfrm>
            <a:off x="5029200" y="5984757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54" name="Rectangle 153"/>
          <p:cNvSpPr/>
          <p:nvPr/>
        </p:nvSpPr>
        <p:spPr>
          <a:xfrm>
            <a:off x="3962400" y="2110225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3581400" y="3766029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6" name="Rectangle 155"/>
          <p:cNvSpPr/>
          <p:nvPr/>
        </p:nvSpPr>
        <p:spPr>
          <a:xfrm>
            <a:off x="3962400" y="2327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3581400" y="40035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8" name="Rectangle 157"/>
          <p:cNvSpPr/>
          <p:nvPr/>
        </p:nvSpPr>
        <p:spPr>
          <a:xfrm>
            <a:off x="3352800" y="3689829"/>
            <a:ext cx="228600" cy="389928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2743200" y="2403357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60" name="Rectangle 159"/>
          <p:cNvSpPr/>
          <p:nvPr/>
        </p:nvSpPr>
        <p:spPr>
          <a:xfrm>
            <a:off x="3962400" y="3689829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3581400" y="2186425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62" name="Rectangle 161"/>
          <p:cNvSpPr/>
          <p:nvPr/>
        </p:nvSpPr>
        <p:spPr>
          <a:xfrm>
            <a:off x="3962400" y="3927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3581400" y="24033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3352800" y="4765557"/>
            <a:ext cx="228600" cy="381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352800" y="1031757"/>
            <a:ext cx="228600" cy="381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4724400" y="993657"/>
            <a:ext cx="609600" cy="16002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4800600" y="5375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105400" y="5375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9" name="Straight Arrow Connector 168"/>
          <p:cNvCxnSpPr/>
          <p:nvPr/>
        </p:nvCxnSpPr>
        <p:spPr>
          <a:xfrm flipV="1">
            <a:off x="4876800" y="5146557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0" name="Straight Arrow Connector 169"/>
          <p:cNvCxnSpPr/>
          <p:nvPr/>
        </p:nvCxnSpPr>
        <p:spPr>
          <a:xfrm flipV="1">
            <a:off x="4876800" y="5527557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1" name="Straight Arrow Connector 170"/>
          <p:cNvCxnSpPr/>
          <p:nvPr/>
        </p:nvCxnSpPr>
        <p:spPr>
          <a:xfrm flipV="1">
            <a:off x="5181600" y="5527557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72" name="Straight Arrow Connector 171"/>
          <p:cNvCxnSpPr>
            <a:stCxn id="168" idx="0"/>
          </p:cNvCxnSpPr>
          <p:nvPr/>
        </p:nvCxnSpPr>
        <p:spPr>
          <a:xfrm flipV="1">
            <a:off x="5181600" y="5146557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73" name="Straight Arrow Connector 172"/>
          <p:cNvCxnSpPr/>
          <p:nvPr/>
        </p:nvCxnSpPr>
        <p:spPr>
          <a:xfrm>
            <a:off x="4114800" y="4003557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74" name="Rectangle 173"/>
          <p:cNvSpPr/>
          <p:nvPr/>
        </p:nvSpPr>
        <p:spPr>
          <a:xfrm>
            <a:off x="4724400" y="3546357"/>
            <a:ext cx="609600" cy="16002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5334000" y="21747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76" name="Rectangle 175"/>
          <p:cNvSpPr/>
          <p:nvPr/>
        </p:nvSpPr>
        <p:spPr>
          <a:xfrm>
            <a:off x="5715000" y="2098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5867400" y="21747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8" name="Straight Arrow Connector 177"/>
          <p:cNvCxnSpPr/>
          <p:nvPr/>
        </p:nvCxnSpPr>
        <p:spPr>
          <a:xfrm>
            <a:off x="4267200" y="2403357"/>
            <a:ext cx="304800" cy="136267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/>
          <p:cNvCxnSpPr/>
          <p:nvPr/>
        </p:nvCxnSpPr>
        <p:spPr>
          <a:xfrm>
            <a:off x="4572000" y="240335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>
            <a:off x="4114800" y="2186425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>
          <a:xfrm>
            <a:off x="4114800" y="2403357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>
          <a:xfrm flipH="1">
            <a:off x="5334000" y="40035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83" name="Rectangle 182"/>
          <p:cNvSpPr/>
          <p:nvPr/>
        </p:nvSpPr>
        <p:spPr>
          <a:xfrm>
            <a:off x="5715000" y="3927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H="1">
            <a:off x="5867400" y="40035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85" name="Rectangle 184"/>
          <p:cNvSpPr/>
          <p:nvPr/>
        </p:nvSpPr>
        <p:spPr>
          <a:xfrm>
            <a:off x="3962400" y="4765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6" name="Straight Arrow Connector 185"/>
          <p:cNvCxnSpPr/>
          <p:nvPr/>
        </p:nvCxnSpPr>
        <p:spPr>
          <a:xfrm>
            <a:off x="3581400" y="48417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87" name="Rectangle 186"/>
          <p:cNvSpPr/>
          <p:nvPr/>
        </p:nvSpPr>
        <p:spPr>
          <a:xfrm>
            <a:off x="3962400" y="4994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8" name="Straight Arrow Connector 187"/>
          <p:cNvCxnSpPr/>
          <p:nvPr/>
        </p:nvCxnSpPr>
        <p:spPr>
          <a:xfrm flipH="1">
            <a:off x="3581400" y="50703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sp>
        <p:nvSpPr>
          <p:cNvPr id="189" name="Rectangle 188"/>
          <p:cNvSpPr/>
          <p:nvPr/>
        </p:nvSpPr>
        <p:spPr>
          <a:xfrm>
            <a:off x="3962400" y="1031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>
            <a:off x="3581400" y="11079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91" name="Rectangle 190"/>
          <p:cNvSpPr/>
          <p:nvPr/>
        </p:nvSpPr>
        <p:spPr>
          <a:xfrm>
            <a:off x="3962400" y="12603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2" name="Straight Arrow Connector 191"/>
          <p:cNvCxnSpPr/>
          <p:nvPr/>
        </p:nvCxnSpPr>
        <p:spPr>
          <a:xfrm flipH="1">
            <a:off x="3581400" y="13365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3" name="Straight Arrow Connector 192"/>
          <p:cNvCxnSpPr>
            <a:stCxn id="189" idx="3"/>
          </p:cNvCxnSpPr>
          <p:nvPr/>
        </p:nvCxnSpPr>
        <p:spPr>
          <a:xfrm>
            <a:off x="4114800" y="1107957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4" name="Straight Arrow Connector 193"/>
          <p:cNvCxnSpPr/>
          <p:nvPr/>
        </p:nvCxnSpPr>
        <p:spPr>
          <a:xfrm flipH="1">
            <a:off x="4114800" y="1336557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5" name="Straight Arrow Connector 194"/>
          <p:cNvCxnSpPr>
            <a:stCxn id="185" idx="3"/>
          </p:cNvCxnSpPr>
          <p:nvPr/>
        </p:nvCxnSpPr>
        <p:spPr>
          <a:xfrm>
            <a:off x="4114800" y="4841757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none" w="med" len="med"/>
            <a:tailEnd type="triangle" w="med" len="med"/>
          </a:ln>
          <a:effectLst/>
        </p:spPr>
      </p:cxnSp>
      <p:cxnSp>
        <p:nvCxnSpPr>
          <p:cNvPr id="196" name="Straight Arrow Connector 195"/>
          <p:cNvCxnSpPr/>
          <p:nvPr/>
        </p:nvCxnSpPr>
        <p:spPr>
          <a:xfrm>
            <a:off x="4114800" y="5070357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  <a:headEnd type="triangle" w="med" len="med"/>
            <a:tailEnd type="none" w="med" len="med"/>
          </a:ln>
          <a:effectLst/>
        </p:spPr>
      </p:cxnSp>
      <p:cxnSp>
        <p:nvCxnSpPr>
          <p:cNvPr id="199" name="Straight Arrow Connector 198"/>
          <p:cNvCxnSpPr>
            <a:stCxn id="197" idx="0"/>
          </p:cNvCxnSpPr>
          <p:nvPr/>
        </p:nvCxnSpPr>
        <p:spPr>
          <a:xfrm flipV="1">
            <a:off x="4876800" y="2567425"/>
            <a:ext cx="0" cy="44553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0" name="Straight Arrow Connector 199"/>
          <p:cNvCxnSpPr/>
          <p:nvPr/>
        </p:nvCxnSpPr>
        <p:spPr>
          <a:xfrm flipV="1">
            <a:off x="4876800" y="3165357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1" name="Straight Arrow Connector 200"/>
          <p:cNvCxnSpPr/>
          <p:nvPr/>
        </p:nvCxnSpPr>
        <p:spPr>
          <a:xfrm flipV="1">
            <a:off x="5181600" y="3165357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202" name="Straight Arrow Connector 201"/>
          <p:cNvCxnSpPr>
            <a:stCxn id="198" idx="0"/>
          </p:cNvCxnSpPr>
          <p:nvPr/>
        </p:nvCxnSpPr>
        <p:spPr>
          <a:xfrm flipV="1">
            <a:off x="5181600" y="2567425"/>
            <a:ext cx="0" cy="44553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203" name="Straight Arrow Connector 202"/>
          <p:cNvCxnSpPr/>
          <p:nvPr/>
        </p:nvCxnSpPr>
        <p:spPr>
          <a:xfrm flipH="1">
            <a:off x="5334000" y="24033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04" name="Rectangle 203"/>
          <p:cNvSpPr/>
          <p:nvPr/>
        </p:nvSpPr>
        <p:spPr>
          <a:xfrm>
            <a:off x="5715000" y="23271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5" name="Straight Arrow Connector 204"/>
          <p:cNvCxnSpPr/>
          <p:nvPr/>
        </p:nvCxnSpPr>
        <p:spPr>
          <a:xfrm flipH="1">
            <a:off x="5867400" y="24033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6" name="Straight Arrow Connector 205"/>
          <p:cNvCxnSpPr/>
          <p:nvPr/>
        </p:nvCxnSpPr>
        <p:spPr>
          <a:xfrm>
            <a:off x="5334000" y="37749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07" name="Rectangle 206"/>
          <p:cNvSpPr/>
          <p:nvPr/>
        </p:nvSpPr>
        <p:spPr>
          <a:xfrm>
            <a:off x="5715000" y="36987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5867400" y="37749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9" name="Straight Arrow Connector 208"/>
          <p:cNvCxnSpPr/>
          <p:nvPr/>
        </p:nvCxnSpPr>
        <p:spPr>
          <a:xfrm flipH="1">
            <a:off x="4114800" y="376602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0" name="Straight Arrow Connector 209"/>
          <p:cNvCxnSpPr/>
          <p:nvPr/>
        </p:nvCxnSpPr>
        <p:spPr>
          <a:xfrm flipV="1">
            <a:off x="4267200" y="2403357"/>
            <a:ext cx="304800" cy="136267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1" name="Straight Arrow Connector 210"/>
          <p:cNvCxnSpPr/>
          <p:nvPr/>
        </p:nvCxnSpPr>
        <p:spPr>
          <a:xfrm flipH="1">
            <a:off x="4572000" y="3766029"/>
            <a:ext cx="1524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12" name="TextBox 211"/>
          <p:cNvSpPr txBox="1"/>
          <p:nvPr/>
        </p:nvSpPr>
        <p:spPr>
          <a:xfrm>
            <a:off x="3124200" y="40797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Link Input Controller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048000" y="256742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Link Output Controller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048000" y="514655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EVB Packet Controller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048000" y="141275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CFO Packet Controller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038600" y="4079757"/>
            <a:ext cx="83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Data Controller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038600" y="1438326"/>
            <a:ext cx="83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Message Controller</a:t>
            </a:r>
            <a:endParaRPr lang="en-US" sz="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981200" y="5603757"/>
            <a:ext cx="152400" cy="1524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1981200" y="59085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133600" y="5527557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SERDES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133600" y="5832357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Buffer</a:t>
            </a:r>
            <a:endParaRPr lang="en-US" sz="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1981200" y="15651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981200" y="20985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981200" y="26319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981200" y="31653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981200" y="36987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981200" y="42321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1981200" y="47655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7162800" y="20985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162800" y="26319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7162800" y="31653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7162800" y="3698757"/>
            <a:ext cx="1524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6248400" y="5070357"/>
            <a:ext cx="173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DTC FPGA</a:t>
            </a:r>
            <a:endParaRPr lang="en-US" sz="1800" dirty="0"/>
          </a:p>
        </p:txBody>
      </p:sp>
      <p:sp>
        <p:nvSpPr>
          <p:cNvPr id="197" name="Rectangle 196"/>
          <p:cNvSpPr/>
          <p:nvPr/>
        </p:nvSpPr>
        <p:spPr>
          <a:xfrm>
            <a:off x="4800600" y="30129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105400" y="3012957"/>
            <a:ext cx="152400" cy="1524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7" name="Picture 2" descr="M:\mu2e\DTCModule\PCIeCards\Xilinx\KC705\Screensho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933" y="1238249"/>
            <a:ext cx="4836491" cy="4160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5444609"/>
            <a:ext cx="74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DTC Bandwidth Tests (</a:t>
            </a:r>
            <a:r>
              <a:rPr lang="en-US" sz="1800" dirty="0" err="1" smtClean="0"/>
              <a:t>PCIe</a:t>
            </a:r>
            <a:r>
              <a:rPr lang="en-US" sz="1800" dirty="0" smtClean="0"/>
              <a:t> x4, gen2, 1 </a:t>
            </a:r>
            <a:r>
              <a:rPr lang="en-US" sz="1800" dirty="0" err="1" smtClean="0"/>
              <a:t>GByte</a:t>
            </a:r>
            <a:r>
              <a:rPr lang="en-US" sz="1800" dirty="0" smtClean="0"/>
              <a:t>/sec transmit and receive)</a:t>
            </a:r>
            <a:endParaRPr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1859583" y="3876675"/>
            <a:ext cx="21717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5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257300"/>
            <a:ext cx="8672513" cy="49149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Basis of Estimate</a:t>
            </a:r>
          </a:p>
          <a:p>
            <a:pPr lvl="1"/>
            <a:r>
              <a:rPr lang="en-US" dirty="0" smtClean="0"/>
              <a:t>85% of DAQ costs are labor, mainly related to software and firmware development</a:t>
            </a:r>
          </a:p>
          <a:p>
            <a:pPr lvl="1"/>
            <a:r>
              <a:rPr lang="en-US" dirty="0" smtClean="0"/>
              <a:t>software is always difficult to estimate</a:t>
            </a:r>
          </a:p>
          <a:p>
            <a:pPr lvl="1"/>
            <a:r>
              <a:rPr lang="en-US" dirty="0" smtClean="0"/>
              <a:t>labor estimates use a top-down approach and are based on a recent project (</a:t>
            </a:r>
            <a:r>
              <a:rPr lang="en-US" dirty="0" err="1" smtClean="0"/>
              <a:t>NOvA</a:t>
            </a:r>
            <a:r>
              <a:rPr lang="en-US" dirty="0" smtClean="0"/>
              <a:t>) of similar scope and complexity</a:t>
            </a:r>
          </a:p>
          <a:p>
            <a:pPr lvl="2"/>
            <a:r>
              <a:rPr lang="en-US" dirty="0" smtClean="0"/>
              <a:t>significant overlap in labor resources and software</a:t>
            </a:r>
          </a:p>
          <a:p>
            <a:pPr lvl="2"/>
            <a:r>
              <a:rPr lang="en-US" dirty="0" err="1" smtClean="0"/>
              <a:t>NOvA</a:t>
            </a:r>
            <a:r>
              <a:rPr lang="en-US" dirty="0" smtClean="0"/>
              <a:t> effort involved both hardware and firmware development, Mu2e is firmware only (reduced engineering cost)</a:t>
            </a:r>
          </a:p>
          <a:p>
            <a:pPr lvl="2"/>
            <a:r>
              <a:rPr lang="en-US" dirty="0" smtClean="0"/>
              <a:t>Mu2e makes greater use of existing software developed for </a:t>
            </a:r>
            <a:r>
              <a:rPr lang="en-US" dirty="0" err="1" smtClean="0"/>
              <a:t>NOvA</a:t>
            </a:r>
            <a:r>
              <a:rPr lang="en-US" dirty="0" smtClean="0"/>
              <a:t> and other experiments (reduced software development cost)</a:t>
            </a:r>
          </a:p>
          <a:p>
            <a:pPr lvl="1"/>
            <a:r>
              <a:rPr lang="en-US" dirty="0" smtClean="0"/>
              <a:t>M&amp;S estimates are based on current catalog pricing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6623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9" name="Picture 8" descr="artdaq 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55" y="2076450"/>
            <a:ext cx="7607634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571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Software based on </a:t>
            </a:r>
            <a:r>
              <a:rPr lang="en-US" sz="2000" i="1" dirty="0" smtClean="0"/>
              <a:t>art 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artdaq</a:t>
            </a:r>
            <a:endParaRPr lang="en-US" sz="2000" i="1" dirty="0" smtClean="0"/>
          </a:p>
          <a:p>
            <a:pPr algn="ctr"/>
            <a:r>
              <a:rPr lang="en-US" sz="1600" dirty="0" smtClean="0"/>
              <a:t>(a common DAQ &amp; Online Processing framework developed for Mu2e and other current/future experiments)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60005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58803"/>
            <a:ext cx="8672513" cy="46180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63971" y="3047389"/>
            <a:ext cx="2730999" cy="203546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r>
              <a:rPr lang="en-US" sz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BoardReader</a:t>
            </a:r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1836" y="3774644"/>
            <a:ext cx="1190554" cy="8729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Hardware readout</a:t>
            </a:r>
          </a:p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and configuration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60240" y="3275379"/>
            <a:ext cx="1113745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Control messages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904415" y="3275379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Message logging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04415" y="3774645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Fragment sending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2572" y="4225744"/>
            <a:ext cx="1066800" cy="345645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DTC Interface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04415" y="4273910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State machine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59571" y="3047389"/>
            <a:ext cx="2688351" cy="203546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r>
              <a:rPr lang="en-US" sz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EventBuilder</a:t>
            </a:r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07981" y="3774645"/>
            <a:ext cx="1066190" cy="872944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art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440616" y="3275379"/>
            <a:ext cx="1038155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Control messages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07371" y="3275379"/>
            <a:ext cx="106680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Message logging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40616" y="3774645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Fragment receiving</a:t>
            </a:r>
          </a:p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&amp; event building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3571" y="4072123"/>
            <a:ext cx="914400" cy="499266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Mu2e</a:t>
            </a:r>
          </a:p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Online Filters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40616" y="4273910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State machine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11571" y="4418989"/>
            <a:ext cx="345644" cy="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554971" y="3961789"/>
            <a:ext cx="152400" cy="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954771" y="3961789"/>
            <a:ext cx="460861" cy="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712390" y="3966670"/>
            <a:ext cx="192025" cy="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6155171" y="3047389"/>
            <a:ext cx="2777361" cy="203546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Aggregator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602971" y="3774645"/>
            <a:ext cx="1190554" cy="872944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art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375231" y="3275379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Control messages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774171" y="3961789"/>
            <a:ext cx="585225" cy="488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7602971" y="3275989"/>
            <a:ext cx="114300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Message logging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6375231" y="3768544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Event transfer</a:t>
            </a:r>
          </a:p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and ordering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7679172" y="4072123"/>
            <a:ext cx="1066800" cy="499266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Data sorting &amp;</a:t>
            </a:r>
          </a:p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online monitoring</a:t>
            </a:r>
          </a:p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algorithms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375231" y="4301944"/>
            <a:ext cx="1075340" cy="34564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State machine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434737" y="3966670"/>
            <a:ext cx="192025" cy="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Can 33"/>
          <p:cNvSpPr/>
          <p:nvPr/>
        </p:nvSpPr>
        <p:spPr bwMode="auto">
          <a:xfrm>
            <a:off x="7679171" y="5485789"/>
            <a:ext cx="457200" cy="460860"/>
          </a:xfrm>
          <a:prstGeom prst="can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>
            <a:endCxn id="34" idx="1"/>
          </p:cNvCxnSpPr>
          <p:nvPr/>
        </p:nvCxnSpPr>
        <p:spPr bwMode="auto">
          <a:xfrm flipH="1">
            <a:off x="7907771" y="4571389"/>
            <a:ext cx="228602" cy="914400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516371" y="989989"/>
            <a:ext cx="1228960" cy="652884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Process</a:t>
            </a: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Management</a:t>
            </a: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Tool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564370" y="1009484"/>
            <a:ext cx="1182015" cy="652885"/>
          </a:xfrm>
          <a:prstGeom prst="roundRect">
            <a:avLst/>
          </a:prstGeom>
          <a:solidFill>
            <a:srgbClr val="66FF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System Control</a:t>
            </a: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(Run Control)</a:t>
            </a:r>
          </a:p>
        </p:txBody>
      </p:sp>
      <p:sp>
        <p:nvSpPr>
          <p:cNvPr id="38" name="Can 37"/>
          <p:cNvSpPr/>
          <p:nvPr/>
        </p:nvSpPr>
        <p:spPr bwMode="auto">
          <a:xfrm>
            <a:off x="5080441" y="989989"/>
            <a:ext cx="998530" cy="685799"/>
          </a:xfrm>
          <a:prstGeom prst="can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Run History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668771" y="2894989"/>
            <a:ext cx="5715000" cy="0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ounded Rectangle 39"/>
          <p:cNvSpPr/>
          <p:nvPr/>
        </p:nvSpPr>
        <p:spPr bwMode="auto">
          <a:xfrm>
            <a:off x="2040371" y="1009484"/>
            <a:ext cx="1228960" cy="652884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Message</a:t>
            </a: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Viewing &amp;</a:t>
            </a: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Logging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2421371" y="16757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2649971" y="1904389"/>
            <a:ext cx="2590800" cy="11430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878571" y="1904389"/>
            <a:ext cx="5257802" cy="1143002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659371" y="1828189"/>
            <a:ext cx="84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yslog-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ng</a:t>
            </a:r>
            <a:endParaRPr lang="en-US" sz="1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1125971" y="1904389"/>
            <a:ext cx="2819400" cy="11430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3945371" y="1904389"/>
            <a:ext cx="228600" cy="11430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402571" y="1904389"/>
            <a:ext cx="2514600" cy="11430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707371" y="167578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XMLRPC,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Standard commands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359396" y="1009484"/>
            <a:ext cx="2381110" cy="1459390"/>
          </a:xfrm>
          <a:prstGeom prst="roundRect">
            <a:avLst/>
          </a:prstGeom>
          <a:solidFill>
            <a:srgbClr val="66FFFF"/>
          </a:solidFill>
          <a:ln w="254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Configuration Management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6436206" y="2046419"/>
            <a:ext cx="1113745" cy="345645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Storage, management</a:t>
            </a:r>
          </a:p>
          <a:p>
            <a:pPr algn="ctr" defTabSz="914400"/>
            <a:r>
              <a:rPr lang="en-US" sz="8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tools, archiving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436206" y="1431939"/>
            <a:ext cx="1075340" cy="26883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Format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6436206" y="1739179"/>
            <a:ext cx="1075340" cy="26883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Distribution scheme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7549951" y="1431939"/>
            <a:ext cx="1075340" cy="268835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Software CFG </a:t>
            </a:r>
            <a:r>
              <a:rPr lang="en-US" sz="8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params</a:t>
            </a:r>
            <a:endParaRPr lang="en-US" sz="8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549951" y="1739179"/>
            <a:ext cx="1075340" cy="268835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Hardware CFG </a:t>
            </a:r>
            <a:r>
              <a:rPr lang="en-US" sz="8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params</a:t>
            </a:r>
            <a:endParaRPr lang="en-US" sz="8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668771" y="2894989"/>
            <a:ext cx="1" cy="165821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3488171" y="2894989"/>
            <a:ext cx="1" cy="152400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ounded Rectangle 56"/>
          <p:cNvSpPr/>
          <p:nvPr/>
        </p:nvSpPr>
        <p:spPr bwMode="auto">
          <a:xfrm>
            <a:off x="8288771" y="5485789"/>
            <a:ext cx="576075" cy="384050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DQM</a:t>
            </a:r>
          </a:p>
        </p:txBody>
      </p:sp>
      <p:cxnSp>
        <p:nvCxnSpPr>
          <p:cNvPr id="58" name="Straight Arrow Connector 57"/>
          <p:cNvCxnSpPr>
            <a:endCxn id="57" idx="0"/>
          </p:cNvCxnSpPr>
          <p:nvPr/>
        </p:nvCxnSpPr>
        <p:spPr bwMode="auto">
          <a:xfrm>
            <a:off x="8364971" y="4571389"/>
            <a:ext cx="211838" cy="914400"/>
          </a:xfrm>
          <a:prstGeom prst="straightConnector1">
            <a:avLst/>
          </a:prstGeom>
          <a:solidFill>
            <a:srgbClr val="4F81BD"/>
          </a:solidFill>
          <a:ln w="19050" cap="flat" cmpd="sng" algn="ctr">
            <a:solidFill>
              <a:srgbClr val="FF9900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383771" y="2894989"/>
            <a:ext cx="0" cy="152400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ounded Rectangle 59"/>
          <p:cNvSpPr/>
          <p:nvPr/>
        </p:nvSpPr>
        <p:spPr bwMode="auto">
          <a:xfrm>
            <a:off x="3479021" y="5409589"/>
            <a:ext cx="1228960" cy="652884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DAQ</a:t>
            </a:r>
          </a:p>
          <a:p>
            <a:pPr algn="ctr" defTabSz="914400"/>
            <a:r>
              <a:rPr lang="en-US" sz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Monitoring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445026" y="5409589"/>
            <a:ext cx="2770625" cy="729695"/>
          </a:xfrm>
          <a:prstGeom prst="rect">
            <a:avLst/>
          </a:prstGeom>
          <a:noFill/>
          <a:ln>
            <a:solidFill>
              <a:srgbClr val="EEECE1">
                <a:lumMod val="40000"/>
                <a:lumOff val="6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366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66FF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66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366FF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66FF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      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common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artdaq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 features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        Mu2e specific features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       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combination of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artdaq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 and Mu2e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 charset="0"/>
                <a:cs typeface="Arial"/>
              </a:rPr>
              <a:t>        data flow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488896" y="5486400"/>
            <a:ext cx="230430" cy="115214"/>
          </a:xfrm>
          <a:prstGeom prst="roundRect">
            <a:avLst/>
          </a:prstGeom>
          <a:solidFill>
            <a:srgbClr val="CCFFCC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9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488896" y="5658294"/>
            <a:ext cx="230430" cy="115215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9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88896" y="5832044"/>
            <a:ext cx="230430" cy="115215"/>
          </a:xfrm>
          <a:prstGeom prst="roundRect">
            <a:avLst/>
          </a:prstGeom>
          <a:solidFill>
            <a:srgbClr val="66FFFF"/>
          </a:solidFill>
          <a:ln w="25400" cap="flat" cmpd="sng" algn="ctr">
            <a:solidFill>
              <a:srgbClr val="008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endParaRPr lang="en-US" sz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88896" y="6024069"/>
            <a:ext cx="268835" cy="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3945371" y="16757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1125971" y="30473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2649971" y="16757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2878571" y="16757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8136371" y="30473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3945371" y="30473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5240771" y="30473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6917171" y="30473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173971" y="16757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4402571" y="16757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2421371" y="1904389"/>
            <a:ext cx="0" cy="12192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2421371" y="3047389"/>
            <a:ext cx="0" cy="228600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36" idx="2"/>
          </p:cNvCxnSpPr>
          <p:nvPr/>
        </p:nvCxnSpPr>
        <p:spPr bwMode="auto">
          <a:xfrm flipH="1">
            <a:off x="1120506" y="1642873"/>
            <a:ext cx="10345" cy="1246042"/>
          </a:xfrm>
          <a:prstGeom prst="line">
            <a:avLst/>
          </a:prstGeom>
          <a:solidFill>
            <a:srgbClr val="4F81BD"/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>
            <a:stCxn id="38" idx="2"/>
            <a:endCxn id="37" idx="3"/>
          </p:cNvCxnSpPr>
          <p:nvPr/>
        </p:nvCxnSpPr>
        <p:spPr bwMode="auto">
          <a:xfrm flipH="1">
            <a:off x="4746385" y="1332889"/>
            <a:ext cx="334056" cy="3038"/>
          </a:xfrm>
          <a:prstGeom prst="straightConnector1">
            <a:avLst/>
          </a:prstGeom>
          <a:solidFill>
            <a:srgbClr val="4F81BD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6993371" y="548578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Storage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36558" y="2760821"/>
            <a:ext cx="2209800" cy="1524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Control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6558" y="2913221"/>
            <a:ext cx="2209800" cy="11430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+initialize(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pset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ParameterSet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&amp;)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boolean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+start(id : art::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RunID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boolean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+stop()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boolean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+pause()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boolean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+resume()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boolean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+report(which : string) : 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Report_ptr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bootedEnter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+shutdown()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08358" y="3370421"/>
            <a:ext cx="685800" cy="3048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98958" y="3370421"/>
            <a:ext cx="685800" cy="3048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89558" y="3370421"/>
            <a:ext cx="685800" cy="3048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0158" y="3370421"/>
            <a:ext cx="685800" cy="30480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Paused</a:t>
            </a:r>
          </a:p>
        </p:txBody>
      </p:sp>
      <p:sp>
        <p:nvSpPr>
          <p:cNvPr id="13" name="Oval 12"/>
          <p:cNvSpPr/>
          <p:nvPr/>
        </p:nvSpPr>
        <p:spPr>
          <a:xfrm>
            <a:off x="4174958" y="3446621"/>
            <a:ext cx="152400" cy="1524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3" idx="6"/>
            <a:endCxn id="9" idx="1"/>
          </p:cNvCxnSpPr>
          <p:nvPr/>
        </p:nvCxnSpPr>
        <p:spPr>
          <a:xfrm>
            <a:off x="4327358" y="3522821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241758" y="3446621"/>
            <a:ext cx="609600" cy="457200"/>
            <a:chOff x="4876800" y="1600200"/>
            <a:chExt cx="609600" cy="457200"/>
          </a:xfrm>
        </p:grpSpPr>
        <p:sp>
          <p:nvSpPr>
            <p:cNvPr id="16" name="Arc 15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Arc 16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32358" y="3446621"/>
            <a:ext cx="609600" cy="457200"/>
            <a:chOff x="4876800" y="1600200"/>
            <a:chExt cx="609600" cy="457200"/>
          </a:xfrm>
        </p:grpSpPr>
        <p:sp>
          <p:nvSpPr>
            <p:cNvPr id="19" name="Arc 18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Arc 19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22958" y="3446621"/>
            <a:ext cx="609600" cy="457200"/>
            <a:chOff x="4876800" y="1600200"/>
            <a:chExt cx="609600" cy="457200"/>
          </a:xfrm>
        </p:grpSpPr>
        <p:sp>
          <p:nvSpPr>
            <p:cNvPr id="22" name="Arc 21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 flipV="1">
            <a:off x="7222958" y="3141821"/>
            <a:ext cx="609600" cy="457200"/>
            <a:chOff x="4876800" y="1600200"/>
            <a:chExt cx="609600" cy="457200"/>
          </a:xfrm>
        </p:grpSpPr>
        <p:sp>
          <p:nvSpPr>
            <p:cNvPr id="25" name="Arc 24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Arc 25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 flipV="1">
            <a:off x="6232358" y="3141821"/>
            <a:ext cx="609600" cy="457200"/>
            <a:chOff x="4876800" y="1600200"/>
            <a:chExt cx="609600" cy="457200"/>
          </a:xfrm>
        </p:grpSpPr>
        <p:sp>
          <p:nvSpPr>
            <p:cNvPr id="28" name="Arc 27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Arc 28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 flipV="1">
            <a:off x="5241758" y="3141821"/>
            <a:ext cx="609600" cy="457200"/>
            <a:chOff x="4876800" y="1600200"/>
            <a:chExt cx="609600" cy="457200"/>
          </a:xfrm>
        </p:grpSpPr>
        <p:sp>
          <p:nvSpPr>
            <p:cNvPr id="31" name="Arc 30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Arc 31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60758" y="3446621"/>
            <a:ext cx="152400" cy="457200"/>
            <a:chOff x="4876800" y="1600200"/>
            <a:chExt cx="609600" cy="457200"/>
          </a:xfrm>
        </p:grpSpPr>
        <p:sp>
          <p:nvSpPr>
            <p:cNvPr id="34" name="Arc 33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Arc 34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03758" y="3446621"/>
            <a:ext cx="152400" cy="457200"/>
            <a:chOff x="4876800" y="1600200"/>
            <a:chExt cx="609600" cy="457200"/>
          </a:xfrm>
        </p:grpSpPr>
        <p:sp>
          <p:nvSpPr>
            <p:cNvPr id="37" name="Arc 36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241758" y="29132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initialize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65558" y="3903821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shutdown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79758" y="3903821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shutdown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75158" y="39038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initialize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32358" y="29132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start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32358" y="39038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stop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6758" y="29132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pause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22958" y="39038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resume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 flipV="1">
            <a:off x="6079958" y="2684621"/>
            <a:ext cx="2133600" cy="1371600"/>
            <a:chOff x="4876800" y="1600200"/>
            <a:chExt cx="609600" cy="457200"/>
          </a:xfrm>
        </p:grpSpPr>
        <p:sp>
          <p:nvSpPr>
            <p:cNvPr id="48" name="Arc 47"/>
            <p:cNvSpPr/>
            <p:nvPr/>
          </p:nvSpPr>
          <p:spPr>
            <a:xfrm flipH="1"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Arc 48"/>
            <p:cNvSpPr/>
            <p:nvPr/>
          </p:nvSpPr>
          <p:spPr>
            <a:xfrm flipV="1">
              <a:off x="4876800" y="1600200"/>
              <a:ext cx="609600" cy="457200"/>
            </a:xfrm>
            <a:prstGeom prst="arc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65758" y="2456021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stop</a:t>
            </a:r>
            <a:endParaRPr lang="en-US" sz="1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7358" y="3065621"/>
            <a:ext cx="990600" cy="1524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xmlrpc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Straight Connector 51"/>
          <p:cNvCxnSpPr>
            <a:stCxn id="51" idx="3"/>
          </p:cNvCxnSpPr>
          <p:nvPr/>
        </p:nvCxnSpPr>
        <p:spPr>
          <a:xfrm>
            <a:off x="1507958" y="3141821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517358" y="3599021"/>
            <a:ext cx="990600" cy="15240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StateMachine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>
            <a:stCxn id="53" idx="3"/>
          </p:cNvCxnSpPr>
          <p:nvPr/>
        </p:nvCxnSpPr>
        <p:spPr>
          <a:xfrm>
            <a:off x="1507958" y="3675221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178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949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H="1">
            <a:off x="18949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3723774" y="4187540"/>
            <a:ext cx="32766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10" name="Right Brace 9"/>
          <p:cNvSpPr/>
          <p:nvPr/>
        </p:nvSpPr>
        <p:spPr>
          <a:xfrm rot="16200000">
            <a:off x="4295274" y="-801976"/>
            <a:ext cx="304800" cy="5105400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5845" y="1288963"/>
            <a:ext cx="508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supercycle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(1.33 seconds)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2667409" y="1605589"/>
            <a:ext cx="304800" cy="1807931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4974" y="205096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beam ON (492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msec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1894974" y="3273140"/>
            <a:ext cx="228600" cy="228600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2174" y="281296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spill (54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msec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beam, 5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msec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gap)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47374" y="3044540"/>
            <a:ext cx="304800" cy="1524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V="1">
            <a:off x="2809374" y="3425540"/>
            <a:ext cx="371475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Right Brace 17"/>
          <p:cNvSpPr/>
          <p:nvPr/>
        </p:nvSpPr>
        <p:spPr>
          <a:xfrm rot="16200000">
            <a:off x="5209674" y="872840"/>
            <a:ext cx="304800" cy="3276600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3774" y="2050963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beam OFF (836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msec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375" y="319694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(36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msec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gap)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473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V="1">
            <a:off x="21235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H="1">
            <a:off x="21235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V="1">
            <a:off x="22759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 flipV="1">
            <a:off x="23521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 flipH="1">
            <a:off x="23521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 flipV="1">
            <a:off x="25045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V="1">
            <a:off x="25807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 flipH="1">
            <a:off x="25807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V="1">
            <a:off x="27331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 flipV="1">
            <a:off x="28855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 flipH="1">
            <a:off x="28855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 flipV="1">
            <a:off x="30379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31141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31141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V="1">
            <a:off x="32665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flipV="1">
            <a:off x="33427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 flipH="1">
            <a:off x="33427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 flipV="1">
            <a:off x="34951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V="1">
            <a:off x="35713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 flipH="1">
            <a:off x="35713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 flipV="1">
            <a:off x="37237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V="1">
            <a:off x="70003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flipH="1">
            <a:off x="7000376" y="3654140"/>
            <a:ext cx="152398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V="1">
            <a:off x="7152774" y="3654140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>
            <a:off x="71527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20473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>
            <a:off x="22759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25045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2733174" y="418754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30379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32665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3495174" y="4187540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390933" y="5425980"/>
            <a:ext cx="213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24154" y="4583218"/>
            <a:ext cx="689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Readout Controllers capture data during the 492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msec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beam ON period and transmit data to the DAQ over the full 1.33 second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supercycle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350517" y="2491064"/>
            <a:ext cx="103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Accelerator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Controls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302767" y="1257301"/>
            <a:ext cx="228600" cy="13591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6512317" y="2276365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6131317" y="2632302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CFO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50517" y="1389766"/>
            <a:ext cx="126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Beam Pickup or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Supercycle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Start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350517" y="213786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2.4 MHz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rot="16200000">
            <a:off x="6150367" y="1237366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 rot="16200000">
            <a:off x="6150367" y="1455746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 rot="16200000">
            <a:off x="6150367" y="235703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 rot="16200000">
            <a:off x="6150367" y="212843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 rot="16200000">
            <a:off x="6150367" y="1923166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 rot="16200000">
            <a:off x="6150367" y="1694566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4931167" y="16300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Fast Control Links to DAQ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Servers</a:t>
            </a:r>
          </a:p>
        </p:txBody>
      </p:sp>
      <p:cxnSp>
        <p:nvCxnSpPr>
          <p:cNvPr id="118" name="Straight Arrow Connector 117"/>
          <p:cNvCxnSpPr>
            <a:stCxn id="117" idx="1"/>
          </p:cNvCxnSpPr>
          <p:nvPr/>
        </p:nvCxnSpPr>
        <p:spPr>
          <a:xfrm flipH="1" flipV="1">
            <a:off x="1848063" y="2311649"/>
            <a:ext cx="583059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7" name="Rectangle 116"/>
          <p:cNvSpPr/>
          <p:nvPr/>
        </p:nvSpPr>
        <p:spPr>
          <a:xfrm>
            <a:off x="2431122" y="2464049"/>
            <a:ext cx="228600" cy="304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0" name="Straight Arrow Connector 119"/>
          <p:cNvCxnSpPr>
            <a:stCxn id="117" idx="1"/>
          </p:cNvCxnSpPr>
          <p:nvPr/>
        </p:nvCxnSpPr>
        <p:spPr>
          <a:xfrm flipH="1">
            <a:off x="1865615" y="2616449"/>
            <a:ext cx="565507" cy="38546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29"/>
          <p:cNvCxnSpPr>
            <a:stCxn id="131" idx="1"/>
          </p:cNvCxnSpPr>
          <p:nvPr/>
        </p:nvCxnSpPr>
        <p:spPr>
          <a:xfrm flipH="1" flipV="1">
            <a:off x="1848063" y="4017058"/>
            <a:ext cx="583059" cy="304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1" name="Rectangle 130"/>
          <p:cNvSpPr/>
          <p:nvPr/>
        </p:nvSpPr>
        <p:spPr>
          <a:xfrm>
            <a:off x="2431122" y="4169458"/>
            <a:ext cx="228600" cy="304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2" name="Straight Arrow Connector 131"/>
          <p:cNvCxnSpPr>
            <a:stCxn id="131" idx="1"/>
          </p:cNvCxnSpPr>
          <p:nvPr/>
        </p:nvCxnSpPr>
        <p:spPr>
          <a:xfrm flipH="1">
            <a:off x="1865615" y="4321858"/>
            <a:ext cx="565507" cy="38546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42" name="Rectangle 141"/>
          <p:cNvSpPr/>
          <p:nvPr/>
        </p:nvSpPr>
        <p:spPr>
          <a:xfrm>
            <a:off x="6302767" y="3303457"/>
            <a:ext cx="228600" cy="304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Arrow Connector 142"/>
          <p:cNvCxnSpPr>
            <a:stCxn id="142" idx="1"/>
            <a:endCxn id="117" idx="3"/>
          </p:cNvCxnSpPr>
          <p:nvPr/>
        </p:nvCxnSpPr>
        <p:spPr>
          <a:xfrm flipH="1" flipV="1">
            <a:off x="2659722" y="2616449"/>
            <a:ext cx="3643045" cy="83940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5" name="Straight Arrow Connector 144"/>
          <p:cNvCxnSpPr>
            <a:stCxn id="142" idx="1"/>
            <a:endCxn id="131" idx="3"/>
          </p:cNvCxnSpPr>
          <p:nvPr/>
        </p:nvCxnSpPr>
        <p:spPr>
          <a:xfrm flipH="1">
            <a:off x="2659722" y="3455857"/>
            <a:ext cx="3643045" cy="86600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1848063" y="2509430"/>
            <a:ext cx="51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X12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155" name="Straight Arrow Connector 154"/>
          <p:cNvCxnSpPr>
            <a:endCxn id="142" idx="3"/>
          </p:cNvCxnSpPr>
          <p:nvPr/>
        </p:nvCxnSpPr>
        <p:spPr>
          <a:xfrm flipH="1">
            <a:off x="6531367" y="3455857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98" name="Rectangle 197"/>
          <p:cNvSpPr/>
          <p:nvPr/>
        </p:nvSpPr>
        <p:spPr>
          <a:xfrm>
            <a:off x="6074167" y="4294057"/>
            <a:ext cx="228600" cy="304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9" name="Straight Arrow Connector 198"/>
          <p:cNvCxnSpPr>
            <a:stCxn id="142" idx="2"/>
            <a:endCxn id="198" idx="0"/>
          </p:cNvCxnSpPr>
          <p:nvPr/>
        </p:nvCxnSpPr>
        <p:spPr>
          <a:xfrm flipH="1">
            <a:off x="6188467" y="3608257"/>
            <a:ext cx="228600" cy="685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04" name="Rectangle 203"/>
          <p:cNvSpPr/>
          <p:nvPr/>
        </p:nvSpPr>
        <p:spPr>
          <a:xfrm>
            <a:off x="6588517" y="4294057"/>
            <a:ext cx="228600" cy="3048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0" name="Straight Arrow Connector 209"/>
          <p:cNvCxnSpPr>
            <a:stCxn id="142" idx="2"/>
            <a:endCxn id="204" idx="0"/>
          </p:cNvCxnSpPr>
          <p:nvPr/>
        </p:nvCxnSpPr>
        <p:spPr>
          <a:xfrm>
            <a:off x="6417067" y="3608257"/>
            <a:ext cx="285750" cy="685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13" name="Straight Arrow Connector 212"/>
          <p:cNvCxnSpPr>
            <a:stCxn id="198" idx="2"/>
          </p:cNvCxnSpPr>
          <p:nvPr/>
        </p:nvCxnSpPr>
        <p:spPr>
          <a:xfrm flipH="1">
            <a:off x="5997967" y="4598857"/>
            <a:ext cx="190500" cy="152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14" name="Straight Arrow Connector 213"/>
          <p:cNvCxnSpPr>
            <a:stCxn id="198" idx="2"/>
          </p:cNvCxnSpPr>
          <p:nvPr/>
        </p:nvCxnSpPr>
        <p:spPr>
          <a:xfrm>
            <a:off x="6188467" y="4598857"/>
            <a:ext cx="190500" cy="152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15" name="TextBox 214"/>
          <p:cNvSpPr txBox="1"/>
          <p:nvPr/>
        </p:nvSpPr>
        <p:spPr>
          <a:xfrm>
            <a:off x="5997967" y="47790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8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23" name="Straight Arrow Connector 222"/>
          <p:cNvCxnSpPr>
            <a:stCxn id="204" idx="2"/>
          </p:cNvCxnSpPr>
          <p:nvPr/>
        </p:nvCxnSpPr>
        <p:spPr>
          <a:xfrm flipH="1">
            <a:off x="6512317" y="4598857"/>
            <a:ext cx="190500" cy="152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24" name="Straight Arrow Connector 223"/>
          <p:cNvCxnSpPr>
            <a:stCxn id="204" idx="2"/>
          </p:cNvCxnSpPr>
          <p:nvPr/>
        </p:nvCxnSpPr>
        <p:spPr>
          <a:xfrm>
            <a:off x="6702817" y="4598857"/>
            <a:ext cx="190500" cy="152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5" name="TextBox 224"/>
          <p:cNvSpPr txBox="1"/>
          <p:nvPr/>
        </p:nvSpPr>
        <p:spPr>
          <a:xfrm>
            <a:off x="6531367" y="480909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 8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28600" y="3132691"/>
            <a:ext cx="161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Clocks to Tracker &amp; Calorimeter</a:t>
            </a:r>
            <a:endParaRPr lang="en-US" sz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ROCs</a:t>
            </a:r>
            <a:endParaRPr lang="en-US" sz="105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715000" y="5086090"/>
            <a:ext cx="146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Clocks to CRV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ROCs</a:t>
            </a:r>
            <a:endParaRPr lang="en-US" sz="105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390900" y="5657076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Clock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Fanout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956351" y="267573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590 kHz</a:t>
            </a:r>
          </a:p>
        </p:txBody>
      </p:sp>
      <p:cxnSp>
        <p:nvCxnSpPr>
          <p:cNvPr id="244" name="Straight Arrow Connector 243"/>
          <p:cNvCxnSpPr/>
          <p:nvPr/>
        </p:nvCxnSpPr>
        <p:spPr>
          <a:xfrm flipH="1">
            <a:off x="6512317" y="1608146"/>
            <a:ext cx="8382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3" name="Straight Arrow Connector 252"/>
          <p:cNvCxnSpPr/>
          <p:nvPr/>
        </p:nvCxnSpPr>
        <p:spPr>
          <a:xfrm flipV="1">
            <a:off x="6912367" y="2276366"/>
            <a:ext cx="0" cy="117949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848063" y="4197259"/>
            <a:ext cx="51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X12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015394" y="3317357"/>
            <a:ext cx="51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X10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588517" y="374005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590 kHz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956351" y="401705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590 kHz</a:t>
            </a:r>
          </a:p>
        </p:txBody>
      </p:sp>
      <p:sp>
        <p:nvSpPr>
          <p:cNvPr id="166" name="TextBox 165"/>
          <p:cNvSpPr txBox="1"/>
          <p:nvPr/>
        </p:nvSpPr>
        <p:spPr>
          <a:xfrm rot="16200000">
            <a:off x="2117080" y="299642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9791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49" y="1123950"/>
            <a:ext cx="2940354" cy="268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382" y="1123950"/>
            <a:ext cx="2903548" cy="268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:\mu2e\Tracker_ROC\Pictures\Test_Set_Ups\WP_20130528_029.jpg"/>
          <p:cNvPicPr>
            <a:picLocks noChangeAspect="1" noChangeArrowheads="1"/>
          </p:cNvPicPr>
          <p:nvPr/>
        </p:nvPicPr>
        <p:blipFill>
          <a:blip r:embed="rId4" cstate="print"/>
          <a:srcRect r="6088"/>
          <a:stretch>
            <a:fillRect/>
          </a:stretch>
        </p:blipFill>
        <p:spPr bwMode="auto">
          <a:xfrm>
            <a:off x="806450" y="4091084"/>
            <a:ext cx="2940353" cy="1762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47975" y="5623183"/>
            <a:ext cx="200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97893" y="4091084"/>
            <a:ext cx="4117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clock generator on ROC provides final System Clock alignment and acquisition clock multiplier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clock phase alignment is programmable in 25 </a:t>
            </a:r>
            <a:r>
              <a:rPr lang="en-US" sz="1600" dirty="0" err="1" smtClean="0"/>
              <a:t>psec</a:t>
            </a:r>
            <a:r>
              <a:rPr lang="en-US" sz="1600" dirty="0" smtClean="0"/>
              <a:t> steps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1587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916714" y="3062239"/>
            <a:ext cx="148772" cy="533400"/>
          </a:xfrm>
          <a:custGeom>
            <a:avLst/>
            <a:gdLst>
              <a:gd name="connsiteX0" fmla="*/ 0 w 148772"/>
              <a:gd name="connsiteY0" fmla="*/ 254000 h 533400"/>
              <a:gd name="connsiteX1" fmla="*/ 39915 w 148772"/>
              <a:gd name="connsiteY1" fmla="*/ 0 h 533400"/>
              <a:gd name="connsiteX2" fmla="*/ 112486 w 148772"/>
              <a:gd name="connsiteY2" fmla="*/ 3629 h 533400"/>
              <a:gd name="connsiteX3" fmla="*/ 148772 w 148772"/>
              <a:gd name="connsiteY3" fmla="*/ 239486 h 533400"/>
              <a:gd name="connsiteX4" fmla="*/ 112486 w 148772"/>
              <a:gd name="connsiteY4" fmla="*/ 533400 h 533400"/>
              <a:gd name="connsiteX5" fmla="*/ 43543 w 148772"/>
              <a:gd name="connsiteY5" fmla="*/ 533400 h 533400"/>
              <a:gd name="connsiteX6" fmla="*/ 0 w 148772"/>
              <a:gd name="connsiteY6" fmla="*/ 2540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772" h="533400">
                <a:moveTo>
                  <a:pt x="0" y="254000"/>
                </a:moveTo>
                <a:lnTo>
                  <a:pt x="39915" y="0"/>
                </a:lnTo>
                <a:lnTo>
                  <a:pt x="112486" y="3629"/>
                </a:lnTo>
                <a:lnTo>
                  <a:pt x="148772" y="239486"/>
                </a:lnTo>
                <a:lnTo>
                  <a:pt x="112486" y="533400"/>
                </a:lnTo>
                <a:lnTo>
                  <a:pt x="43543" y="533400"/>
                </a:lnTo>
                <a:lnTo>
                  <a:pt x="0" y="254000"/>
                </a:lnTo>
                <a:close/>
              </a:path>
            </a:pathLst>
          </a:cu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19600" y="1427747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H="1">
            <a:off x="4419600" y="1427747"/>
            <a:ext cx="1981200" cy="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V="1">
            <a:off x="6400800" y="1427747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6400800" y="1961147"/>
            <a:ext cx="1981200" cy="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 flipV="1">
            <a:off x="8382000" y="1427747"/>
            <a:ext cx="0" cy="53340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 flipH="1">
            <a:off x="8382000" y="1427747"/>
            <a:ext cx="457200" cy="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H="1">
            <a:off x="4114800" y="1961147"/>
            <a:ext cx="304800" cy="0"/>
          </a:xfrm>
          <a:prstGeom prst="line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8600" y="1437927"/>
            <a:ext cx="368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System Clock - 1695 ns (590 KHz), phase-locked to accelerator.  Leading edge of System clock is t-zero reference for Readout Controller Internal Timestamp counters.</a:t>
            </a:r>
            <a:endParaRPr lang="en-US" sz="1200" dirty="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267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41910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42672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4343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4419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43434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44196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V="1">
            <a:off x="4495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V="1">
            <a:off x="4572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" name="Straight Connector 24"/>
          <p:cNvCxnSpPr/>
          <p:nvPr/>
        </p:nvCxnSpPr>
        <p:spPr>
          <a:xfrm>
            <a:off x="44958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5720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 flipV="1">
            <a:off x="4648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V="1">
            <a:off x="4724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46482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47244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 flipV="1">
            <a:off x="4800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 flipV="1">
            <a:off x="4876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>
            <a:off x="48006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48768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V="1">
            <a:off x="4953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V="1">
            <a:off x="5029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49530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>
            <a:off x="50292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 flipV="1">
            <a:off x="5105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V="1">
            <a:off x="5181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51054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51816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V="1">
            <a:off x="5257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flipV="1">
            <a:off x="5334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>
            <a:off x="52578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>
            <a:off x="53340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 flipV="1">
            <a:off x="5410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 flipV="1">
            <a:off x="5486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54102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54864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 flipV="1">
            <a:off x="5562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 flipV="1">
            <a:off x="5638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55626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56388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 flipV="1">
            <a:off x="5715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 flipV="1">
            <a:off x="5791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57150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7912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 flipV="1">
            <a:off x="5867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 flipV="1">
            <a:off x="5943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58674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>
            <a:off x="59436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 flipV="1">
            <a:off x="6019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 flipV="1">
            <a:off x="6096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60198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6" name="Straight Connector 65"/>
          <p:cNvCxnSpPr/>
          <p:nvPr/>
        </p:nvCxnSpPr>
        <p:spPr>
          <a:xfrm>
            <a:off x="60960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 flipV="1">
            <a:off x="6172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 flipV="1">
            <a:off x="6248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61722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2484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flipV="1">
            <a:off x="6324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3246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flipV="1">
            <a:off x="6858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7818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8580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 flipV="1">
            <a:off x="6934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 flipV="1">
            <a:off x="7010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8" name="Straight Connector 77"/>
          <p:cNvCxnSpPr/>
          <p:nvPr/>
        </p:nvCxnSpPr>
        <p:spPr>
          <a:xfrm>
            <a:off x="69342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>
            <a:off x="70104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0" name="Straight Connector 79"/>
          <p:cNvCxnSpPr/>
          <p:nvPr/>
        </p:nvCxnSpPr>
        <p:spPr>
          <a:xfrm flipV="1">
            <a:off x="7086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1" name="Straight Connector 80"/>
          <p:cNvCxnSpPr/>
          <p:nvPr/>
        </p:nvCxnSpPr>
        <p:spPr>
          <a:xfrm flipV="1">
            <a:off x="7162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>
            <a:off x="70866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>
            <a:off x="71628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 flipV="1">
            <a:off x="7239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5" name="Straight Connector 84"/>
          <p:cNvCxnSpPr/>
          <p:nvPr/>
        </p:nvCxnSpPr>
        <p:spPr>
          <a:xfrm flipV="1">
            <a:off x="7315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6" name="Straight Connector 85"/>
          <p:cNvCxnSpPr/>
          <p:nvPr/>
        </p:nvCxnSpPr>
        <p:spPr>
          <a:xfrm>
            <a:off x="72390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7" name="Straight Connector 86"/>
          <p:cNvCxnSpPr/>
          <p:nvPr/>
        </p:nvCxnSpPr>
        <p:spPr>
          <a:xfrm>
            <a:off x="73152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 flipV="1">
            <a:off x="7391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 flipV="1">
            <a:off x="7467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73914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74676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 flipV="1">
            <a:off x="7543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 flipV="1">
            <a:off x="7620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4" name="Straight Connector 93"/>
          <p:cNvCxnSpPr/>
          <p:nvPr/>
        </p:nvCxnSpPr>
        <p:spPr>
          <a:xfrm>
            <a:off x="75438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5" name="Straight Connector 94"/>
          <p:cNvCxnSpPr/>
          <p:nvPr/>
        </p:nvCxnSpPr>
        <p:spPr>
          <a:xfrm>
            <a:off x="76200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 flipV="1">
            <a:off x="7696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 flipV="1">
            <a:off x="7772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76962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77724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V="1">
            <a:off x="7848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V="1">
            <a:off x="7924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78486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79248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 flipV="1">
            <a:off x="8001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 flipV="1">
            <a:off x="8077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80010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80772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 flipV="1">
            <a:off x="8153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 flipV="1">
            <a:off x="8229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81534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82296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 flipV="1">
            <a:off x="8305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 flipV="1">
            <a:off x="8382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>
            <a:off x="83058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5" name="Straight Connector 114"/>
          <p:cNvCxnSpPr/>
          <p:nvPr/>
        </p:nvCxnSpPr>
        <p:spPr>
          <a:xfrm>
            <a:off x="83820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6" name="Straight Connector 115"/>
          <p:cNvCxnSpPr/>
          <p:nvPr/>
        </p:nvCxnSpPr>
        <p:spPr>
          <a:xfrm flipV="1">
            <a:off x="8458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 flipV="1">
            <a:off x="8534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>
            <a:off x="84582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19" name="Straight Connector 118"/>
          <p:cNvCxnSpPr/>
          <p:nvPr/>
        </p:nvCxnSpPr>
        <p:spPr>
          <a:xfrm>
            <a:off x="85344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0" name="Straight Connector 119"/>
          <p:cNvCxnSpPr/>
          <p:nvPr/>
        </p:nvCxnSpPr>
        <p:spPr>
          <a:xfrm flipV="1">
            <a:off x="86106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1" name="Straight Connector 120"/>
          <p:cNvCxnSpPr/>
          <p:nvPr/>
        </p:nvCxnSpPr>
        <p:spPr>
          <a:xfrm flipV="1">
            <a:off x="86868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2" name="Straight Connector 121"/>
          <p:cNvCxnSpPr/>
          <p:nvPr/>
        </p:nvCxnSpPr>
        <p:spPr>
          <a:xfrm>
            <a:off x="86106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3" name="Straight Connector 122"/>
          <p:cNvCxnSpPr/>
          <p:nvPr/>
        </p:nvCxnSpPr>
        <p:spPr>
          <a:xfrm>
            <a:off x="86868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4" name="Straight Connector 123"/>
          <p:cNvCxnSpPr/>
          <p:nvPr/>
        </p:nvCxnSpPr>
        <p:spPr>
          <a:xfrm flipV="1">
            <a:off x="87630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125" name="Straight Connector 124"/>
          <p:cNvCxnSpPr/>
          <p:nvPr/>
        </p:nvCxnSpPr>
        <p:spPr>
          <a:xfrm>
            <a:off x="87630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28600" y="462814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Readout Controller acquisition clocks - ~50 MHz (varies with detector), phase-locked to System Clock, drives Readout Controller Internal Timestamp counter and ADCs/TDCs. 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6400800" y="5275668"/>
            <a:ext cx="3810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dash"/>
          </a:ln>
          <a:effectLst/>
        </p:spPr>
      </p:cxnSp>
      <p:cxnSp>
        <p:nvCxnSpPr>
          <p:cNvPr id="128" name="Straight Connector 127"/>
          <p:cNvCxnSpPr/>
          <p:nvPr/>
        </p:nvCxnSpPr>
        <p:spPr>
          <a:xfrm flipV="1">
            <a:off x="4419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29" name="Straight Connector 128"/>
          <p:cNvCxnSpPr/>
          <p:nvPr/>
        </p:nvCxnSpPr>
        <p:spPr>
          <a:xfrm flipH="1">
            <a:off x="44958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28600" y="2818218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Control/Data Link - 2.5 </a:t>
            </a:r>
            <a:r>
              <a:rPr lang="en-US" sz="1200" dirty="0" err="1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Gbps</a:t>
            </a:r>
            <a:r>
              <a:rPr lang="en-US" sz="1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 (DAQ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↔</a:t>
            </a:r>
            <a:r>
              <a:rPr lang="en-US" sz="1200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 Readout Controllers).  A control packet is sent for each System Clock period to specify Readout Controller operation during the next System Clock (µBunch) . The control packet includes the µBunch Timestamp.</a:t>
            </a:r>
            <a:endParaRPr lang="en-US" sz="1200" dirty="0">
              <a:solidFill>
                <a:prstClr val="black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H="1" flipV="1">
            <a:off x="4419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2" name="Straight Connector 131"/>
          <p:cNvCxnSpPr/>
          <p:nvPr/>
        </p:nvCxnSpPr>
        <p:spPr>
          <a:xfrm flipH="1">
            <a:off x="44958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3" name="Straight Connector 132"/>
          <p:cNvCxnSpPr/>
          <p:nvPr/>
        </p:nvCxnSpPr>
        <p:spPr>
          <a:xfrm flipV="1">
            <a:off x="4572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4" name="Straight Connector 133"/>
          <p:cNvCxnSpPr/>
          <p:nvPr/>
        </p:nvCxnSpPr>
        <p:spPr>
          <a:xfrm flipH="1">
            <a:off x="46482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 flipH="1" flipV="1">
            <a:off x="4572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6" name="Straight Connector 135"/>
          <p:cNvCxnSpPr/>
          <p:nvPr/>
        </p:nvCxnSpPr>
        <p:spPr>
          <a:xfrm flipH="1">
            <a:off x="46482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7" name="Straight Connector 136"/>
          <p:cNvCxnSpPr/>
          <p:nvPr/>
        </p:nvCxnSpPr>
        <p:spPr>
          <a:xfrm flipV="1">
            <a:off x="4724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 flipH="1">
            <a:off x="48006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 flipH="1" flipV="1">
            <a:off x="4724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 flipH="1">
            <a:off x="48006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 flipV="1">
            <a:off x="4876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 flipH="1">
            <a:off x="4953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 flipH="1" flipV="1">
            <a:off x="4876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4" name="Straight Connector 143"/>
          <p:cNvCxnSpPr/>
          <p:nvPr/>
        </p:nvCxnSpPr>
        <p:spPr>
          <a:xfrm flipH="1">
            <a:off x="4953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5" name="Straight Connector 144"/>
          <p:cNvCxnSpPr/>
          <p:nvPr/>
        </p:nvCxnSpPr>
        <p:spPr>
          <a:xfrm flipV="1">
            <a:off x="5029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6" name="Straight Connector 145"/>
          <p:cNvCxnSpPr/>
          <p:nvPr/>
        </p:nvCxnSpPr>
        <p:spPr>
          <a:xfrm flipH="1">
            <a:off x="51054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7" name="Straight Connector 146"/>
          <p:cNvCxnSpPr/>
          <p:nvPr/>
        </p:nvCxnSpPr>
        <p:spPr>
          <a:xfrm flipH="1" flipV="1">
            <a:off x="5029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8" name="Straight Connector 147"/>
          <p:cNvCxnSpPr/>
          <p:nvPr/>
        </p:nvCxnSpPr>
        <p:spPr>
          <a:xfrm flipH="1">
            <a:off x="51054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49" name="Straight Connector 148"/>
          <p:cNvCxnSpPr/>
          <p:nvPr/>
        </p:nvCxnSpPr>
        <p:spPr>
          <a:xfrm flipV="1">
            <a:off x="5181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0" name="Straight Connector 149"/>
          <p:cNvCxnSpPr/>
          <p:nvPr/>
        </p:nvCxnSpPr>
        <p:spPr>
          <a:xfrm flipH="1">
            <a:off x="52578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1" name="Straight Connector 150"/>
          <p:cNvCxnSpPr/>
          <p:nvPr/>
        </p:nvCxnSpPr>
        <p:spPr>
          <a:xfrm flipH="1" flipV="1">
            <a:off x="5181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2" name="Straight Connector 151"/>
          <p:cNvCxnSpPr/>
          <p:nvPr/>
        </p:nvCxnSpPr>
        <p:spPr>
          <a:xfrm flipH="1">
            <a:off x="52578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3" name="Straight Connector 152"/>
          <p:cNvCxnSpPr/>
          <p:nvPr/>
        </p:nvCxnSpPr>
        <p:spPr>
          <a:xfrm flipV="1">
            <a:off x="5334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4" name="Straight Connector 153"/>
          <p:cNvCxnSpPr/>
          <p:nvPr/>
        </p:nvCxnSpPr>
        <p:spPr>
          <a:xfrm flipH="1">
            <a:off x="54102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 flipH="1" flipV="1">
            <a:off x="5334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6" name="Straight Connector 155"/>
          <p:cNvCxnSpPr/>
          <p:nvPr/>
        </p:nvCxnSpPr>
        <p:spPr>
          <a:xfrm flipH="1">
            <a:off x="54102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7" name="Straight Connector 156"/>
          <p:cNvCxnSpPr/>
          <p:nvPr/>
        </p:nvCxnSpPr>
        <p:spPr>
          <a:xfrm flipV="1">
            <a:off x="5486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8" name="Straight Connector 157"/>
          <p:cNvCxnSpPr/>
          <p:nvPr/>
        </p:nvCxnSpPr>
        <p:spPr>
          <a:xfrm flipH="1">
            <a:off x="55626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59" name="Straight Connector 158"/>
          <p:cNvCxnSpPr/>
          <p:nvPr/>
        </p:nvCxnSpPr>
        <p:spPr>
          <a:xfrm flipH="1" flipV="1">
            <a:off x="5486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0" name="Straight Connector 159"/>
          <p:cNvCxnSpPr/>
          <p:nvPr/>
        </p:nvCxnSpPr>
        <p:spPr>
          <a:xfrm flipH="1">
            <a:off x="55626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1" name="Straight Connector 160"/>
          <p:cNvCxnSpPr/>
          <p:nvPr/>
        </p:nvCxnSpPr>
        <p:spPr>
          <a:xfrm flipV="1">
            <a:off x="5638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2" name="Straight Connector 161"/>
          <p:cNvCxnSpPr/>
          <p:nvPr/>
        </p:nvCxnSpPr>
        <p:spPr>
          <a:xfrm flipH="1">
            <a:off x="5715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3" name="Straight Connector 162"/>
          <p:cNvCxnSpPr/>
          <p:nvPr/>
        </p:nvCxnSpPr>
        <p:spPr>
          <a:xfrm flipH="1" flipV="1">
            <a:off x="5638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4" name="Straight Connector 163"/>
          <p:cNvCxnSpPr/>
          <p:nvPr/>
        </p:nvCxnSpPr>
        <p:spPr>
          <a:xfrm flipH="1">
            <a:off x="5715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5" name="Straight Connector 164"/>
          <p:cNvCxnSpPr/>
          <p:nvPr/>
        </p:nvCxnSpPr>
        <p:spPr>
          <a:xfrm flipV="1">
            <a:off x="5791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6" name="Straight Connector 165"/>
          <p:cNvCxnSpPr/>
          <p:nvPr/>
        </p:nvCxnSpPr>
        <p:spPr>
          <a:xfrm flipH="1">
            <a:off x="58674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7" name="Straight Connector 166"/>
          <p:cNvCxnSpPr/>
          <p:nvPr/>
        </p:nvCxnSpPr>
        <p:spPr>
          <a:xfrm flipH="1" flipV="1">
            <a:off x="5791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8" name="Straight Connector 167"/>
          <p:cNvCxnSpPr/>
          <p:nvPr/>
        </p:nvCxnSpPr>
        <p:spPr>
          <a:xfrm flipH="1">
            <a:off x="58674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69" name="Straight Connector 168"/>
          <p:cNvCxnSpPr/>
          <p:nvPr/>
        </p:nvCxnSpPr>
        <p:spPr>
          <a:xfrm flipV="1">
            <a:off x="5943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0" name="Straight Connector 169"/>
          <p:cNvCxnSpPr/>
          <p:nvPr/>
        </p:nvCxnSpPr>
        <p:spPr>
          <a:xfrm flipH="1">
            <a:off x="60198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1" name="Straight Connector 170"/>
          <p:cNvCxnSpPr/>
          <p:nvPr/>
        </p:nvCxnSpPr>
        <p:spPr>
          <a:xfrm flipH="1" flipV="1">
            <a:off x="5943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2" name="Straight Connector 171"/>
          <p:cNvCxnSpPr/>
          <p:nvPr/>
        </p:nvCxnSpPr>
        <p:spPr>
          <a:xfrm flipH="1">
            <a:off x="60198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3" name="Straight Connector 172"/>
          <p:cNvCxnSpPr/>
          <p:nvPr/>
        </p:nvCxnSpPr>
        <p:spPr>
          <a:xfrm flipV="1">
            <a:off x="6096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4" name="Straight Connector 173"/>
          <p:cNvCxnSpPr/>
          <p:nvPr/>
        </p:nvCxnSpPr>
        <p:spPr>
          <a:xfrm flipH="1">
            <a:off x="61722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5" name="Straight Connector 174"/>
          <p:cNvCxnSpPr/>
          <p:nvPr/>
        </p:nvCxnSpPr>
        <p:spPr>
          <a:xfrm flipH="1" flipV="1">
            <a:off x="6096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6" name="Straight Connector 175"/>
          <p:cNvCxnSpPr/>
          <p:nvPr/>
        </p:nvCxnSpPr>
        <p:spPr>
          <a:xfrm flipH="1">
            <a:off x="61722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7" name="Straight Connector 176"/>
          <p:cNvCxnSpPr/>
          <p:nvPr/>
        </p:nvCxnSpPr>
        <p:spPr>
          <a:xfrm flipV="1">
            <a:off x="6248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8" name="Straight Connector 177"/>
          <p:cNvCxnSpPr/>
          <p:nvPr/>
        </p:nvCxnSpPr>
        <p:spPr>
          <a:xfrm flipH="1">
            <a:off x="63246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79" name="Straight Connector 178"/>
          <p:cNvCxnSpPr/>
          <p:nvPr/>
        </p:nvCxnSpPr>
        <p:spPr>
          <a:xfrm flipH="1" flipV="1">
            <a:off x="6248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0" name="Straight Connector 179"/>
          <p:cNvCxnSpPr/>
          <p:nvPr/>
        </p:nvCxnSpPr>
        <p:spPr>
          <a:xfrm flipH="1">
            <a:off x="63246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1" name="Straight Connector 180"/>
          <p:cNvCxnSpPr/>
          <p:nvPr/>
        </p:nvCxnSpPr>
        <p:spPr>
          <a:xfrm flipV="1">
            <a:off x="6400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2" name="Straight Connector 181"/>
          <p:cNvCxnSpPr/>
          <p:nvPr/>
        </p:nvCxnSpPr>
        <p:spPr>
          <a:xfrm flipH="1">
            <a:off x="6477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3" name="Straight Connector 182"/>
          <p:cNvCxnSpPr/>
          <p:nvPr/>
        </p:nvCxnSpPr>
        <p:spPr>
          <a:xfrm flipH="1" flipV="1">
            <a:off x="6400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4" name="Straight Connector 183"/>
          <p:cNvCxnSpPr/>
          <p:nvPr/>
        </p:nvCxnSpPr>
        <p:spPr>
          <a:xfrm flipH="1">
            <a:off x="6477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5" name="Straight Connector 184"/>
          <p:cNvCxnSpPr/>
          <p:nvPr/>
        </p:nvCxnSpPr>
        <p:spPr>
          <a:xfrm flipV="1">
            <a:off x="6553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6" name="Straight Connector 185"/>
          <p:cNvCxnSpPr/>
          <p:nvPr/>
        </p:nvCxnSpPr>
        <p:spPr>
          <a:xfrm flipH="1">
            <a:off x="66294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7" name="Straight Connector 186"/>
          <p:cNvCxnSpPr/>
          <p:nvPr/>
        </p:nvCxnSpPr>
        <p:spPr>
          <a:xfrm flipH="1" flipV="1">
            <a:off x="6553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8" name="Straight Connector 187"/>
          <p:cNvCxnSpPr/>
          <p:nvPr/>
        </p:nvCxnSpPr>
        <p:spPr>
          <a:xfrm flipH="1">
            <a:off x="66294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89" name="Straight Connector 188"/>
          <p:cNvCxnSpPr/>
          <p:nvPr/>
        </p:nvCxnSpPr>
        <p:spPr>
          <a:xfrm flipV="1">
            <a:off x="6705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0" name="Straight Connector 189"/>
          <p:cNvCxnSpPr/>
          <p:nvPr/>
        </p:nvCxnSpPr>
        <p:spPr>
          <a:xfrm flipH="1">
            <a:off x="67818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1" name="Straight Connector 190"/>
          <p:cNvCxnSpPr/>
          <p:nvPr/>
        </p:nvCxnSpPr>
        <p:spPr>
          <a:xfrm flipH="1" flipV="1">
            <a:off x="6705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2" name="Straight Connector 191"/>
          <p:cNvCxnSpPr/>
          <p:nvPr/>
        </p:nvCxnSpPr>
        <p:spPr>
          <a:xfrm flipH="1">
            <a:off x="67818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3" name="Straight Connector 192"/>
          <p:cNvCxnSpPr/>
          <p:nvPr/>
        </p:nvCxnSpPr>
        <p:spPr>
          <a:xfrm flipV="1">
            <a:off x="6858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4" name="Straight Connector 193"/>
          <p:cNvCxnSpPr/>
          <p:nvPr/>
        </p:nvCxnSpPr>
        <p:spPr>
          <a:xfrm flipH="1">
            <a:off x="69342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5" name="Straight Connector 194"/>
          <p:cNvCxnSpPr/>
          <p:nvPr/>
        </p:nvCxnSpPr>
        <p:spPr>
          <a:xfrm flipH="1" flipV="1">
            <a:off x="6858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6" name="Straight Connector 195"/>
          <p:cNvCxnSpPr/>
          <p:nvPr/>
        </p:nvCxnSpPr>
        <p:spPr>
          <a:xfrm flipH="1">
            <a:off x="69342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7" name="Straight Connector 196"/>
          <p:cNvCxnSpPr/>
          <p:nvPr/>
        </p:nvCxnSpPr>
        <p:spPr>
          <a:xfrm flipV="1">
            <a:off x="7010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8" name="Straight Connector 197"/>
          <p:cNvCxnSpPr/>
          <p:nvPr/>
        </p:nvCxnSpPr>
        <p:spPr>
          <a:xfrm flipH="1">
            <a:off x="70866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9" name="Straight Connector 198"/>
          <p:cNvCxnSpPr/>
          <p:nvPr/>
        </p:nvCxnSpPr>
        <p:spPr>
          <a:xfrm flipH="1" flipV="1">
            <a:off x="7010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0" name="Straight Connector 199"/>
          <p:cNvCxnSpPr/>
          <p:nvPr/>
        </p:nvCxnSpPr>
        <p:spPr>
          <a:xfrm flipH="1">
            <a:off x="70866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1" name="Straight Connector 200"/>
          <p:cNvCxnSpPr/>
          <p:nvPr/>
        </p:nvCxnSpPr>
        <p:spPr>
          <a:xfrm flipV="1">
            <a:off x="7162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2" name="Straight Connector 201"/>
          <p:cNvCxnSpPr/>
          <p:nvPr/>
        </p:nvCxnSpPr>
        <p:spPr>
          <a:xfrm flipH="1">
            <a:off x="7239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3" name="Straight Connector 202"/>
          <p:cNvCxnSpPr/>
          <p:nvPr/>
        </p:nvCxnSpPr>
        <p:spPr>
          <a:xfrm flipH="1" flipV="1">
            <a:off x="7162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4" name="Straight Connector 203"/>
          <p:cNvCxnSpPr/>
          <p:nvPr/>
        </p:nvCxnSpPr>
        <p:spPr>
          <a:xfrm flipH="1">
            <a:off x="7239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5" name="Straight Connector 204"/>
          <p:cNvCxnSpPr/>
          <p:nvPr/>
        </p:nvCxnSpPr>
        <p:spPr>
          <a:xfrm flipV="1">
            <a:off x="7315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6" name="Straight Connector 205"/>
          <p:cNvCxnSpPr/>
          <p:nvPr/>
        </p:nvCxnSpPr>
        <p:spPr>
          <a:xfrm flipH="1">
            <a:off x="73914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7" name="Straight Connector 206"/>
          <p:cNvCxnSpPr/>
          <p:nvPr/>
        </p:nvCxnSpPr>
        <p:spPr>
          <a:xfrm flipH="1" flipV="1">
            <a:off x="7315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8" name="Straight Connector 207"/>
          <p:cNvCxnSpPr/>
          <p:nvPr/>
        </p:nvCxnSpPr>
        <p:spPr>
          <a:xfrm flipH="1">
            <a:off x="73914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9" name="Straight Connector 208"/>
          <p:cNvCxnSpPr/>
          <p:nvPr/>
        </p:nvCxnSpPr>
        <p:spPr>
          <a:xfrm flipV="1">
            <a:off x="7467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0" name="Straight Connector 209"/>
          <p:cNvCxnSpPr/>
          <p:nvPr/>
        </p:nvCxnSpPr>
        <p:spPr>
          <a:xfrm flipH="1">
            <a:off x="75438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1" name="Straight Connector 210"/>
          <p:cNvCxnSpPr/>
          <p:nvPr/>
        </p:nvCxnSpPr>
        <p:spPr>
          <a:xfrm flipH="1" flipV="1">
            <a:off x="7467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2" name="Straight Connector 211"/>
          <p:cNvCxnSpPr/>
          <p:nvPr/>
        </p:nvCxnSpPr>
        <p:spPr>
          <a:xfrm flipH="1">
            <a:off x="75438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3" name="Straight Connector 212"/>
          <p:cNvCxnSpPr/>
          <p:nvPr/>
        </p:nvCxnSpPr>
        <p:spPr>
          <a:xfrm flipV="1">
            <a:off x="7620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4" name="Straight Connector 213"/>
          <p:cNvCxnSpPr/>
          <p:nvPr/>
        </p:nvCxnSpPr>
        <p:spPr>
          <a:xfrm flipH="1">
            <a:off x="76962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5" name="Straight Connector 214"/>
          <p:cNvCxnSpPr/>
          <p:nvPr/>
        </p:nvCxnSpPr>
        <p:spPr>
          <a:xfrm flipH="1" flipV="1">
            <a:off x="7620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6" name="Straight Connector 215"/>
          <p:cNvCxnSpPr/>
          <p:nvPr/>
        </p:nvCxnSpPr>
        <p:spPr>
          <a:xfrm flipH="1">
            <a:off x="76962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7" name="Straight Connector 216"/>
          <p:cNvCxnSpPr/>
          <p:nvPr/>
        </p:nvCxnSpPr>
        <p:spPr>
          <a:xfrm flipV="1">
            <a:off x="7772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8" name="Straight Connector 217"/>
          <p:cNvCxnSpPr/>
          <p:nvPr/>
        </p:nvCxnSpPr>
        <p:spPr>
          <a:xfrm flipH="1">
            <a:off x="78486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19" name="Straight Connector 218"/>
          <p:cNvCxnSpPr/>
          <p:nvPr/>
        </p:nvCxnSpPr>
        <p:spPr>
          <a:xfrm flipH="1" flipV="1">
            <a:off x="7772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0" name="Straight Connector 219"/>
          <p:cNvCxnSpPr/>
          <p:nvPr/>
        </p:nvCxnSpPr>
        <p:spPr>
          <a:xfrm flipH="1">
            <a:off x="78486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1" name="Straight Connector 220"/>
          <p:cNvCxnSpPr/>
          <p:nvPr/>
        </p:nvCxnSpPr>
        <p:spPr>
          <a:xfrm flipV="1">
            <a:off x="7924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2" name="Straight Connector 221"/>
          <p:cNvCxnSpPr/>
          <p:nvPr/>
        </p:nvCxnSpPr>
        <p:spPr>
          <a:xfrm flipH="1">
            <a:off x="8001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3" name="Straight Connector 222"/>
          <p:cNvCxnSpPr/>
          <p:nvPr/>
        </p:nvCxnSpPr>
        <p:spPr>
          <a:xfrm flipH="1" flipV="1">
            <a:off x="7924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4" name="Straight Connector 223"/>
          <p:cNvCxnSpPr/>
          <p:nvPr/>
        </p:nvCxnSpPr>
        <p:spPr>
          <a:xfrm flipH="1">
            <a:off x="8001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5" name="Straight Connector 224"/>
          <p:cNvCxnSpPr/>
          <p:nvPr/>
        </p:nvCxnSpPr>
        <p:spPr>
          <a:xfrm flipV="1">
            <a:off x="8077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6" name="Straight Connector 225"/>
          <p:cNvCxnSpPr/>
          <p:nvPr/>
        </p:nvCxnSpPr>
        <p:spPr>
          <a:xfrm flipH="1">
            <a:off x="81534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7" name="Straight Connector 226"/>
          <p:cNvCxnSpPr/>
          <p:nvPr/>
        </p:nvCxnSpPr>
        <p:spPr>
          <a:xfrm flipH="1" flipV="1">
            <a:off x="8077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8" name="Straight Connector 227"/>
          <p:cNvCxnSpPr/>
          <p:nvPr/>
        </p:nvCxnSpPr>
        <p:spPr>
          <a:xfrm flipH="1">
            <a:off x="81534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9" name="Straight Connector 228"/>
          <p:cNvCxnSpPr/>
          <p:nvPr/>
        </p:nvCxnSpPr>
        <p:spPr>
          <a:xfrm flipV="1">
            <a:off x="8229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0" name="Straight Connector 229"/>
          <p:cNvCxnSpPr/>
          <p:nvPr/>
        </p:nvCxnSpPr>
        <p:spPr>
          <a:xfrm flipH="1">
            <a:off x="83058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1" name="Straight Connector 230"/>
          <p:cNvCxnSpPr/>
          <p:nvPr/>
        </p:nvCxnSpPr>
        <p:spPr>
          <a:xfrm flipH="1" flipV="1">
            <a:off x="82296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2" name="Straight Connector 231"/>
          <p:cNvCxnSpPr/>
          <p:nvPr/>
        </p:nvCxnSpPr>
        <p:spPr>
          <a:xfrm flipH="1">
            <a:off x="83058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3" name="Straight Connector 232"/>
          <p:cNvCxnSpPr/>
          <p:nvPr/>
        </p:nvCxnSpPr>
        <p:spPr>
          <a:xfrm flipV="1">
            <a:off x="8382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4" name="Straight Connector 233"/>
          <p:cNvCxnSpPr/>
          <p:nvPr/>
        </p:nvCxnSpPr>
        <p:spPr>
          <a:xfrm flipH="1">
            <a:off x="84582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5" name="Straight Connector 234"/>
          <p:cNvCxnSpPr/>
          <p:nvPr/>
        </p:nvCxnSpPr>
        <p:spPr>
          <a:xfrm flipH="1" flipV="1">
            <a:off x="83820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6" name="Straight Connector 235"/>
          <p:cNvCxnSpPr/>
          <p:nvPr/>
        </p:nvCxnSpPr>
        <p:spPr>
          <a:xfrm flipH="1">
            <a:off x="84582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7" name="Straight Connector 236"/>
          <p:cNvCxnSpPr/>
          <p:nvPr/>
        </p:nvCxnSpPr>
        <p:spPr>
          <a:xfrm flipV="1">
            <a:off x="8534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8" name="Straight Connector 237"/>
          <p:cNvCxnSpPr/>
          <p:nvPr/>
        </p:nvCxnSpPr>
        <p:spPr>
          <a:xfrm flipH="1">
            <a:off x="86106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9" name="Straight Connector 238"/>
          <p:cNvCxnSpPr/>
          <p:nvPr/>
        </p:nvCxnSpPr>
        <p:spPr>
          <a:xfrm flipH="1" flipV="1">
            <a:off x="85344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0" name="Straight Connector 239"/>
          <p:cNvCxnSpPr/>
          <p:nvPr/>
        </p:nvCxnSpPr>
        <p:spPr>
          <a:xfrm flipH="1">
            <a:off x="86106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1" name="Straight Connector 240"/>
          <p:cNvCxnSpPr/>
          <p:nvPr/>
        </p:nvCxnSpPr>
        <p:spPr>
          <a:xfrm flipV="1">
            <a:off x="4267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2" name="Straight Connector 241"/>
          <p:cNvCxnSpPr/>
          <p:nvPr/>
        </p:nvCxnSpPr>
        <p:spPr>
          <a:xfrm flipH="1">
            <a:off x="43434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3" name="Straight Connector 242"/>
          <p:cNvCxnSpPr/>
          <p:nvPr/>
        </p:nvCxnSpPr>
        <p:spPr>
          <a:xfrm flipH="1" flipV="1">
            <a:off x="42672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4" name="Straight Connector 243"/>
          <p:cNvCxnSpPr/>
          <p:nvPr/>
        </p:nvCxnSpPr>
        <p:spPr>
          <a:xfrm flipH="1">
            <a:off x="43434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5" name="Straight Connector 244"/>
          <p:cNvCxnSpPr/>
          <p:nvPr/>
        </p:nvCxnSpPr>
        <p:spPr>
          <a:xfrm flipV="1">
            <a:off x="8839200" y="3069497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6" name="Straight Connector 245"/>
          <p:cNvCxnSpPr/>
          <p:nvPr/>
        </p:nvCxnSpPr>
        <p:spPr>
          <a:xfrm flipH="1">
            <a:off x="4191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7" name="Straight Connector 246"/>
          <p:cNvCxnSpPr/>
          <p:nvPr/>
        </p:nvCxnSpPr>
        <p:spPr>
          <a:xfrm flipH="1" flipV="1">
            <a:off x="8839200" y="3069497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8" name="Straight Connector 247"/>
          <p:cNvCxnSpPr/>
          <p:nvPr/>
        </p:nvCxnSpPr>
        <p:spPr>
          <a:xfrm flipH="1">
            <a:off x="4191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49" name="Straight Arrow Connector 248"/>
          <p:cNvCxnSpPr/>
          <p:nvPr/>
        </p:nvCxnSpPr>
        <p:spPr>
          <a:xfrm>
            <a:off x="4419600" y="2037347"/>
            <a:ext cx="0" cy="2667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0" name="Straight Arrow Connector 249"/>
          <p:cNvCxnSpPr/>
          <p:nvPr/>
        </p:nvCxnSpPr>
        <p:spPr>
          <a:xfrm>
            <a:off x="4419600" y="2037347"/>
            <a:ext cx="497114" cy="9058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>
          <a:xfrm flipV="1">
            <a:off x="8686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2" name="Straight Connector 251"/>
          <p:cNvCxnSpPr/>
          <p:nvPr/>
        </p:nvCxnSpPr>
        <p:spPr>
          <a:xfrm flipH="1">
            <a:off x="8763000" y="30658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3" name="Straight Connector 252"/>
          <p:cNvCxnSpPr/>
          <p:nvPr/>
        </p:nvCxnSpPr>
        <p:spPr>
          <a:xfrm flipH="1" flipV="1">
            <a:off x="8686800" y="3065868"/>
            <a:ext cx="76200" cy="533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4" name="Straight Connector 253"/>
          <p:cNvCxnSpPr/>
          <p:nvPr/>
        </p:nvCxnSpPr>
        <p:spPr>
          <a:xfrm flipH="1">
            <a:off x="8763000" y="3599268"/>
            <a:ext cx="76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5" name="Straight Connector 254"/>
          <p:cNvCxnSpPr/>
          <p:nvPr/>
        </p:nvCxnSpPr>
        <p:spPr>
          <a:xfrm flipV="1">
            <a:off x="88392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6" name="Straight Connector 255"/>
          <p:cNvCxnSpPr/>
          <p:nvPr/>
        </p:nvCxnSpPr>
        <p:spPr>
          <a:xfrm>
            <a:off x="8839200" y="47422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7" name="Straight Connector 256"/>
          <p:cNvCxnSpPr/>
          <p:nvPr/>
        </p:nvCxnSpPr>
        <p:spPr>
          <a:xfrm flipV="1">
            <a:off x="8915400" y="4742268"/>
            <a:ext cx="0" cy="53340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58" name="Straight Connector 257"/>
          <p:cNvCxnSpPr/>
          <p:nvPr/>
        </p:nvCxnSpPr>
        <p:spPr>
          <a:xfrm>
            <a:off x="8915400" y="5275668"/>
            <a:ext cx="762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</p:cxnSp>
      <p:cxnSp>
        <p:nvCxnSpPr>
          <p:cNvPr id="260" name="Straight Arrow Connector 259"/>
          <p:cNvCxnSpPr/>
          <p:nvPr/>
        </p:nvCxnSpPr>
        <p:spPr>
          <a:xfrm>
            <a:off x="4419600" y="1126123"/>
            <a:ext cx="0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4267200" y="787569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0</a:t>
            </a:r>
            <a:endParaRPr lang="en-US" baseline="-25000" dirty="0"/>
          </a:p>
        </p:txBody>
      </p:sp>
      <p:sp>
        <p:nvSpPr>
          <p:cNvPr id="267" name="TextBox 266"/>
          <p:cNvSpPr txBox="1"/>
          <p:nvPr/>
        </p:nvSpPr>
        <p:spPr>
          <a:xfrm>
            <a:off x="5447975" y="5623183"/>
            <a:ext cx="200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7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3041151"/>
            <a:ext cx="8686800" cy="641739"/>
          </a:xfrm>
        </p:spPr>
        <p:txBody>
          <a:bodyPr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7" name="Picture 6" descr="daq 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401" y="1084984"/>
            <a:ext cx="1621931" cy="128156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46584"/>
            <a:ext cx="3209926" cy="469100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Scope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DAQ Servers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Data Logger, DCS Host &amp; Run Control Host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Data Processing software running on DAQ Servers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Online data filters and analysis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769" y="2747038"/>
            <a:ext cx="2338635" cy="745048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80771" y="4696366"/>
            <a:ext cx="233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DAQ Servers (36)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238625" y="2747038"/>
            <a:ext cx="451804" cy="3028950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14775" y="2408484"/>
            <a:ext cx="1128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Detector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787144" y="2882486"/>
            <a:ext cx="581025" cy="428625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9332" y="2882486"/>
            <a:ext cx="1006722" cy="4286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Processing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4690429" y="3096799"/>
            <a:ext cx="109671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68169" y="2366546"/>
            <a:ext cx="214858" cy="380492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87144" y="5347363"/>
            <a:ext cx="1257548" cy="428625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Timing System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90429" y="5575964"/>
            <a:ext cx="109671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4" idx="1"/>
          </p:cNvCxnSpPr>
          <p:nvPr/>
        </p:nvCxnSpPr>
        <p:spPr>
          <a:xfrm>
            <a:off x="6368169" y="3096799"/>
            <a:ext cx="411163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769" y="3951318"/>
            <a:ext cx="2338635" cy="745048"/>
          </a:xfrm>
          <a:prstGeom prst="rect">
            <a:avLst/>
          </a:prstGeom>
          <a:noFill/>
          <a:ln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87144" y="4086766"/>
            <a:ext cx="581025" cy="428625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79331" y="4086766"/>
            <a:ext cx="1006723" cy="4286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Processing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4690429" y="4301079"/>
            <a:ext cx="109671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  <a:endCxn id="22" idx="1"/>
          </p:cNvCxnSpPr>
          <p:nvPr/>
        </p:nvCxnSpPr>
        <p:spPr>
          <a:xfrm>
            <a:off x="6368169" y="4301079"/>
            <a:ext cx="41116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400000">
            <a:off x="6582085" y="3493028"/>
            <a:ext cx="46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254119" y="2747038"/>
            <a:ext cx="579609" cy="1949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EVB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786054" y="3096799"/>
            <a:ext cx="46806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86054" y="4301079"/>
            <a:ext cx="46806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P</a:t>
            </a:r>
            <a:r>
              <a:rPr lang="en-US" dirty="0" smtClean="0"/>
              <a:t>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2703" y="4592250"/>
            <a:ext cx="13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DAQ Servers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420481" y="3080682"/>
            <a:ext cx="69563" cy="831563"/>
            <a:chOff x="1839780" y="2979962"/>
            <a:chExt cx="69563" cy="831563"/>
          </a:xfrm>
        </p:grpSpPr>
        <p:sp>
          <p:nvSpPr>
            <p:cNvPr id="32" name="Oval 31"/>
            <p:cNvSpPr/>
            <p:nvPr/>
          </p:nvSpPr>
          <p:spPr bwMode="auto">
            <a:xfrm>
              <a:off x="1839780" y="2979962"/>
              <a:ext cx="69563" cy="69563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839780" y="3132362"/>
              <a:ext cx="69563" cy="69563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839780" y="3284762"/>
              <a:ext cx="69563" cy="69563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839780" y="3437162"/>
              <a:ext cx="69563" cy="69563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839780" y="3589562"/>
              <a:ext cx="69563" cy="69563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839780" y="3741962"/>
              <a:ext cx="69563" cy="69563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4" y="1860030"/>
            <a:ext cx="1899957" cy="52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2467190"/>
            <a:ext cx="1899957" cy="52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" y="3985090"/>
            <a:ext cx="1899957" cy="52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934826" y="1743450"/>
            <a:ext cx="4370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36 DAQ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192k events/sec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using XEON-PHI processor</a:t>
            </a:r>
          </a:p>
          <a:p>
            <a:pPr marL="285750" indent="-285750" algn="l"/>
            <a:r>
              <a:rPr lang="en-US" sz="1600" dirty="0" smtClean="0">
                <a:latin typeface="+mj-lt"/>
              </a:rPr>
              <a:t>	64 cores X 36 servers → 2,304 total cores</a:t>
            </a:r>
          </a:p>
          <a:p>
            <a:pPr marL="285750" indent="-285750" algn="l"/>
            <a:r>
              <a:rPr lang="en-US" sz="1600" dirty="0" smtClean="0">
                <a:latin typeface="+mj-lt"/>
              </a:rPr>
              <a:t>	Available processing time/event:  12 ms</a:t>
            </a:r>
          </a:p>
          <a:p>
            <a:pPr marL="285750" indent="-285750" algn="l"/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using dual XEON processors</a:t>
            </a:r>
          </a:p>
          <a:p>
            <a:pPr marL="285750" indent="-285750"/>
            <a:r>
              <a:rPr lang="en-US" sz="1600" dirty="0" smtClean="0">
                <a:latin typeface="+mj-lt"/>
              </a:rPr>
              <a:t>	20 cores X 36 servers → 720 total cores</a:t>
            </a:r>
          </a:p>
          <a:p>
            <a:pPr marL="285750" indent="-285750"/>
            <a:r>
              <a:rPr lang="en-US" sz="1600" dirty="0" smtClean="0">
                <a:latin typeface="+mj-lt"/>
              </a:rPr>
              <a:t>	Available processing time/event:  3.75 ms</a:t>
            </a:r>
          </a:p>
        </p:txBody>
      </p:sp>
      <p:pic>
        <p:nvPicPr>
          <p:cNvPr id="21" name="Picture 2" descr="https://encrypted-tbn0.gstatic.com/images?q=tbn:ANd9GcTJiHAlYfLfid7B7FZCnxMWhE9Pb9th_Clh3P-X8debhZ_H3cAh"/>
          <p:cNvPicPr>
            <a:picLocks noChangeAspect="1" noChangeArrowheads="1"/>
          </p:cNvPicPr>
          <p:nvPr/>
        </p:nvPicPr>
        <p:blipFill>
          <a:blip r:embed="rId3" cstate="print"/>
          <a:srcRect l="18301" r="18954"/>
          <a:stretch>
            <a:fillRect/>
          </a:stretch>
        </p:blipFill>
        <p:spPr bwMode="auto">
          <a:xfrm>
            <a:off x="7526338" y="2916728"/>
            <a:ext cx="975359" cy="838200"/>
          </a:xfrm>
          <a:prstGeom prst="rect">
            <a:avLst/>
          </a:prstGeom>
          <a:noFill/>
        </p:spPr>
      </p:pic>
      <p:pic>
        <p:nvPicPr>
          <p:cNvPr id="25" name="Picture 4" descr="https://encrypted-tbn0.gstatic.com/images?q=tbn:ANd9GcR1M5aaPt-2XI8dmVzOsLQP3l18Prh77xMfzHfrBfAuolxvPLlTJQ"/>
          <p:cNvPicPr>
            <a:picLocks noChangeAspect="1" noChangeArrowheads="1"/>
          </p:cNvPicPr>
          <p:nvPr/>
        </p:nvPicPr>
        <p:blipFill>
          <a:blip r:embed="rId4" cstate="print"/>
          <a:srcRect l="3089" r="4247"/>
          <a:stretch>
            <a:fillRect/>
          </a:stretch>
        </p:blipFill>
        <p:spPr bwMode="auto">
          <a:xfrm>
            <a:off x="7577772" y="4143868"/>
            <a:ext cx="914400" cy="73914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34825" y="5404744"/>
            <a:ext cx="3671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Processing Requirements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818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926068"/>
            <a:ext cx="217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WBS 9 Trigger &amp; DAQ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761037" y="923835"/>
            <a:ext cx="32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Costs are fully burdened in AY $k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9" y="1874385"/>
            <a:ext cx="7901101" cy="3109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6623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P</a:t>
            </a:r>
            <a:r>
              <a:rPr lang="en-US" dirty="0" smtClean="0"/>
              <a:t>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8039501"/>
              </p:ext>
            </p:extLst>
          </p:nvPr>
        </p:nvGraphicFramePr>
        <p:xfrm>
          <a:off x="457197" y="1743075"/>
          <a:ext cx="806134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472"/>
                <a:gridCol w="1298491"/>
                <a:gridCol w="1517900"/>
                <a:gridCol w="1821480"/>
              </a:tblGrid>
              <a:tr h="2611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Optimization stage</a:t>
                      </a:r>
                    </a:p>
                    <a:p>
                      <a:pPr algn="ctr"/>
                      <a:r>
                        <a:rPr lang="en-US" sz="1600" dirty="0" smtClean="0"/>
                        <a:t>for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MakeStereoHits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Compiler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Execution Time (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3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(speedup)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Phi (speedup)</a:t>
                      </a:r>
                      <a:endParaRPr lang="en-US" sz="14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gcc</a:t>
                      </a:r>
                      <a:r>
                        <a:rPr lang="en-US" sz="1600" dirty="0" smtClean="0"/>
                        <a:t> 4.4.7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Modified algorithm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gcc</a:t>
                      </a:r>
                      <a:r>
                        <a:rPr lang="en-US" sz="1600" dirty="0" smtClean="0"/>
                        <a:t> 4.4.7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6.67 (19.8x)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Modified algorithm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2.04 (3.33x)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</a:t>
                      </a:r>
                      <a:r>
                        <a:rPr lang="en-US" sz="1600" baseline="0" dirty="0" smtClean="0"/>
                        <a:t> optimizations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1.88 (1.08x)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8432048"/>
              </p:ext>
            </p:extLst>
          </p:nvPr>
        </p:nvGraphicFramePr>
        <p:xfrm>
          <a:off x="473670" y="3848100"/>
          <a:ext cx="804487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004"/>
                <a:gridCol w="1304925"/>
                <a:gridCol w="1524000"/>
                <a:gridCol w="1812941"/>
              </a:tblGrid>
              <a:tr h="33077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Optimization stage</a:t>
                      </a:r>
                    </a:p>
                    <a:p>
                      <a:pPr algn="ctr"/>
                      <a:r>
                        <a:rPr lang="en-US" sz="1600" dirty="0" smtClean="0"/>
                        <a:t>for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FlagBkgHits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Compiler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Execution Time (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56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(speedup)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Phi (speedup)</a:t>
                      </a:r>
                      <a:endParaRPr lang="en-US" sz="14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gcc</a:t>
                      </a:r>
                      <a:r>
                        <a:rPr lang="en-US" sz="1600" dirty="0" smtClean="0"/>
                        <a:t> 4.4.7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8.03 (1.77x)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</a:t>
                      </a:r>
                      <a:endParaRPr lang="en-US" sz="16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Optimizations (mem align</a:t>
                      </a:r>
                      <a:r>
                        <a:rPr lang="en-US" sz="1600" baseline="0" dirty="0" smtClean="0"/>
                        <a:t>/layout)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5.01 (1.60x)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37.7 (3.26x)</a:t>
                      </a:r>
                      <a:endParaRPr lang="en-US" sz="16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Optimizations (single precision)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3.37 (1.49x)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(1.57x)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799565" y="5886449"/>
            <a:ext cx="508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dirty="0" smtClean="0"/>
              <a:t>Note : Speedup factors in parentheses are relative to previous stage</a:t>
            </a:r>
            <a:endParaRPr lang="en-US" sz="1400" b="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197" y="971550"/>
            <a:ext cx="806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Several algorithmic and compiler optimizations were applied to the reference Tracking filter to achieve a speedup of almost 30X.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818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P</a:t>
            </a:r>
            <a:r>
              <a:rPr lang="en-US" dirty="0" smtClean="0"/>
              <a:t>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0949495"/>
              </p:ext>
            </p:extLst>
          </p:nvPr>
        </p:nvGraphicFramePr>
        <p:xfrm>
          <a:off x="1125537" y="1495425"/>
          <a:ext cx="7172325" cy="2595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90775"/>
                <a:gridCol w="2390775"/>
                <a:gridCol w="2390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Trigger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Execution time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Scaled times (ms)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MakeStereoHits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FlagStrawHits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FlagBkgHits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TrkPatRec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TriggerResults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06450" y="4495800"/>
            <a:ext cx="7491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Execution times were measured on a XEON E5-2630 and scaled for the E5-2687w.</a:t>
            </a:r>
          </a:p>
          <a:p>
            <a:endParaRPr lang="en-US" sz="1600" dirty="0" smtClean="0"/>
          </a:p>
          <a:p>
            <a:r>
              <a:rPr lang="en-US" sz="1600" dirty="0" smtClean="0"/>
              <a:t>Estimate of 3.84 ms/event using current generation processors is very close to the requirement of 3.75 ms/event (not including overheads).  We expect an additional 2-3X improvement in processing performance between now and server purchases in 2018.</a:t>
            </a:r>
          </a:p>
        </p:txBody>
      </p:sp>
    </p:spTree>
    <p:extLst>
      <p:ext uri="{BB962C8B-B14F-4D97-AF65-F5344CB8AC3E}">
        <p14:creationId xmlns="" xmlns:p14="http://schemas.microsoft.com/office/powerpoint/2010/main" val="2818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P</a:t>
            </a:r>
            <a:r>
              <a:rPr lang="en-US" dirty="0" smtClean="0"/>
              <a:t>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019117"/>
          </a:xfrm>
        </p:spPr>
        <p:txBody>
          <a:bodyPr/>
          <a:lstStyle/>
          <a:p>
            <a:r>
              <a:rPr lang="en-US" dirty="0" smtClean="0"/>
              <a:t>Near-term processing roadmap (XEON PHI)</a:t>
            </a:r>
          </a:p>
          <a:p>
            <a:pPr lvl="1"/>
            <a:r>
              <a:rPr lang="en-US" dirty="0" smtClean="0"/>
              <a:t>3X performance over 5110P</a:t>
            </a:r>
          </a:p>
        </p:txBody>
      </p:sp>
      <p:pic>
        <p:nvPicPr>
          <p:cNvPr id="11" name="Picture 2" descr="http://img.deusm.com/eetimes/rcj_Intel_Knights-Landing_HPC_Xeon-Phi_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7620000" cy="3695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8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228600" y="3041151"/>
            <a:ext cx="8686800" cy="641739"/>
          </a:xfrm>
        </p:spPr>
        <p:txBody>
          <a:bodyPr/>
          <a:lstStyle/>
          <a:p>
            <a:pPr algn="ctr"/>
            <a:r>
              <a:rPr lang="en-US" dirty="0" smtClean="0"/>
              <a:t>Controls &amp; Networking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&amp; Networking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05500" y="4343400"/>
            <a:ext cx="666749" cy="457200"/>
          </a:xfrm>
          <a:prstGeom prst="rect">
            <a:avLst/>
          </a:prstGeom>
          <a:noFill/>
          <a:ln w="12700"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DCS Host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71575"/>
            <a:ext cx="3495675" cy="481965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Scope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Control Room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General-purpose Networking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Detector Control System (DCS) (lower speed data acquisition and control for environmental data, power supplies, accelerator status, etc)</a:t>
            </a:r>
          </a:p>
          <a:p>
            <a:pPr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351588" y="1676400"/>
            <a:ext cx="0" cy="1524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867650" y="2514600"/>
            <a:ext cx="76200" cy="45720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867650" y="3581400"/>
            <a:ext cx="76200" cy="45720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76750" y="2133600"/>
            <a:ext cx="238126" cy="19050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1" idx="3"/>
          </p:cNvCxnSpPr>
          <p:nvPr/>
        </p:nvCxnSpPr>
        <p:spPr>
          <a:xfrm>
            <a:off x="4324350" y="1981201"/>
            <a:ext cx="54292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715250" y="29718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715250" y="35814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943850" y="25146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43850" y="40386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15300" y="2209800"/>
            <a:ext cx="742950" cy="6096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Local Control Room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15300" y="3733800"/>
            <a:ext cx="742950" cy="609600"/>
          </a:xfrm>
          <a:prstGeom prst="rect">
            <a:avLst/>
          </a:prstGeom>
          <a:noFill/>
          <a:ln w="12700"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Offline Storage 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05500" y="1828801"/>
            <a:ext cx="666750" cy="685799"/>
          </a:xfrm>
          <a:prstGeom prst="rect">
            <a:avLst/>
          </a:prstGeom>
          <a:noFill/>
          <a:ln w="12700"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Run Control Host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5500" y="3048000"/>
            <a:ext cx="666750" cy="457200"/>
          </a:xfrm>
          <a:prstGeom prst="rect">
            <a:avLst/>
          </a:prstGeom>
          <a:noFill/>
          <a:ln w="12700"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Data Logger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7850" y="1371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accelerator controls</a:t>
            </a:r>
            <a:endParaRPr lang="en-US" sz="1200" dirty="0"/>
          </a:p>
        </p:txBody>
      </p:sp>
      <p:cxnSp>
        <p:nvCxnSpPr>
          <p:cNvPr id="23" name="Straight Connector 22"/>
          <p:cNvCxnSpPr>
            <a:stCxn id="24" idx="1"/>
            <a:endCxn id="25" idx="3"/>
          </p:cNvCxnSpPr>
          <p:nvPr/>
        </p:nvCxnSpPr>
        <p:spPr>
          <a:xfrm flipH="1">
            <a:off x="7715250" y="3276600"/>
            <a:ext cx="4000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15300" y="2971800"/>
            <a:ext cx="742950" cy="6096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Remote Control Room</a:t>
            </a:r>
            <a:endParaRPr lang="en-US" sz="1200"/>
          </a:p>
        </p:txBody>
      </p:sp>
      <p:sp>
        <p:nvSpPr>
          <p:cNvPr id="25" name="Rectangle 24"/>
          <p:cNvSpPr/>
          <p:nvPr/>
        </p:nvSpPr>
        <p:spPr>
          <a:xfrm>
            <a:off x="7029450" y="2895600"/>
            <a:ext cx="685800" cy="7620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Access Switch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015084" y="5105399"/>
            <a:ext cx="304800" cy="3048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tangle 26"/>
          <p:cNvSpPr/>
          <p:nvPr/>
        </p:nvSpPr>
        <p:spPr>
          <a:xfrm>
            <a:off x="4015084" y="4571998"/>
            <a:ext cx="304800" cy="3048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27"/>
          <p:cNvSpPr/>
          <p:nvPr/>
        </p:nvSpPr>
        <p:spPr>
          <a:xfrm rot="16200000">
            <a:off x="4371976" y="2324101"/>
            <a:ext cx="1447800" cy="4572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&amp; Data Network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4295776" y="4305301"/>
            <a:ext cx="1600200" cy="457200"/>
          </a:xfrm>
          <a:prstGeom prst="rect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DCS &amp; Management Network</a:t>
            </a:r>
            <a:endParaRPr lang="en-US" sz="11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24476" y="1981201"/>
            <a:ext cx="5810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14876" y="4038601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734175" y="3581400"/>
            <a:ext cx="161926" cy="9906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896100" y="35814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96100" y="29718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38151" y="538599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DCS</a:t>
            </a:r>
          </a:p>
          <a:p>
            <a:pPr algn="ctr"/>
            <a:r>
              <a:rPr lang="en-US" sz="1200" dirty="0" smtClean="0"/>
              <a:t>Endpoints</a:t>
            </a:r>
            <a:endParaRPr lang="en-US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572250" y="21336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24650" y="2133600"/>
            <a:ext cx="161925" cy="838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5" idx="1"/>
          </p:cNvCxnSpPr>
          <p:nvPr/>
        </p:nvCxnSpPr>
        <p:spPr>
          <a:xfrm>
            <a:off x="6572250" y="3276600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572250" y="45720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1"/>
          </p:cNvCxnSpPr>
          <p:nvPr/>
        </p:nvCxnSpPr>
        <p:spPr>
          <a:xfrm flipH="1">
            <a:off x="5324476" y="4572000"/>
            <a:ext cx="581024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24476" y="3124201"/>
            <a:ext cx="5810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3"/>
          </p:cNvCxnSpPr>
          <p:nvPr/>
        </p:nvCxnSpPr>
        <p:spPr>
          <a:xfrm>
            <a:off x="4319884" y="4724398"/>
            <a:ext cx="5473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8" idx="1"/>
            <a:endCxn id="29" idx="3"/>
          </p:cNvCxnSpPr>
          <p:nvPr/>
        </p:nvCxnSpPr>
        <p:spPr>
          <a:xfrm>
            <a:off x="5095876" y="3276601"/>
            <a:ext cx="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53100" y="2286001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53100" y="34290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24476" y="4038601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476876" y="2286001"/>
            <a:ext cx="276224" cy="17525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24476" y="4267201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476876" y="3429000"/>
            <a:ext cx="276224" cy="8382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3"/>
          </p:cNvCxnSpPr>
          <p:nvPr/>
        </p:nvCxnSpPr>
        <p:spPr>
          <a:xfrm>
            <a:off x="4319884" y="5257799"/>
            <a:ext cx="547392" cy="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724275" y="1752601"/>
            <a:ext cx="600075" cy="457200"/>
          </a:xfrm>
          <a:prstGeom prst="rect">
            <a:avLst/>
          </a:prstGeom>
          <a:noFill/>
          <a:ln w="12700"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DAQ Server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324350" y="2133600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724275" y="2819400"/>
            <a:ext cx="600075" cy="457200"/>
          </a:xfrm>
          <a:prstGeom prst="rect">
            <a:avLst/>
          </a:prstGeom>
          <a:noFill/>
          <a:ln w="12700"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DAQ Server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324350" y="2971800"/>
            <a:ext cx="54292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24350" y="3124201"/>
            <a:ext cx="15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38676" y="4343400"/>
            <a:ext cx="228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76750" y="3124201"/>
            <a:ext cx="161926" cy="12191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5400000">
            <a:off x="3927945" y="2359968"/>
            <a:ext cx="44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625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&amp; Networking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93895" y="1333500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V="1">
            <a:off x="7275095" y="2171700"/>
            <a:ext cx="76200" cy="4572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H="1" flipV="1">
            <a:off x="7275095" y="3238500"/>
            <a:ext cx="76200" cy="4572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1636295" y="29337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1" name="Straight Connector 10"/>
          <p:cNvCxnSpPr/>
          <p:nvPr/>
        </p:nvCxnSpPr>
        <p:spPr>
          <a:xfrm>
            <a:off x="1636295" y="17907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3007895" y="1943100"/>
            <a:ext cx="457200" cy="1752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2855495" y="1638300"/>
            <a:ext cx="762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2855495" y="1943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2017295" y="18669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V="1">
            <a:off x="1407695" y="3162300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17" name="TextBox 16"/>
          <p:cNvSpPr txBox="1"/>
          <p:nvPr/>
        </p:nvSpPr>
        <p:spPr>
          <a:xfrm rot="5400000">
            <a:off x="2171927" y="22456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122695" y="26289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H="1">
            <a:off x="7122695" y="32385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H="1">
            <a:off x="7351295" y="21717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H="1">
            <a:off x="7351295" y="36957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7503695" y="1866900"/>
            <a:ext cx="914400" cy="6096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Control Room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03695" y="3390900"/>
            <a:ext cx="914400" cy="6096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Offline Storage 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06479" y="2134715"/>
            <a:ext cx="1600202" cy="45497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EVB Network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36695" y="1562100"/>
            <a:ext cx="9906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 Control Host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36695" y="4000500"/>
            <a:ext cx="9906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DCS Host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36695" y="2705100"/>
            <a:ext cx="9906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Logger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64895" y="1562100"/>
            <a:ext cx="9906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DAQ Server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64895" y="2705100"/>
            <a:ext cx="9906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DAQ Server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31895" y="10287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accelerator controls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>
            <a:stCxn id="32" idx="1"/>
            <a:endCxn id="33" idx="3"/>
          </p:cNvCxnSpPr>
          <p:nvPr/>
        </p:nvCxnSpPr>
        <p:spPr>
          <a:xfrm flipH="1">
            <a:off x="7122695" y="2933700"/>
            <a:ext cx="381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7503695" y="2628900"/>
            <a:ext cx="914400" cy="6096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Control Room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36895" y="2552700"/>
            <a:ext cx="685800" cy="7620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Switch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31494" y="4762500"/>
            <a:ext cx="304800" cy="3048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31494" y="4076700"/>
            <a:ext cx="304800" cy="3048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1257527" y="44554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…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3122195" y="1981200"/>
            <a:ext cx="14478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&amp; Data Network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3122195" y="4038600"/>
            <a:ext cx="1447800" cy="457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DCS &amp; Management Network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855495" y="3086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>
            <a:off x="1636294" y="4229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4074695" y="1638300"/>
            <a:ext cx="762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3465095" y="36957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3465095" y="39243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flipH="1">
            <a:off x="5979695" y="3238500"/>
            <a:ext cx="304800" cy="990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>
            <a:off x="3007895" y="3086100"/>
            <a:ext cx="457200" cy="8382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 flipH="1">
            <a:off x="6284495" y="32385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6284495" y="26289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>
            <a:off x="3465095" y="40767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49" name="TextBox 48"/>
          <p:cNvSpPr txBox="1"/>
          <p:nvPr/>
        </p:nvSpPr>
        <p:spPr>
          <a:xfrm rot="16200000">
            <a:off x="457428" y="434116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DCS Endpoint Controllers, PDUs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855495" y="2781300"/>
            <a:ext cx="762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1636294" y="49149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2" name="Straight Connector 51"/>
          <p:cNvCxnSpPr/>
          <p:nvPr/>
        </p:nvCxnSpPr>
        <p:spPr>
          <a:xfrm>
            <a:off x="5827295" y="17907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5979695" y="1790700"/>
            <a:ext cx="304800" cy="8382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5827295" y="2933700"/>
            <a:ext cx="6096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 flipH="1">
            <a:off x="5827295" y="4229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6" name="Straight Connector 55"/>
          <p:cNvCxnSpPr>
            <a:stCxn id="26" idx="1"/>
          </p:cNvCxnSpPr>
          <p:nvPr/>
        </p:nvCxnSpPr>
        <p:spPr>
          <a:xfrm flipH="1">
            <a:off x="4074695" y="4229100"/>
            <a:ext cx="762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4074695" y="2781300"/>
            <a:ext cx="7620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3465095" y="49149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1407695" y="3390900"/>
            <a:ext cx="2057400" cy="6858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3465095" y="4229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1788695" y="4229100"/>
            <a:ext cx="1676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2" name="Straight Connector 61"/>
          <p:cNvCxnSpPr>
            <a:stCxn id="37" idx="1"/>
          </p:cNvCxnSpPr>
          <p:nvPr/>
        </p:nvCxnSpPr>
        <p:spPr>
          <a:xfrm>
            <a:off x="3846095" y="2933700"/>
            <a:ext cx="0" cy="609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>
            <a:off x="4684295" y="1943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>
            <a:off x="4684295" y="30861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4074695" y="36957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6" name="Straight Connector 65"/>
          <p:cNvCxnSpPr/>
          <p:nvPr/>
        </p:nvCxnSpPr>
        <p:spPr>
          <a:xfrm flipH="1">
            <a:off x="4227095" y="1943100"/>
            <a:ext cx="457200" cy="17526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4074695" y="3924300"/>
            <a:ext cx="152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 flipH="1">
            <a:off x="4227095" y="3086100"/>
            <a:ext cx="457200" cy="83820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1788695" y="4914900"/>
            <a:ext cx="1676400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853364" y="5476875"/>
            <a:ext cx="549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 Architecture - Networking Perspective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121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&amp; Networking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7" name="Picture 6" descr="dcs-old3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695" t="14269" r="2483" b="30427"/>
          <a:stretch/>
        </p:blipFill>
        <p:spPr>
          <a:xfrm>
            <a:off x="415926" y="1495425"/>
            <a:ext cx="4708525" cy="3502244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5925" y="5170572"/>
            <a:ext cx="4708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Screenshot from EPICS/CSS based DCS used in </a:t>
            </a:r>
            <a:r>
              <a:rPr lang="en-US" sz="1600" dirty="0" err="1" smtClean="0"/>
              <a:t>NOvA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72138" y="2105025"/>
            <a:ext cx="291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Detector Control System (DCS) software will incorporate development work done for </a:t>
            </a:r>
            <a:r>
              <a:rPr lang="en-US" sz="1600" dirty="0" err="1" smtClean="0"/>
              <a:t>NOvA</a:t>
            </a:r>
            <a:r>
              <a:rPr lang="en-US" sz="1600" dirty="0" smtClean="0"/>
              <a:t>, along with current web based interface technology.</a:t>
            </a:r>
          </a:p>
        </p:txBody>
      </p:sp>
    </p:spTree>
    <p:extLst>
      <p:ext uri="{BB962C8B-B14F-4D97-AF65-F5344CB8AC3E}">
        <p14:creationId xmlns="" xmlns:p14="http://schemas.microsoft.com/office/powerpoint/2010/main" val="40876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&amp; Networking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4098" name="Picture 2" descr="http://www.fnal.gov/pub/today/archive/archive_2014/images/roc-west-14-0219-0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175" y="1192129"/>
            <a:ext cx="6130925" cy="4092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Mu2e Remote Control Room - Wilson Hall,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floor West</a:t>
            </a:r>
          </a:p>
          <a:p>
            <a:pPr algn="ctr"/>
            <a:r>
              <a:rPr lang="en-US" sz="1600" dirty="0" smtClean="0"/>
              <a:t>(shared use - LBNF, </a:t>
            </a:r>
            <a:r>
              <a:rPr lang="en-US" sz="1600" dirty="0" err="1" smtClean="0"/>
              <a:t>MicroBooNE</a:t>
            </a:r>
            <a:r>
              <a:rPr lang="en-US" sz="1600" dirty="0" smtClean="0"/>
              <a:t>, </a:t>
            </a:r>
            <a:r>
              <a:rPr lang="en-US" sz="1600" dirty="0" err="1" smtClean="0"/>
              <a:t>MINERvA</a:t>
            </a:r>
            <a:r>
              <a:rPr lang="en-US" sz="1600" dirty="0" smtClean="0"/>
              <a:t>, </a:t>
            </a:r>
            <a:r>
              <a:rPr lang="en-US" sz="1600" dirty="0" err="1" smtClean="0"/>
              <a:t>MiniBooNE</a:t>
            </a:r>
            <a:r>
              <a:rPr lang="en-US" sz="1600" dirty="0" smtClean="0"/>
              <a:t>, MINOS, </a:t>
            </a:r>
            <a:r>
              <a:rPr lang="en-US" sz="1600" dirty="0" err="1" smtClean="0"/>
              <a:t>Muon</a:t>
            </a:r>
            <a:r>
              <a:rPr lang="en-US" sz="1600" dirty="0" smtClean="0"/>
              <a:t> g-2, Mu2e, </a:t>
            </a:r>
            <a:r>
              <a:rPr lang="en-US" sz="1600" dirty="0" err="1" smtClean="0"/>
              <a:t>NOvA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388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Based on initial testing of DAQ </a:t>
            </a:r>
            <a:r>
              <a:rPr lang="en-US" sz="1800" dirty="0" smtClean="0"/>
              <a:t>components, </a:t>
            </a:r>
            <a:r>
              <a:rPr lang="en-US" sz="1800" dirty="0"/>
              <a:t>we are confident that </a:t>
            </a:r>
            <a:r>
              <a:rPr lang="en-US" sz="1800" dirty="0" smtClean="0"/>
              <a:t>the system bandwidth and </a:t>
            </a:r>
            <a:r>
              <a:rPr lang="en-US" sz="1800" dirty="0"/>
              <a:t>processing will meet requirements.</a:t>
            </a:r>
          </a:p>
          <a:p>
            <a:endParaRPr lang="en-US" sz="1800" dirty="0" smtClean="0"/>
          </a:p>
          <a:p>
            <a:r>
              <a:rPr lang="en-US" sz="1800" dirty="0" smtClean="0"/>
              <a:t>Currently in the Pilot System development phase, expected to take approximately 1 year.</a:t>
            </a:r>
          </a:p>
          <a:p>
            <a:endParaRPr lang="en-US" sz="1800" dirty="0"/>
          </a:p>
          <a:p>
            <a:r>
              <a:rPr lang="en-US" sz="1800" dirty="0" smtClean="0"/>
              <a:t>Pilot phase goal is a small (6 server) functioning DAQ system, with the basic features necessary to communicate with detector readout controllers, buffer and exchange event data between servers, and measure online filter performance.</a:t>
            </a:r>
          </a:p>
          <a:p>
            <a:endParaRPr lang="en-US" sz="1800" dirty="0"/>
          </a:p>
          <a:p>
            <a:r>
              <a:rPr lang="en-US" sz="1800" dirty="0" smtClean="0"/>
              <a:t>75% of effort is in firmware/software development.  Estimates are based on a top-down approach using recent experiments of similar complexity.</a:t>
            </a:r>
          </a:p>
          <a:p>
            <a:endParaRPr lang="en-US" sz="1800" dirty="0"/>
          </a:p>
          <a:p>
            <a:r>
              <a:rPr lang="en-US" sz="1800" dirty="0" smtClean="0"/>
              <a:t>Costs are reduced through the use of commercial hardware and a common software framework.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4352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design that fully satisfies the requirements</a:t>
            </a:r>
          </a:p>
          <a:p>
            <a:r>
              <a:rPr lang="en-US" dirty="0" smtClean="0"/>
              <a:t>Cost estimates for the DAQ are complete</a:t>
            </a:r>
          </a:p>
          <a:p>
            <a:pPr lvl="1"/>
            <a:r>
              <a:rPr lang="en-US" dirty="0" smtClean="0"/>
              <a:t>100% of the cost understood at the Preliminary Design level or higher</a:t>
            </a:r>
          </a:p>
          <a:p>
            <a:pPr lvl="1"/>
            <a:r>
              <a:rPr lang="en-US" dirty="0" smtClean="0"/>
              <a:t>Risks are understood, mitigated to the extent possible and are under control.</a:t>
            </a:r>
          </a:p>
          <a:p>
            <a:r>
              <a:rPr lang="en-US" dirty="0" smtClean="0"/>
              <a:t>All interfaces are identified and defined</a:t>
            </a:r>
          </a:p>
          <a:p>
            <a:r>
              <a:rPr lang="en-US" dirty="0" smtClean="0"/>
              <a:t>Resource needs understood</a:t>
            </a:r>
          </a:p>
          <a:p>
            <a:r>
              <a:rPr lang="en-US" dirty="0" smtClean="0"/>
              <a:t>ES&amp;H embedded into all aspects of the Project</a:t>
            </a:r>
          </a:p>
          <a:p>
            <a:r>
              <a:rPr lang="en-US" dirty="0" smtClean="0"/>
              <a:t>Responded to all recommendations from previous reviews</a:t>
            </a:r>
          </a:p>
          <a:p>
            <a:r>
              <a:rPr lang="en-US" dirty="0" smtClean="0"/>
              <a:t>DAQ is ready for CD-2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07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9110"/>
            <a:ext cx="7901101" cy="1579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78481"/>
            <a:ext cx="7901101" cy="1694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1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6" y="4248382"/>
            <a:ext cx="7901101" cy="154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6" y="988365"/>
            <a:ext cx="7901101" cy="1566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6" y="2624470"/>
            <a:ext cx="7901101" cy="1554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4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DOE CD-2/3b Review - Breakout Sessions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8775" y="1293167"/>
            <a:ext cx="26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85" y="1538042"/>
            <a:ext cx="6998815" cy="4188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53931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6976</TotalTime>
  <Words>3161</Words>
  <Application>Microsoft Office PowerPoint</Application>
  <PresentationFormat>On-screen Show (4:3)</PresentationFormat>
  <Paragraphs>1071</Paragraphs>
  <Slides>69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FermilabTemplate</vt:lpstr>
      <vt:lpstr>Fermilab: Footer Only</vt:lpstr>
      <vt:lpstr>Mu2e CD-2 Review Trigger &amp; DAQ</vt:lpstr>
      <vt:lpstr>Topics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Management</vt:lpstr>
      <vt:lpstr>Slide 32</vt:lpstr>
      <vt:lpstr>System Design &amp; Test</vt:lpstr>
      <vt:lpstr>System Design &amp; Test</vt:lpstr>
      <vt:lpstr>System Design &amp; Test</vt:lpstr>
      <vt:lpstr>System Design &amp; Test</vt:lpstr>
      <vt:lpstr>System Design &amp; Test</vt:lpstr>
      <vt:lpstr>System Design &amp; Test</vt:lpstr>
      <vt:lpstr>System Design &amp; Test</vt:lpstr>
      <vt:lpstr>System Design &amp; Test</vt:lpstr>
      <vt:lpstr>Slide 41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Acquisition</vt:lpstr>
      <vt:lpstr>Data Processing</vt:lpstr>
      <vt:lpstr>Data Processing</vt:lpstr>
      <vt:lpstr>Data Processing</vt:lpstr>
      <vt:lpstr>Data Processing</vt:lpstr>
      <vt:lpstr>Data Processing</vt:lpstr>
      <vt:lpstr>Data Processing</vt:lpstr>
      <vt:lpstr>Controls &amp; Networking</vt:lpstr>
      <vt:lpstr>Controls &amp; Networking</vt:lpstr>
      <vt:lpstr>Controls &amp; Networking</vt:lpstr>
      <vt:lpstr>Controls &amp; Networking</vt:lpstr>
      <vt:lpstr>Controls &amp; Networking</vt:lpstr>
      <vt:lpstr>Summary</vt:lpstr>
      <vt:lpstr>Summary</vt:lpstr>
    </vt:vector>
  </TitlesOfParts>
  <Company>Sandbox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bowden</cp:lastModifiedBy>
  <cp:revision>560</cp:revision>
  <cp:lastPrinted>2014-06-04T17:18:59Z</cp:lastPrinted>
  <dcterms:created xsi:type="dcterms:W3CDTF">2014-01-03T20:18:13Z</dcterms:created>
  <dcterms:modified xsi:type="dcterms:W3CDTF">2014-10-17T15:34:20Z</dcterms:modified>
</cp:coreProperties>
</file>