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74" r:id="rId2"/>
    <p:sldId id="289" r:id="rId3"/>
    <p:sldId id="290" r:id="rId4"/>
    <p:sldId id="291" r:id="rId5"/>
    <p:sldId id="292" r:id="rId6"/>
    <p:sldId id="298" r:id="rId7"/>
    <p:sldId id="293" r:id="rId8"/>
    <p:sldId id="295" r:id="rId9"/>
    <p:sldId id="296" r:id="rId10"/>
    <p:sldId id="297" r:id="rId11"/>
    <p:sldId id="299" r:id="rId12"/>
    <p:sldId id="30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24" y="6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B5773-9BB4-954E-9E31-DF99580E03D6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D955B-9BF8-9743-B818-F46F83B07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436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9BC7D-70EC-0948-B87F-B274480384FE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8436A-9677-4F44-B247-884B876C4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383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1299-C040-5E49-AD60-D8D366977562}" type="datetime1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244E-ECFA-B54E-A8FA-73FC8AC83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845F-BE65-0841-BC14-27ABCB5184CE}" type="datetime1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244E-ECFA-B54E-A8FA-73FC8AC83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010D-BE3A-1145-BB64-C989513803A2}" type="datetime1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244E-ECFA-B54E-A8FA-73FC8AC83CB2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3903-B38E-834F-AB09-1F022EE6F0F7}" type="datetime1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244E-ECFA-B54E-A8FA-73FC8AC83C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4642-48A9-9D42-BE39-3B148A143523}" type="datetime1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244E-ECFA-B54E-A8FA-73FC8AC83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D24A-09D1-5F4C-A79F-C3C8D3EBD965}" type="datetime1">
              <a:rPr lang="en-US" smtClean="0"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244E-ECFA-B54E-A8FA-73FC8AC83C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F505-979C-2B40-9E32-2DE2EECA387C}" type="datetime1">
              <a:rPr lang="en-US" smtClean="0"/>
              <a:t>12/6/2014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244E-ECFA-B54E-A8FA-73FC8AC83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F23F-A965-BD4D-A10E-5926351EF75E}" type="datetime1">
              <a:rPr lang="en-US" smtClean="0"/>
              <a:t>12/6/2014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244E-ECFA-B54E-A8FA-73FC8AC83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EF13-C361-6A43-BD9D-A9F147655DDC}" type="datetime1">
              <a:rPr lang="en-US" smtClean="0"/>
              <a:t>12/6/2014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244E-ECFA-B54E-A8FA-73FC8AC83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6F7EB-158E-0C43-87ED-9194A73A4199}" type="datetime1">
              <a:rPr lang="en-US" smtClean="0"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244E-ECFA-B54E-A8FA-73FC8AC83CB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7A94-DBBD-C645-811F-CB9BEA0D0B43}" type="datetime1">
              <a:rPr lang="en-US" smtClean="0"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244E-ECFA-B54E-A8FA-73FC8AC83CB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D5EE4B0-54B3-2B47-896B-E0DACC891FAD}" type="datetime1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410244E-ECFA-B54E-A8FA-73FC8AC83CB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Compact Front-end for experiments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Yu</a:t>
            </a:r>
            <a:r>
              <a:rPr lang="zh-CN" altLang="en-US" dirty="0" smtClean="0"/>
              <a:t> </a:t>
            </a:r>
            <a:r>
              <a:rPr lang="en-US" altLang="zh-CN" dirty="0" smtClean="0"/>
              <a:t>Bao</a:t>
            </a:r>
          </a:p>
          <a:p>
            <a:r>
              <a:rPr lang="en-US" dirty="0" smtClean="0"/>
              <a:t>UC</a:t>
            </a:r>
            <a:r>
              <a:rPr lang="zh-CN" altLang="en-US" dirty="0" smtClean="0"/>
              <a:t> </a:t>
            </a:r>
            <a:r>
              <a:rPr lang="en-US" altLang="zh-CN" dirty="0" smtClean="0"/>
              <a:t>Riverside</a:t>
            </a:r>
          </a:p>
          <a:p>
            <a:r>
              <a:rPr lang="en-US" dirty="0" smtClean="0"/>
              <a:t>MAP 2014 Spring Meeting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244E-ECFA-B54E-A8FA-73FC8AC83C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80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mmb_con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0"/>
            <a:ext cx="3328988" cy="316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731" name="Picture 3" descr="mmmb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04800"/>
            <a:ext cx="3970338" cy="210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732" name="Picture 4" descr="mac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925" y="2587625"/>
            <a:ext cx="5486400" cy="394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5200650" y="5667375"/>
            <a:ext cx="104775" cy="1000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3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86800" cy="9461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Present Activities concerning  Muonium – Antimuonium Conversion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609600" y="1143000"/>
            <a:ext cx="8077200" cy="623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No Experimental Activities known at this time</a:t>
            </a:r>
          </a:p>
          <a:p>
            <a:pPr algn="l">
              <a:spcBef>
                <a:spcPct val="50000"/>
              </a:spcBef>
              <a:buClr>
                <a:srgbClr val="008000"/>
              </a:buClr>
            </a:pPr>
            <a:r>
              <a:rPr lang="en-US" b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</a:p>
          <a:p>
            <a:pPr algn="l">
              <a:spcBef>
                <a:spcPct val="50000"/>
              </a:spcBef>
              <a:buClr>
                <a:srgbClr val="008000"/>
              </a:buClr>
              <a:buFontTx/>
              <a:buChar char="•"/>
            </a:pPr>
            <a:r>
              <a:rPr lang="en-US" b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Theory is proposing lots of models</a:t>
            </a:r>
          </a:p>
          <a:p>
            <a:pPr lvl="1" algn="l">
              <a:buClr>
                <a:srgbClr val="008000"/>
              </a:buClr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</a:rPr>
              <a:t>e.g.</a:t>
            </a:r>
          </a:p>
          <a:p>
            <a:pPr lvl="1" algn="l">
              <a:buClr>
                <a:schemeClr val="tx1"/>
              </a:buClr>
              <a:buFont typeface="Wingdings" charset="0"/>
              <a:buChar char="Ø"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1400" b="1" i="1">
                <a:effectLst>
                  <a:outerShdw blurRad="38100" dist="38100" dir="2700000" algn="tl">
                    <a:srgbClr val="DDDDDD"/>
                  </a:outerShdw>
                </a:effectLst>
              </a:rPr>
              <a:t>Clark, Love </a:t>
            </a:r>
            <a:r>
              <a:rPr lang="ja-JP" altLang="en-US" sz="1400" b="1" i="1"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“</a:t>
            </a:r>
            <a:r>
              <a:rPr lang="en-US" sz="1400" b="1" i="1">
                <a:effectLst>
                  <a:outerShdw blurRad="38100" dist="38100" dir="2700000" algn="tl">
                    <a:srgbClr val="DDDDDD"/>
                  </a:outerShdw>
                </a:effectLst>
              </a:rPr>
              <a:t>Muonium-Antimuonium Oscillations and Massive Majorana Neutrinos</a:t>
            </a:r>
            <a:r>
              <a:rPr lang="ja-JP" altLang="en-US" sz="1400" b="1" i="1"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”</a:t>
            </a:r>
            <a:r>
              <a:rPr lang="en-US" sz="1400" b="1" i="1">
                <a:effectLst>
                  <a:outerShdw blurRad="38100" dist="38100" dir="2700000" algn="tl">
                    <a:srgbClr val="DDDDDD"/>
                  </a:outerShdw>
                </a:effectLst>
              </a:rPr>
              <a:t>, </a:t>
            </a:r>
          </a:p>
          <a:p>
            <a:pPr lvl="1" algn="l">
              <a:buClr>
                <a:schemeClr val="tx1"/>
              </a:buClr>
              <a:buFont typeface="Wingdings" charset="0"/>
              <a:buNone/>
            </a:pPr>
            <a:r>
              <a:rPr lang="en-US" sz="1400" b="1" i="1">
                <a:effectLst>
                  <a:outerShdw blurRad="38100" dist="38100" dir="2700000" algn="tl">
                    <a:srgbClr val="DDDDDD"/>
                  </a:outerShdw>
                </a:effectLst>
              </a:rPr>
              <a:t>     hep-ph/0307264 (2003)</a:t>
            </a:r>
          </a:p>
          <a:p>
            <a:pPr lvl="1" algn="l">
              <a:buClr>
                <a:schemeClr val="tx1"/>
              </a:buClr>
              <a:buFont typeface="Wingdings" charset="0"/>
              <a:buChar char="Ø"/>
            </a:pPr>
            <a:r>
              <a:rPr lang="en-US" sz="1400" b="1" i="1">
                <a:effectLst>
                  <a:outerShdw blurRad="38100" dist="38100" dir="2700000" algn="tl">
                    <a:srgbClr val="DDDDDD"/>
                  </a:outerShdw>
                </a:effectLst>
              </a:rPr>
              <a:t> Gusso, Pires, Pires, Rodrigues da Silva </a:t>
            </a:r>
            <a:r>
              <a:rPr lang="ja-JP" altLang="en-US" sz="1400" b="1" i="1"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“</a:t>
            </a:r>
            <a:r>
              <a:rPr lang="en-US" sz="1400" b="1" i="1">
                <a:effectLst>
                  <a:outerShdw blurRad="38100" dist="38100" dir="2700000" algn="tl">
                    <a:srgbClr val="DDDDDD"/>
                  </a:outerShdw>
                </a:effectLst>
              </a:rPr>
              <a:t>Minimal 3-3-1 Model, lepton Mixing and </a:t>
            </a:r>
          </a:p>
          <a:p>
            <a:pPr lvl="1" algn="l">
              <a:buClr>
                <a:schemeClr val="tx1"/>
              </a:buClr>
              <a:buFont typeface="Wingdings" charset="0"/>
              <a:buNone/>
            </a:pPr>
            <a:r>
              <a:rPr lang="en-US" sz="1400" b="1" i="1">
                <a:effectLst>
                  <a:outerShdw blurRad="38100" dist="38100" dir="2700000" algn="tl">
                    <a:srgbClr val="DDDDDD"/>
                  </a:outerShdw>
                </a:effectLst>
              </a:rPr>
              <a:t>     Muonium-  Antimuonium Conversion</a:t>
            </a:r>
            <a:r>
              <a:rPr lang="ja-JP" altLang="en-US" sz="1400" b="1" i="1"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”</a:t>
            </a:r>
            <a:r>
              <a:rPr lang="en-US" sz="1400" b="1" i="1">
                <a:effectLst>
                  <a:outerShdw blurRad="38100" dist="38100" dir="2700000" algn="tl">
                    <a:srgbClr val="DDDDDD"/>
                  </a:outerShdw>
                </a:effectLst>
              </a:rPr>
              <a:t>, hep-ph/0208062 (2002)</a:t>
            </a:r>
          </a:p>
          <a:p>
            <a:pPr lvl="1" algn="l">
              <a:buClr>
                <a:schemeClr val="tx1"/>
              </a:buClr>
              <a:buFont typeface="Wingdings" charset="0"/>
              <a:buChar char="Ø"/>
            </a:pPr>
            <a:r>
              <a:rPr lang="en-US" sz="1400" b="1" i="1">
                <a:effectLst>
                  <a:outerShdw blurRad="38100" dist="38100" dir="2700000" algn="tl">
                    <a:srgbClr val="DDDDDD"/>
                  </a:outerShdw>
                </a:effectLst>
              </a:rPr>
              <a:t>  Cvetic,Dib, Kim, Kim, </a:t>
            </a:r>
            <a:r>
              <a:rPr lang="ja-JP" altLang="en-US" sz="1400" b="1" i="1"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“</a:t>
            </a:r>
            <a:r>
              <a:rPr lang="en-US" sz="1400" b="1" i="1">
                <a:effectLst>
                  <a:outerShdw blurRad="38100" dist="38100" dir="2700000" algn="tl">
                    <a:srgbClr val="DDDDDD"/>
                  </a:outerShdw>
                </a:effectLst>
              </a:rPr>
              <a:t>Muonium-Antimuonium Conversion in models with heavy neutrinos</a:t>
            </a:r>
            <a:r>
              <a:rPr lang="ja-JP" altLang="en-US" sz="1400" b="1" i="1"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”</a:t>
            </a:r>
            <a:r>
              <a:rPr lang="en-US" sz="1400" b="1" i="1">
                <a:effectLst>
                  <a:outerShdw blurRad="38100" dist="38100" dir="2700000" algn="tl">
                    <a:srgbClr val="DDDDDD"/>
                  </a:outerShdw>
                </a:effectLst>
              </a:rPr>
              <a:t>,</a:t>
            </a:r>
          </a:p>
          <a:p>
            <a:pPr lvl="1" algn="l">
              <a:buClr>
                <a:schemeClr val="tx1"/>
              </a:buClr>
              <a:buFont typeface="Wingdings" charset="0"/>
              <a:buNone/>
            </a:pPr>
            <a:r>
              <a:rPr lang="en-US" sz="1400" b="1" i="1">
                <a:effectLst>
                  <a:outerShdw blurRad="38100" dist="38100" dir="2700000" algn="tl">
                    <a:srgbClr val="DDDDDD"/>
                  </a:outerShdw>
                </a:effectLst>
              </a:rPr>
              <a:t>     hep-ph/0504126 (2005)</a:t>
            </a:r>
          </a:p>
          <a:p>
            <a:pPr lvl="1" algn="l">
              <a:buClr>
                <a:schemeClr val="tx1"/>
              </a:buClr>
              <a:buFont typeface="Wingdings" charset="0"/>
              <a:buChar char="Ø"/>
            </a:pPr>
            <a:r>
              <a:rPr lang="en-US" sz="1400" b="1" i="1">
                <a:effectLst>
                  <a:outerShdw blurRad="38100" dist="38100" dir="2700000" algn="tl">
                    <a:srgbClr val="DDDDDD"/>
                  </a:outerShdw>
                </a:effectLst>
              </a:rPr>
              <a:t> Applequist, Christensen, Piai, Schrock </a:t>
            </a:r>
            <a:r>
              <a:rPr lang="ja-JP" altLang="en-US" sz="1400" b="1" i="1"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“</a:t>
            </a:r>
            <a:r>
              <a:rPr lang="en-US" sz="1400" b="1" i="1">
                <a:effectLst>
                  <a:outerShdw blurRad="38100" dist="38100" dir="2700000" algn="tl">
                    <a:srgbClr val="DDDDDD"/>
                  </a:outerShdw>
                </a:effectLst>
              </a:rPr>
              <a:t> Flavour-Changing Processes in Extended Technicolor</a:t>
            </a:r>
            <a:r>
              <a:rPr lang="ja-JP" altLang="en-US" sz="1400" b="1" i="1"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”</a:t>
            </a:r>
            <a:r>
              <a:rPr lang="en-US" sz="1400" b="1" i="1">
                <a:effectLst>
                  <a:outerShdw blurRad="38100" dist="38100" dir="2700000" algn="tl">
                    <a:srgbClr val="DDDDDD"/>
                  </a:outerShdw>
                </a:effectLst>
              </a:rPr>
              <a:t>,</a:t>
            </a:r>
          </a:p>
          <a:p>
            <a:pPr lvl="1" algn="l">
              <a:buClr>
                <a:schemeClr val="tx1"/>
              </a:buClr>
              <a:buFont typeface="Wingdings" charset="0"/>
              <a:buNone/>
            </a:pPr>
            <a:r>
              <a:rPr lang="en-US" sz="1400" b="1" i="1">
                <a:effectLst>
                  <a:outerShdw blurRad="38100" dist="38100" dir="2700000" algn="tl">
                    <a:srgbClr val="DDDDDD"/>
                  </a:outerShdw>
                </a:effectLst>
              </a:rPr>
              <a:t>    Phys. Rev.D70, 093919 (2004)</a:t>
            </a:r>
          </a:p>
          <a:p>
            <a:pPr lvl="1" algn="l">
              <a:buClr>
                <a:schemeClr val="tx1"/>
              </a:buClr>
              <a:buFont typeface="Wingdings" charset="0"/>
              <a:buChar char="Ø"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</a:rPr>
              <a:t>….</a:t>
            </a:r>
          </a:p>
          <a:p>
            <a:pPr algn="l">
              <a:buClr>
                <a:srgbClr val="008000"/>
              </a:buClr>
              <a:buFontTx/>
              <a:buChar char="•"/>
            </a:pPr>
            <a:endParaRPr lang="en-US" b="1">
              <a:solidFill>
                <a:srgbClr val="008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l">
              <a:spcBef>
                <a:spcPct val="50000"/>
              </a:spcBef>
              <a:buClr>
                <a:srgbClr val="008000"/>
              </a:buClr>
              <a:buFontTx/>
              <a:buChar char="•"/>
            </a:pPr>
            <a:endParaRPr lang="en-US" sz="1800" b="1" i="1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394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1026"/>
          <p:cNvSpPr txBox="1">
            <a:spLocks noChangeArrowheads="1"/>
          </p:cNvSpPr>
          <p:nvPr/>
        </p:nvSpPr>
        <p:spPr bwMode="auto">
          <a:xfrm>
            <a:off x="228600" y="152400"/>
            <a:ext cx="8686800" cy="9461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Future Possibilities for  Muonium – Antimuonium Searches</a:t>
            </a:r>
          </a:p>
        </p:txBody>
      </p:sp>
      <p:sp>
        <p:nvSpPr>
          <p:cNvPr id="71683" name="Text Box 1027"/>
          <p:cNvSpPr txBox="1">
            <a:spLocks noChangeArrowheads="1"/>
          </p:cNvSpPr>
          <p:nvPr/>
        </p:nvSpPr>
        <p:spPr bwMode="auto">
          <a:xfrm>
            <a:off x="533400" y="1149350"/>
            <a:ext cx="7608888" cy="542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  <a:effectLst/>
              </a:rPr>
              <a:t> </a:t>
            </a:r>
            <a:r>
              <a:rPr lang="en-US" b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PSI Experiment limited by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 </a:t>
            </a: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STATISTICS</a:t>
            </a:r>
          </a:p>
          <a:p>
            <a:pPr algn="l"/>
            <a:endParaRPr lang="en-US" sz="1800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l">
              <a:buFont typeface="Symbol" charset="0"/>
              <a:buChar char="Þ"/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 </a:t>
            </a:r>
            <a:r>
              <a:rPr lang="en-US" sz="3600" b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more 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MUONS </a:t>
            </a:r>
            <a:r>
              <a:rPr lang="en-US" sz="3600" b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needed </a:t>
            </a:r>
          </a:p>
          <a:p>
            <a:pPr algn="l">
              <a:buFont typeface="Symbol" charset="0"/>
              <a:buNone/>
            </a:pPr>
            <a:r>
              <a:rPr 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                   factor &gt; 1000 over PSI – pulsed &gt; 1*10</a:t>
            </a:r>
            <a:r>
              <a:rPr lang="en-US" sz="2400" b="1" baseline="30000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9</a:t>
            </a:r>
            <a:r>
              <a:rPr 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Symbol" charset="0"/>
                <a:sym typeface="Symbol" charset="0"/>
              </a:rPr>
              <a:t>m</a:t>
            </a:r>
            <a:r>
              <a:rPr lang="en-US" sz="2400" b="1" baseline="30000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+</a:t>
            </a:r>
            <a:r>
              <a:rPr 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/s </a:t>
            </a:r>
          </a:p>
          <a:p>
            <a:pPr algn="l">
              <a:buFont typeface="Symbol" charset="0"/>
              <a:buNone/>
            </a:pPr>
            <a:r>
              <a:rPr 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                       below 28 MeV/c   </a:t>
            </a:r>
            <a:endParaRPr lang="en-US" sz="3200" b="1">
              <a:solidFill>
                <a:srgbClr val="000066"/>
              </a:solidFill>
              <a:effectLst>
                <a:outerShdw blurRad="38100" dist="38100" dir="2700000" algn="tl">
                  <a:srgbClr val="DDDDDD"/>
                </a:outerShdw>
              </a:effectLst>
              <a:sym typeface="Symbol" charset="0"/>
            </a:endParaRPr>
          </a:p>
          <a:p>
            <a:pPr algn="l">
              <a:buFont typeface="Symbol" charset="0"/>
              <a:buNone/>
            </a:pPr>
            <a:endParaRPr lang="en-US" b="1">
              <a:solidFill>
                <a:srgbClr val="000066"/>
              </a:solidFill>
              <a:effectLst>
                <a:outerShdw blurRad="38100" dist="38100" dir="2700000" algn="tl">
                  <a:srgbClr val="DDDDDD"/>
                </a:outerShdw>
              </a:effectLst>
              <a:sym typeface="Symbol" charset="0"/>
            </a:endParaRPr>
          </a:p>
          <a:p>
            <a:pPr algn="l">
              <a:buFont typeface="Symbol" charset="0"/>
              <a:buChar char="Þ"/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 </a:t>
            </a:r>
            <a:r>
              <a:rPr lang="en-US" sz="3600" b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new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 ACCELERATORS</a:t>
            </a:r>
          </a:p>
          <a:p>
            <a:pPr lvl="3" algn="l">
              <a:buFont typeface="Symbol" charset="0"/>
              <a:buChar char="Þ"/>
            </a:pPr>
            <a:r>
              <a:rPr 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  J-PARC ?</a:t>
            </a:r>
          </a:p>
          <a:p>
            <a:pPr lvl="3" algn="l">
              <a:buFont typeface="Symbol" charset="0"/>
              <a:buChar char="Þ"/>
            </a:pPr>
            <a:r>
              <a:rPr 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  Neutrino Factory ?</a:t>
            </a:r>
          </a:p>
          <a:p>
            <a:pPr lvl="3" algn="l">
              <a:buFont typeface="Symbol" charset="0"/>
              <a:buChar char="Þ"/>
            </a:pPr>
            <a:r>
              <a:rPr 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  Eurisol ?</a:t>
            </a:r>
          </a:p>
          <a:p>
            <a:pPr lvl="3" algn="l">
              <a:buFont typeface="Symbol" charset="0"/>
              <a:buChar char="Þ"/>
            </a:pPr>
            <a:r>
              <a:rPr 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  GSI ?</a:t>
            </a:r>
          </a:p>
          <a:p>
            <a:pPr lvl="3" algn="l">
              <a:buFont typeface="Symbol" charset="0"/>
              <a:buChar char="Þ"/>
            </a:pPr>
            <a:r>
              <a:rPr 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 FNAL </a:t>
            </a:r>
          </a:p>
          <a:p>
            <a:pPr lvl="3" algn="l">
              <a:buFont typeface="Symbol" charset="0"/>
              <a:buChar char="Þ"/>
            </a:pPr>
            <a:r>
              <a:rPr 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 . . . . .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402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Rare decay searches</a:t>
            </a:r>
            <a:r>
              <a:rPr lang="en-US" dirty="0" smtClean="0"/>
              <a:t>: Mu2e, Mu3e, MEG…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Muonium</a:t>
            </a:r>
            <a:r>
              <a:rPr lang="en-US" dirty="0" smtClean="0">
                <a:solidFill>
                  <a:srgbClr val="000000"/>
                </a:solidFill>
              </a:rPr>
              <a:t> experiments</a:t>
            </a:r>
            <a:r>
              <a:rPr lang="en-US" dirty="0" smtClean="0"/>
              <a:t>:               conversion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muonium</a:t>
            </a:r>
            <a:r>
              <a:rPr lang="en-US" dirty="0" smtClean="0">
                <a:solidFill>
                  <a:srgbClr val="FF0000"/>
                </a:solidFill>
              </a:rPr>
              <a:t> spectroscopy, </a:t>
            </a:r>
            <a:r>
              <a:rPr lang="en-US" dirty="0" err="1" smtClean="0">
                <a:solidFill>
                  <a:srgbClr val="FF0000"/>
                </a:solidFill>
              </a:rPr>
              <a:t>muonium</a:t>
            </a:r>
            <a:r>
              <a:rPr lang="en-US" dirty="0" smtClean="0">
                <a:solidFill>
                  <a:srgbClr val="FF0000"/>
                </a:solidFill>
              </a:rPr>
              <a:t> decay, </a:t>
            </a:r>
            <a:r>
              <a:rPr lang="en-US" dirty="0" err="1" smtClean="0">
                <a:solidFill>
                  <a:srgbClr val="FF0000"/>
                </a:solidFill>
              </a:rPr>
              <a:t>muonium</a:t>
            </a:r>
            <a:r>
              <a:rPr lang="en-US" dirty="0" smtClean="0">
                <a:solidFill>
                  <a:srgbClr val="FF0000"/>
                </a:solidFill>
              </a:rPr>
              <a:t> gravity, </a:t>
            </a:r>
            <a:r>
              <a:rPr lang="en-US" dirty="0" err="1" smtClean="0">
                <a:solidFill>
                  <a:srgbClr val="FF0000"/>
                </a:solidFill>
              </a:rPr>
              <a:t>muonic</a:t>
            </a:r>
            <a:r>
              <a:rPr lang="en-US" dirty="0" smtClean="0">
                <a:solidFill>
                  <a:srgbClr val="FF0000"/>
                </a:solidFill>
              </a:rPr>
              <a:t> hydrogen</a:t>
            </a:r>
            <a:r>
              <a:rPr lang="en-US" dirty="0" smtClean="0"/>
              <a:t>...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Muon</a:t>
            </a:r>
            <a:r>
              <a:rPr lang="en-US" dirty="0" smtClean="0">
                <a:solidFill>
                  <a:srgbClr val="000000"/>
                </a:solidFill>
              </a:rPr>
              <a:t> EDM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altLang="zh-CN" b="1" dirty="0" smtClean="0">
                <a:solidFill>
                  <a:srgbClr val="000000"/>
                </a:solidFill>
              </a:rPr>
              <a:t>All</a:t>
            </a:r>
            <a:r>
              <a:rPr lang="zh-CN" altLang="en-US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smtClean="0">
                <a:solidFill>
                  <a:srgbClr val="000000"/>
                </a:solidFill>
              </a:rPr>
              <a:t>these</a:t>
            </a:r>
            <a:r>
              <a:rPr lang="zh-CN" altLang="en-US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smtClean="0">
                <a:solidFill>
                  <a:srgbClr val="000000"/>
                </a:solidFill>
              </a:rPr>
              <a:t>experiments</a:t>
            </a:r>
            <a:r>
              <a:rPr lang="zh-CN" altLang="en-US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smtClean="0">
                <a:solidFill>
                  <a:srgbClr val="000000"/>
                </a:solidFill>
              </a:rPr>
              <a:t>are</a:t>
            </a:r>
            <a:r>
              <a:rPr lang="zh-CN" altLang="en-US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smtClean="0">
                <a:solidFill>
                  <a:srgbClr val="000000"/>
                </a:solidFill>
              </a:rPr>
              <a:t>waiting</a:t>
            </a:r>
            <a:r>
              <a:rPr lang="zh-CN" altLang="en-US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smtClean="0">
                <a:solidFill>
                  <a:srgbClr val="000000"/>
                </a:solidFill>
              </a:rPr>
              <a:t>for</a:t>
            </a:r>
            <a:r>
              <a:rPr lang="zh-CN" altLang="en-US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smtClean="0">
                <a:solidFill>
                  <a:srgbClr val="000000"/>
                </a:solidFill>
              </a:rPr>
              <a:t>high</a:t>
            </a:r>
            <a:r>
              <a:rPr lang="zh-CN" altLang="en-US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 smtClean="0">
                <a:solidFill>
                  <a:srgbClr val="000000"/>
                </a:solidFill>
              </a:rPr>
              <a:t>statistics!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244E-ECFA-B54E-A8FA-73FC8AC83CB2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experiments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379676"/>
              </p:ext>
            </p:extLst>
          </p:nvPr>
        </p:nvGraphicFramePr>
        <p:xfrm>
          <a:off x="3771900" y="26162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114300" imgH="165100" progId="Equation.DSMT4">
                  <p:embed/>
                </p:oleObj>
              </mc:Choice>
              <mc:Fallback>
                <p:oleObj name="Equation" r:id="rId3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71900" y="26162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9314" y="3149600"/>
            <a:ext cx="10287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05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244E-ECFA-B54E-A8FA-73FC8AC83CB2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they</a:t>
            </a:r>
            <a:r>
              <a:rPr lang="zh-CN" altLang="en-US" dirty="0" smtClean="0"/>
              <a:t> </a:t>
            </a:r>
            <a:r>
              <a:rPr lang="en-US" altLang="zh-CN" dirty="0" smtClean="0"/>
              <a:t>missed…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419" b="1028"/>
          <a:stretch/>
        </p:blipFill>
        <p:spPr>
          <a:xfrm>
            <a:off x="872067" y="1591056"/>
            <a:ext cx="7408333" cy="4494388"/>
          </a:xfrm>
        </p:spPr>
      </p:pic>
    </p:spTree>
    <p:extLst>
      <p:ext uri="{BB962C8B-B14F-4D97-AF65-F5344CB8AC3E}">
        <p14:creationId xmlns:p14="http://schemas.microsoft.com/office/powerpoint/2010/main" val="17370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244E-ECFA-B54E-A8FA-73FC8AC83CB2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do</a:t>
            </a:r>
            <a:r>
              <a:rPr lang="zh-CN" altLang="en-US" dirty="0" smtClean="0"/>
              <a:t> </a:t>
            </a:r>
            <a:r>
              <a:rPr lang="en-US" altLang="zh-CN" dirty="0" smtClean="0"/>
              <a:t>it,</a:t>
            </a:r>
            <a:r>
              <a:rPr lang="zh-CN" altLang="en-US" dirty="0" smtClean="0"/>
              <a:t> </a:t>
            </a:r>
            <a:r>
              <a:rPr lang="en-US" altLang="zh-CN" dirty="0" smtClean="0"/>
              <a:t>compactly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412" b="-410"/>
          <a:stretch/>
        </p:blipFill>
        <p:spPr>
          <a:xfrm>
            <a:off x="795338" y="2451102"/>
            <a:ext cx="7408862" cy="1765300"/>
          </a:xfrm>
        </p:spPr>
      </p:pic>
      <p:sp>
        <p:nvSpPr>
          <p:cNvPr id="8" name="Multiply 7"/>
          <p:cNvSpPr/>
          <p:nvPr/>
        </p:nvSpPr>
        <p:spPr>
          <a:xfrm>
            <a:off x="5638800" y="2578100"/>
            <a:ext cx="1104900" cy="1346201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-Turn Arrow 9"/>
          <p:cNvSpPr/>
          <p:nvPr/>
        </p:nvSpPr>
        <p:spPr>
          <a:xfrm flipH="1">
            <a:off x="4114800" y="2311400"/>
            <a:ext cx="870174" cy="609600"/>
          </a:xfrm>
          <a:prstGeom prst="uturnArrow">
            <a:avLst>
              <a:gd name="adj1" fmla="val 25000"/>
              <a:gd name="adj2" fmla="val 23361"/>
              <a:gd name="adj3" fmla="val 25000"/>
              <a:gd name="adj4" fmla="val 43750"/>
              <a:gd name="adj5" fmla="val 10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U-Turn Arrow 10"/>
          <p:cNvSpPr/>
          <p:nvPr/>
        </p:nvSpPr>
        <p:spPr>
          <a:xfrm flipH="1" flipV="1">
            <a:off x="3991088" y="3721099"/>
            <a:ext cx="3286012" cy="800100"/>
          </a:xfrm>
          <a:prstGeom prst="uturnArrow">
            <a:avLst>
              <a:gd name="adj1" fmla="val 23795"/>
              <a:gd name="adj2" fmla="val 25000"/>
              <a:gd name="adj3" fmla="val 25000"/>
              <a:gd name="adj4" fmla="val 43750"/>
              <a:gd name="adj5" fmla="val 9881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900" y="4521199"/>
            <a:ext cx="6032500" cy="1422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7100" y="5588000"/>
            <a:ext cx="1155700" cy="254000"/>
          </a:xfrm>
          <a:prstGeom prst="rect">
            <a:avLst/>
          </a:prstGeom>
        </p:spPr>
      </p:pic>
      <p:sp>
        <p:nvSpPr>
          <p:cNvPr id="15" name="Multiply 14"/>
          <p:cNvSpPr/>
          <p:nvPr/>
        </p:nvSpPr>
        <p:spPr>
          <a:xfrm>
            <a:off x="5943600" y="5156200"/>
            <a:ext cx="1270000" cy="317500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0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Does</a:t>
            </a:r>
            <a:r>
              <a:rPr lang="zh-CN" altLang="en-US" dirty="0" smtClean="0"/>
              <a:t> </a:t>
            </a:r>
            <a:r>
              <a:rPr lang="en-US" altLang="zh-CN" dirty="0" smtClean="0"/>
              <a:t>it</a:t>
            </a:r>
            <a:r>
              <a:rPr lang="zh-CN" altLang="en-US" dirty="0" smtClean="0"/>
              <a:t> </a:t>
            </a:r>
            <a:r>
              <a:rPr lang="en-US" altLang="zh-CN" dirty="0" smtClean="0"/>
              <a:t>work?</a:t>
            </a:r>
          </a:p>
          <a:p>
            <a:r>
              <a:rPr lang="en-US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intensity</a:t>
            </a:r>
            <a:r>
              <a:rPr lang="zh-CN" altLang="en-US" dirty="0" smtClean="0"/>
              <a:t> </a:t>
            </a:r>
            <a:r>
              <a:rPr lang="en-US" altLang="zh-CN" dirty="0" smtClean="0"/>
              <a:t>it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reach?</a:t>
            </a:r>
          </a:p>
          <a:p>
            <a:r>
              <a:rPr lang="en-US" altLang="zh-CN" dirty="0" smtClean="0"/>
              <a:t>Pion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proton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containment?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en-US" altLang="zh-CN" dirty="0" smtClean="0"/>
              <a:t>Polarity?</a:t>
            </a:r>
          </a:p>
          <a:p>
            <a:r>
              <a:rPr lang="en-US" dirty="0" smtClean="0"/>
              <a:t>Plasma</a:t>
            </a:r>
            <a:r>
              <a:rPr lang="zh-CN" altLang="en-US" dirty="0" smtClean="0"/>
              <a:t> </a:t>
            </a:r>
            <a:r>
              <a:rPr lang="en-US" altLang="zh-CN" dirty="0" smtClean="0"/>
              <a:t>loading,</a:t>
            </a:r>
            <a:r>
              <a:rPr lang="zh-CN" altLang="en-US" dirty="0" smtClean="0"/>
              <a:t> </a:t>
            </a:r>
            <a:r>
              <a:rPr lang="en-US" altLang="zh-CN" dirty="0" smtClean="0"/>
              <a:t>breakdown…</a:t>
            </a:r>
          </a:p>
          <a:p>
            <a:r>
              <a:rPr lang="en-US" dirty="0" smtClean="0"/>
              <a:t>Cost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Is this desirable?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244E-ECFA-B54E-A8FA-73FC8AC83CB2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244E-ECFA-B54E-A8FA-73FC8AC83CB2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870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244E-ECFA-B54E-A8FA-73FC8AC83CB2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2" descr="mte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538" y="-304800"/>
            <a:ext cx="5605462" cy="716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029200" y="3987800"/>
            <a:ext cx="3124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hydrogen-like atom but no strong interaction</a:t>
            </a:r>
          </a:p>
        </p:txBody>
      </p:sp>
    </p:spTree>
    <p:extLst>
      <p:ext uri="{BB962C8B-B14F-4D97-AF65-F5344CB8AC3E}">
        <p14:creationId xmlns:p14="http://schemas.microsoft.com/office/powerpoint/2010/main" val="2110199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1027"/>
          <p:cNvSpPr txBox="1">
            <a:spLocks noChangeArrowheads="1"/>
          </p:cNvSpPr>
          <p:nvPr/>
        </p:nvSpPr>
        <p:spPr bwMode="auto">
          <a:xfrm>
            <a:off x="228600" y="342900"/>
            <a:ext cx="8686800" cy="46166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Present Status of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Muonium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Ground State Hyperfine Structure</a:t>
            </a:r>
          </a:p>
        </p:txBody>
      </p:sp>
      <p:sp>
        <p:nvSpPr>
          <p:cNvPr id="43024" name="Text Box 1040"/>
          <p:cNvSpPr txBox="1">
            <a:spLocks noChangeArrowheads="1"/>
          </p:cNvSpPr>
          <p:nvPr/>
        </p:nvSpPr>
        <p:spPr bwMode="auto">
          <a:xfrm>
            <a:off x="304800" y="1066800"/>
            <a:ext cx="8839200" cy="50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>
                <a:solidFill>
                  <a:srgbClr val="FF0000"/>
                </a:solidFill>
                <a:effectLst/>
              </a:rPr>
              <a:t> 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No Experimental Activities known at this time</a:t>
            </a:r>
          </a:p>
          <a:p>
            <a:pPr algn="l">
              <a:buFontTx/>
              <a:buChar char="•"/>
            </a:pP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l">
              <a:buClr>
                <a:srgbClr val="008000"/>
              </a:buClr>
              <a:buFontTx/>
              <a:buChar char="•"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b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Refinement of Theory going on</a:t>
            </a:r>
          </a:p>
          <a:p>
            <a:pPr lvl="1" algn="l">
              <a:buClr>
                <a:srgbClr val="008000"/>
              </a:buClr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</a:rPr>
              <a:t>e.g.</a:t>
            </a:r>
          </a:p>
          <a:p>
            <a:pPr lvl="1" algn="l">
              <a:buClr>
                <a:schemeClr val="tx1"/>
              </a:buClr>
              <a:buFont typeface="Wingdings" charset="0"/>
              <a:buChar char="Ø"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</a:rPr>
              <a:t> Eides, Grotch, </a:t>
            </a:r>
            <a:r>
              <a:rPr lang="ja-JP" alt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“</a:t>
            </a: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</a:rPr>
              <a:t>Three-Loop Radiative-Recoil Corrections to Hyerfine Splitting </a:t>
            </a:r>
          </a:p>
          <a:p>
            <a:pPr lvl="1" algn="l">
              <a:buClr>
                <a:schemeClr val="tx1"/>
              </a:buClr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</a:rPr>
              <a:t>    in Muonium</a:t>
            </a:r>
            <a:r>
              <a:rPr lang="ja-JP" alt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”</a:t>
            </a: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</a:rPr>
              <a:t>, Phys.Rev.D67, 113003 (2003) and hep-ph/0412372 (2005)</a:t>
            </a:r>
            <a:endParaRPr lang="en-US" sz="1600" b="1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 algn="l">
              <a:buClr>
                <a:schemeClr val="tx1"/>
              </a:buClr>
              <a:buFont typeface="Wingdings" charset="0"/>
              <a:buChar char="Ø"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</a:rPr>
              <a:t> Marciano, </a:t>
            </a:r>
            <a:r>
              <a:rPr lang="ja-JP" alt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“</a:t>
            </a: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</a:rPr>
              <a:t>Muonium Lifetime and Heavy Quark Decays</a:t>
            </a:r>
            <a:r>
              <a:rPr lang="ja-JP" alt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”</a:t>
            </a: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</a:rPr>
              <a:t>, hep-ph/0403071 </a:t>
            </a:r>
          </a:p>
          <a:p>
            <a:pPr lvl="1" algn="l">
              <a:buClr>
                <a:schemeClr val="tx1"/>
              </a:buClr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</a:rPr>
              <a:t>    (2004)</a:t>
            </a:r>
          </a:p>
          <a:p>
            <a:pPr lvl="1" algn="l">
              <a:buClr>
                <a:schemeClr val="tx1"/>
              </a:buClr>
              <a:buFont typeface="Wingdings" charset="0"/>
              <a:buChar char="Ø"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</a:rPr>
              <a:t>  . . .</a:t>
            </a:r>
          </a:p>
          <a:p>
            <a:pPr algn="l">
              <a:buClr>
                <a:srgbClr val="008000"/>
              </a:buClr>
              <a:buFontTx/>
              <a:buChar char="•"/>
            </a:pPr>
            <a:endParaRPr lang="en-US" sz="1800" b="1">
              <a:solidFill>
                <a:srgbClr val="008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l">
              <a:buFontTx/>
              <a:buChar char="•"/>
            </a:pPr>
            <a:r>
              <a:rPr lang="en-US" b="1">
                <a:solidFill>
                  <a:srgbClr val="008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Exploitation of the Atom in Condensed Matter Science</a:t>
            </a:r>
          </a:p>
          <a:p>
            <a:pPr lvl="1" algn="l">
              <a:buClr>
                <a:srgbClr val="008000"/>
              </a:buClr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</a:rPr>
              <a:t>e.g.</a:t>
            </a:r>
          </a:p>
          <a:p>
            <a:pPr lvl="1" algn="l">
              <a:buClr>
                <a:schemeClr val="tx1"/>
              </a:buClr>
              <a:buFont typeface="Wingdings" charset="0"/>
              <a:buChar char="Ø"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</a:rPr>
              <a:t>  </a:t>
            </a:r>
            <a:r>
              <a:rPr lang="en-US" sz="1800" b="1" i="1">
                <a:effectLst>
                  <a:outerShdw blurRad="38100" dist="38100" dir="2700000" algn="tl">
                    <a:srgbClr val="DDDDDD"/>
                  </a:outerShdw>
                </a:effectLst>
              </a:rPr>
              <a:t>Ivanter et al. </a:t>
            </a:r>
            <a:r>
              <a:rPr lang="ja-JP" altLang="en-US" sz="1800" b="1" i="1"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“</a:t>
            </a:r>
            <a:r>
              <a:rPr lang="en-US" sz="1800" b="1" i="1">
                <a:effectLst>
                  <a:outerShdw blurRad="38100" dist="38100" dir="2700000" algn="tl">
                    <a:srgbClr val="DDDDDD"/>
                  </a:outerShdw>
                </a:effectLst>
              </a:rPr>
              <a:t>On the anomalous muonium hyperfine structure in silicon</a:t>
            </a:r>
            <a:r>
              <a:rPr lang="ja-JP" altLang="en-US" sz="1800" b="1" i="1"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”</a:t>
            </a:r>
            <a:endParaRPr lang="en-US" sz="1800" b="1" i="1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 algn="l">
              <a:buClr>
                <a:srgbClr val="008000"/>
              </a:buClr>
              <a:buFont typeface="Wingdings" charset="0"/>
              <a:buNone/>
            </a:pPr>
            <a:r>
              <a:rPr lang="en-US" sz="1800" b="1" i="1">
                <a:effectLst>
                  <a:outerShdw blurRad="38100" dist="38100" dir="2700000" algn="tl">
                    <a:srgbClr val="DDDDDD"/>
                  </a:outerShdw>
                </a:effectLst>
              </a:rPr>
              <a:t>       J.Phys.: Condens. Matter 15, 7419 (2003)       </a:t>
            </a:r>
          </a:p>
          <a:p>
            <a:pPr lvl="1" algn="l">
              <a:buClr>
                <a:schemeClr val="tx1"/>
              </a:buClr>
              <a:buFont typeface="Wingdings" charset="0"/>
              <a:buChar char="Ø"/>
            </a:pPr>
            <a:r>
              <a:rPr lang="en-US" sz="1800" b="1" i="1">
                <a:effectLst>
                  <a:outerShdw blurRad="38100" dist="38100" dir="2700000" algn="tl">
                    <a:srgbClr val="DDDDDD"/>
                  </a:outerShdw>
                </a:effectLst>
              </a:rPr>
              <a:t> ….</a:t>
            </a:r>
          </a:p>
          <a:p>
            <a:pPr algn="l">
              <a:buFontTx/>
              <a:buChar char="•"/>
            </a:pPr>
            <a:endParaRPr lang="en-US" sz="1800" b="1" i="1">
              <a:solidFill>
                <a:srgbClr val="008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750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85" name="Group 1065"/>
          <p:cNvGrpSpPr>
            <a:grpSpLocks/>
          </p:cNvGrpSpPr>
          <p:nvPr/>
        </p:nvGrpSpPr>
        <p:grpSpPr bwMode="auto">
          <a:xfrm>
            <a:off x="3551238" y="4403725"/>
            <a:ext cx="1965325" cy="838200"/>
            <a:chOff x="2237" y="2774"/>
            <a:chExt cx="1238" cy="528"/>
          </a:xfrm>
        </p:grpSpPr>
        <p:sp>
          <p:nvSpPr>
            <p:cNvPr id="57351" name="Line 1031"/>
            <p:cNvSpPr>
              <a:spLocks noChangeShapeType="1"/>
            </p:cNvSpPr>
            <p:nvPr/>
          </p:nvSpPr>
          <p:spPr bwMode="auto">
            <a:xfrm>
              <a:off x="2237" y="3043"/>
              <a:ext cx="1238" cy="1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3" name="Rectangle 1033"/>
            <p:cNvSpPr>
              <a:spLocks noChangeArrowheads="1"/>
            </p:cNvSpPr>
            <p:nvPr/>
          </p:nvSpPr>
          <p:spPr bwMode="auto">
            <a:xfrm>
              <a:off x="2582" y="2774"/>
              <a:ext cx="5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/>
              <a:r>
                <a:rPr lang="en-US" sz="2400">
                  <a:effectLst/>
                </a:rPr>
                <a:t>QED</a:t>
              </a:r>
            </a:p>
          </p:txBody>
        </p:sp>
        <p:sp>
          <p:nvSpPr>
            <p:cNvPr id="57355" name="Rectangle 1035"/>
            <p:cNvSpPr>
              <a:spLocks noChangeArrowheads="1"/>
            </p:cNvSpPr>
            <p:nvPr/>
          </p:nvSpPr>
          <p:spPr bwMode="auto">
            <a:xfrm>
              <a:off x="2630" y="3014"/>
              <a:ext cx="3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/>
              <a:r>
                <a:rPr lang="en-US" sz="2400">
                  <a:effectLst/>
                </a:rPr>
                <a:t>m</a:t>
              </a:r>
              <a:r>
                <a:rPr lang="en-US" sz="2400" baseline="-25000">
                  <a:effectLst/>
                  <a:latin typeface="Symbol" charset="0"/>
                </a:rPr>
                <a:t>m</a:t>
              </a:r>
            </a:p>
          </p:txBody>
        </p:sp>
      </p:grpSp>
      <p:grpSp>
        <p:nvGrpSpPr>
          <p:cNvPr id="57386" name="Group 1066"/>
          <p:cNvGrpSpPr>
            <a:grpSpLocks/>
          </p:cNvGrpSpPr>
          <p:nvPr/>
        </p:nvGrpSpPr>
        <p:grpSpPr bwMode="auto">
          <a:xfrm>
            <a:off x="6094413" y="2651125"/>
            <a:ext cx="1450975" cy="1327150"/>
            <a:chOff x="3839" y="1670"/>
            <a:chExt cx="914" cy="836"/>
          </a:xfrm>
        </p:grpSpPr>
        <p:sp>
          <p:nvSpPr>
            <p:cNvPr id="57350" name="Line 1030"/>
            <p:cNvSpPr>
              <a:spLocks noChangeShapeType="1"/>
            </p:cNvSpPr>
            <p:nvPr/>
          </p:nvSpPr>
          <p:spPr bwMode="auto">
            <a:xfrm flipH="1" flipV="1">
              <a:off x="3839" y="1670"/>
              <a:ext cx="914" cy="836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4" name="Rectangle 1034"/>
            <p:cNvSpPr>
              <a:spLocks noChangeArrowheads="1"/>
            </p:cNvSpPr>
            <p:nvPr/>
          </p:nvSpPr>
          <p:spPr bwMode="auto">
            <a:xfrm rot="2640000">
              <a:off x="4118" y="1814"/>
              <a:ext cx="5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/>
              <a:r>
                <a:rPr lang="en-US" sz="2400">
                  <a:effectLst/>
                </a:rPr>
                <a:t>QED</a:t>
              </a:r>
            </a:p>
          </p:txBody>
        </p:sp>
        <p:sp>
          <p:nvSpPr>
            <p:cNvPr id="57356" name="Rectangle 1036"/>
            <p:cNvSpPr>
              <a:spLocks noChangeArrowheads="1"/>
            </p:cNvSpPr>
            <p:nvPr/>
          </p:nvSpPr>
          <p:spPr bwMode="auto">
            <a:xfrm rot="2520000">
              <a:off x="4070" y="2006"/>
              <a:ext cx="3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/>
              <a:r>
                <a:rPr lang="en-US" sz="2400">
                  <a:effectLst/>
                </a:rPr>
                <a:t>m</a:t>
              </a:r>
              <a:r>
                <a:rPr lang="en-US" sz="2400" baseline="-25000">
                  <a:effectLst/>
                  <a:latin typeface="Symbol" charset="0"/>
                </a:rPr>
                <a:t>m</a:t>
              </a:r>
            </a:p>
          </p:txBody>
        </p:sp>
      </p:grpSp>
      <p:grpSp>
        <p:nvGrpSpPr>
          <p:cNvPr id="57384" name="Group 1064"/>
          <p:cNvGrpSpPr>
            <a:grpSpLocks/>
          </p:cNvGrpSpPr>
          <p:nvPr/>
        </p:nvGrpSpPr>
        <p:grpSpPr bwMode="auto">
          <a:xfrm>
            <a:off x="1447800" y="2667000"/>
            <a:ext cx="1609725" cy="1143000"/>
            <a:chOff x="912" y="1680"/>
            <a:chExt cx="1014" cy="720"/>
          </a:xfrm>
        </p:grpSpPr>
        <p:sp>
          <p:nvSpPr>
            <p:cNvPr id="57346" name="Line 1026"/>
            <p:cNvSpPr>
              <a:spLocks noChangeShapeType="1"/>
            </p:cNvSpPr>
            <p:nvPr/>
          </p:nvSpPr>
          <p:spPr bwMode="auto">
            <a:xfrm flipV="1">
              <a:off x="912" y="1680"/>
              <a:ext cx="1008" cy="72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2" name="Rectangle 1032"/>
            <p:cNvSpPr>
              <a:spLocks noChangeArrowheads="1"/>
            </p:cNvSpPr>
            <p:nvPr/>
          </p:nvSpPr>
          <p:spPr bwMode="auto">
            <a:xfrm rot="19440000">
              <a:off x="1045" y="1813"/>
              <a:ext cx="5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/>
              <a:r>
                <a:rPr lang="en-US" sz="2400">
                  <a:effectLst/>
                </a:rPr>
                <a:t>QED</a:t>
              </a:r>
            </a:p>
          </p:txBody>
        </p:sp>
        <p:sp>
          <p:nvSpPr>
            <p:cNvPr id="57357" name="Rectangle 1037"/>
            <p:cNvSpPr>
              <a:spLocks noChangeArrowheads="1"/>
            </p:cNvSpPr>
            <p:nvPr/>
          </p:nvSpPr>
          <p:spPr bwMode="auto">
            <a:xfrm rot="19620000">
              <a:off x="1142" y="2006"/>
              <a:ext cx="7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/>
              <a:r>
                <a:rPr lang="en-US" sz="2400">
                  <a:effectLst/>
                  <a:latin typeface="Symbol" charset="0"/>
                </a:rPr>
                <a:t>m</a:t>
              </a:r>
              <a:r>
                <a:rPr lang="en-US" sz="2400" baseline="-25000">
                  <a:effectLst/>
                  <a:latin typeface="Symbol" charset="0"/>
                </a:rPr>
                <a:t>m</a:t>
              </a:r>
              <a:r>
                <a:rPr lang="en-US" sz="2400">
                  <a:effectLst/>
                </a:rPr>
                <a:t>, </a:t>
              </a:r>
              <a:r>
                <a:rPr lang="en-US" sz="2400">
                  <a:effectLst/>
                  <a:latin typeface="Symbol" charset="0"/>
                </a:rPr>
                <a:t>a</a:t>
              </a:r>
              <a:r>
                <a:rPr lang="en-US" sz="2400">
                  <a:effectLst/>
                </a:rPr>
                <a:t>, g</a:t>
              </a:r>
              <a:r>
                <a:rPr lang="en-US" sz="2400" baseline="-25000">
                  <a:effectLst/>
                  <a:latin typeface="Symbol" charset="0"/>
                </a:rPr>
                <a:t>m</a:t>
              </a:r>
            </a:p>
          </p:txBody>
        </p:sp>
      </p:grpSp>
      <p:grpSp>
        <p:nvGrpSpPr>
          <p:cNvPr id="57382" name="Group 1062"/>
          <p:cNvGrpSpPr>
            <a:grpSpLocks/>
          </p:cNvGrpSpPr>
          <p:nvPr/>
        </p:nvGrpSpPr>
        <p:grpSpPr bwMode="auto">
          <a:xfrm>
            <a:off x="406400" y="4175125"/>
            <a:ext cx="2540000" cy="1693863"/>
            <a:chOff x="256" y="2630"/>
            <a:chExt cx="1600" cy="1067"/>
          </a:xfrm>
        </p:grpSpPr>
        <p:sp>
          <p:nvSpPr>
            <p:cNvPr id="57348" name="Rectangle 1028"/>
            <p:cNvSpPr>
              <a:spLocks noChangeArrowheads="1"/>
            </p:cNvSpPr>
            <p:nvPr/>
          </p:nvSpPr>
          <p:spPr bwMode="auto">
            <a:xfrm>
              <a:off x="256" y="2656"/>
              <a:ext cx="1600" cy="102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FF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0" name="Rectangle 1040"/>
            <p:cNvSpPr>
              <a:spLocks noChangeArrowheads="1"/>
            </p:cNvSpPr>
            <p:nvPr/>
          </p:nvSpPr>
          <p:spPr bwMode="auto">
            <a:xfrm>
              <a:off x="662" y="2630"/>
              <a:ext cx="855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/>
              <a:r>
                <a:rPr lang="en-US" sz="2400" b="1">
                  <a:effectLst/>
                  <a:latin typeface="Symbol" charset="0"/>
                </a:rPr>
                <a:t>m</a:t>
              </a:r>
              <a:r>
                <a:rPr lang="en-US" sz="2400" b="1" baseline="30000">
                  <a:effectLst/>
                </a:rPr>
                <a:t>+</a:t>
              </a:r>
              <a:r>
                <a:rPr lang="en-US" sz="2400" b="1">
                  <a:effectLst/>
                </a:rPr>
                <a:t>e</a:t>
              </a:r>
              <a:r>
                <a:rPr lang="en-US" sz="2400" b="1" baseline="30000">
                  <a:effectLst/>
                </a:rPr>
                <a:t>-</a:t>
              </a:r>
            </a:p>
            <a:p>
              <a:pPr algn="l" defTabSz="762000" eaLnBrk="0" hangingPunct="0"/>
              <a:r>
                <a:rPr lang="en-US" sz="2400" b="1">
                  <a:effectLst/>
                  <a:latin typeface="Symbol" charset="0"/>
                </a:rPr>
                <a:t>Dn</a:t>
              </a:r>
              <a:r>
                <a:rPr lang="en-US" sz="2400" b="1" baseline="-25000">
                  <a:effectLst/>
                </a:rPr>
                <a:t>HFS, n=1</a:t>
              </a:r>
            </a:p>
          </p:txBody>
        </p:sp>
        <p:sp>
          <p:nvSpPr>
            <p:cNvPr id="57361" name="Rectangle 1041"/>
            <p:cNvSpPr>
              <a:spLocks noChangeArrowheads="1"/>
            </p:cNvSpPr>
            <p:nvPr/>
          </p:nvSpPr>
          <p:spPr bwMode="auto">
            <a:xfrm>
              <a:off x="614" y="3023"/>
              <a:ext cx="1044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/>
              <a:r>
                <a:rPr lang="en-US" sz="1600">
                  <a:effectLst/>
                  <a:latin typeface="Symbol" charset="0"/>
                </a:rPr>
                <a:t>m</a:t>
              </a:r>
              <a:r>
                <a:rPr lang="en-US" sz="1600" baseline="-25000">
                  <a:effectLst/>
                  <a:latin typeface="Symbol" charset="0"/>
                </a:rPr>
                <a:t>m</a:t>
              </a:r>
              <a:endParaRPr lang="en-US" sz="1600">
                <a:effectLst/>
                <a:latin typeface="Symbol" charset="0"/>
              </a:endParaRPr>
            </a:p>
            <a:p>
              <a:pPr algn="l" defTabSz="762000" eaLnBrk="0" hangingPunct="0"/>
              <a:r>
                <a:rPr lang="en-US" sz="1600">
                  <a:effectLst/>
                  <a:latin typeface="Symbol" charset="0"/>
                </a:rPr>
                <a:t>a</a:t>
              </a:r>
              <a:endParaRPr lang="en-US" sz="1600">
                <a:effectLst/>
              </a:endParaRPr>
            </a:p>
            <a:p>
              <a:pPr algn="l" defTabSz="762000" eaLnBrk="0" hangingPunct="0"/>
              <a:r>
                <a:rPr lang="en-US" sz="1600">
                  <a:effectLst/>
                </a:rPr>
                <a:t>QED corrections</a:t>
              </a:r>
            </a:p>
            <a:p>
              <a:pPr algn="l" defTabSz="762000" eaLnBrk="0" hangingPunct="0"/>
              <a:r>
                <a:rPr lang="en-US" sz="1600">
                  <a:effectLst/>
                </a:rPr>
                <a:t>weak contribution</a:t>
              </a:r>
            </a:p>
          </p:txBody>
        </p:sp>
        <p:sp>
          <p:nvSpPr>
            <p:cNvPr id="57367" name="Line 1047"/>
            <p:cNvSpPr>
              <a:spLocks noChangeShapeType="1"/>
            </p:cNvSpPr>
            <p:nvPr/>
          </p:nvSpPr>
          <p:spPr bwMode="auto">
            <a:xfrm>
              <a:off x="336" y="3120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8" name="Line 1048"/>
            <p:cNvSpPr>
              <a:spLocks noChangeShapeType="1"/>
            </p:cNvSpPr>
            <p:nvPr/>
          </p:nvSpPr>
          <p:spPr bwMode="auto">
            <a:xfrm>
              <a:off x="336" y="3264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9" name="Line 1049"/>
            <p:cNvSpPr>
              <a:spLocks noChangeShapeType="1"/>
            </p:cNvSpPr>
            <p:nvPr/>
          </p:nvSpPr>
          <p:spPr bwMode="auto">
            <a:xfrm>
              <a:off x="336" y="3408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0" name="Line 1050"/>
            <p:cNvSpPr>
              <a:spLocks noChangeShapeType="1"/>
            </p:cNvSpPr>
            <p:nvPr/>
          </p:nvSpPr>
          <p:spPr bwMode="auto">
            <a:xfrm>
              <a:off x="336" y="355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383" name="Group 1063"/>
          <p:cNvGrpSpPr>
            <a:grpSpLocks/>
          </p:cNvGrpSpPr>
          <p:nvPr/>
        </p:nvGrpSpPr>
        <p:grpSpPr bwMode="auto">
          <a:xfrm>
            <a:off x="6121400" y="4175125"/>
            <a:ext cx="2540000" cy="1590675"/>
            <a:chOff x="3856" y="2630"/>
            <a:chExt cx="1600" cy="1002"/>
          </a:xfrm>
        </p:grpSpPr>
        <p:sp>
          <p:nvSpPr>
            <p:cNvPr id="57349" name="Rectangle 1029"/>
            <p:cNvSpPr>
              <a:spLocks noChangeArrowheads="1"/>
            </p:cNvSpPr>
            <p:nvPr/>
          </p:nvSpPr>
          <p:spPr bwMode="auto">
            <a:xfrm>
              <a:off x="3856" y="2656"/>
              <a:ext cx="1600" cy="976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FF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2" name="Rectangle 1042"/>
            <p:cNvSpPr>
              <a:spLocks noChangeArrowheads="1"/>
            </p:cNvSpPr>
            <p:nvPr/>
          </p:nvSpPr>
          <p:spPr bwMode="auto">
            <a:xfrm>
              <a:off x="4310" y="2630"/>
              <a:ext cx="64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/>
              <a:r>
                <a:rPr lang="en-US" sz="2400" b="1">
                  <a:effectLst/>
                  <a:latin typeface="Symbol" charset="0"/>
                </a:rPr>
                <a:t>m</a:t>
              </a:r>
              <a:r>
                <a:rPr lang="en-US" sz="2400" b="1" baseline="30000">
                  <a:effectLst/>
                </a:rPr>
                <a:t>+</a:t>
              </a:r>
              <a:r>
                <a:rPr lang="en-US" sz="2400" b="1">
                  <a:effectLst/>
                </a:rPr>
                <a:t>e</a:t>
              </a:r>
              <a:r>
                <a:rPr lang="en-US" sz="2400" b="1" baseline="30000">
                  <a:effectLst/>
                </a:rPr>
                <a:t>-</a:t>
              </a:r>
            </a:p>
            <a:p>
              <a:pPr algn="l" defTabSz="762000" eaLnBrk="0" hangingPunct="0"/>
              <a:r>
                <a:rPr lang="en-US" sz="2400" b="1">
                  <a:effectLst/>
                  <a:latin typeface="Symbol" charset="0"/>
                </a:rPr>
                <a:t>Dn</a:t>
              </a:r>
              <a:r>
                <a:rPr lang="en-US" sz="2400" b="1" baseline="-25000">
                  <a:effectLst/>
                </a:rPr>
                <a:t>1S-2S</a:t>
              </a:r>
            </a:p>
          </p:txBody>
        </p:sp>
        <p:sp>
          <p:nvSpPr>
            <p:cNvPr id="57363" name="Rectangle 1043"/>
            <p:cNvSpPr>
              <a:spLocks noChangeArrowheads="1"/>
            </p:cNvSpPr>
            <p:nvPr/>
          </p:nvSpPr>
          <p:spPr bwMode="auto">
            <a:xfrm>
              <a:off x="4214" y="3215"/>
              <a:ext cx="98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/>
              <a:r>
                <a:rPr lang="en-US" sz="1600">
                  <a:effectLst/>
                </a:rPr>
                <a:t>m</a:t>
              </a:r>
              <a:r>
                <a:rPr lang="en-US" sz="1600" baseline="-25000">
                  <a:effectLst/>
                  <a:latin typeface="Symbol" charset="0"/>
                </a:rPr>
                <a:t>m</a:t>
              </a:r>
              <a:endParaRPr lang="en-US" sz="1600">
                <a:effectLst/>
                <a:latin typeface="Symbol" charset="0"/>
              </a:endParaRPr>
            </a:p>
            <a:p>
              <a:pPr algn="l" defTabSz="762000" eaLnBrk="0" hangingPunct="0"/>
              <a:r>
                <a:rPr lang="en-US" sz="1600">
                  <a:effectLst/>
                </a:rPr>
                <a:t>QED corrections</a:t>
              </a:r>
            </a:p>
          </p:txBody>
        </p:sp>
        <p:sp>
          <p:nvSpPr>
            <p:cNvPr id="57371" name="Line 1051"/>
            <p:cNvSpPr>
              <a:spLocks noChangeShapeType="1"/>
            </p:cNvSpPr>
            <p:nvPr/>
          </p:nvSpPr>
          <p:spPr bwMode="auto">
            <a:xfrm>
              <a:off x="3936" y="331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2" name="Line 1052"/>
            <p:cNvSpPr>
              <a:spLocks noChangeShapeType="1"/>
            </p:cNvSpPr>
            <p:nvPr/>
          </p:nvSpPr>
          <p:spPr bwMode="auto">
            <a:xfrm>
              <a:off x="3936" y="3456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7373" name="Object 1053"/>
          <p:cNvGraphicFramePr>
            <a:graphicFrameLocks/>
          </p:cNvGraphicFramePr>
          <p:nvPr/>
        </p:nvGraphicFramePr>
        <p:xfrm>
          <a:off x="3270250" y="2967038"/>
          <a:ext cx="2578100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1091880" imgH="444240" progId="Equation.DSMT4">
                  <p:embed/>
                </p:oleObj>
              </mc:Choice>
              <mc:Fallback>
                <p:oleObj name="Equation" r:id="rId3" imgW="1091880" imgH="444240" progId="Equation.DSMT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0" y="2967038"/>
                        <a:ext cx="2578100" cy="1058862"/>
                      </a:xfrm>
                      <a:prstGeom prst="rect">
                        <a:avLst/>
                      </a:prstGeom>
                      <a:noFill/>
                      <a:ln w="38100" cmpd="dbl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387" name="Group 1067"/>
          <p:cNvGrpSpPr>
            <a:grpSpLocks/>
          </p:cNvGrpSpPr>
          <p:nvPr/>
        </p:nvGrpSpPr>
        <p:grpSpPr bwMode="auto">
          <a:xfrm>
            <a:off x="3225800" y="822325"/>
            <a:ext cx="2616200" cy="2301875"/>
            <a:chOff x="2032" y="518"/>
            <a:chExt cx="1648" cy="1450"/>
          </a:xfrm>
        </p:grpSpPr>
        <p:sp>
          <p:nvSpPr>
            <p:cNvPr id="57347" name="Rectangle 1027"/>
            <p:cNvSpPr>
              <a:spLocks noChangeArrowheads="1"/>
            </p:cNvSpPr>
            <p:nvPr/>
          </p:nvSpPr>
          <p:spPr bwMode="auto">
            <a:xfrm>
              <a:off x="2032" y="592"/>
              <a:ext cx="1648" cy="976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FF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8" name="Rectangle 1038"/>
            <p:cNvSpPr>
              <a:spLocks noChangeArrowheads="1"/>
            </p:cNvSpPr>
            <p:nvPr/>
          </p:nvSpPr>
          <p:spPr bwMode="auto">
            <a:xfrm>
              <a:off x="2630" y="518"/>
              <a:ext cx="37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/>
              <a:r>
                <a:rPr lang="en-US" sz="2400" b="1">
                  <a:effectLst/>
                  <a:latin typeface="Symbol" charset="0"/>
                </a:rPr>
                <a:t>m</a:t>
              </a:r>
              <a:endParaRPr lang="en-US" sz="2400" b="1">
                <a:effectLst/>
              </a:endParaRPr>
            </a:p>
            <a:p>
              <a:pPr defTabSz="762000" eaLnBrk="0" hangingPunct="0"/>
              <a:r>
                <a:rPr lang="en-US" sz="2400" b="1">
                  <a:effectLst/>
                </a:rPr>
                <a:t>g-2</a:t>
              </a:r>
            </a:p>
          </p:txBody>
        </p:sp>
        <p:sp>
          <p:nvSpPr>
            <p:cNvPr id="57359" name="Rectangle 1039"/>
            <p:cNvSpPr>
              <a:spLocks noChangeArrowheads="1"/>
            </p:cNvSpPr>
            <p:nvPr/>
          </p:nvSpPr>
          <p:spPr bwMode="auto">
            <a:xfrm>
              <a:off x="2294" y="1007"/>
              <a:ext cx="1222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/>
              <a:r>
                <a:rPr lang="en-US" sz="1600">
                  <a:effectLst/>
                </a:rPr>
                <a:t>hadronic contribution</a:t>
              </a:r>
            </a:p>
            <a:p>
              <a:pPr algn="l" defTabSz="762000" eaLnBrk="0" hangingPunct="0"/>
              <a:r>
                <a:rPr lang="en-US" sz="1600">
                  <a:effectLst/>
                </a:rPr>
                <a:t>weak contribution</a:t>
              </a:r>
            </a:p>
            <a:p>
              <a:pPr algn="l" defTabSz="762000" eaLnBrk="0" hangingPunct="0"/>
              <a:r>
                <a:rPr lang="en-US" sz="1600">
                  <a:effectLst/>
                </a:rPr>
                <a:t>New Physics</a:t>
              </a:r>
            </a:p>
          </p:txBody>
        </p:sp>
        <p:sp>
          <p:nvSpPr>
            <p:cNvPr id="57364" name="Line 1044"/>
            <p:cNvSpPr>
              <a:spLocks noChangeShapeType="1"/>
            </p:cNvSpPr>
            <p:nvPr/>
          </p:nvSpPr>
          <p:spPr bwMode="auto">
            <a:xfrm>
              <a:off x="2064" y="1104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5" name="Line 1045"/>
            <p:cNvSpPr>
              <a:spLocks noChangeShapeType="1"/>
            </p:cNvSpPr>
            <p:nvPr/>
          </p:nvSpPr>
          <p:spPr bwMode="auto">
            <a:xfrm>
              <a:off x="2064" y="1248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6" name="Line 1046"/>
            <p:cNvSpPr>
              <a:spLocks noChangeShapeType="1"/>
            </p:cNvSpPr>
            <p:nvPr/>
          </p:nvSpPr>
          <p:spPr bwMode="auto">
            <a:xfrm>
              <a:off x="2064" y="139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4" name="Line 1054"/>
            <p:cNvSpPr>
              <a:spLocks noChangeShapeType="1"/>
            </p:cNvSpPr>
            <p:nvPr/>
          </p:nvSpPr>
          <p:spPr bwMode="auto">
            <a:xfrm>
              <a:off x="3312" y="1968"/>
              <a:ext cx="96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421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6042</TotalTime>
  <Words>428</Words>
  <Application>Microsoft Office PowerPoint</Application>
  <PresentationFormat>On-screen Show (4:3)</PresentationFormat>
  <Paragraphs>97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Waveform</vt:lpstr>
      <vt:lpstr>Equation</vt:lpstr>
      <vt:lpstr>Compact Front-end for experiments</vt:lpstr>
      <vt:lpstr>Possible experiments</vt:lpstr>
      <vt:lpstr>What they missed…</vt:lpstr>
      <vt:lpstr>How to do it, compactly</vt:lpstr>
      <vt:lpstr>issues</vt:lpstr>
      <vt:lpstr>BACKUPS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 Bao</dc:creator>
  <cp:lastModifiedBy>Delahaye</cp:lastModifiedBy>
  <cp:revision>137</cp:revision>
  <dcterms:created xsi:type="dcterms:W3CDTF">2014-02-27T17:45:39Z</dcterms:created>
  <dcterms:modified xsi:type="dcterms:W3CDTF">2014-12-06T22:48:53Z</dcterms:modified>
</cp:coreProperties>
</file>