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61" r:id="rId4"/>
    <p:sldId id="264" r:id="rId5"/>
    <p:sldId id="265" r:id="rId6"/>
    <p:sldId id="266" r:id="rId7"/>
    <p:sldId id="262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58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6" r:id="rId27"/>
    <p:sldId id="260" r:id="rId28"/>
    <p:sldId id="259" r:id="rId29"/>
    <p:sldId id="285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7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onhartill:Desktop:Third%20F2F:GARD%20Spread%20Sheet-3.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GARD total 2015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2"/>
          <c:order val="0"/>
          <c:tx>
            <c:v>GARD totsl 2015</c:v>
          </c:tx>
          <c:cat>
            <c:strRef>
              <c:f>Sheet1!$F$94:$F$101</c:f>
              <c:strCache>
                <c:ptCount val="8"/>
                <c:pt idx="0">
                  <c:v>Novel Accel</c:v>
                </c:pt>
                <c:pt idx="1">
                  <c:v>Accel&amp;Beam Physics</c:v>
                </c:pt>
                <c:pt idx="2">
                  <c:v>Particle Sources</c:v>
                </c:pt>
                <c:pt idx="3">
                  <c:v>Beam Inst. &amp;Control</c:v>
                </c:pt>
                <c:pt idx="4">
                  <c:v>SC Magnets</c:v>
                </c:pt>
                <c:pt idx="5">
                  <c:v>SRF</c:v>
                </c:pt>
                <c:pt idx="6">
                  <c:v>NC RF</c:v>
                </c:pt>
                <c:pt idx="7">
                  <c:v>Workforce dev.</c:v>
                </c:pt>
              </c:strCache>
            </c:strRef>
          </c:cat>
          <c:val>
            <c:numRef>
              <c:f>Sheet1!$I$94:$I$101</c:f>
              <c:numCache>
                <c:formatCode>General</c:formatCode>
                <c:ptCount val="8"/>
                <c:pt idx="0">
                  <c:v>27136.0</c:v>
                </c:pt>
                <c:pt idx="1">
                  <c:v>6876.0</c:v>
                </c:pt>
                <c:pt idx="2">
                  <c:v>1050.0</c:v>
                </c:pt>
                <c:pt idx="3">
                  <c:v>1135.0</c:v>
                </c:pt>
                <c:pt idx="4">
                  <c:v>21386.0</c:v>
                </c:pt>
                <c:pt idx="5">
                  <c:v>4120.0</c:v>
                </c:pt>
                <c:pt idx="6">
                  <c:v>4553.0</c:v>
                </c:pt>
                <c:pt idx="7">
                  <c:v>1800.0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0832A-70AF-F242-B672-6E5C6A22FB31}" type="datetimeFigureOut">
              <a:rPr lang="en-US" smtClean="0"/>
              <a:t>12/5/14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D65EC-4759-0449-BA68-B71C648E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984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CE119-7C0D-984D-9152-B611FEE6B352}" type="datetimeFigureOut">
              <a:rPr lang="en-US" smtClean="0"/>
              <a:t>12/5/14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14350-EA5D-AF42-86AE-7EC627AA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274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2809-D80A-D54C-B210-A418BEDD8F32}" type="datetime1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SLAC Seminar     12/5/2014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0748-FD95-2A48-8E26-CA797E31B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1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0630-42CF-BE4E-8B75-6C0BE57EC10C}" type="datetime1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SLAC Seminar     12/5/2014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0748-FD95-2A48-8E26-CA797E31B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6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7968C-33E3-3648-BE0A-349EE30E629D}" type="datetime1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SLAC Seminar     12/5/2014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0748-FD95-2A48-8E26-CA797E31B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8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F0FD-AD47-4B4E-8767-B43A1BD75E1E}" type="datetime1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SLAC Seminar     12/5/2014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0748-FD95-2A48-8E26-CA797E31B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1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9AE8-6AEA-F345-AE56-A7F447C56936}" type="datetime1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SLAC Seminar     12/5/2014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0748-FD95-2A48-8E26-CA797E31B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8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C23E-BACF-9A4A-8DA3-4ACE3E6DE408}" type="datetime1">
              <a:rPr lang="en-US" smtClean="0"/>
              <a:t>12/5/14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SLAC Seminar     12/5/2014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0748-FD95-2A48-8E26-CA797E31B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8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744A-2212-B84F-82E1-67D21CC50A90}" type="datetime1">
              <a:rPr lang="en-US" smtClean="0"/>
              <a:t>12/5/14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SLAC Seminar     12/5/2014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0748-FD95-2A48-8E26-CA797E31B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17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BA30-5D62-6F44-AE29-D5E8DBB1CF51}" type="datetime1">
              <a:rPr lang="en-US" smtClean="0"/>
              <a:t>12/5/14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SLAC Seminar     12/5/2014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0748-FD95-2A48-8E26-CA797E31B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73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0741-594E-F849-A769-C6AC2004FAD8}" type="datetime1">
              <a:rPr lang="en-US" smtClean="0"/>
              <a:t>12/5/14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SLAC Seminar     12/5/2014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0748-FD95-2A48-8E26-CA797E31B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2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537B-0D38-194A-AE5A-0A3F6E65364C}" type="datetime1">
              <a:rPr lang="en-US" smtClean="0"/>
              <a:t>12/5/14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SLAC Seminar     12/5/2014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0748-FD95-2A48-8E26-CA797E31B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4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A82C4-E413-5B4A-83EF-7DB0EECF1A5A}" type="datetime1">
              <a:rPr lang="en-US" smtClean="0"/>
              <a:t>12/5/14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SLAC Seminar     12/5/2014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0748-FD95-2A48-8E26-CA797E31B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7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6DE76-170E-F74E-978F-5737A85EBB8A}" type="datetime1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 smtClean="0"/>
              <a:t>SLAC Seminar     12/5/2014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F0748-FD95-2A48-8E26-CA797E31B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/event/333236/other-view?view=standard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sparticlephysics.org/p5/ard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HEPAP Accelerator R&amp;D Subpanel Progress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Don Hartill on behalf of the Subpanel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SLAC Seminar 12/5/2014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SLAC Seminar     12/5/2014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0748-FD95-2A48-8E26-CA797E31BE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9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Trip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Energy frontier was the focus at BNL.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Intensity frontier was the topic at </a:t>
            </a:r>
            <a:r>
              <a:rPr lang="en-US" sz="2800" dirty="0" err="1" smtClean="0"/>
              <a:t>Fermilab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Novel Particle Acceleration was the theme at SLAC/LBNL.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Two hour executive session at LBNL followed by a two page report by each subpanel member on their impressions from the road trip.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SLAC Seminar     12/5/2014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8410-89E8-4B46-A597-98B68632AF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8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GARD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In FY 14 the current General Accelerator Research and  Development budget is 85.5 M$.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Since the P5 report</a:t>
            </a:r>
            <a:r>
              <a:rPr lang="en-US" sz="2800" dirty="0" smtClean="0"/>
              <a:t>, ~ 26 </a:t>
            </a:r>
            <a:r>
              <a:rPr lang="en-US" sz="2800" dirty="0" smtClean="0"/>
              <a:t>M$ of SRF R&amp;D at </a:t>
            </a:r>
            <a:r>
              <a:rPr lang="en-US" sz="2800" dirty="0" err="1" smtClean="0"/>
              <a:t>Fermilab</a:t>
            </a:r>
            <a:r>
              <a:rPr lang="en-US" sz="2800" dirty="0" smtClean="0"/>
              <a:t> has been redirected to the PIP II project and test facility operation support.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Also included in the GARD program is 12 M$ for </a:t>
            </a:r>
            <a:r>
              <a:rPr lang="en-US" sz="2800" dirty="0" err="1" smtClean="0"/>
              <a:t>wakefield</a:t>
            </a:r>
            <a:r>
              <a:rPr lang="en-US" sz="2800" dirty="0" smtClean="0"/>
              <a:t> acceleration </a:t>
            </a:r>
            <a:r>
              <a:rPr lang="en-US" sz="2800" dirty="0" smtClean="0"/>
              <a:t>operations and </a:t>
            </a:r>
            <a:r>
              <a:rPr lang="en-US" sz="2800" dirty="0"/>
              <a:t>6</a:t>
            </a:r>
            <a:r>
              <a:rPr lang="en-US" sz="2800" dirty="0" smtClean="0"/>
              <a:t> </a:t>
            </a:r>
            <a:r>
              <a:rPr lang="en-US" sz="2800" dirty="0" smtClean="0"/>
              <a:t>M$ for superconducting magnet facility operating </a:t>
            </a:r>
            <a:r>
              <a:rPr lang="en-US" sz="2800" dirty="0" smtClean="0"/>
              <a:t>costs.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This leaves a net of </a:t>
            </a:r>
            <a:r>
              <a:rPr lang="en-US" sz="2800" dirty="0" smtClean="0"/>
              <a:t>~ 42.5 </a:t>
            </a:r>
            <a:r>
              <a:rPr lang="en-US" sz="2800" dirty="0" smtClean="0"/>
              <a:t>M$ for GARD base programs and is divided among the seven GARD thrusts and is illustrated by the following chart: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SLAC Seminar     12/5/2014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8410-89E8-4B46-A597-98B68632AF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76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GARD Program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SLAC Seminar     12/5/2014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8410-89E8-4B46-A597-98B68632AFE5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981797"/>
              </p:ext>
            </p:extLst>
          </p:nvPr>
        </p:nvGraphicFramePr>
        <p:xfrm>
          <a:off x="2286000" y="1417638"/>
          <a:ext cx="4572000" cy="483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6150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NSF Program in Accelerator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In addition to the DOE GARD program, NSF has started their new program in Accelerator Science with a total funding level of 9.8 M$ this year</a:t>
            </a:r>
            <a:r>
              <a:rPr lang="en-US" dirty="0" smtClean="0"/>
              <a:t>.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Fourteen awards have been made covering a broad range of topics in Accelerator Science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Of the 9.8 M$ ~ 1.2 M$ is for SRF research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is a very welcome addition to the NSF portfolio.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SLAC Seminar     12/5/2014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8410-89E8-4B46-A597-98B68632AF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98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Upgrades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The LARP program to construct the high field </a:t>
            </a:r>
            <a:r>
              <a:rPr lang="en-US" dirty="0" err="1" smtClean="0"/>
              <a:t>quadrupoles</a:t>
            </a:r>
            <a:r>
              <a:rPr lang="en-US" dirty="0" smtClean="0"/>
              <a:t> and dipoles based on NbSn</a:t>
            </a:r>
            <a:r>
              <a:rPr lang="en-US" baseline="-25000" dirty="0" smtClean="0"/>
              <a:t>3</a:t>
            </a:r>
            <a:r>
              <a:rPr lang="en-US" dirty="0" smtClean="0"/>
              <a:t> has been moved from GARD to LHC Hi-</a:t>
            </a:r>
            <a:r>
              <a:rPr lang="en-US" dirty="0" err="1" smtClean="0"/>
              <a:t>Lumi</a:t>
            </a:r>
            <a:r>
              <a:rPr lang="en-US" dirty="0" smtClean="0"/>
              <a:t> directed R&amp;D.  Crab SRF cavities are also part of this program and are being developed by BNL and Old Dominion University.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schedule for these upgrades is to begin installation in 2023 with a 2.5 year duration and then run until 2035 integrating ~ 3000 fb</a:t>
            </a:r>
            <a:r>
              <a:rPr lang="en-US" baseline="30000" dirty="0" smtClean="0"/>
              <a:t>-1</a:t>
            </a:r>
            <a:r>
              <a:rPr lang="en-US" dirty="0" smtClean="0"/>
              <a:t>.  1.2 km of the LHC will be replaced in the upgrade.  Total cost ~ 800 MCHF for the LHC.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dirty="0" smtClean="0"/>
              <a:t>Pileup will be the principal experimental challenge with the potential of up to several hundred interactions per bunch crossing.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SLAC Seminar     12/5/2014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8410-89E8-4B46-A597-98B68632AF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21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Collider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The construction of </a:t>
            </a:r>
            <a:r>
              <a:rPr lang="en-US" dirty="0" smtClean="0"/>
              <a:t>the </a:t>
            </a:r>
            <a:r>
              <a:rPr lang="en-US" dirty="0" smtClean="0"/>
              <a:t>ILC </a:t>
            </a:r>
            <a:r>
              <a:rPr lang="en-US" dirty="0" smtClean="0"/>
              <a:t>in Japan is under study.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Muon</a:t>
            </a:r>
            <a:r>
              <a:rPr lang="en-US" dirty="0" smtClean="0"/>
              <a:t> colliders were not endorsed by P5.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Andy and I were at the Future Circular Collider collaboration </a:t>
            </a:r>
            <a:r>
              <a:rPr lang="en-US" dirty="0" smtClean="0"/>
              <a:t>meeting </a:t>
            </a:r>
            <a:r>
              <a:rPr lang="en-US" dirty="0" smtClean="0"/>
              <a:t>at </a:t>
            </a:r>
            <a:r>
              <a:rPr lang="en-US" dirty="0" smtClean="0"/>
              <a:t>CERN in early September.  </a:t>
            </a:r>
            <a:r>
              <a:rPr lang="en-US" dirty="0" smtClean="0"/>
              <a:t>The URL for all the talks is </a:t>
            </a:r>
            <a:r>
              <a:rPr lang="en-US" u="sng" dirty="0">
                <a:hlinkClick r:id="rId2"/>
              </a:rPr>
              <a:t>https://indico.cern.ch/event/333236/other-view?view=standard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FCC R&amp;D is now part of the CERN medium term plan and they have applied for H2020 funding to support some of the R&amp;D.  More than 25 institutions have signed MOU’s to carry out different parts of the needed R&amp;D.  The FCC could be initially an ~ 200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e+e</a:t>
            </a:r>
            <a:r>
              <a:rPr lang="en-US" dirty="0" smtClean="0"/>
              <a:t>- collider or an ~ 100 </a:t>
            </a:r>
            <a:r>
              <a:rPr lang="en-US" dirty="0" err="1"/>
              <a:t>T</a:t>
            </a:r>
            <a:r>
              <a:rPr lang="en-US" dirty="0" err="1" smtClean="0"/>
              <a:t>eV</a:t>
            </a:r>
            <a:r>
              <a:rPr lang="en-US" dirty="0" smtClean="0"/>
              <a:t> </a:t>
            </a:r>
            <a:r>
              <a:rPr lang="en-US" dirty="0" err="1" smtClean="0"/>
              <a:t>pp</a:t>
            </a:r>
            <a:r>
              <a:rPr lang="en-US" dirty="0" smtClean="0"/>
              <a:t> </a:t>
            </a:r>
            <a:r>
              <a:rPr lang="en-US" dirty="0" smtClean="0"/>
              <a:t>collider with a circumference between 80 and 100 km.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SLAC Seminar     12/5/2014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8410-89E8-4B46-A597-98B68632AF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03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Collider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The high energy physics community in China is pressing forward with a proposal for a 50 to 80 km ring.  It would first be a ~ 200 </a:t>
            </a:r>
            <a:r>
              <a:rPr lang="en-US" dirty="0" err="1"/>
              <a:t>G</a:t>
            </a:r>
            <a:r>
              <a:rPr lang="en-US" dirty="0" err="1" smtClean="0"/>
              <a:t>eV</a:t>
            </a:r>
            <a:r>
              <a:rPr lang="en-US" dirty="0" smtClean="0"/>
              <a:t> </a:t>
            </a:r>
            <a:r>
              <a:rPr lang="en-US" dirty="0" err="1" smtClean="0"/>
              <a:t>e+e</a:t>
            </a:r>
            <a:r>
              <a:rPr lang="en-US" dirty="0" smtClean="0"/>
              <a:t>- collider with a proposed construction start in early 2020’s followed by a </a:t>
            </a:r>
            <a:r>
              <a:rPr lang="en-US" dirty="0" err="1" smtClean="0"/>
              <a:t>pp</a:t>
            </a:r>
            <a:r>
              <a:rPr lang="en-US" dirty="0" smtClean="0"/>
              <a:t> collider in the mid 2030’s.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addition, there is a 150 </a:t>
            </a:r>
            <a:r>
              <a:rPr lang="en-US" dirty="0" err="1" smtClean="0"/>
              <a:t>MEuro</a:t>
            </a:r>
            <a:r>
              <a:rPr lang="en-US" dirty="0" smtClean="0"/>
              <a:t> EU initiative spread over ten years in laser plasma acceleration with a focus on developing compact synchrotron radiation sources </a:t>
            </a:r>
            <a:r>
              <a:rPr lang="en-US" dirty="0" smtClean="0"/>
              <a:t>based on</a:t>
            </a:r>
            <a:r>
              <a:rPr lang="en-US" dirty="0" smtClean="0"/>
              <a:t> </a:t>
            </a:r>
            <a:r>
              <a:rPr lang="en-US" dirty="0" smtClean="0"/>
              <a:t>FELs.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SLAC Seminar     12/5/2014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8410-89E8-4B46-A597-98B68632AF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93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GARD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For the Intensity Frontier, the measure is </a:t>
            </a:r>
            <a:r>
              <a:rPr lang="en-US" dirty="0" err="1" smtClean="0"/>
              <a:t>MW•Ktons•beamtime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/</a:t>
            </a:r>
            <a:r>
              <a:rPr lang="en-US" dirty="0" err="1" smtClean="0"/>
              <a:t>yr</a:t>
            </a:r>
            <a:r>
              <a:rPr lang="en-US" dirty="0" smtClean="0"/>
              <a:t> so accommodating higher beam power has significant leverage.  Beam stability at synchrotron injection energies combined with higher power targets could have large benefits.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Future high energy colliders are </a:t>
            </a:r>
            <a:r>
              <a:rPr lang="en-US" dirty="0" smtClean="0"/>
              <a:t>expensive and complex.  </a:t>
            </a:r>
            <a:r>
              <a:rPr lang="en-US" dirty="0" smtClean="0"/>
              <a:t>Optimization studies will be key in lowering the cost and maximizing operating efficiency.  Optimized superconducting magnet design both in field and </a:t>
            </a:r>
            <a:r>
              <a:rPr lang="en-US" dirty="0" smtClean="0"/>
              <a:t>manufacturability </a:t>
            </a:r>
            <a:r>
              <a:rPr lang="en-US" dirty="0" smtClean="0"/>
              <a:t>will require R&amp;D.  For </a:t>
            </a:r>
            <a:r>
              <a:rPr lang="en-US" dirty="0" err="1" smtClean="0"/>
              <a:t>e+e</a:t>
            </a:r>
            <a:r>
              <a:rPr lang="en-US" dirty="0" smtClean="0"/>
              <a:t>-, more efficient RF would lower operating costs.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Advanced acceleration technology potentially has the promise of dramatically increasing the accelerating gradient and thereby significantly reducing the cost of a very high energy </a:t>
            </a:r>
            <a:r>
              <a:rPr lang="en-US" dirty="0" err="1" smtClean="0"/>
              <a:t>e+e</a:t>
            </a:r>
            <a:r>
              <a:rPr lang="en-US" dirty="0" smtClean="0"/>
              <a:t>-</a:t>
            </a:r>
            <a:r>
              <a:rPr lang="en-US" dirty="0" smtClean="0"/>
              <a:t> </a:t>
            </a:r>
            <a:r>
              <a:rPr lang="en-US" dirty="0" smtClean="0"/>
              <a:t>collider.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SLAC Seminar     12/5/2014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8410-89E8-4B46-A597-98B68632AF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86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874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Challenges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1664"/>
            <a:ext cx="8229600" cy="536197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Limited funding for the GARD program</a:t>
            </a:r>
          </a:p>
          <a:p>
            <a:r>
              <a:rPr lang="en-US" dirty="0" smtClean="0"/>
              <a:t>Time scales for the possible construction starts for the next generation of accelerator facilities </a:t>
            </a:r>
            <a:r>
              <a:rPr lang="en-US" dirty="0" smtClean="0"/>
              <a:t>are</a:t>
            </a:r>
            <a:r>
              <a:rPr lang="en-US" dirty="0" smtClean="0"/>
              <a:t> </a:t>
            </a:r>
            <a:r>
              <a:rPr lang="en-US" dirty="0" smtClean="0"/>
              <a:t>long</a:t>
            </a:r>
          </a:p>
          <a:p>
            <a:r>
              <a:rPr lang="en-US" dirty="0" smtClean="0"/>
              <a:t>Next generation of either multi-MW proton sources, 100 </a:t>
            </a:r>
            <a:r>
              <a:rPr lang="en-US" dirty="0" err="1" smtClean="0"/>
              <a:t>TeV</a:t>
            </a:r>
            <a:r>
              <a:rPr lang="en-US" dirty="0" smtClean="0"/>
              <a:t> </a:t>
            </a:r>
            <a:r>
              <a:rPr lang="en-US" dirty="0" err="1" smtClean="0"/>
              <a:t>pp</a:t>
            </a:r>
            <a:r>
              <a:rPr lang="en-US" dirty="0" smtClean="0"/>
              <a:t> colliders, 1 </a:t>
            </a:r>
            <a:r>
              <a:rPr lang="en-US" dirty="0" err="1" smtClean="0"/>
              <a:t>TeV</a:t>
            </a:r>
            <a:r>
              <a:rPr lang="en-US" dirty="0" smtClean="0"/>
              <a:t> </a:t>
            </a:r>
            <a:r>
              <a:rPr lang="en-US" dirty="0" err="1" smtClean="0"/>
              <a:t>e+e</a:t>
            </a:r>
            <a:r>
              <a:rPr lang="en-US" dirty="0" smtClean="0"/>
              <a:t>- colliders, and </a:t>
            </a:r>
            <a:r>
              <a:rPr lang="en-US" u="sng" dirty="0" smtClean="0"/>
              <a:t>&gt;</a:t>
            </a:r>
            <a:r>
              <a:rPr lang="en-US" dirty="0" smtClean="0"/>
              <a:t> 3 </a:t>
            </a:r>
            <a:r>
              <a:rPr lang="en-US" dirty="0" err="1" smtClean="0"/>
              <a:t>TeV</a:t>
            </a:r>
            <a:r>
              <a:rPr lang="en-US" dirty="0" smtClean="0"/>
              <a:t> lepton colliders are complex machines</a:t>
            </a:r>
          </a:p>
          <a:p>
            <a:r>
              <a:rPr lang="en-US" dirty="0" smtClean="0"/>
              <a:t>The current sketch designs for these accelerators have a broad spectrum of maturity</a:t>
            </a:r>
          </a:p>
          <a:p>
            <a:r>
              <a:rPr lang="en-US" dirty="0" smtClean="0"/>
              <a:t>The very high stored energy of both the beams and the magnet systems of a 100 </a:t>
            </a:r>
            <a:r>
              <a:rPr lang="en-US" dirty="0" err="1" smtClean="0"/>
              <a:t>TeV</a:t>
            </a:r>
            <a:r>
              <a:rPr lang="en-US" dirty="0" smtClean="0"/>
              <a:t> </a:t>
            </a:r>
            <a:r>
              <a:rPr lang="en-US" dirty="0" err="1" smtClean="0"/>
              <a:t>pp</a:t>
            </a:r>
            <a:r>
              <a:rPr lang="en-US" dirty="0" smtClean="0"/>
              <a:t> collider provide interesting design challenges</a:t>
            </a:r>
          </a:p>
          <a:p>
            <a:r>
              <a:rPr lang="en-US" dirty="0" smtClean="0"/>
              <a:t>Intense synchrotron radiation from the beams in a 100 </a:t>
            </a:r>
            <a:r>
              <a:rPr lang="en-US" dirty="0" err="1" smtClean="0"/>
              <a:t>TeV</a:t>
            </a:r>
            <a:r>
              <a:rPr lang="en-US" dirty="0" smtClean="0"/>
              <a:t> </a:t>
            </a:r>
            <a:r>
              <a:rPr lang="en-US" dirty="0" err="1" smtClean="0"/>
              <a:t>pp</a:t>
            </a:r>
            <a:r>
              <a:rPr lang="en-US" dirty="0" smtClean="0"/>
              <a:t> collider presents very significant challenges for both the vacuum system design and the needed cryogenic cooling </a:t>
            </a:r>
            <a:r>
              <a:rPr lang="en-US" dirty="0" smtClean="0"/>
              <a:t>capacity</a:t>
            </a:r>
            <a:endParaRPr lang="en-US" dirty="0" smtClean="0"/>
          </a:p>
          <a:p>
            <a:r>
              <a:rPr lang="en-US" dirty="0" smtClean="0"/>
              <a:t>The applicability of the advanced acceleration technologies to HEP  colliders is at an early stage of understanding </a:t>
            </a:r>
          </a:p>
          <a:p>
            <a:r>
              <a:rPr lang="en-US" dirty="0" smtClean="0"/>
              <a:t>The cost of using known technologies for these machines is high</a:t>
            </a:r>
          </a:p>
          <a:p>
            <a:r>
              <a:rPr lang="en-US" dirty="0" smtClean="0"/>
              <a:t>A key driver for the GARD program is to understand and develop strategies to significantly reduce the costs of </a:t>
            </a:r>
            <a:r>
              <a:rPr lang="en-US" dirty="0" smtClean="0"/>
              <a:t>construction and operation for future facilities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SLAC Seminar     12/5/2014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0748-FD95-2A48-8E26-CA797E31BE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49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Further </a:t>
            </a:r>
            <a:r>
              <a:rPr lang="en-US" sz="3600" dirty="0" smtClean="0"/>
              <a:t>Challenges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The Accelerator R&amp;D Subpanel is not a project review panel.  Our task is to recommend a balanced program in accelerator R&amp;D to OHEP to provide the US with a world leading program in accelerator based particle physics.  And, parenthetically developing an exciting program that will attract additional funding to the program.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were briefed on several initiatives each with a price tag of ~ 25 M$ per year including capital investment, operations, and experiments.  One on-going program will stop at the end of FY16 unless a significant investment is made to reconfigure a portion of the SLAC </a:t>
            </a:r>
            <a:r>
              <a:rPr lang="en-US" dirty="0" err="1" smtClean="0"/>
              <a:t>linac</a:t>
            </a:r>
            <a:r>
              <a:rPr lang="en-US" dirty="0"/>
              <a:t> </a:t>
            </a:r>
            <a:r>
              <a:rPr lang="en-US" dirty="0" smtClean="0"/>
              <a:t>because of the LCLS II construction project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current funding level (FY2015) for the entire GARD program is 71 M$.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sum of all the requests for support by the GARD program sums to ~ 100 M$ so we have a 30% or so problem.  P5 had roughly a factor of 3 to 4 problem as they began their deliberations.  Their report has been a great help in managing expectations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SLAC Seminar     12/5/2014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8410-89E8-4B46-A597-98B68632AF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31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874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1664"/>
            <a:ext cx="8229600" cy="536197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Subpanel was formed in response to </a:t>
            </a:r>
            <a:r>
              <a:rPr lang="en-US" smtClean="0"/>
              <a:t>P5 recommendations (</a:t>
            </a:r>
            <a:r>
              <a:rPr lang="en-US" dirty="0" smtClean="0"/>
              <a:t>follows three previous Subpanels on Accelerator R&amp;D</a:t>
            </a:r>
          </a:p>
          <a:p>
            <a:r>
              <a:rPr lang="en-US" dirty="0" smtClean="0"/>
              <a:t>Summary of Charge to the Subpanel</a:t>
            </a:r>
          </a:p>
          <a:p>
            <a:r>
              <a:rPr lang="en-US" dirty="0" smtClean="0"/>
              <a:t>Members of the Subpanel</a:t>
            </a:r>
          </a:p>
          <a:p>
            <a:r>
              <a:rPr lang="en-US" dirty="0" smtClean="0"/>
              <a:t>Meetings</a:t>
            </a:r>
          </a:p>
          <a:p>
            <a:r>
              <a:rPr lang="en-US" dirty="0" smtClean="0"/>
              <a:t>GARD thrust areas</a:t>
            </a:r>
          </a:p>
          <a:p>
            <a:r>
              <a:rPr lang="en-US" dirty="0" smtClean="0"/>
              <a:t>Information gathering process</a:t>
            </a:r>
          </a:p>
          <a:p>
            <a:r>
              <a:rPr lang="en-US" dirty="0" smtClean="0"/>
              <a:t>Community input for resources needed</a:t>
            </a:r>
          </a:p>
          <a:p>
            <a:r>
              <a:rPr lang="en-US" dirty="0" smtClean="0"/>
              <a:t>Sticker shock</a:t>
            </a:r>
          </a:p>
          <a:p>
            <a:r>
              <a:rPr lang="en-US" dirty="0" smtClean="0"/>
              <a:t>Results of preliminary discussions</a:t>
            </a:r>
          </a:p>
          <a:p>
            <a:r>
              <a:rPr lang="en-US" dirty="0" smtClean="0"/>
              <a:t>Challenges</a:t>
            </a:r>
          </a:p>
          <a:p>
            <a:r>
              <a:rPr lang="en-US" dirty="0" smtClean="0"/>
              <a:t>Gathering further information for advanced acceleration</a:t>
            </a:r>
          </a:p>
          <a:p>
            <a:r>
              <a:rPr lang="en-US" dirty="0" smtClean="0"/>
              <a:t>Developing a priority map for the GARD program</a:t>
            </a:r>
          </a:p>
          <a:p>
            <a:r>
              <a:rPr lang="en-US" dirty="0" smtClean="0"/>
              <a:t>Paying attention to workforce needs</a:t>
            </a:r>
          </a:p>
          <a:p>
            <a:r>
              <a:rPr lang="en-US" dirty="0" smtClean="0"/>
              <a:t>Support for fundamental accelerator science</a:t>
            </a:r>
          </a:p>
          <a:p>
            <a:r>
              <a:rPr lang="en-US" dirty="0" smtClean="0"/>
              <a:t>Next steps to a final report by late March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SLAC Seminar     12/5/2014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0748-FD95-2A48-8E26-CA797E31BE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23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Further</a:t>
            </a:r>
            <a:r>
              <a:rPr lang="en-US" sz="3600" dirty="0" smtClean="0"/>
              <a:t> </a:t>
            </a:r>
            <a:r>
              <a:rPr lang="en-US" sz="3600" dirty="0" smtClean="0"/>
              <a:t>Challenges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To make a contribution to future high energy </a:t>
            </a:r>
            <a:r>
              <a:rPr lang="en-US" dirty="0" smtClean="0"/>
              <a:t>colliders, </a:t>
            </a:r>
            <a:r>
              <a:rPr lang="en-US" dirty="0"/>
              <a:t>the superconducting magnet program will need increased investment both in going to higher magnetic fields and in developing manufacturing techniques that significantly reduce the </a:t>
            </a:r>
            <a:r>
              <a:rPr lang="en-US" dirty="0" smtClean="0"/>
              <a:t>magnet assembly </a:t>
            </a:r>
            <a:r>
              <a:rPr lang="en-US" dirty="0"/>
              <a:t>labor costs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the LCLS II </a:t>
            </a:r>
            <a:r>
              <a:rPr lang="en-US" dirty="0" err="1" smtClean="0"/>
              <a:t>cryomodules</a:t>
            </a:r>
            <a:r>
              <a:rPr lang="en-US" dirty="0" smtClean="0"/>
              <a:t>, </a:t>
            </a:r>
            <a:r>
              <a:rPr lang="en-US" dirty="0"/>
              <a:t>the cost of </a:t>
            </a:r>
            <a:r>
              <a:rPr lang="en-US" dirty="0" err="1"/>
              <a:t>Nb</a:t>
            </a:r>
            <a:r>
              <a:rPr lang="en-US" dirty="0"/>
              <a:t> for the cavities is only 10% of the cost so improved manufacturing techniques have the potential of significantly reducing the cost of the completed </a:t>
            </a:r>
            <a:r>
              <a:rPr lang="en-US" dirty="0" err="1" smtClean="0"/>
              <a:t>cryomodules</a:t>
            </a:r>
            <a:r>
              <a:rPr lang="en-US" dirty="0" smtClean="0"/>
              <a:t> </a:t>
            </a:r>
            <a:r>
              <a:rPr lang="en-US" dirty="0"/>
              <a:t>for a high energy SRF based </a:t>
            </a:r>
            <a:r>
              <a:rPr lang="en-US" dirty="0" smtClean="0"/>
              <a:t>collider.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SLAC Seminar     12/5/2014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8410-89E8-4B46-A597-98B68632AF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84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Process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After the Road Trip </a:t>
            </a:r>
            <a:r>
              <a:rPr lang="en-US" dirty="0"/>
              <a:t>w</a:t>
            </a:r>
            <a:r>
              <a:rPr lang="en-US" dirty="0" smtClean="0"/>
              <a:t>e have set up the following </a:t>
            </a:r>
            <a:r>
              <a:rPr lang="en-US" dirty="0" smtClean="0"/>
              <a:t>five</a:t>
            </a:r>
            <a:r>
              <a:rPr lang="en-US" dirty="0" smtClean="0"/>
              <a:t> </a:t>
            </a:r>
            <a:r>
              <a:rPr lang="en-US" dirty="0" smtClean="0"/>
              <a:t>accelerator R&amp;D areas to study in more detail: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Accelerator </a:t>
            </a:r>
            <a:r>
              <a:rPr lang="en-US" dirty="0" smtClean="0"/>
              <a:t>physics and instrumentation: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Beam dynamics, simulation, computation, beam loss monitoring,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Advanced </a:t>
            </a:r>
            <a:r>
              <a:rPr lang="en-US" dirty="0" smtClean="0"/>
              <a:t>acceleration: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Normal </a:t>
            </a:r>
            <a:r>
              <a:rPr lang="en-US" dirty="0" smtClean="0"/>
              <a:t>conducting RF structures and </a:t>
            </a:r>
            <a:r>
              <a:rPr lang="en-US" dirty="0" smtClean="0"/>
              <a:t>sources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Wakefield accelerators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Beam </a:t>
            </a:r>
            <a:r>
              <a:rPr lang="en-US" dirty="0" smtClean="0"/>
              <a:t>driven plasma </a:t>
            </a:r>
            <a:r>
              <a:rPr lang="en-US" dirty="0" err="1" smtClean="0"/>
              <a:t>wakefield</a:t>
            </a:r>
            <a:r>
              <a:rPr lang="en-US" dirty="0" smtClean="0"/>
              <a:t> acceleration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/>
              <a:t>	Laser </a:t>
            </a:r>
            <a:r>
              <a:rPr lang="en-US" dirty="0" smtClean="0"/>
              <a:t>driven plasma </a:t>
            </a:r>
            <a:r>
              <a:rPr lang="en-US" dirty="0" err="1" smtClean="0"/>
              <a:t>wakefield</a:t>
            </a:r>
            <a:r>
              <a:rPr lang="en-US" dirty="0" smtClean="0"/>
              <a:t> acceleration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/>
              <a:t>	Dielectric </a:t>
            </a:r>
            <a:r>
              <a:rPr lang="en-US" dirty="0" smtClean="0"/>
              <a:t>laser acceleration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/>
              <a:t>	Fundamental </a:t>
            </a:r>
            <a:r>
              <a:rPr lang="en-US" dirty="0" smtClean="0"/>
              <a:t>aspects of </a:t>
            </a:r>
            <a:r>
              <a:rPr lang="en-US" dirty="0" err="1" smtClean="0"/>
              <a:t>muon</a:t>
            </a:r>
            <a:r>
              <a:rPr lang="en-US" dirty="0" smtClean="0"/>
              <a:t> </a:t>
            </a:r>
            <a:r>
              <a:rPr lang="en-US" dirty="0" smtClean="0"/>
              <a:t>acceleration</a:t>
            </a:r>
          </a:p>
          <a:p>
            <a:pPr marL="0" indent="0">
              <a:buNone/>
            </a:pPr>
            <a:r>
              <a:rPr lang="en-US" dirty="0" smtClean="0"/>
              <a:t>     	Issues with 100 </a:t>
            </a:r>
            <a:r>
              <a:rPr lang="en-US" dirty="0" err="1" smtClean="0"/>
              <a:t>TeV</a:t>
            </a:r>
            <a:r>
              <a:rPr lang="en-US" dirty="0" smtClean="0"/>
              <a:t> </a:t>
            </a:r>
            <a:r>
              <a:rPr lang="en-US" dirty="0" err="1" smtClean="0"/>
              <a:t>pp</a:t>
            </a:r>
            <a:r>
              <a:rPr lang="en-US" dirty="0" smtClean="0"/>
              <a:t> collider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SLAC Seminar     12/5/2014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8410-89E8-4B46-A597-98B68632AF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87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Process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 smtClean="0"/>
              <a:t>Particle Sources and Targets</a:t>
            </a:r>
            <a:r>
              <a:rPr lang="en-US" sz="2600" dirty="0" smtClean="0"/>
              <a:t>: 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High </a:t>
            </a:r>
            <a:r>
              <a:rPr lang="en-US" sz="2600" dirty="0" smtClean="0"/>
              <a:t>power beams, horns, targets, and collimators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Beam dumps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</a:t>
            </a:r>
          </a:p>
          <a:p>
            <a:pPr marL="0" indent="0">
              <a:buNone/>
            </a:pPr>
            <a:r>
              <a:rPr lang="en-US" sz="2600" dirty="0" smtClean="0"/>
              <a:t>Superconducting Magnets and Materials: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Superconducting RF: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SLAC Seminar     12/5/2014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8410-89E8-4B46-A597-98B68632AF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19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The R&amp;D needs for future very high energy colliders will be covered in the </a:t>
            </a:r>
            <a:r>
              <a:rPr lang="en-US" dirty="0" smtClean="0"/>
              <a:t>five areas </a:t>
            </a:r>
            <a:r>
              <a:rPr lang="en-US" dirty="0" smtClean="0"/>
              <a:t>mentioned previously rather than setting up a separate area.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High field superconducting magnets, beam dynamics and instrumentation, along with efficient RF acceleration are the key areas.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 make sure everything is included, a separate list of needed R&amp;D will be maintained for these very high energy colliders.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SLAC Seminar     12/5/2014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8410-89E8-4B46-A597-98B68632AF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79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12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Process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Each area has at least two subpanel members assessing the information provided to the subpanel and developing appropriate guidance and recommendations.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Good progress is being made by each of these subgroups and preliminary draft reports are being written by each subgroup.  One subgroup has already has already produced a first draft.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Discussion between the subgroups takes place during our weekly </a:t>
            </a:r>
            <a:r>
              <a:rPr lang="en-US" dirty="0" smtClean="0"/>
              <a:t>telecoms (twice weekly lately).  </a:t>
            </a:r>
            <a:r>
              <a:rPr lang="en-US" dirty="0" smtClean="0"/>
              <a:t>These </a:t>
            </a:r>
            <a:r>
              <a:rPr lang="en-US" dirty="0" smtClean="0"/>
              <a:t>were</a:t>
            </a:r>
            <a:r>
              <a:rPr lang="en-US" dirty="0" smtClean="0"/>
              <a:t> </a:t>
            </a:r>
            <a:r>
              <a:rPr lang="en-US" dirty="0" smtClean="0"/>
              <a:t>key in preparation for our meeting on Nov. 6 and </a:t>
            </a:r>
            <a:r>
              <a:rPr lang="en-US" dirty="0" smtClean="0"/>
              <a:t>7.  </a:t>
            </a:r>
            <a:r>
              <a:rPr lang="en-US" dirty="0" smtClean="0"/>
              <a:t>At that meeting it was clear that we needed more information for the advanced acceleration trust area</a:t>
            </a:r>
            <a:r>
              <a:rPr lang="en-US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addition, we plan to hold a virtual town hall meeting like P5 did on October 10 at 11 </a:t>
            </a:r>
            <a:r>
              <a:rPr lang="en-US" dirty="0" smtClean="0"/>
              <a:t>EDT.  Five presentations were heard with one giving the subpanel a quiz at the end.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SLAC Seminar     12/5/2014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8410-89E8-4B46-A597-98B68632AF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86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Process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goal of the meeting on December 3 and 4 </a:t>
            </a:r>
            <a:r>
              <a:rPr lang="en-US" dirty="0" smtClean="0"/>
              <a:t>was</a:t>
            </a:r>
            <a:r>
              <a:rPr lang="en-US" dirty="0" smtClean="0"/>
              <a:t> </a:t>
            </a:r>
            <a:r>
              <a:rPr lang="en-US" dirty="0" smtClean="0"/>
              <a:t>to develop the final set of recommendations and comments that will form the draft report.  It </a:t>
            </a:r>
            <a:r>
              <a:rPr lang="en-US" dirty="0" smtClean="0"/>
              <a:t>was to </a:t>
            </a:r>
            <a:r>
              <a:rPr lang="en-US" dirty="0" smtClean="0"/>
              <a:t>be presented </a:t>
            </a:r>
            <a:r>
              <a:rPr lang="en-US" dirty="0" smtClean="0"/>
              <a:t>next Monday at the</a:t>
            </a:r>
            <a:r>
              <a:rPr lang="en-US" dirty="0" smtClean="0"/>
              <a:t> </a:t>
            </a:r>
            <a:r>
              <a:rPr lang="en-US" dirty="0" smtClean="0"/>
              <a:t>December HEPAP meeting.  </a:t>
            </a:r>
            <a:r>
              <a:rPr lang="en-US" dirty="0" smtClean="0"/>
              <a:t>We failed but did make a serious start at setting up a process to prioritize the accelerator R&amp;D programs as guidance to OHEP to manage the GARD program.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SLAC Seminar     12/5/2014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8410-89E8-4B46-A597-98B68632AF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65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Driver Trust Area Matrix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First part:</a:t>
            </a:r>
          </a:p>
          <a:p>
            <a:pPr marL="0" indent="0">
              <a:buNone/>
            </a:pPr>
            <a:r>
              <a:rPr lang="en-US" dirty="0" smtClean="0"/>
              <a:t>On the vertical axis </a:t>
            </a:r>
            <a:r>
              <a:rPr lang="en-US" dirty="0" smtClean="0"/>
              <a:t>are the physics drivers and the horizontal axis are the accelerator projects</a:t>
            </a:r>
          </a:p>
          <a:p>
            <a:pPr marL="0" indent="0">
              <a:buNone/>
            </a:pPr>
            <a:r>
              <a:rPr lang="en-US" dirty="0" smtClean="0"/>
              <a:t>Second part:</a:t>
            </a:r>
          </a:p>
          <a:p>
            <a:pPr marL="0" indent="0">
              <a:buNone/>
            </a:pPr>
            <a:r>
              <a:rPr lang="en-US" dirty="0" smtClean="0"/>
              <a:t>On the vertical axis are the accelerator projects</a:t>
            </a:r>
          </a:p>
          <a:p>
            <a:pPr marL="0" indent="0">
              <a:buNone/>
            </a:pPr>
            <a:r>
              <a:rPr lang="en-US" dirty="0" smtClean="0"/>
              <a:t>and the horizontal axis are the GARD trust areas</a:t>
            </a:r>
          </a:p>
          <a:p>
            <a:pPr marL="0" indent="0">
              <a:buNone/>
            </a:pPr>
            <a:r>
              <a:rPr lang="en-US" dirty="0" smtClean="0"/>
              <a:t>Insert a number from 0 to 10 to indicate the correlated need with 10 indicating the strongest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SLAC Seminar     12/5/2014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8410-89E8-4B46-A597-98B68632AF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01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874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Results of the preliminary discussions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1664"/>
            <a:ext cx="8229600" cy="536197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Five possible new accelerator facilities are the focus of our discussions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100 </a:t>
            </a:r>
            <a:r>
              <a:rPr lang="en-US" dirty="0" err="1" smtClean="0"/>
              <a:t>TeV</a:t>
            </a:r>
            <a:r>
              <a:rPr lang="en-US" dirty="0" smtClean="0"/>
              <a:t> </a:t>
            </a:r>
            <a:r>
              <a:rPr lang="en-US" dirty="0" err="1" smtClean="0"/>
              <a:t>pp</a:t>
            </a:r>
            <a:r>
              <a:rPr lang="en-US" dirty="0" smtClean="0"/>
              <a:t> collider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1 </a:t>
            </a:r>
            <a:r>
              <a:rPr lang="en-US" dirty="0" err="1" smtClean="0"/>
              <a:t>TeV</a:t>
            </a:r>
            <a:r>
              <a:rPr lang="en-US" dirty="0" smtClean="0"/>
              <a:t> </a:t>
            </a:r>
            <a:r>
              <a:rPr lang="en-US" dirty="0" err="1" smtClean="0"/>
              <a:t>e+e</a:t>
            </a:r>
            <a:r>
              <a:rPr lang="en-US" dirty="0" smtClean="0"/>
              <a:t>- collider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Multi-MW proton source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and at a later stage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neutrino factory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u="sng" dirty="0" smtClean="0"/>
              <a:t>&gt;</a:t>
            </a:r>
            <a:r>
              <a:rPr lang="en-US" dirty="0" smtClean="0"/>
              <a:t> 3 </a:t>
            </a:r>
            <a:r>
              <a:rPr lang="en-US" dirty="0" err="1" smtClean="0"/>
              <a:t>TeV</a:t>
            </a:r>
            <a:r>
              <a:rPr lang="en-US" dirty="0" smtClean="0"/>
              <a:t> lepton collider</a:t>
            </a:r>
          </a:p>
          <a:p>
            <a:r>
              <a:rPr lang="en-US" dirty="0" smtClean="0"/>
              <a:t>More information was needed to assess the viability of advanced acceleration technologies in these possible facilities</a:t>
            </a:r>
          </a:p>
          <a:p>
            <a:r>
              <a:rPr lang="en-US" dirty="0" smtClean="0"/>
              <a:t>Requests for more specific information was requested from both of the plasma </a:t>
            </a:r>
            <a:r>
              <a:rPr lang="en-US" dirty="0" err="1" smtClean="0"/>
              <a:t>wakefield</a:t>
            </a:r>
            <a:r>
              <a:rPr lang="en-US" dirty="0" smtClean="0"/>
              <a:t> acceleration facilities along with the DLA scheme and the </a:t>
            </a:r>
            <a:r>
              <a:rPr lang="en-US" dirty="0" err="1" smtClean="0"/>
              <a:t>muon</a:t>
            </a:r>
            <a:r>
              <a:rPr lang="en-US" dirty="0" smtClean="0"/>
              <a:t> collider proponents with a deadline of Dec. </a:t>
            </a:r>
            <a:r>
              <a:rPr lang="en-US" dirty="0" smtClean="0"/>
              <a:t>1</a:t>
            </a:r>
            <a:endParaRPr lang="en-US" dirty="0" smtClean="0"/>
          </a:p>
          <a:p>
            <a:r>
              <a:rPr lang="en-US" dirty="0" smtClean="0"/>
              <a:t>The information provided was discussed at our meeting in Chicago these past two days.</a:t>
            </a:r>
          </a:p>
          <a:p>
            <a:r>
              <a:rPr lang="en-US" dirty="0" smtClean="0"/>
              <a:t>One item of note was the lowering of the proposed accelerating gradient for the plasma </a:t>
            </a:r>
            <a:r>
              <a:rPr lang="en-US" dirty="0" err="1" smtClean="0"/>
              <a:t>wakefield</a:t>
            </a:r>
            <a:r>
              <a:rPr lang="en-US" dirty="0" smtClean="0"/>
              <a:t> approach to ~ 1 </a:t>
            </a:r>
            <a:r>
              <a:rPr lang="en-US" dirty="0" err="1" smtClean="0"/>
              <a:t>GeV</a:t>
            </a:r>
            <a:r>
              <a:rPr lang="en-US" dirty="0" smtClean="0"/>
              <a:t>/m</a:t>
            </a:r>
          </a:p>
          <a:p>
            <a:r>
              <a:rPr lang="en-US" dirty="0" smtClean="0"/>
              <a:t>The subcommittee focusing on advanced acceleration techniques is continuing to assess the information provided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SLAC Seminar     12/5/2014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0748-FD95-2A48-8E26-CA797E31BEB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08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874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Steps to the Final Report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1664"/>
            <a:ext cx="8229600" cy="536197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Continue information gathering in the advanced accelerator arena – this is likely to involve further requests for more detailed information with respect to likely beam quality, etc.</a:t>
            </a:r>
          </a:p>
          <a:p>
            <a:r>
              <a:rPr lang="en-US" dirty="0" smtClean="0"/>
              <a:t>Continue drafting report sections for each of the GARD thrust areas</a:t>
            </a:r>
          </a:p>
          <a:p>
            <a:r>
              <a:rPr lang="en-US" dirty="0" smtClean="0"/>
              <a:t>Meet again in January which may include a session where advanced accelerator proponents are asked appropriate questions</a:t>
            </a:r>
          </a:p>
          <a:p>
            <a:r>
              <a:rPr lang="en-US" dirty="0" smtClean="0"/>
              <a:t>At that meeting agree on the final set of recommendations</a:t>
            </a:r>
          </a:p>
          <a:p>
            <a:r>
              <a:rPr lang="en-US" dirty="0" smtClean="0"/>
              <a:t>Transform the final draft sections into a final report via basecamp and teleconferences during late January and February</a:t>
            </a:r>
          </a:p>
          <a:p>
            <a:r>
              <a:rPr lang="en-US" dirty="0" smtClean="0"/>
              <a:t>Finish the final report by mid to late March</a:t>
            </a:r>
          </a:p>
          <a:p>
            <a:r>
              <a:rPr lang="en-US" dirty="0" smtClean="0"/>
              <a:t>Present the final report to HEPAP at its early April meeting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SLAC Seminar     12/5/2014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0748-FD95-2A48-8E26-CA797E31BEB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18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A healthy program in accelerator R&amp;D is key to insuring that the US accelerator based high energy particle physics program is world leading.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Training of the next generation of accelerator scientists and technologists is a very important element of this R&amp;D program.  See the HEPAP Subpanel report on personnel needs published this past spring.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Our hope is that our report will provide useful guidance to DOE OHEP in charting the future of accelerator R&amp;D in the US.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SLAC Seminar     12/5/2014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8410-89E8-4B46-A597-98B68632AF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89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874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History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1664"/>
            <a:ext cx="8229600" cy="5361971"/>
          </a:xfrm>
        </p:spPr>
        <p:txBody>
          <a:bodyPr>
            <a:noAutofit/>
          </a:bodyPr>
          <a:lstStyle/>
          <a:p>
            <a:r>
              <a:rPr lang="en-US" sz="1800" dirty="0" smtClean="0"/>
              <a:t>First HEPAP Subpanel on Accelerator R&amp;D was the “</a:t>
            </a:r>
            <a:r>
              <a:rPr lang="en-US" sz="1800" dirty="0" err="1" smtClean="0"/>
              <a:t>Tigner</a:t>
            </a:r>
            <a:r>
              <a:rPr lang="en-US" sz="1800" dirty="0" smtClean="0"/>
              <a:t>” Panel in 1980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Main recommendation was that support should be 4% of the HEP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operating budget.</a:t>
            </a:r>
          </a:p>
          <a:p>
            <a:r>
              <a:rPr lang="en-US" sz="1800" dirty="0" smtClean="0"/>
              <a:t>Second HEPAP Subpanel on Accelerator R&amp;D was the first “Marx” Panel in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1996 which endorsed the 4% support level and added further justification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for this level of support and pointed out that accelerators were useful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in a number of areas outside of high energy physics.</a:t>
            </a:r>
          </a:p>
          <a:p>
            <a:r>
              <a:rPr lang="en-US" sz="1800" dirty="0" smtClean="0"/>
              <a:t>Third HEPAP Subpanel on Accelerator R&amp;D was the second “Marx” Panel in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2006 suggested that the level of support should be 4 % for the coming year 		with 5% the next year and increasing to 6% smoothly over the next ten years 		remaining at that level afterword.  Another recommendation was that the 		NSF begin a program in Accelerator Science.  The concept that HEP should 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be the “steward of accelerator R&amp;D” that would support accelerator needs 		in other branches of the Office of Science and that these branches should 		provide some support for these activities.</a:t>
            </a:r>
          </a:p>
          <a:p>
            <a:r>
              <a:rPr lang="en-US" sz="1800" dirty="0" smtClean="0"/>
              <a:t>Four members of the second “Marx” Panel are members of our panel.</a:t>
            </a:r>
          </a:p>
          <a:p>
            <a:pPr marL="0" indent="0">
              <a:buNone/>
            </a:pPr>
            <a:r>
              <a:rPr lang="en-US" sz="1800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SLAC Seminar     12/5/2014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0748-FD95-2A48-8E26-CA797E31BE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93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After the Report Submission</a:t>
            </a:r>
            <a:endParaRPr lang="en-US" sz="3600" dirty="0"/>
          </a:p>
        </p:txBody>
      </p:sp>
      <p:pic>
        <p:nvPicPr>
          <p:cNvPr id="6" name="Content Placeholder 5" descr="DSC_014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3" b="8643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SLAC Seminar     12/5/2014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8410-89E8-4B46-A597-98B68632AF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After the Report Submission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SLAC Seminar     12/5/2014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8410-89E8-4B46-A597-98B68632AFE5}" type="slidenum">
              <a:rPr lang="en-US" smtClean="0"/>
              <a:t>31</a:t>
            </a:fld>
            <a:endParaRPr lang="en-US"/>
          </a:p>
        </p:txBody>
      </p:sp>
      <p:pic>
        <p:nvPicPr>
          <p:cNvPr id="7" name="Content Placeholder 6" descr="IMG_027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3" b="99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707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SLAC Seminar     12/5/2014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8410-89E8-4B46-A597-98B68632AFE5}" type="slidenum">
              <a:rPr lang="en-US" smtClean="0"/>
              <a:t>32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43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Subpanel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Bill Barletta        MIT                           </a:t>
            </a:r>
            <a:r>
              <a:rPr lang="en-US" sz="2400" dirty="0"/>
              <a:t>Young-</a:t>
            </a:r>
            <a:r>
              <a:rPr lang="en-US" sz="2400" dirty="0" err="1"/>
              <a:t>Kee</a:t>
            </a:r>
            <a:r>
              <a:rPr lang="en-US" sz="2400" dirty="0"/>
              <a:t> Kim    U of Chicago</a:t>
            </a:r>
          </a:p>
          <a:p>
            <a:pPr marL="0" indent="0">
              <a:buNone/>
            </a:pPr>
            <a:r>
              <a:rPr lang="en-US" sz="2400" dirty="0" err="1"/>
              <a:t>Ilan</a:t>
            </a:r>
            <a:r>
              <a:rPr lang="en-US" sz="2400" dirty="0"/>
              <a:t> Ben-</a:t>
            </a:r>
            <a:r>
              <a:rPr lang="en-US" sz="2400" dirty="0" err="1"/>
              <a:t>Zvi</a:t>
            </a:r>
            <a:r>
              <a:rPr lang="en-US" sz="2400" dirty="0"/>
              <a:t>     BNL</a:t>
            </a:r>
            <a:r>
              <a:rPr lang="en-US" sz="2400" dirty="0" smtClean="0"/>
              <a:t>&amp; </a:t>
            </a:r>
            <a:r>
              <a:rPr lang="en-US" sz="2400" dirty="0" err="1" smtClean="0"/>
              <a:t>Stonybrook</a:t>
            </a:r>
            <a:r>
              <a:rPr lang="en-US" sz="2400" dirty="0" smtClean="0"/>
              <a:t> </a:t>
            </a:r>
            <a:r>
              <a:rPr lang="en-US" sz="2400" dirty="0"/>
              <a:t>	   Tadashi </a:t>
            </a:r>
            <a:r>
              <a:rPr lang="en-US" sz="2400" dirty="0" err="1"/>
              <a:t>Koseki</a:t>
            </a:r>
            <a:r>
              <a:rPr lang="en-US" sz="2400" dirty="0"/>
              <a:t>    KEK/J-PARC</a:t>
            </a:r>
          </a:p>
          <a:p>
            <a:pPr marL="0" indent="0">
              <a:buNone/>
            </a:pPr>
            <a:r>
              <a:rPr lang="en-US" sz="2400" dirty="0" smtClean="0"/>
              <a:t>Marty </a:t>
            </a:r>
            <a:r>
              <a:rPr lang="en-US" sz="2400" dirty="0" err="1" smtClean="0"/>
              <a:t>Breidenbach</a:t>
            </a:r>
            <a:r>
              <a:rPr lang="en-US" sz="2400" dirty="0" smtClean="0"/>
              <a:t>   SLAC			</a:t>
            </a:r>
            <a:r>
              <a:rPr lang="en-US" sz="2400" dirty="0"/>
              <a:t> </a:t>
            </a:r>
            <a:r>
              <a:rPr lang="en-US" sz="2400" dirty="0" smtClean="0"/>
              <a:t>  Geoff Kraft (NP)   JLAB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Oliver </a:t>
            </a:r>
            <a:r>
              <a:rPr lang="en-US" sz="2400" dirty="0" err="1" smtClean="0"/>
              <a:t>Bruning</a:t>
            </a:r>
            <a:r>
              <a:rPr lang="en-US" sz="2400" dirty="0" smtClean="0"/>
              <a:t>   CERN                        Andy Lankford     UC Irvine</a:t>
            </a:r>
          </a:p>
          <a:p>
            <a:pPr marL="0" indent="0">
              <a:buNone/>
            </a:pPr>
            <a:r>
              <a:rPr lang="en-US" sz="2400" dirty="0" smtClean="0"/>
              <a:t>Bruce </a:t>
            </a:r>
            <a:r>
              <a:rPr lang="en-US" sz="2400" dirty="0" err="1" smtClean="0"/>
              <a:t>Carlsten</a:t>
            </a:r>
            <a:r>
              <a:rPr lang="en-US" sz="2400" dirty="0" smtClean="0"/>
              <a:t>   Los Alamos             </a:t>
            </a:r>
            <a:r>
              <a:rPr lang="en-US" sz="2400" dirty="0" err="1" smtClean="0"/>
              <a:t>Lia</a:t>
            </a:r>
            <a:r>
              <a:rPr lang="en-US" sz="2400" dirty="0" smtClean="0"/>
              <a:t> </a:t>
            </a:r>
            <a:r>
              <a:rPr lang="en-US" sz="2400" dirty="0" err="1" smtClean="0"/>
              <a:t>Merminga</a:t>
            </a:r>
            <a:r>
              <a:rPr lang="en-US" sz="2400" dirty="0" smtClean="0"/>
              <a:t>       </a:t>
            </a:r>
            <a:r>
              <a:rPr lang="en-US" sz="2400" dirty="0" err="1" smtClean="0"/>
              <a:t>Triumf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Roger Dixon       </a:t>
            </a:r>
            <a:r>
              <a:rPr lang="en-US" sz="2400" dirty="0" err="1" smtClean="0"/>
              <a:t>Fermilab</a:t>
            </a:r>
            <a:r>
              <a:rPr lang="en-US" sz="2400" dirty="0" smtClean="0"/>
              <a:t>                  Jamie </a:t>
            </a:r>
            <a:r>
              <a:rPr lang="en-US" sz="2400" dirty="0" err="1" smtClean="0"/>
              <a:t>Rosenzweig</a:t>
            </a:r>
            <a:r>
              <a:rPr lang="en-US" sz="2400" dirty="0" smtClean="0"/>
              <a:t>   UCLA</a:t>
            </a:r>
          </a:p>
          <a:p>
            <a:pPr marL="0" indent="0">
              <a:buNone/>
            </a:pPr>
            <a:r>
              <a:rPr lang="en-US" sz="2400" dirty="0" smtClean="0"/>
              <a:t>Steve </a:t>
            </a:r>
            <a:r>
              <a:rPr lang="en-US" sz="2400" dirty="0" err="1" smtClean="0"/>
              <a:t>Gourlay</a:t>
            </a:r>
            <a:r>
              <a:rPr lang="en-US" sz="2400" dirty="0" smtClean="0"/>
              <a:t>    LBNL                        Mike </a:t>
            </a:r>
            <a:r>
              <a:rPr lang="en-US" sz="2400" dirty="0" err="1" smtClean="0"/>
              <a:t>Syphers</a:t>
            </a:r>
            <a:r>
              <a:rPr lang="en-US" sz="2400" dirty="0" smtClean="0"/>
              <a:t>        MSU</a:t>
            </a:r>
          </a:p>
          <a:p>
            <a:pPr marL="0" indent="0">
              <a:buNone/>
            </a:pPr>
            <a:r>
              <a:rPr lang="en-US" sz="2400" dirty="0" smtClean="0"/>
              <a:t>Don Hartill (Chair)    Cornell             Bob </a:t>
            </a:r>
            <a:r>
              <a:rPr lang="en-US" sz="2400" dirty="0" err="1" smtClean="0"/>
              <a:t>Tschirhart</a:t>
            </a:r>
            <a:r>
              <a:rPr lang="en-US" sz="2400" dirty="0" smtClean="0"/>
              <a:t>      </a:t>
            </a:r>
            <a:r>
              <a:rPr lang="en-US" sz="2400" dirty="0" err="1" smtClean="0"/>
              <a:t>Fermilab</a:t>
            </a:r>
            <a:r>
              <a:rPr lang="en-US" sz="2400" dirty="0" smtClean="0"/>
              <a:t>  </a:t>
            </a:r>
          </a:p>
          <a:p>
            <a:pPr marL="0" indent="0">
              <a:buNone/>
            </a:pPr>
            <a:r>
              <a:rPr lang="en-US" sz="2400" dirty="0" smtClean="0"/>
              <a:t>Georg </a:t>
            </a:r>
            <a:r>
              <a:rPr lang="en-US" sz="2400" dirty="0" err="1" smtClean="0"/>
              <a:t>Hoffstaetter</a:t>
            </a:r>
            <a:r>
              <a:rPr lang="en-US" sz="2400" dirty="0" smtClean="0"/>
              <a:t>   Cornell             </a:t>
            </a:r>
            <a:r>
              <a:rPr lang="en-US" sz="2400" dirty="0" err="1" smtClean="0"/>
              <a:t>Rik</a:t>
            </a:r>
            <a:r>
              <a:rPr lang="en-US" sz="2400" dirty="0" smtClean="0"/>
              <a:t> Yoshida           Argonne</a:t>
            </a:r>
          </a:p>
          <a:p>
            <a:pPr marL="0" indent="0">
              <a:buNone/>
            </a:pPr>
            <a:r>
              <a:rPr lang="en-US" sz="2400" dirty="0" err="1"/>
              <a:t>Zhirong</a:t>
            </a:r>
            <a:r>
              <a:rPr lang="en-US" sz="2400" dirty="0"/>
              <a:t> Huang (BES</a:t>
            </a:r>
            <a:r>
              <a:rPr lang="en-US" sz="2400" dirty="0" smtClean="0"/>
              <a:t>)    </a:t>
            </a:r>
            <a:r>
              <a:rPr lang="en-US" sz="2400" dirty="0"/>
              <a:t>SLAC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SLAC Seminar     12/5/2014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8410-89E8-4B46-A597-98B68632AF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9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National Goals:</a:t>
            </a:r>
            <a:r>
              <a:rPr lang="en-US" sz="2400" dirty="0" smtClean="0"/>
              <a:t>  Appropriate goals in broad terms for medium ( </a:t>
            </a:r>
            <a:r>
              <a:rPr lang="en-US" sz="2400" u="sng" dirty="0" smtClean="0"/>
              <a:t>&lt;</a:t>
            </a:r>
            <a:r>
              <a:rPr lang="en-US" sz="2400" dirty="0" smtClean="0"/>
              <a:t> 10 years ) and long term ( </a:t>
            </a:r>
            <a:r>
              <a:rPr lang="en-US" sz="2400" u="sng" dirty="0" smtClean="0"/>
              <a:t>&lt;</a:t>
            </a:r>
            <a:r>
              <a:rPr lang="en-US" sz="2400" dirty="0" smtClean="0"/>
              <a:t> 20 years ) U. S. Accelerator R&amp;D for a world leading future program in accelerator based particle physics consistent with P5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Current Effort:  </a:t>
            </a:r>
            <a:r>
              <a:rPr lang="en-US" sz="2400" dirty="0" smtClean="0"/>
              <a:t>Examine the scope of the current effort and evaluate how well these address the HEP mission as expressed by P5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Impediments:</a:t>
            </a:r>
            <a:r>
              <a:rPr lang="en-US" sz="2400" dirty="0" smtClean="0"/>
              <a:t>  Describe any impediments that may exist in achieving these goals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SLAC Seminar     12/5/2014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8410-89E8-4B46-A597-98B68632AF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38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Training:</a:t>
            </a:r>
            <a:r>
              <a:rPr lang="en-US" sz="2400" dirty="0" smtClean="0"/>
              <a:t>  Accelerator R&amp;D efforts play a major role in training future accelerator scientists and technologists.  How are we doing?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Balance:</a:t>
            </a:r>
            <a:r>
              <a:rPr lang="en-US" sz="2400" dirty="0" smtClean="0"/>
              <a:t>  How do we maintain a healthy and appropriately balanced national program?  Provide further guidance for a plan based on the science and technology case for increased investment in HEP Accelerator R&amp;D called for in P5’s Scenario C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Preliminary report by end of November with final report by March 2015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SLAC Seminar     12/5/2014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8410-89E8-4B46-A597-98B68632AF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33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874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Guidance from P5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1664"/>
            <a:ext cx="8229600" cy="5361971"/>
          </a:xfrm>
        </p:spPr>
        <p:txBody>
          <a:bodyPr>
            <a:noAutofit/>
          </a:bodyPr>
          <a:lstStyle/>
          <a:p>
            <a:r>
              <a:rPr lang="en-US" sz="1400" dirty="0" smtClean="0"/>
              <a:t>Science Drivers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	Use the Higgs boson as a new tool for discovery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	Pursue the physics associated with neutrino mass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	Identify the new physics of dark matter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	Explore the unknown: new particles, interactions, and physical principles</a:t>
            </a:r>
          </a:p>
          <a:p>
            <a:r>
              <a:rPr lang="en-US" sz="1400" dirty="0" smtClean="0"/>
              <a:t>Projected startup dates for existing projects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	LHC: Phase 1 upgrade			2020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	HL-LHC					2025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	LBNF						2028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	ILC						2030</a:t>
            </a:r>
          </a:p>
          <a:p>
            <a:r>
              <a:rPr lang="en-US" sz="1400" dirty="0" smtClean="0"/>
              <a:t>Possible future projects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	Multi-MW proton source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	1 </a:t>
            </a:r>
            <a:r>
              <a:rPr lang="en-US" sz="1400" dirty="0" err="1" smtClean="0"/>
              <a:t>TeV</a:t>
            </a:r>
            <a:r>
              <a:rPr lang="en-US" sz="1400" dirty="0" smtClean="0"/>
              <a:t> </a:t>
            </a:r>
            <a:r>
              <a:rPr lang="en-US" sz="1400" dirty="0" err="1" smtClean="0"/>
              <a:t>e+e</a:t>
            </a:r>
            <a:r>
              <a:rPr lang="en-US" sz="1400" dirty="0" smtClean="0"/>
              <a:t>- collider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	100 </a:t>
            </a:r>
            <a:r>
              <a:rPr lang="en-US" sz="1400" dirty="0" err="1" smtClean="0"/>
              <a:t>TeV</a:t>
            </a:r>
            <a:r>
              <a:rPr lang="en-US" sz="1400" dirty="0" smtClean="0"/>
              <a:t> </a:t>
            </a:r>
            <a:r>
              <a:rPr lang="en-US" sz="1400" dirty="0" err="1" smtClean="0"/>
              <a:t>pp</a:t>
            </a:r>
            <a:r>
              <a:rPr lang="en-US" sz="1400" dirty="0" smtClean="0"/>
              <a:t> collider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	</a:t>
            </a:r>
            <a:r>
              <a:rPr lang="en-US" sz="1400" u="sng" dirty="0" smtClean="0"/>
              <a:t>&gt;</a:t>
            </a:r>
            <a:r>
              <a:rPr lang="en-US" sz="1400" dirty="0" smtClean="0"/>
              <a:t> 3 </a:t>
            </a:r>
            <a:r>
              <a:rPr lang="en-US" sz="1400" dirty="0" err="1" smtClean="0"/>
              <a:t>TeV</a:t>
            </a:r>
            <a:r>
              <a:rPr lang="en-US" sz="1400" dirty="0" smtClean="0"/>
              <a:t> lepton collider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	Neutrino factory</a:t>
            </a:r>
          </a:p>
          <a:p>
            <a:r>
              <a:rPr lang="en-US" sz="1400" dirty="0" smtClean="0"/>
              <a:t>Assuming ~ 10 year new physics discovery era for each the “existing” projects then sets the time scale for the construction start of future projects</a:t>
            </a:r>
          </a:p>
          <a:p>
            <a:r>
              <a:rPr lang="en-US" sz="1400" dirty="0" smtClean="0"/>
              <a:t>Assuming ~ 10 year R&amp;D phase to develop the needed technologies to produce a credible conceptual design report sets the start date of a significant R&amp;D program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SLAC Seminar     12/5/2014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0748-FD95-2A48-8E26-CA797E31BE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86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Gathering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Meetings were held at BNL, </a:t>
            </a:r>
            <a:r>
              <a:rPr lang="en-US" sz="2800" dirty="0" err="1" smtClean="0"/>
              <a:t>Fermilab</a:t>
            </a:r>
            <a:r>
              <a:rPr lang="en-US" sz="2800" dirty="0" smtClean="0"/>
              <a:t>, Argonne, SLAC and </a:t>
            </a:r>
            <a:r>
              <a:rPr lang="en-US" sz="2800" dirty="0" smtClean="0"/>
              <a:t>LBNL on a road trip the last week in August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Subpanel Website: </a:t>
            </a:r>
            <a:r>
              <a:rPr lang="en-US" sz="2800" dirty="0" smtClean="0">
                <a:hlinkClick r:id="rId2"/>
              </a:rPr>
              <a:t>http://www.usparticlephysics.org/p5/ards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Website has the agendas and the talks for the lab visits.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Town Hall meetings were held at each of the lab visits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An additional virtual Town Hall meeting was held on Oct. 10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SLAC Seminar     12/5/2014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8410-89E8-4B46-A597-98B68632AF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57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First Meeting (Organizational) at SLAC July 7 &amp; 8.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Road Trip to BNL, </a:t>
            </a:r>
            <a:r>
              <a:rPr lang="en-US" sz="2800" dirty="0" err="1" smtClean="0"/>
              <a:t>Fermilab</a:t>
            </a:r>
            <a:r>
              <a:rPr lang="en-US" sz="2800" dirty="0" smtClean="0"/>
              <a:t> &amp; Argonne, and SLAC &amp; LBNL week of August 25 to 30.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Two </a:t>
            </a:r>
            <a:r>
              <a:rPr lang="en-US" sz="2800" dirty="0"/>
              <a:t>D</a:t>
            </a:r>
            <a:r>
              <a:rPr lang="en-US" sz="2800" dirty="0" smtClean="0"/>
              <a:t>ay Meeting    Newport Beach, CA     Nov. 6 &amp; 7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Second </a:t>
            </a:r>
            <a:r>
              <a:rPr lang="en-US" sz="2800" dirty="0" smtClean="0"/>
              <a:t>Two </a:t>
            </a:r>
            <a:r>
              <a:rPr lang="en-US" sz="2800" dirty="0" smtClean="0"/>
              <a:t>Day Meeting    Chicago, IL           Dec. 3 &amp; </a:t>
            </a:r>
            <a:r>
              <a:rPr lang="en-US" sz="2800" dirty="0" smtClean="0"/>
              <a:t>4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Final Two Day Meeting on the West Coast     Early Jan. 2015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SLAC Seminar     12/5/2014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8410-89E8-4B46-A597-98B68632AF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47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2472</Words>
  <Application>Microsoft Macintosh PowerPoint</Application>
  <PresentationFormat>On-screen Show (4:3)</PresentationFormat>
  <Paragraphs>306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HEPAP Accelerator R&amp;D Subpanel Progress Report</vt:lpstr>
      <vt:lpstr>Outline</vt:lpstr>
      <vt:lpstr>History</vt:lpstr>
      <vt:lpstr>Subpanel Members</vt:lpstr>
      <vt:lpstr>Charge Summary</vt:lpstr>
      <vt:lpstr>Charge Summary</vt:lpstr>
      <vt:lpstr>Guidance from P5</vt:lpstr>
      <vt:lpstr>Information Gathering</vt:lpstr>
      <vt:lpstr>Meetings</vt:lpstr>
      <vt:lpstr>Road Trip</vt:lpstr>
      <vt:lpstr>Current GARD Program</vt:lpstr>
      <vt:lpstr>Current GARD Program</vt:lpstr>
      <vt:lpstr>NSF Program in Accelerator Science</vt:lpstr>
      <vt:lpstr>LHC Upgrades</vt:lpstr>
      <vt:lpstr>Future Collider Options</vt:lpstr>
      <vt:lpstr>Future Collider Options</vt:lpstr>
      <vt:lpstr>US GARD Opportunities</vt:lpstr>
      <vt:lpstr>Challenges</vt:lpstr>
      <vt:lpstr>Further Challenges</vt:lpstr>
      <vt:lpstr>Further Challenges</vt:lpstr>
      <vt:lpstr>Process</vt:lpstr>
      <vt:lpstr>Process</vt:lpstr>
      <vt:lpstr>Process</vt:lpstr>
      <vt:lpstr>Process</vt:lpstr>
      <vt:lpstr>Process</vt:lpstr>
      <vt:lpstr>Driver Trust Area Matrix</vt:lpstr>
      <vt:lpstr>Results of the preliminary discussions</vt:lpstr>
      <vt:lpstr>Steps to the Final Report</vt:lpstr>
      <vt:lpstr>Conclusions</vt:lpstr>
      <vt:lpstr>After the Report Submission</vt:lpstr>
      <vt:lpstr>After the Report Submission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HEPAP Accelerator R&amp;D Subpanel Progress Report</dc:title>
  <dc:creator>Don Hartill</dc:creator>
  <cp:lastModifiedBy>Don Hartill</cp:lastModifiedBy>
  <cp:revision>25</cp:revision>
  <dcterms:created xsi:type="dcterms:W3CDTF">2014-12-05T01:36:51Z</dcterms:created>
  <dcterms:modified xsi:type="dcterms:W3CDTF">2014-12-06T00:03:04Z</dcterms:modified>
</cp:coreProperties>
</file>