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>
        <p:scale>
          <a:sx n="75" d="100"/>
          <a:sy n="75" d="100"/>
        </p:scale>
        <p:origin x="-148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59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36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13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18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51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36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1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87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40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34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3264" y="-3192"/>
            <a:ext cx="716602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December 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Derun Li | MAP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26200"/>
            <a:ext cx="182845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December 6, 2014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" y="6426200"/>
            <a:ext cx="53213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MAP Collaboration Meeting (SLAC, December 3-7, 2014)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257" y="6451387"/>
            <a:ext cx="1628790" cy="2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" y="1576335"/>
            <a:ext cx="8525934" cy="2089895"/>
          </a:xfrm>
        </p:spPr>
        <p:txBody>
          <a:bodyPr/>
          <a:lstStyle/>
          <a:p>
            <a:r>
              <a:rPr lang="en-US" sz="4000" b="1" dirty="0" smtClean="0"/>
              <a:t>Status of MICE RF for Step V’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 smtClean="0"/>
              <a:t>(at LBNL)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886200"/>
            <a:ext cx="75057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Derun Li</a:t>
            </a:r>
          </a:p>
          <a:p>
            <a:r>
              <a:rPr lang="en-US" i="1" dirty="0" smtClean="0"/>
              <a:t>Lawrence Berkeley National Laboratory</a:t>
            </a:r>
          </a:p>
          <a:p>
            <a:r>
              <a:rPr lang="en-US" i="1" dirty="0" smtClean="0"/>
              <a:t>December 6,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45" y="-3192"/>
            <a:ext cx="7166020" cy="987967"/>
          </a:xfrm>
        </p:spPr>
        <p:txBody>
          <a:bodyPr/>
          <a:lstStyle/>
          <a:p>
            <a:r>
              <a:rPr lang="en-US" dirty="0" smtClean="0"/>
              <a:t>RF Coupler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732" y="3304823"/>
            <a:ext cx="4644492" cy="30762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34" y="1036661"/>
            <a:ext cx="8929510" cy="541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Two RF power couplers for MICE prototype cavity currently under high power testing at MTA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Installation and testing experience/results to be incorporated  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Improve new coupler design, and possibly post-processing of the coupler surface if needed 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Proposed changes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Vacuum issues at RF ports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RF coupler flange for easer </a:t>
            </a:r>
            <a:br>
              <a:rPr lang="en-US" sz="2000" dirty="0" smtClean="0"/>
            </a:br>
            <a:r>
              <a:rPr lang="en-US" sz="2000" dirty="0" smtClean="0"/>
              <a:t>Installation and adjustment </a:t>
            </a:r>
            <a:r>
              <a:rPr lang="en-US" sz="2400" dirty="0" smtClean="0"/>
              <a:t>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Post-processing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/>
              <a:t>TiN</a:t>
            </a:r>
            <a:r>
              <a:rPr lang="en-US" sz="2000" dirty="0" smtClean="0"/>
              <a:t>-coating of RF windows </a:t>
            </a:r>
            <a:br>
              <a:rPr lang="en-US" sz="2000" dirty="0" smtClean="0"/>
            </a:br>
            <a:r>
              <a:rPr lang="en-US" sz="2000" dirty="0" smtClean="0"/>
              <a:t>(copper region)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EP and </a:t>
            </a:r>
            <a:r>
              <a:rPr lang="en-US" sz="2000" dirty="0" err="1" smtClean="0"/>
              <a:t>TiN</a:t>
            </a:r>
            <a:r>
              <a:rPr lang="en-US" sz="2000" dirty="0" smtClean="0"/>
              <a:t>-coating on inner</a:t>
            </a:r>
            <a:br>
              <a:rPr lang="en-US" sz="2000" dirty="0" smtClean="0"/>
            </a:br>
            <a:r>
              <a:rPr lang="en-US" sz="2000" dirty="0" smtClean="0"/>
              <a:t>coaxial line and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73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38" y="-3192"/>
            <a:ext cx="7166020" cy="987967"/>
          </a:xfrm>
        </p:spPr>
        <p:txBody>
          <a:bodyPr/>
          <a:lstStyle/>
          <a:p>
            <a:r>
              <a:rPr lang="en-US" dirty="0" smtClean="0"/>
              <a:t>Cavity Tuners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25 tuner folks available (at </a:t>
            </a:r>
            <a:r>
              <a:rPr lang="en-US" dirty="0" err="1" smtClean="0"/>
              <a:t>UMissi</a:t>
            </a:r>
            <a:r>
              <a:rPr lang="en-US" dirty="0" smtClean="0"/>
              <a:t> now)</a:t>
            </a:r>
          </a:p>
          <a:p>
            <a:r>
              <a:rPr lang="en-US" dirty="0" smtClean="0"/>
              <a:t>New actuator design complete, prototyping of the new design in progress</a:t>
            </a:r>
          </a:p>
          <a:p>
            <a:pPr lvl="1"/>
            <a:r>
              <a:rPr lang="en-US" dirty="0" smtClean="0"/>
              <a:t>Experience from assembly and testing of the single cavity vessel at MTA</a:t>
            </a:r>
          </a:p>
          <a:p>
            <a:pPr marL="965200" lvl="2" indent="-220663"/>
            <a:r>
              <a:rPr lang="en-US" dirty="0" smtClean="0"/>
              <a:t>Vacuum leak</a:t>
            </a:r>
          </a:p>
          <a:p>
            <a:pPr marL="965200" lvl="2" indent="-220663"/>
            <a:r>
              <a:rPr lang="en-US" dirty="0" smtClean="0"/>
              <a:t>Complexity and hard to </a:t>
            </a:r>
            <a:br>
              <a:rPr lang="en-US" dirty="0" smtClean="0"/>
            </a:br>
            <a:r>
              <a:rPr lang="en-US" dirty="0" smtClean="0"/>
              <a:t>fabricate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expensive and</a:t>
            </a:r>
            <a:br>
              <a:rPr lang="en-US" dirty="0" smtClean="0"/>
            </a:br>
            <a:r>
              <a:rPr lang="en-US" dirty="0" smtClean="0"/>
              <a:t>long lead time</a:t>
            </a:r>
          </a:p>
          <a:p>
            <a:pPr lvl="1"/>
            <a:r>
              <a:rPr lang="en-US" dirty="0" smtClean="0"/>
              <a:t>New design greatly </a:t>
            </a:r>
            <a:br>
              <a:rPr lang="en-US" dirty="0" smtClean="0"/>
            </a:br>
            <a:r>
              <a:rPr lang="en-US" dirty="0" smtClean="0"/>
              <a:t>reduce fab. complexity,</a:t>
            </a:r>
            <a:br>
              <a:rPr lang="en-US" dirty="0" smtClean="0"/>
            </a:br>
            <a:r>
              <a:rPr lang="en-US" dirty="0" smtClean="0"/>
              <a:t>and offer more reliable </a:t>
            </a:r>
            <a:br>
              <a:rPr lang="en-US" dirty="0" smtClean="0"/>
            </a:br>
            <a:r>
              <a:rPr lang="en-US" dirty="0" smtClean="0"/>
              <a:t>operation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5" descr="yt5_9810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733" y="3454401"/>
            <a:ext cx="4158873" cy="3025484"/>
          </a:xfrm>
          <a:prstGeom prst="rect">
            <a:avLst/>
          </a:prstGeom>
          <a:ln w="25400">
            <a:solidFill>
              <a:srgbClr val="BC0202"/>
            </a:solidFill>
          </a:ln>
        </p:spPr>
      </p:pic>
    </p:spTree>
    <p:extLst>
      <p:ext uri="{BB962C8B-B14F-4D97-AF65-F5344CB8AC3E}">
        <p14:creationId xmlns:p14="http://schemas.microsoft.com/office/powerpoint/2010/main" val="38646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08" y="-3192"/>
            <a:ext cx="7166020" cy="987967"/>
          </a:xfrm>
        </p:spPr>
        <p:txBody>
          <a:bodyPr/>
          <a:lstStyle/>
          <a:p>
            <a:r>
              <a:rPr lang="en-US" dirty="0" smtClean="0"/>
              <a:t>Actuator Design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Re-use bellows we already have</a:t>
            </a:r>
            <a:br>
              <a:rPr lang="en-US" sz="2800" dirty="0" smtClean="0"/>
            </a:br>
            <a:r>
              <a:rPr lang="en-US" sz="2800" dirty="0" smtClean="0"/>
              <a:t>(Thanks to D. Summers)</a:t>
            </a:r>
          </a:p>
          <a:p>
            <a:r>
              <a:rPr lang="en-US" sz="2800" dirty="0" smtClean="0"/>
              <a:t>Simpler parts to make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1" descr="Tuner section view X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862" y="1125744"/>
            <a:ext cx="3081867" cy="31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Tuner section view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996" y="4348972"/>
            <a:ext cx="3168004" cy="21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84" y="2482091"/>
            <a:ext cx="2305957" cy="39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21606" y="5330312"/>
            <a:ext cx="128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Old design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067" y="2515957"/>
            <a:ext cx="2850271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04" y="-3192"/>
            <a:ext cx="7166020" cy="987967"/>
          </a:xfrm>
        </p:spPr>
        <p:txBody>
          <a:bodyPr/>
          <a:lstStyle/>
          <a:p>
            <a:r>
              <a:rPr lang="en-US" dirty="0" smtClean="0"/>
              <a:t>New Actuator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347281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International design review complete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Prototyping: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Prototype fabrication drawings complete</a:t>
            </a:r>
          </a:p>
          <a:p>
            <a:pPr lvl="1">
              <a:lnSpc>
                <a:spcPct val="95000"/>
              </a:lnSpc>
              <a:spcBef>
                <a:spcPts val="1176"/>
              </a:spcBef>
            </a:pPr>
            <a:r>
              <a:rPr lang="en-US" dirty="0" smtClean="0"/>
              <a:t>PO of materials next week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Fabrication starts Mid-Dec.</a:t>
            </a:r>
            <a:r>
              <a:rPr lang="en-US" dirty="0"/>
              <a:t> </a:t>
            </a:r>
            <a:r>
              <a:rPr lang="en-US" dirty="0" smtClean="0"/>
              <a:t>2014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Development of fabrication procedures and techniques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Quality control and check 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Functional test January-Feb. 2015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Test setup for single actuator test already received from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2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41" y="-3192"/>
            <a:ext cx="7166020" cy="987967"/>
          </a:xfrm>
        </p:spPr>
        <p:txBody>
          <a:bodyPr/>
          <a:lstStyle/>
          <a:p>
            <a:r>
              <a:rPr lang="en-US" dirty="0" smtClean="0"/>
              <a:t>Integration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fixtures and procedures developed for the MICE prototype cavity</a:t>
            </a:r>
          </a:p>
          <a:p>
            <a:pPr lvl="1"/>
            <a:r>
              <a:rPr lang="en-US" sz="2400" dirty="0" smtClean="0"/>
              <a:t>Support stand shipped </a:t>
            </a:r>
          </a:p>
          <a:p>
            <a:pPr lvl="1"/>
            <a:r>
              <a:rPr lang="en-US" sz="2400" dirty="0" smtClean="0"/>
              <a:t>Making missing pieces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esting of tuners at LBNL 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796" y="1917117"/>
            <a:ext cx="3640668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7" y="341207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38" y="-3192"/>
            <a:ext cx="7166020" cy="987967"/>
          </a:xfrm>
        </p:spPr>
        <p:txBody>
          <a:bodyPr/>
          <a:lstStyle/>
          <a:p>
            <a:r>
              <a:rPr lang="en-US" dirty="0" smtClean="0"/>
              <a:t>RFA Vessel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Waiting for final confirmation of dimensions </a:t>
            </a:r>
          </a:p>
          <a:p>
            <a:pPr lvl="1"/>
            <a:r>
              <a:rPr lang="en-US" dirty="0" smtClean="0"/>
              <a:t>December 24, 2014</a:t>
            </a:r>
          </a:p>
          <a:p>
            <a:r>
              <a:rPr lang="en-US" dirty="0" smtClean="0"/>
              <a:t>Very similar/identical to the single cavity vessel at MTA,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Vacuum conceptual design </a:t>
            </a:r>
          </a:p>
          <a:p>
            <a:pPr lvl="1"/>
            <a:r>
              <a:rPr lang="en-US" dirty="0" smtClean="0"/>
              <a:t>RF cavity/coupler vacuum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Exterior vacuum connecting to the rest of MICE cooling channel (collaboration with RAL)</a:t>
            </a:r>
          </a:p>
          <a:p>
            <a:r>
              <a:rPr lang="en-US" dirty="0" smtClean="0"/>
              <a:t>Proposed RF vacuum system design review</a:t>
            </a:r>
          </a:p>
          <a:p>
            <a:pPr lvl="1"/>
            <a:r>
              <a:rPr lang="en-US" dirty="0" smtClean="0"/>
              <a:t>Mid-January 2015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73" y="-3192"/>
            <a:ext cx="7166020" cy="987967"/>
          </a:xfrm>
        </p:spPr>
        <p:txBody>
          <a:bodyPr/>
          <a:lstStyle/>
          <a:p>
            <a:r>
              <a:rPr lang="en-US" dirty="0" smtClean="0"/>
              <a:t>Proposed RFA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Delivery date of two RFA modules to RAL</a:t>
            </a:r>
          </a:p>
          <a:p>
            <a:pPr lvl="1"/>
            <a:r>
              <a:rPr lang="en-US" dirty="0" smtClean="0"/>
              <a:t>Mid-May 2016 (details in MICE WBS) </a:t>
            </a:r>
          </a:p>
          <a:p>
            <a:pPr lvl="1"/>
            <a:r>
              <a:rPr lang="en-US" dirty="0" smtClean="0"/>
              <a:t>Full characterization tests of tuners after assembly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RFA module assembly starts in the fall of 2015</a:t>
            </a:r>
          </a:p>
          <a:p>
            <a:pPr lvl="1"/>
            <a:r>
              <a:rPr lang="en-US" dirty="0" smtClean="0"/>
              <a:t>All hardware components ready by Oct. 2015</a:t>
            </a:r>
          </a:p>
          <a:p>
            <a:pPr lvl="1"/>
            <a:r>
              <a:rPr lang="en-US" dirty="0" smtClean="0"/>
              <a:t>RFA vessel fabrication readiness review</a:t>
            </a:r>
          </a:p>
          <a:p>
            <a:pPr lvl="2"/>
            <a:r>
              <a:rPr lang="en-US" dirty="0" smtClean="0"/>
              <a:t>Mid-April 2015</a:t>
            </a:r>
          </a:p>
          <a:p>
            <a:pPr lvl="1"/>
            <a:r>
              <a:rPr lang="en-US" dirty="0" smtClean="0"/>
              <a:t> RF coupler final review (experience from MTA) </a:t>
            </a:r>
          </a:p>
          <a:p>
            <a:pPr lvl="2"/>
            <a:r>
              <a:rPr lang="en-US" dirty="0" smtClean="0"/>
              <a:t>May 2015</a:t>
            </a:r>
          </a:p>
          <a:p>
            <a:pPr lvl="1"/>
            <a:r>
              <a:rPr lang="en-US" dirty="0" smtClean="0"/>
              <a:t>Cavity (with beryllium windows) selection and EP</a:t>
            </a:r>
          </a:p>
          <a:p>
            <a:pPr lvl="2"/>
            <a:r>
              <a:rPr lang="en-US" dirty="0" smtClean="0"/>
              <a:t>Mid-June 2015</a:t>
            </a:r>
          </a:p>
          <a:p>
            <a:pPr lvl="1"/>
            <a:r>
              <a:rPr lang="en-US" dirty="0" smtClean="0"/>
              <a:t>Production of actuators</a:t>
            </a:r>
          </a:p>
          <a:p>
            <a:pPr lvl="2"/>
            <a:r>
              <a:rPr lang="en-US" dirty="0" smtClean="0"/>
              <a:t>Starts March 2015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2" y="-3192"/>
            <a:ext cx="7166020" cy="98796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MICE Step V’ represents reduced </a:t>
            </a:r>
            <a:r>
              <a:rPr lang="en-US" dirty="0"/>
              <a:t>cost and technical risk relative to MICE Step </a:t>
            </a:r>
            <a:r>
              <a:rPr lang="en-US" dirty="0" smtClean="0"/>
              <a:t>V</a:t>
            </a:r>
          </a:p>
          <a:p>
            <a:r>
              <a:rPr lang="en-US" dirty="0" smtClean="0"/>
              <a:t>Experience/procedures/fixtures developed for MICE prototype cavity and the single cavity vessel can be directly applied to RFA </a:t>
            </a:r>
          </a:p>
          <a:p>
            <a:r>
              <a:rPr lang="en-US" dirty="0" smtClean="0"/>
              <a:t>Improvement to hardware design &amp; fabrication only to incorporate lessons learned from MTA</a:t>
            </a:r>
          </a:p>
          <a:p>
            <a:r>
              <a:rPr lang="en-US" dirty="0" smtClean="0"/>
              <a:t>Schedule and resources for design/fabrication/assembly/delivery developed under MAP </a:t>
            </a:r>
          </a:p>
          <a:p>
            <a:r>
              <a:rPr lang="en-US" dirty="0" smtClean="0"/>
              <a:t>LBNL team committed to meet the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MICE Step V’</a:t>
            </a:r>
          </a:p>
          <a:p>
            <a:r>
              <a:rPr lang="en-US" dirty="0" smtClean="0"/>
              <a:t>Status and plans of RFA module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RF cavities </a:t>
            </a:r>
          </a:p>
          <a:p>
            <a:pPr lvl="1"/>
            <a:r>
              <a:rPr lang="en-US" dirty="0" smtClean="0"/>
              <a:t>RF couplers</a:t>
            </a:r>
          </a:p>
          <a:p>
            <a:pPr lvl="1"/>
            <a:r>
              <a:rPr lang="en-US" dirty="0" smtClean="0"/>
              <a:t>RF tuners and actuator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Beryllium windows</a:t>
            </a:r>
          </a:p>
          <a:p>
            <a:pPr lvl="1"/>
            <a:r>
              <a:rPr lang="en-US" dirty="0" smtClean="0"/>
              <a:t>RF vacuum vessel</a:t>
            </a:r>
            <a:endParaRPr lang="en-US" dirty="0"/>
          </a:p>
          <a:p>
            <a:pPr lvl="1"/>
            <a:r>
              <a:rPr lang="en-US" dirty="0" smtClean="0"/>
              <a:t>Module assembly and fixtures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yt5_9810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86" y="1591733"/>
            <a:ext cx="4036322" cy="2811009"/>
          </a:xfrm>
          <a:prstGeom prst="rect">
            <a:avLst/>
          </a:prstGeom>
          <a:ln w="25400">
            <a:solidFill>
              <a:srgbClr val="BC0202"/>
            </a:solidFill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103264" y="-3192"/>
            <a:ext cx="716602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Expedited MICE (Step V’)</a:t>
            </a:r>
            <a:endParaRPr lang="en-US" dirty="0"/>
          </a:p>
        </p:txBody>
      </p:sp>
      <p:sp>
        <p:nvSpPr>
          <p:cNvPr id="10" name="Content Placeholder 180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557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 developed in response </a:t>
            </a:r>
            <a:br>
              <a:rPr lang="en-US" dirty="0" smtClean="0"/>
            </a:br>
            <a:r>
              <a:rPr lang="en-US" dirty="0" smtClean="0"/>
              <a:t>to P5 recommendations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5091" y="2084005"/>
            <a:ext cx="4590105" cy="1955800"/>
            <a:chOff x="152400" y="160868"/>
            <a:chExt cx="4590105" cy="19558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228600"/>
              <a:ext cx="4437071" cy="1824804"/>
              <a:chOff x="66970" y="1088416"/>
              <a:chExt cx="4437071" cy="18248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6970" y="139505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61" name="Straight Arrow Connector 60"/>
                <p:cNvCxnSpPr>
                  <a:stCxn id="60" idx="0"/>
                  <a:endCxn id="76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60" idx="0"/>
                  <a:endCxn id="77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60" idx="0"/>
                  <a:endCxn id="78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60" idx="0"/>
                  <a:endCxn id="79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60" idx="0"/>
                  <a:endCxn id="80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862134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1916251" y="1088416"/>
                <a:ext cx="736510" cy="1824804"/>
                <a:chOff x="1916251" y="4084072"/>
                <a:chExt cx="736510" cy="182480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50" name="Straight Connector 49"/>
                  <p:cNvCxnSpPr>
                    <a:stCxn id="53" idx="2"/>
                    <a:endCxn id="52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>
                    <a:stCxn id="53" idx="0"/>
                    <a:endCxn id="52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Arc 51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Arc 52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Oval 42"/>
                <p:cNvSpPr>
                  <a:spLocks/>
                </p:cNvSpPr>
                <p:nvPr/>
              </p:nvSpPr>
              <p:spPr>
                <a:xfrm>
                  <a:off x="2069871" y="4624500"/>
                  <a:ext cx="420624" cy="42062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074789" y="5724210"/>
                  <a:ext cx="41026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116050" y="5440975"/>
                  <a:ext cx="307626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6" name="Straight Arrow Connector 45"/>
                <p:cNvCxnSpPr>
                  <a:stCxn id="45" idx="0"/>
                  <a:endCxn id="56" idx="2"/>
                </p:cNvCxnSpPr>
                <p:nvPr/>
              </p:nvCxnSpPr>
              <p:spPr>
                <a:xfrm flipV="1">
                  <a:off x="2269863" y="5260508"/>
                  <a:ext cx="277724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45" idx="0"/>
                  <a:endCxn id="57" idx="2"/>
                </p:cNvCxnSpPr>
                <p:nvPr/>
              </p:nvCxnSpPr>
              <p:spPr>
                <a:xfrm flipH="1" flipV="1">
                  <a:off x="2021426" y="5261902"/>
                  <a:ext cx="248437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1917762" y="4084072"/>
                  <a:ext cx="7269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Absorber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9" name="Straight Arrow Connector 48"/>
                <p:cNvCxnSpPr>
                  <a:stCxn id="48" idx="2"/>
                  <a:endCxn id="43" idx="0"/>
                </p:cNvCxnSpPr>
                <p:nvPr/>
              </p:nvCxnSpPr>
              <p:spPr>
                <a:xfrm flipH="1">
                  <a:off x="2280183" y="4268738"/>
                  <a:ext cx="1035" cy="35576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2699097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2751093" y="1379670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2" name="Straight Arrow Connector 21"/>
                <p:cNvCxnSpPr>
                  <a:stCxn id="21" idx="0"/>
                  <a:endCxn id="41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stCxn id="21" idx="0"/>
                  <a:endCxn id="40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21" idx="0"/>
                  <a:endCxn id="39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21" idx="0"/>
                  <a:endCxn id="38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21" idx="0"/>
                  <a:endCxn id="37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/>
            <p:cNvSpPr/>
            <p:nvPr/>
          </p:nvSpPr>
          <p:spPr>
            <a:xfrm>
              <a:off x="152400" y="160868"/>
              <a:ext cx="4590105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123869" y="1009331"/>
            <a:ext cx="29527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/>
              <a:t>Legend: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SS	=	Spectrometer Solenoid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FC	=	Focus Coil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AFC	=	Absorber-Focus Coil</a:t>
            </a:r>
            <a:r>
              <a:rPr lang="en-US" sz="1200" dirty="0"/>
              <a:t> </a:t>
            </a:r>
            <a:r>
              <a:rPr lang="en-US" sz="1200" dirty="0" smtClean="0"/>
              <a:t>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RFA	=	RF-Absorber 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2284663" y="4039805"/>
            <a:ext cx="364716" cy="413708"/>
          </a:xfrm>
          <a:prstGeom prst="downArrow">
            <a:avLst/>
          </a:prstGeom>
          <a:gradFill>
            <a:gsLst>
              <a:gs pos="0">
                <a:srgbClr val="BC020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43166" y="4453513"/>
            <a:ext cx="8891700" cy="2087736"/>
            <a:chOff x="155091" y="4639734"/>
            <a:chExt cx="8891700" cy="2087736"/>
          </a:xfrm>
        </p:grpSpPr>
        <p:grpSp>
          <p:nvGrpSpPr>
            <p:cNvPr id="84" name="Group 83"/>
            <p:cNvGrpSpPr/>
            <p:nvPr/>
          </p:nvGrpSpPr>
          <p:grpSpPr>
            <a:xfrm>
              <a:off x="228600" y="4696076"/>
              <a:ext cx="6703666" cy="1949403"/>
              <a:chOff x="91440" y="4696076"/>
              <a:chExt cx="6703666" cy="1949403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1886723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23984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628319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47062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5042158" y="5111929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169" name="Rectangle 168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2" name="TextBox 161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64" name="Straight Arrow Connector 163"/>
                <p:cNvCxnSpPr>
                  <a:stCxn id="163" idx="0"/>
                  <a:endCxn id="183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>
                  <a:stCxn id="163" idx="0"/>
                  <a:endCxn id="182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63" idx="0"/>
                  <a:endCxn id="181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>
                  <a:stCxn id="163" idx="0"/>
                  <a:endCxn id="180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63" idx="0"/>
                  <a:endCxn id="179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91440" y="511192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41" name="Straight Arrow Connector 140"/>
                <p:cNvCxnSpPr>
                  <a:stCxn id="140" idx="0"/>
                  <a:endCxn id="156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40" idx="0"/>
                  <a:endCxn id="157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40" idx="0"/>
                  <a:endCxn id="158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40" idx="0"/>
                  <a:endCxn id="159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40" idx="0"/>
                  <a:endCxn id="160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447866" y="5157134"/>
                <a:ext cx="736510" cy="1470265"/>
                <a:chOff x="1916251" y="4420531"/>
                <a:chExt cx="736510" cy="1470265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130" name="Straight Connector 129"/>
                  <p:cNvCxnSpPr>
                    <a:stCxn id="133" idx="2"/>
                    <a:endCxn id="132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>
                    <a:stCxn id="133" idx="0"/>
                    <a:endCxn id="132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Arc 131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Arc 132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" name="TextBox 125"/>
                <p:cNvSpPr txBox="1"/>
                <p:nvPr/>
              </p:nvSpPr>
              <p:spPr>
                <a:xfrm>
                  <a:off x="2032454" y="5706130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2056781" y="5440975"/>
                  <a:ext cx="3932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28" name="Straight Arrow Connector 127"/>
                <p:cNvCxnSpPr>
                  <a:stCxn id="127" idx="0"/>
                  <a:endCxn id="136" idx="2"/>
                </p:cNvCxnSpPr>
                <p:nvPr/>
              </p:nvCxnSpPr>
              <p:spPr>
                <a:xfrm flipV="1">
                  <a:off x="2253387" y="5260508"/>
                  <a:ext cx="294200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>
                  <a:stCxn id="127" idx="0"/>
                  <a:endCxn id="137" idx="2"/>
                </p:cNvCxnSpPr>
                <p:nvPr/>
              </p:nvCxnSpPr>
              <p:spPr>
                <a:xfrm flipH="1" flipV="1">
                  <a:off x="2021426" y="5261902"/>
                  <a:ext cx="231961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3689655" y="5152453"/>
                <a:ext cx="736510" cy="1477637"/>
                <a:chOff x="4000457" y="4415850"/>
                <a:chExt cx="736510" cy="1477637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 rot="10800000">
                  <a:off x="4000457" y="4415850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117" name="Straight Connector 116"/>
                  <p:cNvCxnSpPr>
                    <a:stCxn id="120" idx="2"/>
                    <a:endCxn id="119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>
                    <a:stCxn id="120" idx="0"/>
                    <a:endCxn id="119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Arc 118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Arc 119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4122558" y="5708821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</p:grpSp>
          <p:cxnSp>
            <p:nvCxnSpPr>
              <p:cNvPr id="95" name="Straight Connector 94"/>
              <p:cNvCxnSpPr/>
              <p:nvPr/>
            </p:nvCxnSpPr>
            <p:spPr>
              <a:xfrm>
                <a:off x="241145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1947562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flipH="1">
                <a:off x="3335504" y="5231827"/>
                <a:ext cx="182880" cy="67922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499590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 rot="10800000">
                <a:off x="4527746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3095958" y="4728342"/>
                <a:ext cx="6701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Primary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101" name="Straight Arrow Connector 100"/>
              <p:cNvCxnSpPr>
                <a:stCxn id="100" idx="2"/>
                <a:endCxn id="97" idx="0"/>
              </p:cNvCxnSpPr>
              <p:nvPr/>
            </p:nvCxnSpPr>
            <p:spPr>
              <a:xfrm flipH="1">
                <a:off x="3426944" y="5097674"/>
                <a:ext cx="4104" cy="13415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87296" y="6173802"/>
                <a:ext cx="324984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FC2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103" name="Straight Arrow Connector 102"/>
              <p:cNvCxnSpPr>
                <a:stCxn id="102" idx="0"/>
                <a:endCxn id="121" idx="0"/>
              </p:cNvCxnSpPr>
              <p:nvPr/>
            </p:nvCxnSpPr>
            <p:spPr>
              <a:xfrm flipV="1">
                <a:off x="4049788" y="5993824"/>
                <a:ext cx="271202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stCxn id="102" idx="0"/>
                <a:endCxn id="122" idx="0"/>
              </p:cNvCxnSpPr>
              <p:nvPr/>
            </p:nvCxnSpPr>
            <p:spPr>
              <a:xfrm flipH="1" flipV="1">
                <a:off x="3794829" y="5993824"/>
                <a:ext cx="254959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1906511" y="6448863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smtClean="0"/>
                  <a:t>RFA1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96327" y="6445424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smtClean="0"/>
                  <a:t>RFA2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527798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593792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109" name="Straight Arrow Connector 108"/>
              <p:cNvCxnSpPr>
                <a:stCxn id="107" idx="2"/>
                <a:endCxn id="112" idx="2"/>
              </p:cNvCxnSpPr>
              <p:nvPr/>
            </p:nvCxnSpPr>
            <p:spPr>
              <a:xfrm flipH="1">
                <a:off x="4899441" y="5065408"/>
                <a:ext cx="2446" cy="166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8" idx="2"/>
                <a:endCxn id="114" idx="0"/>
              </p:cNvCxnSpPr>
              <p:nvPr/>
            </p:nvCxnSpPr>
            <p:spPr>
              <a:xfrm>
                <a:off x="1967881" y="5065408"/>
                <a:ext cx="2540" cy="17413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7154326" y="5157810"/>
              <a:ext cx="18924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NEW </a:t>
              </a:r>
              <a:b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Expedited</a:t>
              </a:r>
            </a:p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MICE Final</a:t>
              </a:r>
              <a:b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Configuration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5091" y="4639734"/>
              <a:ext cx="6846842" cy="207742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lide Number Placeholder 282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113410" y="4387768"/>
            <a:ext cx="146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C0202"/>
                </a:solidFill>
              </a:rPr>
              <a:t>Operational </a:t>
            </a:r>
            <a:br>
              <a:rPr lang="en-US" b="1" dirty="0" smtClean="0">
                <a:solidFill>
                  <a:srgbClr val="BC0202"/>
                </a:solidFill>
              </a:rPr>
            </a:br>
            <a:r>
              <a:rPr lang="en-US" b="1" dirty="0" smtClean="0">
                <a:solidFill>
                  <a:srgbClr val="BC0202"/>
                </a:solidFill>
              </a:rPr>
              <a:t>2017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7142401" y="3444869"/>
            <a:ext cx="1907081" cy="13658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Represents reduced cost and technical risk relative to MICE Step V</a:t>
            </a:r>
            <a:endParaRPr lang="en-US" dirty="0"/>
          </a:p>
        </p:txBody>
      </p:sp>
      <p:cxnSp>
        <p:nvCxnSpPr>
          <p:cNvPr id="189" name="Straight Arrow Connector 188"/>
          <p:cNvCxnSpPr>
            <a:stCxn id="188" idx="2"/>
            <a:endCxn id="86" idx="3"/>
          </p:cNvCxnSpPr>
          <p:nvPr/>
        </p:nvCxnSpPr>
        <p:spPr>
          <a:xfrm flipH="1">
            <a:off x="6990008" y="4810716"/>
            <a:ext cx="1105934" cy="68151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8" idx="2"/>
          </p:cNvCxnSpPr>
          <p:nvPr/>
        </p:nvCxnSpPr>
        <p:spPr>
          <a:xfrm flipH="1">
            <a:off x="4817535" y="4402742"/>
            <a:ext cx="2115312" cy="1007458"/>
          </a:xfrm>
          <a:prstGeom prst="straightConnector1">
            <a:avLst/>
          </a:prstGeom>
          <a:ln>
            <a:solidFill>
              <a:srgbClr val="BC020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05906" y="202806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2015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92" name="Date Placeholder 1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193" name="Footer Placeholder 1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68" y="-3192"/>
            <a:ext cx="7166020" cy="987967"/>
          </a:xfrm>
        </p:spPr>
        <p:txBody>
          <a:bodyPr/>
          <a:lstStyle/>
          <a:p>
            <a:r>
              <a:rPr lang="en-US" dirty="0" smtClean="0"/>
              <a:t>Reference and Alternative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Cooling-dem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" y="1116825"/>
            <a:ext cx="8987788" cy="21146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pic>
        <p:nvPicPr>
          <p:cNvPr id="13" name="Picture 12" descr="Cooling-demo-alternati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" y="3356789"/>
            <a:ext cx="8964488" cy="226107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669" y="1227668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 Design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05" y="3410410"/>
            <a:ext cx="22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Alternative Design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446" y="5630337"/>
            <a:ext cx="8856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single cavity modules, like the one in operation in the </a:t>
            </a:r>
            <a:r>
              <a:rPr lang="en-US" dirty="0" smtClean="0"/>
              <a:t>MTA</a:t>
            </a:r>
            <a:r>
              <a:rPr lang="zh-CN" altLang="en-US" dirty="0" smtClean="0"/>
              <a:t>：</a:t>
            </a:r>
            <a:r>
              <a:rPr lang="en-US" dirty="0" smtClean="0"/>
              <a:t>10 </a:t>
            </a:r>
            <a:r>
              <a:rPr lang="en-US" dirty="0"/>
              <a:t>MV/m; nominal 12 MV/m from two 2MW </a:t>
            </a:r>
            <a:r>
              <a:rPr lang="en-US" dirty="0" smtClean="0"/>
              <a:t>amplifiers</a:t>
            </a:r>
            <a:r>
              <a:rPr lang="zh-CN" altLang="en-US" dirty="0" smtClean="0"/>
              <a:t>；</a:t>
            </a:r>
            <a:r>
              <a:rPr lang="en-US" dirty="0" smtClean="0"/>
              <a:t> </a:t>
            </a:r>
            <a:r>
              <a:rPr lang="en-US" altLang="zh-CN" dirty="0" smtClean="0"/>
              <a:t>Our responsibility is to 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eliver two RFA modules to RAL by mid-May 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3113" y="491067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RFA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2543" y="257802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RFA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4043" y="2576693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RFA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9532" y="4902207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RFA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</p:spPr>
        <p:txBody>
          <a:bodyPr/>
          <a:lstStyle/>
          <a:p>
            <a:r>
              <a:rPr lang="en-US" dirty="0" smtClean="0"/>
              <a:t>Status of the MICE RFA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 descr="i5_175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996" y="998886"/>
            <a:ext cx="4148668" cy="5556250"/>
          </a:xfrm>
        </p:spPr>
      </p:pic>
      <p:sp>
        <p:nvSpPr>
          <p:cNvPr id="12" name="TextBox 11"/>
          <p:cNvSpPr txBox="1"/>
          <p:nvPr/>
        </p:nvSpPr>
        <p:spPr>
          <a:xfrm>
            <a:off x="169334" y="1199446"/>
            <a:ext cx="47836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spcBef>
                <a:spcPts val="600"/>
              </a:spcBef>
              <a:buFont typeface="Arial"/>
              <a:buChar char="•"/>
            </a:pPr>
            <a:r>
              <a:rPr lang="en-US" altLang="zh-CN" sz="2400" dirty="0" smtClean="0"/>
              <a:t>The MICE RFA module is very similar/identical to the MTA single cavity vessel</a:t>
            </a:r>
            <a:endParaRPr lang="en-US" altLang="zh-CN" sz="2400" dirty="0"/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RF </a:t>
            </a:r>
            <a:r>
              <a:rPr lang="en-US" sz="2000" dirty="0"/>
              <a:t>cavities </a:t>
            </a:r>
            <a:endParaRPr lang="en-US" sz="2000" dirty="0" smtClean="0"/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RF couplers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Cavity support struts 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RF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tuners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forks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Actuator and </a:t>
            </a:r>
            <a:r>
              <a:rPr lang="en-US" sz="2000" dirty="0" smtClean="0">
                <a:solidFill>
                  <a:srgbClr val="77933C"/>
                </a:solidFill>
              </a:rPr>
              <a:t>controls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Beryllium windows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RF </a:t>
            </a:r>
            <a:r>
              <a:rPr lang="en-US" sz="2000" dirty="0"/>
              <a:t>vacuum </a:t>
            </a:r>
            <a:r>
              <a:rPr lang="en-US" sz="2000" dirty="0" smtClean="0"/>
              <a:t>vessel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Support stand</a:t>
            </a:r>
          </a:p>
          <a:p>
            <a:pPr marL="696913" lvl="2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Assembly fixtures and procedures</a:t>
            </a:r>
          </a:p>
          <a:p>
            <a:pPr marL="338138" lvl="1" indent="-338138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Vacuum system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8891" y="605081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Single cavity vessel at MTA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9" y="-3192"/>
            <a:ext cx="7166020" cy="987967"/>
          </a:xfrm>
        </p:spPr>
        <p:txBody>
          <a:bodyPr/>
          <a:lstStyle/>
          <a:p>
            <a:r>
              <a:rPr lang="en-US" dirty="0" smtClean="0"/>
              <a:t>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four best cavities (two spares) from nine cavity bodies based on inner surface finish, frequency measurement and water cooling pipe location</a:t>
            </a:r>
          </a:p>
          <a:p>
            <a:pPr lvl="1"/>
            <a:r>
              <a:rPr lang="en-US" dirty="0" smtClean="0"/>
              <a:t>Four cavities have been measured previously</a:t>
            </a:r>
          </a:p>
          <a:p>
            <a:pPr lvl="1"/>
            <a:r>
              <a:rPr lang="en-US" dirty="0" smtClean="0"/>
              <a:t>Two cavities are eliminated due to un-acceptable surface finish</a:t>
            </a:r>
          </a:p>
          <a:p>
            <a:pPr lvl="1"/>
            <a:r>
              <a:rPr lang="en-US" dirty="0" smtClean="0"/>
              <a:t>Pairing of beryllium windows with cavity bodies by measuring resonant frequency </a:t>
            </a:r>
            <a:endParaRPr lang="en-US" dirty="0"/>
          </a:p>
          <a:p>
            <a:r>
              <a:rPr lang="en-US" dirty="0" smtClean="0"/>
              <a:t>Electro-polishing (EP) of the </a:t>
            </a:r>
            <a:r>
              <a:rPr lang="en-US" dirty="0"/>
              <a:t>selected </a:t>
            </a:r>
            <a:r>
              <a:rPr lang="en-US" dirty="0" smtClean="0"/>
              <a:t>four cavity bodies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7420" y="28222"/>
            <a:ext cx="7805247" cy="9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Frequency Measurement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01" y="1148644"/>
            <a:ext cx="4800599" cy="2520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dirty="0" smtClean="0"/>
              <a:t>Cavity body frequency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b</a:t>
            </a:r>
            <a:endParaRPr lang="en-US" i="1" baseline="-250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Be window frequencies, </a:t>
            </a:r>
            <a:r>
              <a:rPr lang="en-US" i="1" dirty="0" smtClean="0"/>
              <a:t>f</a:t>
            </a:r>
            <a:r>
              <a:rPr lang="en-US" i="1" baseline="-25000" dirty="0" smtClean="0"/>
              <a:t>w1</a:t>
            </a:r>
            <a:r>
              <a:rPr lang="en-US" i="1" dirty="0" smtClean="0"/>
              <a:t>, f</a:t>
            </a:r>
            <a:r>
              <a:rPr lang="en-US" i="1" baseline="-25000" dirty="0" smtClean="0"/>
              <a:t>w2</a:t>
            </a:r>
            <a:r>
              <a:rPr lang="en-US" i="1" dirty="0" smtClean="0"/>
              <a:t> </a:t>
            </a:r>
            <a:r>
              <a:rPr lang="en-US" dirty="0" smtClean="0"/>
              <a:t>perturbations, compared with previous CMM measurement </a:t>
            </a:r>
            <a:br>
              <a:rPr lang="en-US" dirty="0" smtClean="0"/>
            </a:br>
            <a:r>
              <a:rPr lang="en-US" dirty="0" smtClean="0"/>
              <a:t>and RF simulations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Measurements already started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34769"/>
              </p:ext>
            </p:extLst>
          </p:nvPr>
        </p:nvGraphicFramePr>
        <p:xfrm>
          <a:off x="462849" y="3719685"/>
          <a:ext cx="3620599" cy="70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168200" imgH="228600" progId="Equation.3">
                  <p:embed/>
                </p:oleObj>
              </mc:Choice>
              <mc:Fallback>
                <p:oleObj name="Equation" r:id="rId3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849" y="3719685"/>
                        <a:ext cx="3620599" cy="70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3021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761" y="1174045"/>
            <a:ext cx="4289772" cy="32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42" y="2577"/>
            <a:ext cx="7166020" cy="987967"/>
          </a:xfrm>
        </p:spPr>
        <p:txBody>
          <a:bodyPr/>
          <a:lstStyle/>
          <a:p>
            <a:r>
              <a:rPr lang="en-US" dirty="0" smtClean="0"/>
              <a:t>Electro-Polishing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868" y="1069623"/>
            <a:ext cx="8856131" cy="539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Valid ES&amp;H approval of EP at LBNL</a:t>
            </a:r>
          </a:p>
          <a:p>
            <a:r>
              <a:rPr lang="en-US" dirty="0" smtClean="0"/>
              <a:t>EP of four selected cavity bodies, following the same procedure we developed for MICE prototype cavity</a:t>
            </a:r>
            <a:r>
              <a:rPr lang="en-US" dirty="0"/>
              <a:t>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2012</a:t>
            </a:r>
          </a:p>
          <a:p>
            <a:r>
              <a:rPr lang="en-US" dirty="0" smtClean="0"/>
              <a:t>A few minor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improvements for</a:t>
            </a:r>
            <a:br>
              <a:rPr lang="en-US" dirty="0" smtClean="0"/>
            </a:br>
            <a:r>
              <a:rPr lang="en-US" dirty="0" smtClean="0"/>
              <a:t>the EP fixture</a:t>
            </a:r>
          </a:p>
          <a:p>
            <a:r>
              <a:rPr lang="en-US" dirty="0" smtClean="0"/>
              <a:t>EP plan/schedule </a:t>
            </a:r>
            <a:br>
              <a:rPr lang="en-US" dirty="0" smtClean="0"/>
            </a:br>
            <a:r>
              <a:rPr lang="en-US" dirty="0" smtClean="0"/>
              <a:t>developed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555" y="2754489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9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67" y="-3192"/>
            <a:ext cx="7166020" cy="987967"/>
          </a:xfrm>
        </p:spPr>
        <p:txBody>
          <a:bodyPr/>
          <a:lstStyle/>
          <a:p>
            <a:r>
              <a:rPr lang="en-US" dirty="0" smtClean="0"/>
              <a:t>Current Status of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MAP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8044" y="1127953"/>
            <a:ext cx="4724399" cy="53057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Seven cavity bodies have been moved out of storage container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Two cavity bodies are moved out of box and installed on inspection stands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Installation of beryllium windows soon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RF cavity frequency measurement setup in progress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8007" y="1819397"/>
            <a:ext cx="5305772" cy="3979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5554" y="5771446"/>
            <a:ext cx="315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Assembly Shop at LBNL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                       December 2, 2014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5985"/>
      </p:ext>
    </p:extLst>
  </p:cSld>
  <p:clrMapOvr>
    <a:masterClrMapping/>
  </p:clrMapOvr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MAP_R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10694</TotalTime>
  <Words>1146</Words>
  <Application>Microsoft Macintosh PowerPoint</Application>
  <PresentationFormat>On-screen Show (4:3)</PresentationFormat>
  <Paragraphs>206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2014_DOE_Review_Template</vt:lpstr>
      <vt:lpstr>FNAL_MAP_R2</vt:lpstr>
      <vt:lpstr>Equation</vt:lpstr>
      <vt:lpstr>Status of MICE RF for Step V’  (at LBNL)</vt:lpstr>
      <vt:lpstr>Outline</vt:lpstr>
      <vt:lpstr>PowerPoint Presentation</vt:lpstr>
      <vt:lpstr>Reference and Alternative</vt:lpstr>
      <vt:lpstr>Status of the MICE RFA Module</vt:lpstr>
      <vt:lpstr>RF Cavities</vt:lpstr>
      <vt:lpstr>PowerPoint Presentation</vt:lpstr>
      <vt:lpstr>Electro-Polishing</vt:lpstr>
      <vt:lpstr>Current Status of Cavities</vt:lpstr>
      <vt:lpstr>RF Coupler</vt:lpstr>
      <vt:lpstr>Cavity Tuners</vt:lpstr>
      <vt:lpstr>Actuator Design Improvement</vt:lpstr>
      <vt:lpstr>New Actuator Design</vt:lpstr>
      <vt:lpstr>Integration </vt:lpstr>
      <vt:lpstr>RFA Vessel </vt:lpstr>
      <vt:lpstr>Proposed RFA Schedule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Derun Li</cp:lastModifiedBy>
  <cp:revision>164</cp:revision>
  <dcterms:created xsi:type="dcterms:W3CDTF">2012-06-15T14:46:19Z</dcterms:created>
  <dcterms:modified xsi:type="dcterms:W3CDTF">2014-12-05T22:54:27Z</dcterms:modified>
</cp:coreProperties>
</file>