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4"/>
  </p:notesMasterIdLst>
  <p:handoutMasterIdLst>
    <p:handoutMasterId r:id="rId25"/>
  </p:handoutMasterIdLst>
  <p:sldIdLst>
    <p:sldId id="265" r:id="rId3"/>
    <p:sldId id="465" r:id="rId4"/>
    <p:sldId id="473" r:id="rId5"/>
    <p:sldId id="472" r:id="rId6"/>
    <p:sldId id="476" r:id="rId7"/>
    <p:sldId id="468" r:id="rId8"/>
    <p:sldId id="469" r:id="rId9"/>
    <p:sldId id="470" r:id="rId10"/>
    <p:sldId id="471" r:id="rId11"/>
    <p:sldId id="450" r:id="rId12"/>
    <p:sldId id="490" r:id="rId13"/>
    <p:sldId id="479" r:id="rId14"/>
    <p:sldId id="461" r:id="rId15"/>
    <p:sldId id="474" r:id="rId16"/>
    <p:sldId id="492" r:id="rId17"/>
    <p:sldId id="493" r:id="rId18"/>
    <p:sldId id="491" r:id="rId19"/>
    <p:sldId id="497" r:id="rId20"/>
    <p:sldId id="495" r:id="rId21"/>
    <p:sldId id="496" r:id="rId22"/>
    <p:sldId id="366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918FC"/>
    <a:srgbClr val="000000"/>
    <a:srgbClr val="FEA300"/>
    <a:srgbClr val="BD1F24"/>
    <a:srgbClr val="003087"/>
    <a:srgbClr val="0F2D62"/>
    <a:srgbClr val="505050"/>
    <a:srgbClr val="808080"/>
    <a:srgbClr val="DA592A"/>
    <a:srgbClr val="154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047" autoAdjust="0"/>
  </p:normalViewPr>
  <p:slideViewPr>
    <p:cSldViewPr snapToGrid="0" snapToObjects="1">
      <p:cViewPr>
        <p:scale>
          <a:sx n="66" d="100"/>
          <a:sy n="66" d="100"/>
        </p:scale>
        <p:origin x="-2120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Relationship Id="rId2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Relationship Id="rId2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4" Type="http://schemas.openxmlformats.org/officeDocument/2006/relationships/image" Target="../media/image44.wmf"/><Relationship Id="rId1" Type="http://schemas.openxmlformats.org/officeDocument/2006/relationships/image" Target="../media/image41.wmf"/><Relationship Id="rId2" Type="http://schemas.openxmlformats.org/officeDocument/2006/relationships/image" Target="../media/image4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Relationship Id="rId2" Type="http://schemas.openxmlformats.org/officeDocument/2006/relationships/image" Target="../media/image57.wmf"/><Relationship Id="rId3" Type="http://schemas.openxmlformats.org/officeDocument/2006/relationships/image" Target="../media/image5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Relationship Id="rId2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67469899-1242-3C46-94B2-BC90EA0B678F}" type="datetimeFigureOut">
              <a:rPr lang="en-US"/>
              <a:pPr>
                <a:defRPr/>
              </a:pPr>
              <a:t>12/5/14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3F476C35-1942-9542-BF72-8D44347EF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2170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F0E6D25C-4F0C-C04E-BCC6-53447C8ADBB9}" type="datetimeFigureOut">
              <a:rPr lang="en-US"/>
              <a:pPr>
                <a:defRPr/>
              </a:pPr>
              <a:t>12/5/14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52059234-B5B5-F04C-8BB0-45D74D74EC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947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059234-B5B5-F04C-8BB0-45D74D74EC1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382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 dirty="0" smtClean="0">
                <a:latin typeface="Lucida Sans" charset="0"/>
              </a:rPr>
              <a:t>A transformational opportunity for high-field science</a:t>
            </a:r>
          </a:p>
          <a:p>
            <a:pPr lvl="1"/>
            <a:r>
              <a:rPr lang="en-US" sz="2000" dirty="0" smtClean="0">
                <a:latin typeface="Lucida Sans" charset="0"/>
              </a:rPr>
              <a:t>But it is also a quantum leap in technology</a:t>
            </a:r>
          </a:p>
          <a:p>
            <a:pPr lvl="1"/>
            <a:r>
              <a:rPr lang="en-US" sz="2000" dirty="0" smtClean="0">
                <a:ea typeface="宋体" charset="0"/>
                <a:cs typeface="宋体" charset="0"/>
              </a:rPr>
              <a:t>Resistive magnets take 30 MW to reach 45 T; </a:t>
            </a:r>
          </a:p>
          <a:p>
            <a:pPr lvl="1"/>
            <a:r>
              <a:rPr lang="en-US" altLang="zh-CN" sz="2000" dirty="0" smtClean="0">
                <a:ea typeface="宋体" charset="0"/>
                <a:cs typeface="宋体" charset="0"/>
              </a:rPr>
              <a:t>LTS conductors mature, reaching their limits at ~20 T.</a:t>
            </a:r>
            <a:endParaRPr lang="en-US" sz="2000" dirty="0" smtClean="0"/>
          </a:p>
          <a:p>
            <a:pPr lvl="1"/>
            <a:endParaRPr lang="en-US" sz="2000" dirty="0" smtClean="0">
              <a:latin typeface="Lucida Sans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059234-B5B5-F04C-8BB0-45D74D74EC1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309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altLang="zh-CN">
              <a:latin typeface="Times New Roman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059234-B5B5-F04C-8BB0-45D74D74EC1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13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gi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v2_041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abLogo_r0g48b1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660400"/>
            <a:ext cx="33734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itleSlide_v2_0411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939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FermilabLogo_r0g48b1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-118269"/>
            <a:ext cx="33734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308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308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592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17C2F-1819-4840-A7E2-12195C948E39}" type="datetime1">
              <a:rPr lang="en-US"/>
              <a:pPr>
                <a:defRPr/>
              </a:pPr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B8310-E744-874A-8EBF-F9C41F587B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68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82502-F2A1-3A49-BA73-01D4512F8770}" type="datetime1">
              <a:rPr lang="en-US"/>
              <a:pPr>
                <a:defRPr/>
              </a:pPr>
              <a:t>12/5/14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EB05F-8C1B-6E4B-B45E-7080863136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343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lang="en-US" sz="2400" smtClean="0"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6167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>
              <a:defRPr/>
            </a:pPr>
            <a:fld id="{F04A34B2-60DF-A54B-A4C4-48E7FDFC4FAB}" type="datetime1">
              <a:rPr lang="en-US"/>
              <a:pPr>
                <a:defRPr/>
              </a:pPr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616700"/>
            <a:ext cx="5373688" cy="2413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 eaLnBrk="1" hangingPunct="1"/>
            <a:r>
              <a:rPr lang="en-US" sz="900" dirty="0" smtClean="0">
                <a:solidFill>
                  <a:srgbClr val="003087"/>
                </a:solidFill>
                <a:latin typeface="Helvetica" charset="0"/>
              </a:rPr>
              <a:t>Tengming Shen | High temperature superconducting magnets: Pushing limits</a:t>
            </a:r>
            <a:endParaRPr lang="en-US" sz="900" b="1" dirty="0">
              <a:solidFill>
                <a:srgbClr val="003087"/>
              </a:solidFill>
              <a:latin typeface="Helvetica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616700"/>
            <a:ext cx="447675" cy="241300"/>
          </a:xfrm>
        </p:spPr>
        <p:txBody>
          <a:bodyPr/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>
              <a:defRPr/>
            </a:pPr>
            <a:fld id="{BE24E5FE-BCAD-444E-92C0-F84A65F9C8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313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>
          <a:xfrm>
            <a:off x="6459538" y="6592777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ABFCE-982D-BA41-A538-9D0B5E999B08}" type="datetime1">
              <a:rPr lang="en-US"/>
              <a:pPr>
                <a:defRPr/>
              </a:pPr>
              <a:t>12/5/14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>
          <a:xfrm>
            <a:off x="806450" y="6592777"/>
            <a:ext cx="5373688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C7D51-A25A-1740-ABDF-6410AF3F5D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5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6459538" y="6592777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3D6CB-6BB1-F842-893A-5E72F2C41BB9}" type="datetime1">
              <a:rPr lang="en-US"/>
              <a:pPr>
                <a:defRPr/>
              </a:pPr>
              <a:t>12/5/14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806450" y="6592777"/>
            <a:ext cx="5373688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AF638-EF48-2A4E-8983-3DE3D812A9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910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459538" y="6592777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F38D1-EAE9-AB4F-8351-880373FF9199}" type="datetime1">
              <a:rPr lang="en-US"/>
              <a:pPr>
                <a:defRPr/>
              </a:pPr>
              <a:t>12/5/14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92777"/>
            <a:ext cx="5373688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A6ED6-3BDA-C54C-ABEE-CCE25BCFBC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26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17"/>
          <p:cNvSpPr txBox="1">
            <a:spLocks noChangeArrowheads="1"/>
          </p:cNvSpPr>
          <p:nvPr userDrawn="1"/>
        </p:nvSpPr>
        <p:spPr>
          <a:xfrm>
            <a:off x="381000" y="6305550"/>
            <a:ext cx="5334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E0A2C2-4D7E-4063-946A-A0F1CF11DC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Fermilab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57200" y="1676400"/>
            <a:ext cx="8229600" cy="4525963"/>
          </a:xfrm>
          <a:prstGeom prst="rect">
            <a:avLst/>
          </a:prstGeo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>
                <a:latin typeface="+mj-lt"/>
              </a:defRPr>
            </a:lvl1pPr>
            <a:lvl2pPr>
              <a:buFontTx/>
              <a:buBlip>
                <a:blip r:embed="rId2"/>
              </a:buBlip>
              <a:defRPr>
                <a:latin typeface="+mj-lt"/>
              </a:defRPr>
            </a:lvl2pPr>
            <a:lvl3pPr>
              <a:buFontTx/>
              <a:buBlip>
                <a:blip r:embed="rId2"/>
              </a:buBlip>
              <a:defRPr>
                <a:latin typeface="+mj-lt"/>
              </a:defRPr>
            </a:lvl3pPr>
            <a:lvl4pPr>
              <a:buFontTx/>
              <a:buBlip>
                <a:blip r:embed="rId2"/>
              </a:buBlip>
              <a:defRPr>
                <a:latin typeface="+mj-lt"/>
              </a:defRPr>
            </a:lvl4pPr>
            <a:lvl5pPr>
              <a:buFontTx/>
              <a:buBlip>
                <a:blip r:embed="rId2"/>
              </a:buBlip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60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986438"/>
      </p:ext>
    </p:extLst>
  </p:cSld>
  <p:clrMapOvr>
    <a:masterClrMapping/>
  </p:clrMapOvr>
  <p:transition xmlns:p14="http://schemas.microsoft.com/office/powerpoint/2010/main"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42E2C-383E-BE46-B093-374D92B69696}" type="datetime1">
              <a:rPr lang="en-US"/>
              <a:pPr>
                <a:defRPr/>
              </a:pPr>
              <a:t>12/5/14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736AB-5CCA-AB4F-A66B-7C8AA41F97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936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18E17-3ECA-DC4A-B48D-39471882FC89}" type="datetime1">
              <a:rPr lang="en-US"/>
              <a:pPr>
                <a:defRPr/>
              </a:pPr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C9208-CAEC-4942-94C4-107BFD81BC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416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92777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3087"/>
                </a:solidFill>
                <a:latin typeface="Helvetica"/>
              </a:defRPr>
            </a:lvl1pPr>
          </a:lstStyle>
          <a:p>
            <a:pPr>
              <a:defRPr/>
            </a:pPr>
            <a:fld id="{3F88EFA7-9CF6-6240-992B-2254500F07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68" r:id="rId3"/>
    <p:sldLayoutId id="2147484069" r:id="rId4"/>
    <p:sldLayoutId id="2147484070" r:id="rId5"/>
    <p:sldLayoutId id="2147484078" r:id="rId6"/>
    <p:sldLayoutId id="2147484079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Footer_0411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3087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fld id="{14A891B8-4AC7-1643-9196-72EA9BFD1A7A}" type="datetime1">
              <a:rPr lang="en-US"/>
              <a:pPr>
                <a:defRPr/>
              </a:pPr>
              <a:t>12/5/14</a:t>
            </a:fld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3087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3087"/>
                </a:solidFill>
                <a:latin typeface="Helvetica" charset="0"/>
              </a:defRPr>
            </a:lvl1pPr>
          </a:lstStyle>
          <a:p>
            <a:pPr>
              <a:defRPr/>
            </a:pPr>
            <a:fld id="{52008594-34D7-804F-8EE7-F2C8DEB029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1.JP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2.wmf"/><Relationship Id="rId7" Type="http://schemas.openxmlformats.org/officeDocument/2006/relationships/image" Target="../media/image3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4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3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oleObject" Target="../embeddings/oleObject4.bin"/><Relationship Id="rId7" Type="http://schemas.openxmlformats.org/officeDocument/2006/relationships/image" Target="../media/image36.w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3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wmf"/><Relationship Id="rId12" Type="http://schemas.openxmlformats.org/officeDocument/2006/relationships/oleObject" Target="../embeddings/oleObject9.bin"/><Relationship Id="rId13" Type="http://schemas.openxmlformats.org/officeDocument/2006/relationships/image" Target="../media/image44.wmf"/><Relationship Id="rId14" Type="http://schemas.openxmlformats.org/officeDocument/2006/relationships/image" Target="../media/image48.png"/><Relationship Id="rId15" Type="http://schemas.openxmlformats.org/officeDocument/2006/relationships/image" Target="../media/image4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45.jpeg"/><Relationship Id="rId4" Type="http://schemas.openxmlformats.org/officeDocument/2006/relationships/oleObject" Target="../embeddings/oleObject6.bin"/><Relationship Id="rId5" Type="http://schemas.openxmlformats.org/officeDocument/2006/relationships/image" Target="../media/image41.wmf"/><Relationship Id="rId6" Type="http://schemas.openxmlformats.org/officeDocument/2006/relationships/image" Target="../media/image46.jpeg"/><Relationship Id="rId7" Type="http://schemas.openxmlformats.org/officeDocument/2006/relationships/oleObject" Target="../embeddings/oleObject7.bin"/><Relationship Id="rId8" Type="http://schemas.openxmlformats.org/officeDocument/2006/relationships/image" Target="../media/image42.wmf"/><Relationship Id="rId9" Type="http://schemas.openxmlformats.org/officeDocument/2006/relationships/image" Target="../media/image47.jpeg"/><Relationship Id="rId10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56.wmf"/><Relationship Id="rId5" Type="http://schemas.openxmlformats.org/officeDocument/2006/relationships/image" Target="../media/image59.png"/><Relationship Id="rId6" Type="http://schemas.openxmlformats.org/officeDocument/2006/relationships/oleObject" Target="../embeddings/oleObject11.bin"/><Relationship Id="rId7" Type="http://schemas.openxmlformats.org/officeDocument/2006/relationships/image" Target="../media/image57.wmf"/><Relationship Id="rId8" Type="http://schemas.openxmlformats.org/officeDocument/2006/relationships/oleObject" Target="../embeddings/oleObject12.bin"/><Relationship Id="rId9" Type="http://schemas.openxmlformats.org/officeDocument/2006/relationships/image" Target="../media/image58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60.w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61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62.wmf"/><Relationship Id="rId5" Type="http://schemas.openxmlformats.org/officeDocument/2006/relationships/image" Target="../media/image63.jpeg"/><Relationship Id="rId6" Type="http://schemas.openxmlformats.org/officeDocument/2006/relationships/image" Target="../media/image59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f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wmf"/><Relationship Id="rId6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9.jpe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700123" y="1766563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Helvetica" charset="0"/>
              </a:rPr>
              <a:t>H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Helvetica" charset="0"/>
              </a:rPr>
              <a:t>igh-temperature superconducting (Bi-2212) magnet technology suitable for building final cooling solenoids for a </a:t>
            </a:r>
            <a:r>
              <a:rPr lang="en-US" sz="2600" dirty="0" err="1" smtClean="0">
                <a:solidFill>
                  <a:schemeClr val="accent6">
                    <a:lumMod val="50000"/>
                  </a:schemeClr>
                </a:solidFill>
                <a:latin typeface="Helvetica" charset="0"/>
              </a:rPr>
              <a:t>muon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Helvetica" charset="0"/>
              </a:rPr>
              <a:t> collider and the conductors they depend on</a:t>
            </a:r>
            <a:endParaRPr lang="en-US" sz="2600" baseline="-25000" dirty="0">
              <a:solidFill>
                <a:schemeClr val="accent6">
                  <a:lumMod val="50000"/>
                </a:schemeClr>
              </a:solidFill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661639" y="3607159"/>
            <a:ext cx="7526338" cy="72337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800" b="1" u="sng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Tengming Shen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Fermilab,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presented at </a:t>
            </a:r>
            <a:r>
              <a:rPr lang="en-US" sz="1800" b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Muon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Accelerator Program collaboration meeting, Stanford Linear Accelerator Center, December 5, 2014</a:t>
            </a:r>
          </a:p>
          <a:p>
            <a:pPr>
              <a:defRPr/>
            </a:pP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With inputs from Pei Li (Fermilab), </a:t>
            </a:r>
            <a:r>
              <a:rPr lang="en-US" sz="1800" b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Liyang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Ye (Fermilab &amp; NCSU), Gene Flanagan (</a:t>
            </a:r>
            <a:r>
              <a:rPr lang="en-US" sz="1800" b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Muons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Inc.), John Tompkins (Fermilab), Lance Cooley (Fermilab), and with collaboration with VHFSMC and </a:t>
            </a:r>
            <a:r>
              <a:rPr lang="en-US" sz="1800" b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BSCCo</a:t>
            </a:r>
            <a:endParaRPr lang="en-US" sz="1800" b="1" dirty="0" smtClean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endParaRPr lang="en-US" sz="1800" b="1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map-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5" y="5884048"/>
            <a:ext cx="4571747" cy="674520"/>
          </a:xfrm>
          <a:prstGeom prst="rect">
            <a:avLst/>
          </a:prstGeom>
        </p:spPr>
      </p:pic>
      <p:pic>
        <p:nvPicPr>
          <p:cNvPr id="7" name="Picture 6" descr="muon-main-im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817" y="5594221"/>
            <a:ext cx="3617062" cy="1252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60" y="102031"/>
            <a:ext cx="8229600" cy="1143000"/>
          </a:xfrm>
        </p:spPr>
        <p:txBody>
          <a:bodyPr/>
          <a:lstStyle/>
          <a:p>
            <a:r>
              <a:rPr lang="en-US" sz="2400" dirty="0" smtClean="0">
                <a:solidFill>
                  <a:srgbClr val="008000"/>
                </a:solidFill>
              </a:rPr>
              <a:t>Prototype OP solenoids yielded </a:t>
            </a:r>
            <a:r>
              <a:rPr lang="en-US" sz="2400" i="1" dirty="0" smtClean="0">
                <a:solidFill>
                  <a:srgbClr val="008000"/>
                </a:solidFill>
              </a:rPr>
              <a:t>I</a:t>
            </a:r>
            <a:r>
              <a:rPr lang="en-US" sz="2400" baseline="-25000" dirty="0" smtClean="0">
                <a:solidFill>
                  <a:srgbClr val="008000"/>
                </a:solidFill>
              </a:rPr>
              <a:t>c</a:t>
            </a:r>
            <a:r>
              <a:rPr lang="en-US" sz="2400" dirty="0" smtClean="0">
                <a:solidFill>
                  <a:srgbClr val="008000"/>
                </a:solidFill>
              </a:rPr>
              <a:t> that is 2-2.6 times that of 1 bar solenoids 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10639" y="6491059"/>
            <a:ext cx="2133600" cy="365125"/>
          </a:xfrm>
        </p:spPr>
        <p:txBody>
          <a:bodyPr/>
          <a:lstStyle/>
          <a:p>
            <a:r>
              <a:rPr lang="en-US" smtClean="0"/>
              <a:t>Fermilab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313149" y="977824"/>
            <a:ext cx="8229600" cy="1762425"/>
          </a:xfrm>
        </p:spPr>
        <p:txBody>
          <a:bodyPr/>
          <a:lstStyle/>
          <a:p>
            <a:r>
              <a:rPr lang="en-US" sz="1600" b="1" dirty="0">
                <a:solidFill>
                  <a:srgbClr val="000000"/>
                </a:solidFill>
              </a:rPr>
              <a:t>Muons Inc – Fermilab, U.S. DOE-OHEP STTR </a:t>
            </a:r>
            <a:r>
              <a:rPr lang="en-US" sz="1600" b="1" dirty="0" smtClean="0">
                <a:solidFill>
                  <a:srgbClr val="000000"/>
                </a:solidFill>
              </a:rPr>
              <a:t>project</a:t>
            </a:r>
          </a:p>
          <a:p>
            <a:r>
              <a:rPr lang="en-US" sz="1600" b="1" dirty="0" smtClean="0">
                <a:solidFill>
                  <a:srgbClr val="000000"/>
                </a:solidFill>
              </a:rPr>
              <a:t>OP coil </a:t>
            </a:r>
            <a:r>
              <a:rPr lang="en-US" sz="1600" b="1" i="1" dirty="0" smtClean="0">
                <a:solidFill>
                  <a:srgbClr val="000000"/>
                </a:solidFill>
              </a:rPr>
              <a:t>I</a:t>
            </a:r>
            <a:r>
              <a:rPr lang="en-US" sz="1600" b="1" baseline="-25000" dirty="0" smtClean="0">
                <a:solidFill>
                  <a:srgbClr val="000000"/>
                </a:solidFill>
              </a:rPr>
              <a:t>c</a:t>
            </a:r>
            <a:r>
              <a:rPr lang="en-US" sz="1600" b="1" dirty="0" smtClean="0">
                <a:solidFill>
                  <a:srgbClr val="000000"/>
                </a:solidFill>
              </a:rPr>
              <a:t>(5 T)=250-320 A vs. typical 120±40 A in 1 bar coils (0.8 mm strand)</a:t>
            </a:r>
          </a:p>
          <a:p>
            <a:pPr lvl="1"/>
            <a:r>
              <a:rPr lang="en-US" b="1" dirty="0" smtClean="0">
                <a:solidFill>
                  <a:srgbClr val="000000"/>
                </a:solidFill>
              </a:rPr>
              <a:t>400 A for the best witness sample (J</a:t>
            </a:r>
            <a:r>
              <a:rPr lang="en-US" b="1" baseline="-25000" dirty="0" smtClean="0">
                <a:solidFill>
                  <a:srgbClr val="000000"/>
                </a:solidFill>
              </a:rPr>
              <a:t>E</a:t>
            </a:r>
            <a:r>
              <a:rPr lang="en-US" b="1" dirty="0" smtClean="0">
                <a:solidFill>
                  <a:srgbClr val="000000"/>
                </a:solidFill>
              </a:rPr>
              <a:t>=900 A/mm</a:t>
            </a:r>
            <a:r>
              <a:rPr lang="en-US" b="1" baseline="30000" dirty="0" smtClean="0">
                <a:solidFill>
                  <a:srgbClr val="000000"/>
                </a:solidFill>
              </a:rPr>
              <a:t>2</a:t>
            </a:r>
            <a:r>
              <a:rPr lang="en-US" b="1" dirty="0" smtClean="0">
                <a:solidFill>
                  <a:srgbClr val="000000"/>
                </a:solidFill>
              </a:rPr>
              <a:t>)</a:t>
            </a:r>
            <a:endParaRPr lang="en-US" b="1" dirty="0">
              <a:solidFill>
                <a:srgbClr val="000000"/>
              </a:solidFill>
            </a:endParaRPr>
          </a:p>
          <a:p>
            <a:r>
              <a:rPr lang="en-US" sz="1600" b="1" dirty="0">
                <a:solidFill>
                  <a:srgbClr val="000000"/>
                </a:solidFill>
              </a:rPr>
              <a:t>No electrical shorts – </a:t>
            </a:r>
            <a:r>
              <a:rPr lang="en-US" sz="1600" b="1" dirty="0" err="1">
                <a:solidFill>
                  <a:srgbClr val="000000"/>
                </a:solidFill>
              </a:rPr>
              <a:t>nGimat</a:t>
            </a:r>
            <a:r>
              <a:rPr lang="en-US" sz="1600" b="1" dirty="0">
                <a:solidFill>
                  <a:srgbClr val="000000"/>
                </a:solidFill>
              </a:rPr>
              <a:t> TiO</a:t>
            </a:r>
            <a:r>
              <a:rPr lang="en-US" sz="1600" b="1" baseline="-25000" dirty="0">
                <a:solidFill>
                  <a:srgbClr val="000000"/>
                </a:solidFill>
              </a:rPr>
              <a:t>2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</a:rPr>
              <a:t>insulation </a:t>
            </a:r>
            <a:r>
              <a:rPr lang="en-US" sz="1600" b="1" dirty="0">
                <a:solidFill>
                  <a:srgbClr val="000000"/>
                </a:solidFill>
              </a:rPr>
              <a:t>works well</a:t>
            </a:r>
            <a:r>
              <a:rPr lang="en-US" sz="1600" b="1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1600" b="1" dirty="0" smtClean="0">
                <a:solidFill>
                  <a:srgbClr val="000000"/>
                </a:solidFill>
              </a:rPr>
              <a:t>Survive more than 120 heater-induced quench using detect-and-dump technique.</a:t>
            </a:r>
          </a:p>
        </p:txBody>
      </p:sp>
      <p:pic>
        <p:nvPicPr>
          <p:cNvPr id="11" name="Picture 10" descr="reacted coi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4" t="34266" r="12888" b="28056"/>
          <a:stretch/>
        </p:blipFill>
        <p:spPr>
          <a:xfrm>
            <a:off x="5648403" y="5560683"/>
            <a:ext cx="2980677" cy="12955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29163" y="5101070"/>
            <a:ext cx="2875106" cy="584776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OP 2-layer coil; conductor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length=11 m; </a:t>
            </a:r>
            <a:r>
              <a:rPr lang="en-US" sz="1600" b="1" dirty="0" err="1" smtClean="0">
                <a:solidFill>
                  <a:schemeClr val="bg1"/>
                </a:solidFill>
              </a:rPr>
              <a:t>nGimat</a:t>
            </a:r>
            <a:r>
              <a:rPr lang="en-US" sz="1600" b="1" dirty="0" smtClean="0">
                <a:solidFill>
                  <a:schemeClr val="bg1"/>
                </a:solidFill>
              </a:rPr>
              <a:t> insulation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2575035"/>
            <a:ext cx="5266610" cy="4069465"/>
            <a:chOff x="0" y="2575035"/>
            <a:chExt cx="5266610" cy="4069465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29726151"/>
                </p:ext>
              </p:extLst>
            </p:nvPr>
          </p:nvGraphicFramePr>
          <p:xfrm>
            <a:off x="0" y="2575035"/>
            <a:ext cx="5266610" cy="40694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9324" name="Graph" r:id="rId5" imgW="4023360" imgH="3108960" progId="Origin50.Graph">
                    <p:embed/>
                  </p:oleObj>
                </mc:Choice>
                <mc:Fallback>
                  <p:oleObj name="Graph" r:id="rId5" imgW="4023360" imgH="310896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0" y="2575035"/>
                          <a:ext cx="5266610" cy="40694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Oval 4"/>
            <p:cNvSpPr/>
            <p:nvPr/>
          </p:nvSpPr>
          <p:spPr>
            <a:xfrm>
              <a:off x="1885559" y="4196610"/>
              <a:ext cx="1154424" cy="6927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2" descr="C:\Users\tshen.FERMI\Desktop\OP_coil_14_1025 Test_2014_11_05\14T_I-V termina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610" y="2632767"/>
            <a:ext cx="3139465" cy="242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109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9063"/>
          </a:xfrm>
        </p:spPr>
        <p:txBody>
          <a:bodyPr/>
          <a:lstStyle/>
          <a:p>
            <a:r>
              <a:rPr lang="en-US" sz="2800" dirty="0" smtClean="0">
                <a:solidFill>
                  <a:srgbClr val="008000"/>
                </a:solidFill>
              </a:rPr>
              <a:t>J</a:t>
            </a:r>
            <a:r>
              <a:rPr lang="en-US" sz="2800" baseline="-25000" dirty="0" smtClean="0">
                <a:solidFill>
                  <a:srgbClr val="008000"/>
                </a:solidFill>
              </a:rPr>
              <a:t>c</a:t>
            </a:r>
            <a:r>
              <a:rPr lang="en-US" sz="2800" dirty="0" smtClean="0">
                <a:solidFill>
                  <a:srgbClr val="008000"/>
                </a:solidFill>
              </a:rPr>
              <a:t> – axial stress/strain relations for Bi-2212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Fermilab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457200" y="1522448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331047"/>
              </p:ext>
            </p:extLst>
          </p:nvPr>
        </p:nvGraphicFramePr>
        <p:xfrm>
          <a:off x="169423" y="2146123"/>
          <a:ext cx="5006245" cy="3958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77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9423" y="2146123"/>
                        <a:ext cx="5006245" cy="39580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ontent Placeholder 2"/>
          <p:cNvSpPr txBox="1">
            <a:spLocks/>
          </p:cNvSpPr>
          <p:nvPr/>
        </p:nvSpPr>
        <p:spPr>
          <a:xfrm>
            <a:off x="496503" y="1152183"/>
            <a:ext cx="8672513" cy="107091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Ag/Bi-2212 is mechanically weak and its </a:t>
            </a:r>
            <a:r>
              <a:rPr lang="en-US" b="1" i="1" dirty="0" smtClean="0">
                <a:solidFill>
                  <a:srgbClr val="000000"/>
                </a:solidFill>
                <a:latin typeface="Calibri"/>
                <a:cs typeface="Calibri"/>
              </a:rPr>
              <a:t>J</a:t>
            </a:r>
            <a:r>
              <a:rPr lang="en-US" b="1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 is sensitive to strain.</a:t>
            </a:r>
          </a:p>
          <a:p>
            <a:pPr lvl="1"/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High-strength, kA-class Bi-2212 cables</a:t>
            </a:r>
          </a:p>
          <a:p>
            <a:pPr marL="457200" lvl="1" indent="0">
              <a:buNone/>
            </a:pPr>
            <a:endParaRPr lang="en-US" b="1" dirty="0">
              <a:latin typeface="Calibri"/>
              <a:cs typeface="Calibri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7559647"/>
              </p:ext>
            </p:extLst>
          </p:nvPr>
        </p:nvGraphicFramePr>
        <p:xfrm>
          <a:off x="4810125" y="2622445"/>
          <a:ext cx="3876675" cy="296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78" name="Graph" r:id="rId5" imgW="3876840" imgH="2962440" progId="Origin50.Graph">
                  <p:embed/>
                </p:oleObj>
              </mc:Choice>
              <mc:Fallback>
                <p:oleObj name="Graph" r:id="rId5" imgW="3876840" imgH="29624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10125" y="2622445"/>
                        <a:ext cx="3876675" cy="296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363512" y="2357806"/>
            <a:ext cx="2885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Yielding stress – 120 MPa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67591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52832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Development of high-strength, kA-class Bi-2212 cables for high field magnets</a:t>
            </a:r>
            <a:endParaRPr lang="en-US" sz="2800" b="1" dirty="0">
              <a:solidFill>
                <a:srgbClr val="008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5536" y="1127783"/>
            <a:ext cx="4366904" cy="1985488"/>
            <a:chOff x="4559595" y="1418139"/>
            <a:chExt cx="3842473" cy="1643874"/>
          </a:xfrm>
        </p:grpSpPr>
        <p:pic>
          <p:nvPicPr>
            <p:cNvPr id="19" name="Picture 56" descr="E:\6+1 cable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54" r="26573" b="28425"/>
            <a:stretch/>
          </p:blipFill>
          <p:spPr bwMode="auto">
            <a:xfrm>
              <a:off x="4559595" y="1431509"/>
              <a:ext cx="3829492" cy="1630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580861" y="1427898"/>
              <a:ext cx="16822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High strength </a:t>
              </a:r>
            </a:p>
            <a:p>
              <a:r>
                <a:rPr lang="en-US" sz="1600" b="1" dirty="0" smtClean="0">
                  <a:solidFill>
                    <a:schemeClr val="bg1"/>
                  </a:solidFill>
                </a:rPr>
                <a:t>Bi-2212 6+1 cable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36781" y="1418139"/>
              <a:ext cx="12515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Bi-2212 wire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40742" y="1516867"/>
              <a:ext cx="8613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Fe-Cr-Al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90369" y="2445450"/>
              <a:ext cx="8084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TiO</a:t>
              </a:r>
              <a:r>
                <a:rPr lang="en-US" sz="1600" b="1" baseline="-25000" dirty="0" smtClean="0">
                  <a:solidFill>
                    <a:schemeClr val="bg1"/>
                  </a:solidFill>
                </a:rPr>
                <a:t>2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sz="1600" b="1" dirty="0" smtClean="0">
                  <a:solidFill>
                    <a:schemeClr val="bg1"/>
                  </a:solidFill>
                </a:rPr>
                <a:t>coating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7792587" y="1855421"/>
              <a:ext cx="0" cy="303728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839201" y="1708945"/>
              <a:ext cx="167626" cy="298340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 flipV="1">
              <a:off x="7444246" y="2253705"/>
              <a:ext cx="348341" cy="223644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5" descr="C:\Users\tshen\Documents\My work\2010 data and papers\2212 FNAL-development\High-strength 2212 cable\photos\Cable_after_reaction\IMG_0606.JPG"/>
          <p:cNvPicPr>
            <a:picLocks noChangeAspect="1" noChangeArrowheads="1"/>
          </p:cNvPicPr>
          <p:nvPr/>
        </p:nvPicPr>
        <p:blipFill>
          <a:blip r:embed="rId4" cstate="print"/>
          <a:srcRect l="28333" t="26777" r="26667" b="24132"/>
          <a:stretch>
            <a:fillRect/>
          </a:stretch>
        </p:blipFill>
        <p:spPr bwMode="auto">
          <a:xfrm>
            <a:off x="7086600" y="1298788"/>
            <a:ext cx="2057400" cy="1676400"/>
          </a:xfrm>
          <a:prstGeom prst="rect">
            <a:avLst/>
          </a:prstGeom>
          <a:noFill/>
        </p:spPr>
      </p:pic>
      <p:pic>
        <p:nvPicPr>
          <p:cNvPr id="30" name="Picture 3" descr="C:\Users\tshen\Documents\My work\2010 data and papers\2212 FNAL-development\Heating_rate_exp-length_depedence\FNAL-55 photos\Barrel-ends-open2.JPG"/>
          <p:cNvPicPr>
            <a:picLocks noChangeAspect="1" noChangeArrowheads="1"/>
          </p:cNvPicPr>
          <p:nvPr/>
        </p:nvPicPr>
        <p:blipFill>
          <a:blip r:embed="rId5" cstate="print"/>
          <a:srcRect l="25000" t="19669" r="25000" b="33471"/>
          <a:stretch>
            <a:fillRect/>
          </a:stretch>
        </p:blipFill>
        <p:spPr bwMode="auto">
          <a:xfrm>
            <a:off x="4629928" y="1298788"/>
            <a:ext cx="2286000" cy="1600200"/>
          </a:xfrm>
          <a:prstGeom prst="rect">
            <a:avLst/>
          </a:prstGeom>
          <a:noFill/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094726"/>
              </p:ext>
            </p:extLst>
          </p:nvPr>
        </p:nvGraphicFramePr>
        <p:xfrm>
          <a:off x="381000" y="3429000"/>
          <a:ext cx="3876675" cy="296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17" name="Graph" r:id="rId6" imgW="3876840" imgH="2962440" progId="Origin50.Graph">
                  <p:embed/>
                </p:oleObj>
              </mc:Choice>
              <mc:Fallback>
                <p:oleObj name="Graph" r:id="rId6" imgW="3876840" imgH="29624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1000" y="3429000"/>
                        <a:ext cx="3876675" cy="296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4602513" y="3272390"/>
            <a:ext cx="3927810" cy="3570148"/>
            <a:chOff x="4602513" y="3272390"/>
            <a:chExt cx="3927810" cy="3570148"/>
          </a:xfrm>
        </p:grpSpPr>
        <p:graphicFrame>
          <p:nvGraphicFramePr>
            <p:cNvPr id="16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4253594"/>
                </p:ext>
              </p:extLst>
            </p:nvPr>
          </p:nvGraphicFramePr>
          <p:xfrm>
            <a:off x="4602513" y="3698416"/>
            <a:ext cx="3927809" cy="31441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2818" name="Graph" r:id="rId8" imgW="4023360" imgH="3108960" progId="Origin50.Graph">
                    <p:embed/>
                  </p:oleObj>
                </mc:Choice>
                <mc:Fallback>
                  <p:oleObj name="Graph" r:id="rId8" imgW="4023360" imgH="31089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2513" y="3698416"/>
                          <a:ext cx="3927809" cy="3144122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4698115" y="3272390"/>
              <a:ext cx="3832208" cy="646331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1800" dirty="0" smtClean="0">
                  <a:latin typeface="Lucida Sans" pitchFamily="34" charset="0"/>
                  <a:ea typeface="宋体" pitchFamily="2" charset="-122"/>
                </a:rPr>
                <a:t>10 bar overpressure processing increased the J</a:t>
              </a:r>
              <a:r>
                <a:rPr lang="en-US" altLang="zh-CN" sz="1800" baseline="-25000" dirty="0" smtClean="0">
                  <a:latin typeface="Lucida Sans" pitchFamily="34" charset="0"/>
                  <a:ea typeface="宋体" pitchFamily="2" charset="-122"/>
                </a:rPr>
                <a:t>c</a:t>
              </a:r>
              <a:r>
                <a:rPr lang="en-US" altLang="zh-CN" sz="1800" dirty="0" smtClean="0">
                  <a:latin typeface="Lucida Sans" pitchFamily="34" charset="0"/>
                  <a:ea typeface="宋体" pitchFamily="2" charset="-122"/>
                </a:rPr>
                <a:t> by 4 times.</a:t>
              </a:r>
              <a:endParaRPr lang="en-US" altLang="zh-CN" sz="1800" dirty="0">
                <a:latin typeface="Lucida Sans" pitchFamily="34" charset="0"/>
                <a:ea typeface="宋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0002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idx="4294967295"/>
          </p:nvPr>
        </p:nvSpPr>
        <p:spPr>
          <a:xfrm>
            <a:off x="513762" y="1515603"/>
            <a:ext cx="8229600" cy="4983163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b="1" dirty="0" smtClean="0">
              <a:latin typeface="Calibri"/>
              <a:cs typeface="Calibri"/>
            </a:endParaRPr>
          </a:p>
          <a:p>
            <a:endParaRPr lang="en-US" b="1" dirty="0"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53" y="-41385"/>
            <a:ext cx="8756142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008000"/>
                </a:solidFill>
                <a:latin typeface="Calibri"/>
                <a:cs typeface="Calibri"/>
              </a:rPr>
              <a:t>Quench degradation limit - </a:t>
            </a:r>
            <a:br>
              <a:rPr lang="en-US" sz="2800" dirty="0" smtClean="0">
                <a:solidFill>
                  <a:srgbClr val="008000"/>
                </a:solidFill>
                <a:latin typeface="Calibri"/>
                <a:cs typeface="Calibri"/>
              </a:rPr>
            </a:br>
            <a:r>
              <a:rPr lang="en-US" sz="2200" dirty="0" smtClean="0">
                <a:solidFill>
                  <a:srgbClr val="008000"/>
                </a:solidFill>
                <a:latin typeface="Calibri"/>
                <a:cs typeface="Calibri"/>
              </a:rPr>
              <a:t>A </a:t>
            </a:r>
            <a:r>
              <a:rPr lang="en-US" sz="2200" dirty="0">
                <a:solidFill>
                  <a:srgbClr val="008000"/>
                </a:solidFill>
                <a:latin typeface="Calibri"/>
                <a:cs typeface="Calibri"/>
              </a:rPr>
              <a:t>large pool of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cs typeface="Calibri"/>
              </a:rPr>
              <a:t>wires, including OP wires, shows </a:t>
            </a:r>
            <a:r>
              <a:rPr lang="en-US" sz="2200" dirty="0">
                <a:solidFill>
                  <a:srgbClr val="008000"/>
                </a:solidFill>
                <a:latin typeface="Calibri"/>
                <a:cs typeface="Calibri"/>
              </a:rPr>
              <a:t>a consistent I</a:t>
            </a:r>
            <a:r>
              <a:rPr lang="en-US" sz="2200" baseline="-25000" dirty="0">
                <a:solidFill>
                  <a:srgbClr val="008000"/>
                </a:solidFill>
                <a:latin typeface="Calibri"/>
                <a:cs typeface="Calibri"/>
              </a:rPr>
              <a:t>c</a:t>
            </a:r>
            <a:r>
              <a:rPr lang="en-US" sz="2200" dirty="0">
                <a:solidFill>
                  <a:srgbClr val="008000"/>
                </a:solidFill>
                <a:latin typeface="Calibri"/>
                <a:cs typeface="Calibri"/>
              </a:rPr>
              <a:t>/</a:t>
            </a:r>
            <a:r>
              <a:rPr lang="en-US" sz="2200" dirty="0" err="1">
                <a:solidFill>
                  <a:srgbClr val="008000"/>
                </a:solidFill>
                <a:latin typeface="Calibri"/>
                <a:cs typeface="Calibri"/>
              </a:rPr>
              <a:t>I</a:t>
            </a:r>
            <a:r>
              <a:rPr lang="en-US" sz="2200" baseline="-25000" dirty="0" err="1">
                <a:solidFill>
                  <a:srgbClr val="008000"/>
                </a:solidFill>
                <a:latin typeface="Calibri"/>
                <a:cs typeface="Calibri"/>
              </a:rPr>
              <a:t>co</a:t>
            </a:r>
            <a:r>
              <a:rPr lang="en-US" sz="2200" dirty="0" err="1">
                <a:solidFill>
                  <a:srgbClr val="008000"/>
                </a:solidFill>
                <a:latin typeface="Calibri"/>
                <a:cs typeface="Calibri"/>
              </a:rPr>
              <a:t>-T</a:t>
            </a:r>
            <a:r>
              <a:rPr lang="en-US" sz="2200" baseline="-25000" dirty="0" err="1">
                <a:solidFill>
                  <a:srgbClr val="008000"/>
                </a:solidFill>
                <a:latin typeface="Calibri"/>
                <a:cs typeface="Calibri"/>
              </a:rPr>
              <a:t>max</a:t>
            </a:r>
            <a:r>
              <a:rPr lang="en-US" sz="22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cs typeface="Calibri"/>
              </a:rPr>
              <a:t>behavior – conductor is safe below 350 K during a quench</a:t>
            </a:r>
            <a:endParaRPr lang="en-US" sz="2200" dirty="0">
              <a:solidFill>
                <a:srgbClr val="008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425069" y="1210803"/>
            <a:ext cx="9098214" cy="5088930"/>
            <a:chOff x="-481631" y="914400"/>
            <a:chExt cx="9098214" cy="5088930"/>
          </a:xfrm>
        </p:grpSpPr>
        <p:grpSp>
          <p:nvGrpSpPr>
            <p:cNvPr id="25" name="Group 24"/>
            <p:cNvGrpSpPr/>
            <p:nvPr/>
          </p:nvGrpSpPr>
          <p:grpSpPr>
            <a:xfrm>
              <a:off x="5810994" y="914400"/>
              <a:ext cx="2805589" cy="933490"/>
              <a:chOff x="5591585" y="1438870"/>
              <a:chExt cx="2805589" cy="933490"/>
            </a:xfrm>
          </p:grpSpPr>
          <p:sp>
            <p:nvSpPr>
              <p:cNvPr id="12" name="Right Brace 11"/>
              <p:cNvSpPr/>
              <p:nvPr/>
            </p:nvSpPr>
            <p:spPr>
              <a:xfrm>
                <a:off x="5591585" y="1864676"/>
                <a:ext cx="192749" cy="507684"/>
              </a:xfrm>
              <a:prstGeom prst="rightBrac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" descr="C:\Users\kittyhawk\AppData\Roaming\Tencent\Users\379805265\QQ\WinTemp\RichOle\(@[FE7_DHVD3BJK[LM02K)R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78" t="9230" r="12357" b="52052"/>
              <a:stretch/>
            </p:blipFill>
            <p:spPr bwMode="auto">
              <a:xfrm>
                <a:off x="5867400" y="1524000"/>
                <a:ext cx="731520" cy="7315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6553200" y="1438870"/>
                <a:ext cx="184397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Calibri" panose="020F0502020204030204" pitchFamily="34" charset="0"/>
                  </a:rPr>
                  <a:t>OST  0.8 mm, 37x18</a:t>
                </a:r>
              </a:p>
              <a:p>
                <a:r>
                  <a:rPr lang="en-US" sz="1600" dirty="0" smtClean="0">
                    <a:latin typeface="Calibri" panose="020F0502020204030204" pitchFamily="34" charset="0"/>
                  </a:rPr>
                  <a:t>I</a:t>
                </a:r>
                <a:r>
                  <a:rPr lang="en-US" sz="1600" baseline="-25000" dirty="0" smtClean="0">
                    <a:latin typeface="Calibri" panose="020F0502020204030204" pitchFamily="34" charset="0"/>
                  </a:rPr>
                  <a:t>c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(</a:t>
                </a:r>
                <a:r>
                  <a:rPr lang="en-US" sz="1600" dirty="0" err="1" smtClean="0">
                    <a:latin typeface="Calibri" panose="020F0502020204030204" pitchFamily="34" charset="0"/>
                  </a:rPr>
                  <a:t>s.f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)=450A</a:t>
                </a:r>
              </a:p>
              <a:p>
                <a:r>
                  <a:rPr lang="en-US" sz="1600" dirty="0" smtClean="0">
                    <a:latin typeface="Calibri" panose="020F0502020204030204" pitchFamily="34" charset="0"/>
                  </a:rPr>
                  <a:t>Bench marker</a:t>
                </a:r>
                <a:endParaRPr lang="en-US" sz="1600" dirty="0">
                  <a:latin typeface="Calibri" panose="020F0502020204030204" pitchFamily="34" charset="0"/>
                </a:endParaRPr>
              </a:p>
            </p:txBody>
          </p:sp>
        </p:grp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83759822"/>
                </p:ext>
              </p:extLst>
            </p:nvPr>
          </p:nvGraphicFramePr>
          <p:xfrm>
            <a:off x="-481631" y="974130"/>
            <a:ext cx="6934200" cy="5029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902" name="Graph" r:id="rId4" imgW="4044960" imgH="2933280" progId="Origin50.Graph">
                    <p:embed/>
                  </p:oleObj>
                </mc:Choice>
                <mc:Fallback>
                  <p:oleObj name="Graph" r:id="rId4" imgW="4044960" imgH="293328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481631" y="974130"/>
                          <a:ext cx="6934200" cy="5029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-425544" y="1276612"/>
            <a:ext cx="9101322" cy="5029200"/>
            <a:chOff x="-471715" y="970644"/>
            <a:chExt cx="9101322" cy="5029200"/>
          </a:xfrm>
        </p:grpSpPr>
        <p:grpSp>
          <p:nvGrpSpPr>
            <p:cNvPr id="23" name="Group 22"/>
            <p:cNvGrpSpPr/>
            <p:nvPr/>
          </p:nvGrpSpPr>
          <p:grpSpPr>
            <a:xfrm>
              <a:off x="5833301" y="1743670"/>
              <a:ext cx="2796306" cy="847130"/>
              <a:chOff x="5604701" y="2277070"/>
              <a:chExt cx="2796306" cy="847130"/>
            </a:xfrm>
          </p:grpSpPr>
          <p:sp>
            <p:nvSpPr>
              <p:cNvPr id="24" name="Right Brace 23"/>
              <p:cNvSpPr/>
              <p:nvPr/>
            </p:nvSpPr>
            <p:spPr>
              <a:xfrm>
                <a:off x="5604701" y="2543175"/>
                <a:ext cx="96374" cy="253842"/>
              </a:xfrm>
              <a:prstGeom prst="rightBrac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1" descr="C:\Users\kittyhawk\AppData\Roaming\Tencent\Users\379805265\QQ\WinTemp\RichOle\(@[FE7_DHVD3BJK[LM02K)R.jpg"/>
              <p:cNvPicPr>
                <a:picLocks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71" t="9230" r="60146" b="52052"/>
              <a:stretch/>
            </p:blipFill>
            <p:spPr bwMode="auto">
              <a:xfrm>
                <a:off x="5774174" y="2324258"/>
                <a:ext cx="914400" cy="799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6661027" y="2277070"/>
                <a:ext cx="173998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libri" panose="020F0502020204030204" pitchFamily="34" charset="0"/>
                  </a:rPr>
                  <a:t>OST 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 1.0 mm, 27x7</a:t>
                </a:r>
              </a:p>
              <a:p>
                <a:r>
                  <a:rPr lang="en-US" sz="1600" dirty="0">
                    <a:latin typeface="Calibri" panose="020F0502020204030204" pitchFamily="34" charset="0"/>
                  </a:rPr>
                  <a:t>I</a:t>
                </a:r>
                <a:r>
                  <a:rPr lang="en-US" sz="1600" baseline="-25000" dirty="0">
                    <a:latin typeface="Calibri" panose="020F0502020204030204" pitchFamily="34" charset="0"/>
                  </a:rPr>
                  <a:t>c</a:t>
                </a:r>
                <a:r>
                  <a:rPr lang="en-US" sz="1600" dirty="0">
                    <a:latin typeface="Calibri" panose="020F0502020204030204" pitchFamily="34" charset="0"/>
                  </a:rPr>
                  <a:t>(</a:t>
                </a:r>
                <a:r>
                  <a:rPr lang="en-US" sz="1600" dirty="0" err="1">
                    <a:latin typeface="Calibri" panose="020F0502020204030204" pitchFamily="34" charset="0"/>
                  </a:rPr>
                  <a:t>s.f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)=150A</a:t>
                </a:r>
                <a:endParaRPr lang="en-US" sz="1600" dirty="0">
                  <a:latin typeface="Calibri" panose="020F0502020204030204" pitchFamily="34" charset="0"/>
                </a:endParaRPr>
              </a:p>
              <a:p>
                <a:r>
                  <a:rPr lang="en-US" sz="1600" dirty="0" smtClean="0">
                    <a:latin typeface="Calibri" panose="020F0502020204030204" pitchFamily="34" charset="0"/>
                  </a:rPr>
                  <a:t>No Bridging</a:t>
                </a:r>
                <a:endParaRPr lang="en-US" sz="1600" dirty="0">
                  <a:latin typeface="Calibri" panose="020F0502020204030204" pitchFamily="34" charset="0"/>
                </a:endParaRPr>
              </a:p>
            </p:txBody>
          </p:sp>
        </p:grp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2201396"/>
                </p:ext>
              </p:extLst>
            </p:nvPr>
          </p:nvGraphicFramePr>
          <p:xfrm>
            <a:off x="-471715" y="970644"/>
            <a:ext cx="6934201" cy="5029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903" name="Graph" r:id="rId7" imgW="4044960" imgH="2933280" progId="Origin50.Graph">
                    <p:embed/>
                  </p:oleObj>
                </mc:Choice>
                <mc:Fallback>
                  <p:oleObj name="Graph" r:id="rId7" imgW="4044960" imgH="293328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471715" y="970644"/>
                          <a:ext cx="6934201" cy="5029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/>
          <p:cNvGrpSpPr/>
          <p:nvPr/>
        </p:nvGrpSpPr>
        <p:grpSpPr>
          <a:xfrm>
            <a:off x="-428055" y="1277478"/>
            <a:ext cx="9348850" cy="5029200"/>
            <a:chOff x="-503667" y="984448"/>
            <a:chExt cx="9348850" cy="5029200"/>
          </a:xfrm>
        </p:grpSpPr>
        <p:grpSp>
          <p:nvGrpSpPr>
            <p:cNvPr id="31" name="Group 30"/>
            <p:cNvGrpSpPr/>
            <p:nvPr/>
          </p:nvGrpSpPr>
          <p:grpSpPr>
            <a:xfrm>
              <a:off x="5763169" y="2590800"/>
              <a:ext cx="3082014" cy="1143000"/>
              <a:chOff x="5543760" y="3124200"/>
              <a:chExt cx="3082014" cy="1143000"/>
            </a:xfrm>
          </p:grpSpPr>
          <p:pic>
            <p:nvPicPr>
              <p:cNvPr id="32" name="Picture 1" descr="C:\Users\kittyhawk\AppData\Roaming\Tencent\Users\379805265\QQ\WinTemp\RichOle\(@[FE7_DHVD3BJK[LM02K)R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228" t="9230" r="35565" b="52052"/>
              <a:stretch/>
            </p:blipFill>
            <p:spPr bwMode="auto">
              <a:xfrm>
                <a:off x="5715000" y="3169921"/>
                <a:ext cx="1097280" cy="10972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3" name="Straight Arrow Connector 32"/>
              <p:cNvCxnSpPr/>
              <p:nvPr/>
            </p:nvCxnSpPr>
            <p:spPr>
              <a:xfrm>
                <a:off x="5543760" y="3124200"/>
                <a:ext cx="140933" cy="2402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781800" y="3276600"/>
                <a:ext cx="184397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libri" panose="020F0502020204030204" pitchFamily="34" charset="0"/>
                  </a:rPr>
                  <a:t>OST 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 1.2 </a:t>
                </a:r>
                <a:r>
                  <a:rPr lang="en-US" sz="1600" dirty="0">
                    <a:latin typeface="Calibri" panose="020F0502020204030204" pitchFamily="34" charset="0"/>
                  </a:rPr>
                  <a:t>mm, 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85x18</a:t>
                </a:r>
              </a:p>
              <a:p>
                <a:r>
                  <a:rPr lang="en-US" sz="1600" dirty="0">
                    <a:latin typeface="Calibri" panose="020F0502020204030204" pitchFamily="34" charset="0"/>
                  </a:rPr>
                  <a:t>I</a:t>
                </a:r>
                <a:r>
                  <a:rPr lang="en-US" sz="1600" baseline="-25000" dirty="0">
                    <a:latin typeface="Calibri" panose="020F0502020204030204" pitchFamily="34" charset="0"/>
                  </a:rPr>
                  <a:t>c</a:t>
                </a:r>
                <a:r>
                  <a:rPr lang="en-US" sz="1600" dirty="0">
                    <a:latin typeface="Calibri" panose="020F0502020204030204" pitchFamily="34" charset="0"/>
                  </a:rPr>
                  <a:t>(</a:t>
                </a:r>
                <a:r>
                  <a:rPr lang="en-US" sz="1600" dirty="0" err="1">
                    <a:latin typeface="Calibri" panose="020F0502020204030204" pitchFamily="34" charset="0"/>
                  </a:rPr>
                  <a:t>s.f</a:t>
                </a:r>
                <a:r>
                  <a:rPr lang="en-US" sz="1600" dirty="0" smtClean="0">
                    <a:latin typeface="Calibri" panose="020F0502020204030204" pitchFamily="34" charset="0"/>
                  </a:rPr>
                  <a:t>)=950A</a:t>
                </a:r>
                <a:endParaRPr lang="en-US" sz="1600" dirty="0">
                  <a:latin typeface="Calibri" panose="020F0502020204030204" pitchFamily="34" charset="0"/>
                </a:endParaRPr>
              </a:p>
              <a:p>
                <a:endParaRPr lang="en-US" sz="1600" dirty="0" smtClean="0">
                  <a:latin typeface="Calibri" panose="020F0502020204030204" pitchFamily="34" charset="0"/>
                </a:endParaRPr>
              </a:p>
            </p:txBody>
          </p:sp>
        </p:grp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52470455"/>
                </p:ext>
              </p:extLst>
            </p:nvPr>
          </p:nvGraphicFramePr>
          <p:xfrm>
            <a:off x="-503667" y="984448"/>
            <a:ext cx="6934200" cy="5029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904" name="Graph" r:id="rId10" imgW="4044960" imgH="2933280" progId="Origin50.Graph">
                    <p:embed/>
                  </p:oleObj>
                </mc:Choice>
                <mc:Fallback>
                  <p:oleObj name="Graph" r:id="rId10" imgW="4044960" imgH="293328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503667" y="984448"/>
                          <a:ext cx="6934200" cy="5029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0275643"/>
              </p:ext>
            </p:extLst>
          </p:nvPr>
        </p:nvGraphicFramePr>
        <p:xfrm>
          <a:off x="-429213" y="1277478"/>
          <a:ext cx="69342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05" name="Graph" r:id="rId12" imgW="4044960" imgH="2933280" progId="Origin50.Graph">
                  <p:embed/>
                </p:oleObj>
              </mc:Choice>
              <mc:Fallback>
                <p:oleObj name="Graph" r:id="rId12" imgW="4044960" imgH="29332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29213" y="1277478"/>
                        <a:ext cx="6934200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 descr="FNAL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780" y="6067404"/>
            <a:ext cx="1614287" cy="49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C:\Users\larbalestier\AppData\Local\Microsoft\Windows\Temporary Internet Files\Content.Outlook\SQ3HW4DS\NCSUEngr logo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249" y="6097529"/>
            <a:ext cx="1628593" cy="46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5838780" y="5203955"/>
            <a:ext cx="2943332" cy="738664"/>
          </a:xfrm>
          <a:prstGeom prst="rect">
            <a:avLst/>
          </a:prstGeom>
          <a:solidFill>
            <a:srgbClr val="FF6600"/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b="1" dirty="0" err="1" smtClean="0">
                <a:latin typeface="Lucida Sans" pitchFamily="34" charset="0"/>
                <a:ea typeface="宋体" pitchFamily="2" charset="-122"/>
              </a:rPr>
              <a:t>Liyang</a:t>
            </a:r>
            <a:r>
              <a:rPr lang="en-US" altLang="zh-CN" sz="1400" b="1" dirty="0" smtClean="0">
                <a:latin typeface="Lucida Sans" pitchFamily="34" charset="0"/>
                <a:ea typeface="宋体" pitchFamily="2" charset="-122"/>
              </a:rPr>
              <a:t> Ye, PhD thesis work</a:t>
            </a:r>
          </a:p>
          <a:p>
            <a:r>
              <a:rPr lang="en-US" altLang="zh-CN" sz="1400" b="1" dirty="0" smtClean="0">
                <a:latin typeface="Lucida Sans" pitchFamily="34" charset="0"/>
                <a:ea typeface="宋体" pitchFamily="2" charset="-122"/>
              </a:rPr>
              <a:t>Justin Schwartz, </a:t>
            </a:r>
            <a:r>
              <a:rPr lang="en-US" altLang="zh-CN" sz="1400" b="1" dirty="0" err="1" smtClean="0">
                <a:latin typeface="Lucida Sans" pitchFamily="34" charset="0"/>
                <a:ea typeface="宋体" pitchFamily="2" charset="-122"/>
              </a:rPr>
              <a:t>Tengming</a:t>
            </a:r>
            <a:r>
              <a:rPr lang="en-US" altLang="zh-CN" sz="1400" b="1" dirty="0" smtClean="0">
                <a:latin typeface="Lucida Sans" pitchFamily="34" charset="0"/>
                <a:ea typeface="宋体" pitchFamily="2" charset="-122"/>
              </a:rPr>
              <a:t> </a:t>
            </a:r>
            <a:r>
              <a:rPr lang="en-US" altLang="zh-CN" sz="1400" b="1" dirty="0" err="1" smtClean="0">
                <a:latin typeface="Lucida Sans" pitchFamily="34" charset="0"/>
                <a:ea typeface="宋体" pitchFamily="2" charset="-122"/>
              </a:rPr>
              <a:t>Shen</a:t>
            </a:r>
            <a:endParaRPr lang="en-US" altLang="zh-CN" sz="1400" b="1" dirty="0" smtClean="0">
              <a:latin typeface="Lucida Sans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657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9884"/>
            <a:ext cx="8686800" cy="641739"/>
          </a:xfrm>
        </p:spPr>
        <p:txBody>
          <a:bodyPr/>
          <a:lstStyle/>
          <a:p>
            <a:r>
              <a:rPr lang="en-US" sz="2800" dirty="0" smtClean="0">
                <a:solidFill>
                  <a:srgbClr val="008000"/>
                </a:solidFill>
              </a:rPr>
              <a:t>An all superconducting 30 T magnet design using overpressure processed Bi-2212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7" name="Content Placeholder 6" descr="coil geometry model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" r="44289" b="-2227"/>
          <a:stretch/>
        </p:blipFill>
        <p:spPr>
          <a:xfrm>
            <a:off x="228601" y="1264983"/>
            <a:ext cx="2792142" cy="379612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20480"/>
            <a:ext cx="1076325" cy="241300"/>
          </a:xfrm>
        </p:spPr>
        <p:txBody>
          <a:bodyPr/>
          <a:lstStyle/>
          <a:p>
            <a:pPr>
              <a:defRPr/>
            </a:pPr>
            <a:fld id="{F04A34B2-60DF-A54B-A4C4-48E7FDFC4FAB}" type="datetime1">
              <a:rPr lang="en-US" smtClean="0"/>
              <a:pPr>
                <a:defRPr/>
              </a:pPr>
              <a:t>12/5/14</a:t>
            </a:fld>
            <a:endParaRPr lang="en-US"/>
          </a:p>
        </p:txBody>
      </p:sp>
      <p:pic>
        <p:nvPicPr>
          <p:cNvPr id="8" name="Picture 7" descr="Filed profi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29" y="1091787"/>
            <a:ext cx="5439571" cy="4079679"/>
          </a:xfrm>
          <a:prstGeom prst="rect">
            <a:avLst/>
          </a:prstGeom>
        </p:spPr>
      </p:pic>
      <p:pic>
        <p:nvPicPr>
          <p:cNvPr id="9" name="Content Placeholder 6" descr="Filed profile along the midplan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85" b="-5386"/>
          <a:stretch/>
        </p:blipFill>
        <p:spPr>
          <a:xfrm>
            <a:off x="4670276" y="4694209"/>
            <a:ext cx="1505892" cy="20333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09098" y="880103"/>
            <a:ext cx="780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NbTi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45555" y="1141127"/>
            <a:ext cx="967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Nb</a:t>
            </a:r>
            <a:r>
              <a:rPr lang="en-US" b="1" baseline="-25000" dirty="0" smtClean="0"/>
              <a:t>3</a:t>
            </a:r>
            <a:r>
              <a:rPr lang="en-US" b="1" dirty="0" smtClean="0"/>
              <a:t>Sn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05041" y="1755192"/>
            <a:ext cx="676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HTS</a:t>
            </a:r>
            <a:endParaRPr lang="en-US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097204" y="1602792"/>
            <a:ext cx="152400" cy="456288"/>
          </a:xfrm>
          <a:prstGeom prst="straightConnector1">
            <a:avLst/>
          </a:prstGeom>
          <a:ln>
            <a:solidFill>
              <a:srgbClr val="4918F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249604" y="1601240"/>
            <a:ext cx="0" cy="456288"/>
          </a:xfrm>
          <a:prstGeom prst="straightConnector1">
            <a:avLst/>
          </a:prstGeom>
          <a:ln>
            <a:solidFill>
              <a:srgbClr val="4918F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2"/>
          </p:cNvCxnSpPr>
          <p:nvPr/>
        </p:nvCxnSpPr>
        <p:spPr>
          <a:xfrm>
            <a:off x="2329146" y="1602792"/>
            <a:ext cx="72858" cy="260744"/>
          </a:xfrm>
          <a:prstGeom prst="straightConnector1">
            <a:avLst/>
          </a:prstGeom>
          <a:ln>
            <a:solidFill>
              <a:srgbClr val="4918F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556950" y="2192236"/>
            <a:ext cx="0" cy="456288"/>
          </a:xfrm>
          <a:prstGeom prst="straightConnector1">
            <a:avLst/>
          </a:prstGeom>
          <a:ln>
            <a:solidFill>
              <a:srgbClr val="4918F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556950" y="2192236"/>
            <a:ext cx="190880" cy="300784"/>
          </a:xfrm>
          <a:prstGeom prst="straightConnector1">
            <a:avLst/>
          </a:prstGeom>
          <a:ln>
            <a:solidFill>
              <a:srgbClr val="4918F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556950" y="2192236"/>
            <a:ext cx="362520" cy="203012"/>
          </a:xfrm>
          <a:prstGeom prst="straightConnector1">
            <a:avLst/>
          </a:prstGeom>
          <a:ln>
            <a:solidFill>
              <a:srgbClr val="4918F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656698" y="1298904"/>
            <a:ext cx="364045" cy="456288"/>
          </a:xfrm>
          <a:prstGeom prst="straightConnector1">
            <a:avLst/>
          </a:prstGeom>
          <a:ln>
            <a:solidFill>
              <a:srgbClr val="4918F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838721" y="1374648"/>
            <a:ext cx="182022" cy="456288"/>
          </a:xfrm>
          <a:prstGeom prst="straightConnector1">
            <a:avLst/>
          </a:prstGeom>
          <a:ln>
            <a:solidFill>
              <a:srgbClr val="4918F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64601" y="5075246"/>
            <a:ext cx="4329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LTS (19 T, 200 mm cold bore) and HTS on independent PS.</a:t>
            </a:r>
          </a:p>
          <a:p>
            <a:r>
              <a:rPr lang="en-US" sz="2200" b="1" dirty="0" err="1" smtClean="0"/>
              <a:t>J</a:t>
            </a:r>
            <a:r>
              <a:rPr lang="en-US" sz="2200" b="1" baseline="-25000" dirty="0" err="1" smtClean="0"/>
              <a:t>ave</a:t>
            </a:r>
            <a:r>
              <a:rPr lang="en-US" sz="2200" b="1" dirty="0" smtClean="0"/>
              <a:t>(HTS coil)=240 A/mm</a:t>
            </a:r>
            <a:r>
              <a:rPr lang="en-US" sz="2200" b="1" baseline="30000" dirty="0" smtClean="0"/>
              <a:t>2</a:t>
            </a:r>
          </a:p>
          <a:p>
            <a:r>
              <a:rPr lang="en-US" sz="2200" b="1" dirty="0" smtClean="0"/>
              <a:t>J</a:t>
            </a:r>
            <a:r>
              <a:rPr lang="en-US" sz="2200" b="1" baseline="-25000" dirty="0" smtClean="0"/>
              <a:t>e</a:t>
            </a:r>
            <a:r>
              <a:rPr lang="en-US" sz="2200" b="1" dirty="0" smtClean="0"/>
              <a:t>(HTS wire)=283 A/mm</a:t>
            </a:r>
            <a:r>
              <a:rPr lang="en-US" sz="2200" b="1" baseline="30000" dirty="0" smtClean="0"/>
              <a:t>2</a:t>
            </a:r>
            <a:endParaRPr lang="en-US" sz="2200" b="1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-711895" y="107764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0139691" y="381026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616700"/>
            <a:ext cx="447675" cy="241300"/>
          </a:xfrm>
        </p:spPr>
        <p:txBody>
          <a:bodyPr/>
          <a:lstStyle/>
          <a:p>
            <a:pPr>
              <a:defRPr/>
            </a:pPr>
            <a:fld id="{BE24E5FE-BCAD-444E-92C0-F84A65F9C8A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64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5176"/>
            <a:ext cx="8686800" cy="641739"/>
          </a:xfrm>
        </p:spPr>
        <p:txBody>
          <a:bodyPr/>
          <a:lstStyle/>
          <a:p>
            <a:r>
              <a:rPr lang="en-US" sz="2800" dirty="0" smtClean="0">
                <a:solidFill>
                  <a:srgbClr val="008000"/>
                </a:solidFill>
              </a:rPr>
              <a:t>Stress management of the coil seems feasible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4A34B2-60DF-A54B-A4C4-48E7FDFC4FAB}" type="datetime1">
              <a:rPr lang="en-US" smtClean="0"/>
              <a:pPr>
                <a:defRPr/>
              </a:pPr>
              <a:t>12/5/14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24E5FE-BCAD-444E-92C0-F84A65F9C8A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9" name="Content Placeholder 8" descr="Hoop stress profile along the midplan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79" b="-1060"/>
          <a:stretch/>
        </p:blipFill>
        <p:spPr>
          <a:xfrm>
            <a:off x="2642127" y="2100734"/>
            <a:ext cx="4484161" cy="3545959"/>
          </a:xfrm>
        </p:spPr>
      </p:pic>
      <p:pic>
        <p:nvPicPr>
          <p:cNvPr id="11" name="Picture 10" descr="2212 coil geometr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802" r="90378" b="10416"/>
          <a:stretch/>
        </p:blipFill>
        <p:spPr>
          <a:xfrm>
            <a:off x="676275" y="2100734"/>
            <a:ext cx="488787" cy="3229797"/>
          </a:xfrm>
          <a:prstGeom prst="rect">
            <a:avLst/>
          </a:prstGeom>
        </p:spPr>
      </p:pic>
      <p:pic>
        <p:nvPicPr>
          <p:cNvPr id="12" name="Picture 11" descr="2212 coil geometr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4" t="4802" r="36622" b="10416"/>
          <a:stretch/>
        </p:blipFill>
        <p:spPr>
          <a:xfrm>
            <a:off x="962020" y="2075279"/>
            <a:ext cx="1366068" cy="32552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8126" y="908577"/>
            <a:ext cx="1603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HTS inserts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08479" y="5411518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2212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246823" y="4695485"/>
            <a:ext cx="0" cy="673533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241497" y="4849435"/>
            <a:ext cx="336216" cy="48109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299218" y="5118848"/>
            <a:ext cx="542532" cy="211685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6555" y="1630619"/>
            <a:ext cx="2547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S.S. reinforcement</a:t>
            </a:r>
            <a:endParaRPr lang="en-US" b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059140" y="2092286"/>
            <a:ext cx="383890" cy="678822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145822" y="2075279"/>
            <a:ext cx="571292" cy="42641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298222" y="2075279"/>
            <a:ext cx="571292" cy="42641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350486" y="6066540"/>
            <a:ext cx="4967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2212 – hoop stress less than 135 MPa</a:t>
            </a:r>
            <a:endParaRPr lang="en-US" b="1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3688830" y="5350507"/>
            <a:ext cx="0" cy="673533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683504" y="4849435"/>
            <a:ext cx="991913" cy="113612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741225" y="4695485"/>
            <a:ext cx="2357982" cy="129007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047454" y="1613614"/>
            <a:ext cx="2547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S.S. reinforcement</a:t>
            </a:r>
            <a:endParaRPr lang="en-US" b="1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3920039" y="2100734"/>
            <a:ext cx="0" cy="238306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159121" y="2100734"/>
            <a:ext cx="571292" cy="1228439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540734" y="2100734"/>
            <a:ext cx="1909279" cy="670374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48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083" y="137046"/>
            <a:ext cx="6046567" cy="641739"/>
          </a:xfrm>
        </p:spPr>
        <p:txBody>
          <a:bodyPr/>
          <a:lstStyle/>
          <a:p>
            <a:r>
              <a:rPr lang="en-US" sz="2600" dirty="0">
                <a:solidFill>
                  <a:srgbClr val="008000"/>
                </a:solidFill>
              </a:rPr>
              <a:t>Q</a:t>
            </a:r>
            <a:r>
              <a:rPr lang="en-US" sz="2600" dirty="0" smtClean="0">
                <a:solidFill>
                  <a:srgbClr val="008000"/>
                </a:solidFill>
              </a:rPr>
              <a:t>uench </a:t>
            </a:r>
            <a:r>
              <a:rPr lang="en-US" sz="2600" dirty="0">
                <a:solidFill>
                  <a:srgbClr val="008000"/>
                </a:solidFill>
              </a:rPr>
              <a:t>protection of the insert </a:t>
            </a:r>
            <a:r>
              <a:rPr lang="en-US" sz="2600" dirty="0" smtClean="0">
                <a:solidFill>
                  <a:srgbClr val="008000"/>
                </a:solidFill>
              </a:rPr>
              <a:t>coils constructed from kA-cable seems feasible</a:t>
            </a:r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4A34B2-60DF-A54B-A4C4-48E7FDFC4FAB}" type="datetime1">
              <a:rPr lang="en-US" smtClean="0"/>
              <a:pPr>
                <a:defRPr/>
              </a:pPr>
              <a:t>12/5/14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24E5FE-BCAD-444E-92C0-F84A65F9C8A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Picture 6" descr="2212 coil geometr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802" r="90378" b="10416"/>
          <a:stretch/>
        </p:blipFill>
        <p:spPr>
          <a:xfrm>
            <a:off x="390530" y="314110"/>
            <a:ext cx="488787" cy="3229797"/>
          </a:xfrm>
          <a:prstGeom prst="rect">
            <a:avLst/>
          </a:prstGeom>
        </p:spPr>
      </p:pic>
      <p:pic>
        <p:nvPicPr>
          <p:cNvPr id="8" name="Picture 7" descr="2212 coil geometr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4" t="4802" r="36622" b="10416"/>
          <a:stretch/>
        </p:blipFill>
        <p:spPr>
          <a:xfrm>
            <a:off x="676275" y="288655"/>
            <a:ext cx="1366068" cy="32552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935" y="3660195"/>
            <a:ext cx="3294859" cy="1672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HTS on a PS</a:t>
            </a:r>
          </a:p>
          <a:p>
            <a:r>
              <a:rPr lang="en-US" sz="2200" b="1" dirty="0" err="1" smtClean="0"/>
              <a:t>J</a:t>
            </a:r>
            <a:r>
              <a:rPr lang="en-US" sz="2200" b="1" baseline="-25000" dirty="0" err="1" smtClean="0"/>
              <a:t>ave</a:t>
            </a:r>
            <a:r>
              <a:rPr lang="en-US" sz="2200" b="1" dirty="0" smtClean="0"/>
              <a:t>(HTS coil)=240 A/mm</a:t>
            </a:r>
            <a:r>
              <a:rPr lang="en-US" sz="2200" b="1" baseline="30000" dirty="0" smtClean="0"/>
              <a:t>2</a:t>
            </a:r>
          </a:p>
          <a:p>
            <a:r>
              <a:rPr lang="en-US" sz="2200" b="1" dirty="0" smtClean="0"/>
              <a:t>J</a:t>
            </a:r>
            <a:r>
              <a:rPr lang="en-US" sz="2200" b="1" baseline="-25000" dirty="0" smtClean="0"/>
              <a:t>e</a:t>
            </a:r>
            <a:r>
              <a:rPr lang="en-US" sz="2200" b="1" dirty="0" smtClean="0"/>
              <a:t>(HTS wire)=283 A/mm</a:t>
            </a:r>
            <a:r>
              <a:rPr lang="en-US" sz="2200" b="1" baseline="30000" dirty="0" smtClean="0"/>
              <a:t>2</a:t>
            </a:r>
          </a:p>
          <a:p>
            <a:r>
              <a:rPr lang="en-US" sz="2200" b="1" dirty="0" err="1" smtClean="0"/>
              <a:t>J</a:t>
            </a:r>
            <a:r>
              <a:rPr lang="en-US" sz="2200" b="1" baseline="-25000" dirty="0" err="1" smtClean="0"/>
              <a:t>Ag</a:t>
            </a:r>
            <a:r>
              <a:rPr lang="en-US" sz="2200" b="1" dirty="0" smtClean="0"/>
              <a:t>(</a:t>
            </a:r>
            <a:r>
              <a:rPr lang="en-US" sz="2200" b="1" dirty="0"/>
              <a:t>HTS wire)</a:t>
            </a:r>
            <a:r>
              <a:rPr lang="en-US" sz="2200" b="1" dirty="0" smtClean="0"/>
              <a:t>=376 </a:t>
            </a:r>
            <a:r>
              <a:rPr lang="en-US" sz="2200" b="1" dirty="0"/>
              <a:t>A/</a:t>
            </a:r>
            <a:r>
              <a:rPr lang="en-US" sz="2200" b="1" dirty="0" smtClean="0"/>
              <a:t>mm</a:t>
            </a:r>
            <a:r>
              <a:rPr lang="en-US" sz="2200" b="1" baseline="30000" dirty="0" smtClean="0"/>
              <a:t>2</a:t>
            </a:r>
          </a:p>
          <a:p>
            <a:endParaRPr lang="en-US" sz="2200" b="1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129935" y="5332447"/>
            <a:ext cx="2563724" cy="13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Quench protection time constant=0.10 sec</a:t>
            </a:r>
            <a:endParaRPr lang="en-US" sz="2200" b="1" baseline="30000" dirty="0"/>
          </a:p>
          <a:p>
            <a:endParaRPr lang="en-US" sz="2200" b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3491177" y="3333878"/>
            <a:ext cx="5243474" cy="3365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Design 1: 1.2 mm wire, I</a:t>
            </a:r>
            <a:r>
              <a:rPr lang="en-US" sz="2200" b="1" baseline="-25000" dirty="0" smtClean="0"/>
              <a:t>o</a:t>
            </a:r>
            <a:r>
              <a:rPr lang="en-US" sz="2200" b="1" dirty="0" smtClean="0"/>
              <a:t>=271.3 A, </a:t>
            </a:r>
            <a:r>
              <a:rPr lang="en-US" sz="2200" b="1" dirty="0"/>
              <a:t>Coil inductance – 1 </a:t>
            </a:r>
            <a:r>
              <a:rPr lang="en-US" sz="2200" b="1" dirty="0" smtClean="0"/>
              <a:t>H, dump resistor needs to be 10 ohm, ground voltage=2713 V – </a:t>
            </a:r>
            <a:r>
              <a:rPr lang="en-US" sz="2200" b="1" dirty="0" smtClean="0">
                <a:solidFill>
                  <a:srgbClr val="800000"/>
                </a:solidFill>
              </a:rPr>
              <a:t>Not OK</a:t>
            </a:r>
          </a:p>
          <a:p>
            <a:endParaRPr lang="en-US" sz="2200" b="1" dirty="0"/>
          </a:p>
          <a:p>
            <a:r>
              <a:rPr lang="en-US" sz="2200" b="1" dirty="0" smtClean="0"/>
              <a:t>Design 2: cable, </a:t>
            </a:r>
            <a:r>
              <a:rPr lang="en-US" sz="2200" b="1" dirty="0"/>
              <a:t>I</a:t>
            </a:r>
            <a:r>
              <a:rPr lang="en-US" sz="2200" b="1" baseline="-25000" dirty="0"/>
              <a:t>o</a:t>
            </a:r>
            <a:r>
              <a:rPr lang="en-US" sz="2200" b="1" dirty="0" smtClean="0"/>
              <a:t>= 1357 </a:t>
            </a:r>
            <a:r>
              <a:rPr lang="en-US" sz="2200" b="1" dirty="0"/>
              <a:t>A, , Coil inductance – </a:t>
            </a:r>
            <a:r>
              <a:rPr lang="en-US" sz="2200" b="1" dirty="0" smtClean="0"/>
              <a:t>0.04 </a:t>
            </a:r>
            <a:r>
              <a:rPr lang="en-US" sz="2200" b="1" dirty="0"/>
              <a:t>H, dump resistor needs to be </a:t>
            </a:r>
            <a:r>
              <a:rPr lang="en-US" sz="2200" b="1" dirty="0" smtClean="0"/>
              <a:t>0.4 </a:t>
            </a:r>
            <a:r>
              <a:rPr lang="en-US" sz="2200" b="1" dirty="0"/>
              <a:t>ohm, ground voltage</a:t>
            </a:r>
            <a:r>
              <a:rPr lang="en-US" sz="2200" b="1" dirty="0" smtClean="0"/>
              <a:t>=543 V - </a:t>
            </a:r>
            <a:r>
              <a:rPr lang="en-US" sz="2200" b="1" dirty="0" smtClean="0">
                <a:solidFill>
                  <a:srgbClr val="800000"/>
                </a:solidFill>
              </a:rPr>
              <a:t>Good</a:t>
            </a:r>
            <a:endParaRPr lang="en-US" sz="2200" b="1" baseline="30000" dirty="0"/>
          </a:p>
          <a:p>
            <a:endParaRPr lang="en-US" sz="2200" b="1" baseline="30000" dirty="0"/>
          </a:p>
        </p:txBody>
      </p:sp>
      <p:grpSp>
        <p:nvGrpSpPr>
          <p:cNvPr id="5" name="Group 4"/>
          <p:cNvGrpSpPr/>
          <p:nvPr/>
        </p:nvGrpSpPr>
        <p:grpSpPr>
          <a:xfrm>
            <a:off x="2227137" y="1086689"/>
            <a:ext cx="6968992" cy="1877442"/>
            <a:chOff x="2227137" y="1086689"/>
            <a:chExt cx="6968992" cy="187744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7137" y="1086689"/>
              <a:ext cx="3674133" cy="187744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901270" y="1272635"/>
              <a:ext cx="3294859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/>
                <a:t>Detect-and-dump</a:t>
              </a:r>
              <a:endParaRPr lang="en-US" sz="2200" b="1" baseline="30000" dirty="0" smtClean="0"/>
            </a:p>
            <a:p>
              <a:endParaRPr lang="en-US" sz="2200" b="1" baseline="300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901270" y="2210109"/>
              <a:ext cx="20723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Iwasa</a:t>
              </a:r>
              <a:r>
                <a:rPr lang="en-US" sz="1400" dirty="0" smtClean="0"/>
                <a:t>, Case studies in </a:t>
              </a:r>
            </a:p>
            <a:p>
              <a:r>
                <a:rPr lang="en-US" sz="1400" dirty="0" smtClean="0"/>
                <a:t>superconducting magnets  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7510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8000"/>
                </a:solidFill>
              </a:rPr>
              <a:t>Summary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Bi-2212 is now a magnet-grade conductor.</a:t>
            </a:r>
          </a:p>
          <a:p>
            <a:pPr lvl="1"/>
            <a:r>
              <a:rPr lang="en-US" b="1" dirty="0" smtClean="0"/>
              <a:t>J</a:t>
            </a:r>
            <a:r>
              <a:rPr lang="en-US" b="1" baseline="-25000" dirty="0" smtClean="0"/>
              <a:t>E</a:t>
            </a:r>
            <a:r>
              <a:rPr lang="en-US" b="1" dirty="0" smtClean="0"/>
              <a:t> reaches 700 A/mm</a:t>
            </a:r>
            <a:r>
              <a:rPr lang="en-US" b="1" baseline="30000" dirty="0" smtClean="0"/>
              <a:t>2</a:t>
            </a:r>
            <a:r>
              <a:rPr lang="en-US" b="1" dirty="0" smtClean="0"/>
              <a:t> at 4.2 K and 20 T and 500 A/mm</a:t>
            </a:r>
            <a:r>
              <a:rPr lang="en-US" b="1" baseline="30000" dirty="0" smtClean="0"/>
              <a:t>2</a:t>
            </a:r>
            <a:r>
              <a:rPr lang="en-US" b="1" dirty="0" smtClean="0"/>
              <a:t> in prototype coils</a:t>
            </a:r>
          </a:p>
          <a:p>
            <a:r>
              <a:rPr lang="en-US" b="1" dirty="0" smtClean="0"/>
              <a:t>Magnet technology is getting ready for a big-time show</a:t>
            </a:r>
          </a:p>
          <a:p>
            <a:pPr lvl="1"/>
            <a:r>
              <a:rPr lang="en-US" b="1" dirty="0" smtClean="0"/>
              <a:t>Insulation is good.</a:t>
            </a:r>
          </a:p>
          <a:p>
            <a:pPr lvl="1"/>
            <a:r>
              <a:rPr lang="en-US" b="1" dirty="0" smtClean="0"/>
              <a:t>Quench detection is feasible.</a:t>
            </a:r>
          </a:p>
          <a:p>
            <a:pPr lvl="1"/>
            <a:r>
              <a:rPr lang="en-US" b="1" dirty="0" smtClean="0"/>
              <a:t>Quench degradation limit - &gt;350 K</a:t>
            </a:r>
          </a:p>
          <a:p>
            <a:r>
              <a:rPr lang="en-US" b="1" dirty="0" smtClean="0"/>
              <a:t>A conceptual design of an all superconducting magnet for the final cooling of </a:t>
            </a:r>
            <a:r>
              <a:rPr lang="en-US" b="1" dirty="0" err="1" smtClean="0"/>
              <a:t>muon</a:t>
            </a:r>
            <a:r>
              <a:rPr lang="en-US" b="1" dirty="0" smtClean="0"/>
              <a:t> collider </a:t>
            </a:r>
          </a:p>
          <a:p>
            <a:pPr lvl="1"/>
            <a:r>
              <a:rPr lang="en-US" b="1" dirty="0" smtClean="0"/>
              <a:t>A feasible design with the use of the high-strength, kiloamphere cable developed for stress management and fast quench protection</a:t>
            </a:r>
          </a:p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4A34B2-60DF-A54B-A4C4-48E7FDFC4FAB}" type="datetime1">
              <a:rPr lang="en-US" smtClean="0"/>
              <a:pPr>
                <a:defRPr/>
              </a:pPr>
              <a:t>12/5/14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24E5FE-BCAD-444E-92C0-F84A65F9C8A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734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63085"/>
            <a:ext cx="8686800" cy="641739"/>
          </a:xfrm>
        </p:spPr>
        <p:txBody>
          <a:bodyPr/>
          <a:lstStyle/>
          <a:p>
            <a:r>
              <a:rPr lang="en-US" dirty="0" smtClean="0"/>
              <a:t>Supplement slides – quench detection and protection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4A34B2-60DF-A54B-A4C4-48E7FDFC4FAB}" type="datetime1">
              <a:rPr lang="en-US" smtClean="0"/>
              <a:pPr>
                <a:defRPr/>
              </a:pPr>
              <a:t>12/5/14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24E5FE-BCAD-444E-92C0-F84A65F9C8A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1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5843"/>
            <a:ext cx="8686800" cy="641739"/>
          </a:xfrm>
        </p:spPr>
        <p:txBody>
          <a:bodyPr/>
          <a:lstStyle/>
          <a:p>
            <a:r>
              <a:rPr lang="en-US" sz="2800" dirty="0" smtClean="0"/>
              <a:t>MQE determined from heater-induced quench experiments: a master plot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4A34B2-60DF-A54B-A4C4-48E7FDFC4FAB}" type="datetime1">
              <a:rPr lang="en-US" smtClean="0"/>
              <a:pPr>
                <a:defRPr/>
              </a:pPr>
              <a:t>12/5/14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24E5FE-BCAD-444E-92C0-F84A65F9C8A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255264"/>
              </p:ext>
            </p:extLst>
          </p:nvPr>
        </p:nvGraphicFramePr>
        <p:xfrm>
          <a:off x="0" y="2749538"/>
          <a:ext cx="3784143" cy="2923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749538"/>
                        <a:ext cx="3784143" cy="29233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7002"/>
            <a:ext cx="1877055" cy="146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772545"/>
              </p:ext>
            </p:extLst>
          </p:nvPr>
        </p:nvGraphicFramePr>
        <p:xfrm>
          <a:off x="3784143" y="1596572"/>
          <a:ext cx="5275457" cy="40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Graph" r:id="rId6" imgW="4023360" imgH="3108960" progId="Origin50.Graph">
                  <p:embed/>
                </p:oleObj>
              </mc:Choice>
              <mc:Fallback>
                <p:oleObj name="Graph" r:id="rId6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84143" y="1596572"/>
                        <a:ext cx="5275457" cy="40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680976"/>
              </p:ext>
            </p:extLst>
          </p:nvPr>
        </p:nvGraphicFramePr>
        <p:xfrm>
          <a:off x="3784143" y="1597759"/>
          <a:ext cx="5275263" cy="407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Graph" r:id="rId8" imgW="4023360" imgH="3108960" progId="Origin50.Graph">
                  <p:embed/>
                </p:oleObj>
              </mc:Choice>
              <mc:Fallback>
                <p:oleObj name="Graph" r:id="rId8" imgW="4023360" imgH="3108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4143" y="1597759"/>
                        <a:ext cx="5275263" cy="407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731657" y="5903704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[1] Ye et al., </a:t>
            </a:r>
            <a:r>
              <a:rPr lang="en-US" sz="1200" dirty="0" err="1" smtClean="0"/>
              <a:t>SuST</a:t>
            </a:r>
            <a:r>
              <a:rPr lang="en-US" sz="1200" dirty="0" smtClean="0"/>
              <a:t>, 2013</a:t>
            </a:r>
          </a:p>
          <a:p>
            <a:r>
              <a:rPr lang="en-US" sz="1200" dirty="0" smtClean="0"/>
              <a:t>[2] Yang et al., IEEE, 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3954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5104"/>
            <a:ext cx="8686800" cy="641739"/>
          </a:xfrm>
        </p:spPr>
        <p:txBody>
          <a:bodyPr/>
          <a:lstStyle/>
          <a:p>
            <a:r>
              <a:rPr lang="en-US" sz="3200" dirty="0" err="1">
                <a:solidFill>
                  <a:srgbClr val="008000"/>
                </a:solidFill>
                <a:latin typeface="Calibri" charset="0"/>
              </a:rPr>
              <a:t>Muon</a:t>
            </a:r>
            <a:r>
              <a:rPr lang="en-US" sz="3200" dirty="0">
                <a:solidFill>
                  <a:srgbClr val="008000"/>
                </a:solidFill>
                <a:latin typeface="Calibri" charset="0"/>
              </a:rPr>
              <a:t> collider designs demand 30-50 T solenoids 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4A34B2-60DF-A54B-A4C4-48E7FDFC4FAB}" type="datetime1">
              <a:rPr lang="en-US" smtClean="0"/>
              <a:pPr>
                <a:defRPr/>
              </a:pPr>
              <a:t>12/5/14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24E5FE-BCAD-444E-92C0-F84A65F9C8A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28600" y="906984"/>
            <a:ext cx="8896467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/>
              <a:t>NMR communities need 30 T all superconducting magnets.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16741" y="2347604"/>
            <a:ext cx="4331984" cy="3233090"/>
          </a:xfrm>
        </p:spPr>
        <p:txBody>
          <a:bodyPr/>
          <a:lstStyle/>
          <a:p>
            <a:endParaRPr lang="en-US" sz="1000" b="1" dirty="0">
              <a:latin typeface="Lucida Sans" charset="0"/>
            </a:endParaRPr>
          </a:p>
          <a:p>
            <a:r>
              <a:rPr lang="en-US" sz="2000" b="1" dirty="0">
                <a:latin typeface="Lucida Sans" charset="0"/>
              </a:rPr>
              <a:t>Challenges to 30+ T HTS magnets:</a:t>
            </a:r>
          </a:p>
          <a:p>
            <a:pPr lvl="1"/>
            <a:r>
              <a:rPr lang="en-US" sz="2000" dirty="0">
                <a:latin typeface="Lucida Sans" charset="0"/>
              </a:rPr>
              <a:t>Understand the complex HTS material behavior</a:t>
            </a:r>
          </a:p>
          <a:p>
            <a:pPr lvl="1"/>
            <a:r>
              <a:rPr lang="en-US" sz="2000" dirty="0">
                <a:latin typeface="Lucida Sans" charset="0"/>
              </a:rPr>
              <a:t>High </a:t>
            </a:r>
            <a:r>
              <a:rPr lang="en-US" sz="2000" dirty="0" err="1">
                <a:latin typeface="Lucida Sans" charset="0"/>
              </a:rPr>
              <a:t>J</a:t>
            </a:r>
            <a:r>
              <a:rPr lang="en-US" sz="2000" baseline="-25000" dirty="0" err="1">
                <a:latin typeface="Lucida Sans" charset="0"/>
              </a:rPr>
              <a:t>c</a:t>
            </a:r>
            <a:r>
              <a:rPr lang="en-US" sz="2000" dirty="0">
                <a:latin typeface="Lucida Sans" charset="0"/>
              </a:rPr>
              <a:t> at 20-50 T is the key.</a:t>
            </a:r>
          </a:p>
          <a:p>
            <a:pPr lvl="1"/>
            <a:r>
              <a:rPr lang="en-US" sz="2000" dirty="0">
                <a:latin typeface="Lucida Sans" charset="0"/>
              </a:rPr>
              <a:t>Stress management and quench protection. </a:t>
            </a:r>
          </a:p>
          <a:p>
            <a:pPr lvl="1"/>
            <a:endParaRPr lang="en-US" sz="1000" b="1" dirty="0">
              <a:latin typeface="Lucida Sans" charset="0"/>
            </a:endParaRPr>
          </a:p>
          <a:p>
            <a:pPr lvl="1">
              <a:buFontTx/>
              <a:buNone/>
            </a:pPr>
            <a:endParaRPr lang="en-US" sz="2000" dirty="0">
              <a:latin typeface="Lucida Sans" charset="0"/>
            </a:endParaRPr>
          </a:p>
          <a:p>
            <a:pPr lvl="1">
              <a:buFontTx/>
              <a:buNone/>
            </a:pPr>
            <a:endParaRPr lang="en-US" sz="1000" dirty="0">
              <a:latin typeface="Lucida Sans" charset="0"/>
            </a:endParaRPr>
          </a:p>
          <a:p>
            <a:pPr>
              <a:buFontTx/>
              <a:buNone/>
            </a:pPr>
            <a:endParaRPr lang="en-US" sz="2000" b="1" dirty="0">
              <a:latin typeface="Lucida Sans" charset="0"/>
            </a:endParaRPr>
          </a:p>
        </p:txBody>
      </p: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97141" y="1873245"/>
            <a:ext cx="4419600" cy="3951288"/>
            <a:chOff x="2821" y="1160"/>
            <a:chExt cx="2976" cy="2863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1" y="1160"/>
              <a:ext cx="2976" cy="2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3445" y="3800"/>
              <a:ext cx="127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zh-CN" sz="1400">
                  <a:ea typeface="宋体" charset="0"/>
                  <a:cs typeface="宋体" charset="0"/>
                </a:rPr>
                <a:t>(Courtesy of J. Jiang)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8343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24E5FE-BCAD-444E-92C0-F84A65F9C8A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238370"/>
            <a:ext cx="8686800" cy="641739"/>
          </a:xfrm>
        </p:spPr>
        <p:txBody>
          <a:bodyPr/>
          <a:lstStyle/>
          <a:p>
            <a:r>
              <a:rPr lang="en-US" sz="2800" dirty="0" smtClean="0"/>
              <a:t>NZPV determined from heater-induced quench experiments: a master plot</a:t>
            </a:r>
            <a:endParaRPr lang="en-US" sz="28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1387282"/>
              </p:ext>
            </p:extLst>
          </p:nvPr>
        </p:nvGraphicFramePr>
        <p:xfrm>
          <a:off x="398009" y="1613580"/>
          <a:ext cx="5988889" cy="462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58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009" y="1613580"/>
                        <a:ext cx="5988889" cy="4627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833896"/>
              </p:ext>
            </p:extLst>
          </p:nvPr>
        </p:nvGraphicFramePr>
        <p:xfrm>
          <a:off x="398009" y="1606550"/>
          <a:ext cx="5988050" cy="462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59" name="Graph" r:id="rId5" imgW="4023360" imgH="3108960" progId="Origin50.Graph">
                  <p:embed/>
                </p:oleObj>
              </mc:Choice>
              <mc:Fallback>
                <p:oleObj name="Graph" r:id="rId5" imgW="4023360" imgH="3108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09" y="1606550"/>
                        <a:ext cx="5988050" cy="462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435499" y="5105418"/>
            <a:ext cx="1766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[1] </a:t>
            </a:r>
            <a:r>
              <a:rPr lang="en-US" sz="1200" dirty="0" err="1" smtClean="0"/>
              <a:t>Trociewitz</a:t>
            </a:r>
            <a:r>
              <a:rPr lang="en-US" sz="1200" dirty="0" smtClean="0"/>
              <a:t>, </a:t>
            </a:r>
            <a:r>
              <a:rPr lang="en-US" sz="1200" dirty="0" err="1" smtClean="0"/>
              <a:t>SuST</a:t>
            </a:r>
            <a:r>
              <a:rPr lang="en-US" sz="1200" dirty="0" smtClean="0"/>
              <a:t>, 2008</a:t>
            </a:r>
          </a:p>
          <a:p>
            <a:r>
              <a:rPr lang="en-US" sz="1200" dirty="0" smtClean="0"/>
              <a:t>[2] Ye et al., </a:t>
            </a:r>
            <a:r>
              <a:rPr lang="en-US" sz="1200" dirty="0" err="1" smtClean="0"/>
              <a:t>SuST</a:t>
            </a:r>
            <a:r>
              <a:rPr lang="en-US" sz="1200" dirty="0" smtClean="0"/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1671043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32156"/>
            <a:ext cx="447675" cy="241300"/>
          </a:xfrm>
        </p:spPr>
        <p:txBody>
          <a:bodyPr/>
          <a:lstStyle/>
          <a:p>
            <a:pPr>
              <a:defRPr/>
            </a:pPr>
            <a:fld id="{BE24E5FE-BCAD-444E-92C0-F84A65F9C8A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2275" y="2495357"/>
            <a:ext cx="3801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Temperatures derived from voltages across the 1.5 cm hot zone:</a:t>
            </a:r>
            <a:endParaRPr lang="en-US" sz="1800" b="1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452157"/>
            <a:ext cx="8686800" cy="641739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Though comprised by the slow normal zone propagation, quench detection using resistivity voltage across a normal zone is still feasible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62807" y="6303948"/>
            <a:ext cx="262822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4.2 K, 7 T, coil experiment</a:t>
            </a:r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6570" y="1050847"/>
            <a:ext cx="6101663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Note: Temperature from voltage measurement, not from TCs. </a:t>
            </a:r>
          </a:p>
          <a:p>
            <a:r>
              <a:rPr lang="en-US" sz="1800" b="1" dirty="0" smtClean="0"/>
              <a:t>TCs tend to underestimate T</a:t>
            </a:r>
            <a:r>
              <a:rPr lang="en-US" sz="1800" b="1" baseline="-25000" dirty="0" smtClean="0"/>
              <a:t>max</a:t>
            </a:r>
            <a:r>
              <a:rPr lang="en-US" sz="1800" b="1" dirty="0"/>
              <a:t> </a:t>
            </a:r>
            <a:r>
              <a:rPr lang="en-US" sz="1800" b="1" dirty="0" smtClean="0"/>
              <a:t>when </a:t>
            </a:r>
            <a:r>
              <a:rPr lang="en-US" sz="1800" b="1" dirty="0" err="1" smtClean="0"/>
              <a:t>dT</a:t>
            </a:r>
            <a:r>
              <a:rPr lang="en-US" sz="1800" b="1" dirty="0" smtClean="0"/>
              <a:t>/</a:t>
            </a:r>
            <a:r>
              <a:rPr lang="en-US" sz="1800" b="1" dirty="0" err="1" smtClean="0"/>
              <a:t>dt</a:t>
            </a:r>
            <a:r>
              <a:rPr lang="en-US" sz="1800" b="1" dirty="0" smtClean="0"/>
              <a:t>&gt;10 K/s.</a:t>
            </a:r>
            <a:endParaRPr lang="en-US" sz="1800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5904120"/>
              </p:ext>
            </p:extLst>
          </p:nvPr>
        </p:nvGraphicFramePr>
        <p:xfrm>
          <a:off x="-109949" y="2931251"/>
          <a:ext cx="4603860" cy="355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48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9949" y="2931251"/>
                        <a:ext cx="4603860" cy="355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 descr="C:\Users\tshen\Documents\DSC_035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8" b="13023"/>
          <a:stretch/>
        </p:blipFill>
        <p:spPr bwMode="auto">
          <a:xfrm>
            <a:off x="4023056" y="3931847"/>
            <a:ext cx="4074517" cy="18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62807" y="3517355"/>
            <a:ext cx="3734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 bar processing 6-layer coil</a:t>
            </a:r>
            <a:endParaRPr lang="en-US" b="1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945" y="4202352"/>
            <a:ext cx="1877055" cy="146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66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2136" y="62954"/>
            <a:ext cx="5954663" cy="45719"/>
          </a:xfrm>
        </p:spPr>
        <p:txBody>
          <a:bodyPr/>
          <a:lstStyle/>
          <a:p>
            <a:r>
              <a:rPr lang="en-US" sz="2800" dirty="0" smtClean="0">
                <a:solidFill>
                  <a:srgbClr val="008000"/>
                </a:solidFill>
                <a:latin typeface="Calibri"/>
                <a:cs typeface="Calibri"/>
              </a:rPr>
              <a:t>Magnet programs based on REBCO coated conductor</a:t>
            </a:r>
            <a:endParaRPr lang="en-US" sz="28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Fermilab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6" y="274638"/>
            <a:ext cx="2443530" cy="6450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1867" y="4871135"/>
            <a:ext cx="35960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15 T / 250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mm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bore </a:t>
            </a:r>
            <a:r>
              <a:rPr lang="en-US" sz="1600" dirty="0">
                <a:latin typeface="Arial" charset="0"/>
              </a:rPr>
              <a:t>LTS </a:t>
            </a:r>
            <a:r>
              <a:rPr lang="en-US" sz="1600" dirty="0" smtClean="0">
                <a:latin typeface="Arial" charset="0"/>
              </a:rPr>
              <a:t>magnet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C44B08"/>
                </a:solidFill>
              </a:rPr>
              <a:t>	</a:t>
            </a:r>
            <a:r>
              <a:rPr lang="en-US" sz="1600" dirty="0" smtClean="0">
                <a:solidFill>
                  <a:srgbClr val="C44B08"/>
                </a:solidFill>
              </a:rPr>
              <a:t>	</a:t>
            </a:r>
            <a:endParaRPr lang="en-US" sz="16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17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T </a:t>
            </a:r>
            <a:r>
              <a:rPr lang="en-US" sz="1600" dirty="0" smtClean="0">
                <a:solidFill>
                  <a:srgbClr val="FFC000"/>
                </a:solidFill>
                <a:latin typeface="Arial" charset="0"/>
              </a:rPr>
              <a:t>REBCO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coils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75465" y="4578013"/>
            <a:ext cx="304800" cy="1066800"/>
          </a:xfrm>
          <a:prstGeom prst="rect">
            <a:avLst/>
          </a:prstGeom>
          <a:solidFill>
            <a:srgbClr val="0000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latin typeface="Times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009927" y="5157709"/>
            <a:ext cx="981940" cy="0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  <a:effectLst>
            <a:outerShdw blurRad="63500" sx="105000" sy="105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775465" y="5157709"/>
            <a:ext cx="1216402" cy="169891"/>
          </a:xfrm>
          <a:prstGeom prst="straightConnector1">
            <a:avLst/>
          </a:prstGeom>
          <a:ln w="12700">
            <a:solidFill>
              <a:srgbClr val="E31837"/>
            </a:solidFill>
            <a:tailEnd type="arrow"/>
          </a:ln>
          <a:effectLst>
            <a:outerShdw blurRad="63500" sx="105000" sy="105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628927" y="5555470"/>
            <a:ext cx="1362940" cy="89343"/>
          </a:xfrm>
          <a:prstGeom prst="straightConnector1">
            <a:avLst/>
          </a:prstGeom>
          <a:ln w="12700">
            <a:solidFill>
              <a:srgbClr val="FFC000"/>
            </a:solidFill>
            <a:tailEnd type="arrow"/>
          </a:ln>
          <a:effectLst>
            <a:outerShdw blurRad="63500" sx="105000" sy="105000" algn="c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91821" y="4848948"/>
            <a:ext cx="556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66FF"/>
                </a:solidFill>
              </a:rPr>
              <a:t>NbTi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 rot="21064192">
            <a:off x="2291984" y="5164565"/>
            <a:ext cx="708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E31837"/>
                </a:solidFill>
              </a:rPr>
              <a:t>Nb</a:t>
            </a:r>
            <a:r>
              <a:rPr lang="en-US" sz="1600" baseline="-25000" dirty="0">
                <a:solidFill>
                  <a:srgbClr val="E31837"/>
                </a:solidFill>
              </a:rPr>
              <a:t>3</a:t>
            </a:r>
            <a:r>
              <a:rPr lang="en-US" sz="1400" dirty="0">
                <a:solidFill>
                  <a:srgbClr val="E31837"/>
                </a:solidFill>
              </a:rPr>
              <a:t>Sn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32136" y="1159687"/>
            <a:ext cx="5791441" cy="307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32 T NHMFL all superconducting </a:t>
            </a:r>
          </a:p>
          <a:p>
            <a:r>
              <a:rPr lang="en-US" b="1" dirty="0" smtClean="0"/>
              <a:t>user magnet. Commissioning expected </a:t>
            </a:r>
          </a:p>
          <a:p>
            <a:r>
              <a:rPr lang="en-US" b="1" dirty="0" smtClean="0"/>
              <a:t>in 2016</a:t>
            </a:r>
          </a:p>
          <a:p>
            <a:endParaRPr lang="en-US" sz="1400" dirty="0"/>
          </a:p>
          <a:p>
            <a:pPr defTabSz="1143000" fontAlgn="t"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Cold Bore 		32 mm</a:t>
            </a:r>
          </a:p>
          <a:p>
            <a:pPr defTabSz="1143000" fontAlgn="t"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Uniformity 1 cm DSV	5·10</a:t>
            </a:r>
            <a:r>
              <a:rPr lang="en-US" sz="1400" baseline="30000" dirty="0">
                <a:solidFill>
                  <a:srgbClr val="000000"/>
                </a:solidFill>
                <a:latin typeface="Arial" charset="0"/>
              </a:rPr>
              <a:t>-4</a:t>
            </a:r>
          </a:p>
          <a:p>
            <a:pPr defTabSz="1143000" fontAlgn="t"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Total inductance 	254 H</a:t>
            </a:r>
          </a:p>
          <a:p>
            <a:pPr defTabSz="1143000" fontAlgn="t"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Stored energy 	8.6 MJ</a:t>
            </a:r>
          </a:p>
          <a:p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651220" y="6432846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NHMFL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045" y="4503493"/>
            <a:ext cx="4117955" cy="16482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20893" y="4087446"/>
            <a:ext cx="2636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Superpower REBCO </a:t>
            </a:r>
            <a:r>
              <a:rPr lang="en-US" sz="1400" dirty="0" err="1" smtClean="0"/>
              <a:t>archietecture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35942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/>
          </p:cNvSpPr>
          <p:nvPr>
            <p:ph type="title"/>
          </p:nvPr>
        </p:nvSpPr>
        <p:spPr>
          <a:xfrm>
            <a:off x="165745" y="96220"/>
            <a:ext cx="8704079" cy="937602"/>
          </a:xfrm>
        </p:spPr>
        <p:txBody>
          <a:bodyPr/>
          <a:lstStyle/>
          <a:p>
            <a:r>
              <a:rPr lang="en-US" altLang="zh-CN" sz="2400" dirty="0">
                <a:solidFill>
                  <a:srgbClr val="008000"/>
                </a:solidFill>
                <a:latin typeface="Calibri"/>
                <a:ea typeface="宋体" charset="0"/>
                <a:cs typeface="Calibri"/>
              </a:rPr>
              <a:t>T</a:t>
            </a:r>
            <a:r>
              <a:rPr lang="en-US" altLang="zh-CN" sz="2400" dirty="0" smtClean="0">
                <a:solidFill>
                  <a:srgbClr val="008000"/>
                </a:solidFill>
                <a:latin typeface="Calibri"/>
                <a:ea typeface="宋体" charset="0"/>
                <a:cs typeface="Calibri"/>
              </a:rPr>
              <a:t>he secret to high  </a:t>
            </a:r>
            <a:r>
              <a:rPr lang="en-US" altLang="zh-CN" sz="2400" dirty="0" err="1" smtClean="0">
                <a:solidFill>
                  <a:srgbClr val="008000"/>
                </a:solidFill>
                <a:latin typeface="Calibri"/>
                <a:ea typeface="宋体" charset="0"/>
                <a:cs typeface="Calibri"/>
              </a:rPr>
              <a:t>J</a:t>
            </a:r>
            <a:r>
              <a:rPr lang="en-US" altLang="zh-CN" sz="2400" baseline="-25000" dirty="0" err="1" smtClean="0">
                <a:solidFill>
                  <a:srgbClr val="008000"/>
                </a:solidFill>
                <a:latin typeface="Calibri"/>
                <a:ea typeface="宋体" charset="0"/>
                <a:cs typeface="Calibri"/>
              </a:rPr>
              <a:t>c</a:t>
            </a:r>
            <a:r>
              <a:rPr lang="en-US" altLang="zh-CN" sz="2400" baseline="-25000" dirty="0" smtClean="0">
                <a:solidFill>
                  <a:srgbClr val="008000"/>
                </a:solidFill>
                <a:latin typeface="Calibri"/>
                <a:ea typeface="宋体" charset="0"/>
                <a:cs typeface="Calibri"/>
              </a:rPr>
              <a:t> </a:t>
            </a:r>
            <a:r>
              <a:rPr lang="en-US" altLang="zh-CN" sz="2400" dirty="0">
                <a:solidFill>
                  <a:srgbClr val="008000"/>
                </a:solidFill>
                <a:latin typeface="Calibri"/>
                <a:ea typeface="宋体" charset="0"/>
                <a:cs typeface="Calibri"/>
              </a:rPr>
              <a:t>in industrial powder-in-tube </a:t>
            </a:r>
            <a:r>
              <a:rPr lang="en-US" altLang="zh-CN" sz="2400" dirty="0" smtClean="0">
                <a:solidFill>
                  <a:srgbClr val="008000"/>
                </a:solidFill>
                <a:latin typeface="Calibri"/>
                <a:ea typeface="宋体" charset="0"/>
                <a:cs typeface="Calibri"/>
              </a:rPr>
              <a:t>wire</a:t>
            </a:r>
            <a:r>
              <a:rPr lang="en-US" altLang="zh-CN" sz="2400" dirty="0">
                <a:solidFill>
                  <a:srgbClr val="008000"/>
                </a:solidFill>
                <a:latin typeface="Calibri"/>
                <a:ea typeface="宋体" charset="0"/>
                <a:cs typeface="Calibri"/>
              </a:rPr>
              <a:t>: Removing </a:t>
            </a:r>
            <a:r>
              <a:rPr lang="en-US" altLang="zh-CN" sz="2400" dirty="0" smtClean="0">
                <a:solidFill>
                  <a:srgbClr val="008000"/>
                </a:solidFill>
                <a:latin typeface="Calibri"/>
                <a:ea typeface="宋体" charset="0"/>
                <a:cs typeface="Calibri"/>
              </a:rPr>
              <a:t>porosity</a:t>
            </a:r>
            <a:endParaRPr altLang="zh-CN" sz="2400" baseline="-25000" dirty="0">
              <a:solidFill>
                <a:srgbClr val="008000"/>
              </a:solidFill>
              <a:latin typeface="Calibri"/>
              <a:ea typeface="宋体" charset="0"/>
              <a:cs typeface="Calibri"/>
            </a:endParaRPr>
          </a:p>
        </p:txBody>
      </p:sp>
      <p:pic>
        <p:nvPicPr>
          <p:cNvPr id="186151" name="Picture 807" descr="Fig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86" y="3781105"/>
            <a:ext cx="2914650" cy="139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152" name="Picture 808" descr="fig1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91" y="5216205"/>
            <a:ext cx="3730625" cy="15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153" name="Picture 8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17472"/>
            <a:ext cx="4778069" cy="274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4432" y="1250950"/>
            <a:ext cx="3711470" cy="225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45147" y="3931711"/>
            <a:ext cx="4424677" cy="16641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5319370" y="5014275"/>
            <a:ext cx="3824630" cy="1711643"/>
            <a:chOff x="1752600" y="4191000"/>
            <a:chExt cx="3824630" cy="1711643"/>
          </a:xfrm>
        </p:grpSpPr>
        <p:sp>
          <p:nvSpPr>
            <p:cNvPr id="11" name="Line 27"/>
            <p:cNvSpPr>
              <a:spLocks noChangeShapeType="1"/>
            </p:cNvSpPr>
            <p:nvPr/>
          </p:nvSpPr>
          <p:spPr bwMode="auto">
            <a:xfrm flipH="1" flipV="1">
              <a:off x="1752600" y="4191000"/>
              <a:ext cx="1676400" cy="1219200"/>
            </a:xfrm>
            <a:prstGeom prst="line">
              <a:avLst/>
            </a:prstGeom>
            <a:noFill/>
            <a:ln w="57150">
              <a:solidFill>
                <a:srgbClr val="3D2FF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7"/>
            <p:cNvSpPr>
              <a:spLocks noChangeShapeType="1"/>
            </p:cNvSpPr>
            <p:nvPr/>
          </p:nvSpPr>
          <p:spPr bwMode="auto">
            <a:xfrm flipV="1">
              <a:off x="3581400" y="4191000"/>
              <a:ext cx="609600" cy="1219200"/>
            </a:xfrm>
            <a:prstGeom prst="line">
              <a:avLst/>
            </a:prstGeom>
            <a:noFill/>
            <a:ln w="57150">
              <a:solidFill>
                <a:srgbClr val="3D2FF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76600" y="5410200"/>
              <a:ext cx="23006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latin typeface="Lucida Sans" pitchFamily="34" charset="0"/>
                </a:rPr>
                <a:t>Gas bubbles</a:t>
              </a:r>
              <a:endParaRPr lang="en-US" sz="2600" b="1" dirty="0">
                <a:latin typeface="Lucida Sans" pitchFamily="34" charset="0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5936800" y="1488216"/>
            <a:ext cx="136525" cy="136525"/>
          </a:xfrm>
          <a:prstGeom prst="ellipse">
            <a:avLst/>
          </a:prstGeom>
          <a:solidFill>
            <a:srgbClr val="9A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6015605" y="1556479"/>
            <a:ext cx="140504" cy="2410487"/>
          </a:xfrm>
          <a:prstGeom prst="line">
            <a:avLst/>
          </a:prstGeom>
          <a:ln w="50800">
            <a:solidFill>
              <a:srgbClr val="9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94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J</a:t>
            </a:r>
            <a:r>
              <a:rPr lang="en-US" sz="2800" b="1" baseline="-25000" dirty="0" smtClean="0">
                <a:solidFill>
                  <a:srgbClr val="008000"/>
                </a:solidFill>
              </a:rPr>
              <a:t>c</a:t>
            </a:r>
            <a:r>
              <a:rPr lang="en-US" sz="2800" b="1" dirty="0" smtClean="0">
                <a:solidFill>
                  <a:srgbClr val="008000"/>
                </a:solidFill>
              </a:rPr>
              <a:t> in </a:t>
            </a:r>
            <a:r>
              <a:rPr lang="en-US" sz="2800" b="1" dirty="0" smtClean="0">
                <a:solidFill>
                  <a:srgbClr val="BD1F24"/>
                </a:solidFill>
              </a:rPr>
              <a:t>short-length samples </a:t>
            </a:r>
            <a:r>
              <a:rPr lang="en-US" sz="2800" b="1" dirty="0" smtClean="0">
                <a:solidFill>
                  <a:srgbClr val="008000"/>
                </a:solidFill>
              </a:rPr>
              <a:t>was then quickly taken to 3500 A/mm</a:t>
            </a:r>
            <a:r>
              <a:rPr lang="en-US" sz="2800" b="1" baseline="30000" dirty="0" smtClean="0">
                <a:solidFill>
                  <a:srgbClr val="008000"/>
                </a:solidFill>
              </a:rPr>
              <a:t>2</a:t>
            </a:r>
            <a:r>
              <a:rPr lang="en-US" sz="2800" b="1" dirty="0" smtClean="0">
                <a:solidFill>
                  <a:srgbClr val="008000"/>
                </a:solidFill>
              </a:rPr>
              <a:t> using cold densification methods </a:t>
            </a:r>
            <a:endParaRPr lang="en-US" sz="2800" b="1" dirty="0">
              <a:solidFill>
                <a:srgbClr val="008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924772"/>
              </p:ext>
            </p:extLst>
          </p:nvPr>
        </p:nvGraphicFramePr>
        <p:xfrm>
          <a:off x="534160" y="2112031"/>
          <a:ext cx="5122518" cy="1112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7506"/>
                <a:gridCol w="1597345"/>
                <a:gridCol w="1817667"/>
              </a:tblGrid>
              <a:tr h="37094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Sample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J</a:t>
                      </a:r>
                      <a:r>
                        <a:rPr lang="en-US" sz="1600" baseline="-25000" dirty="0" smtClean="0">
                          <a:solidFill>
                            <a:srgbClr val="000000"/>
                          </a:solidFill>
                        </a:rPr>
                        <a:t>c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(4.2K, 5T)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J</a:t>
                      </a:r>
                      <a:r>
                        <a:rPr lang="en-US" sz="1600" baseline="-25000" dirty="0" smtClean="0">
                          <a:solidFill>
                            <a:srgbClr val="000000"/>
                          </a:solidFill>
                        </a:rPr>
                        <a:t>e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(4.2K,20T)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PIT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wires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2000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A/mm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en-US" sz="16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~340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PIT+CIP wires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3500 A/mm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en-US" sz="16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~530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T="45733" marB="45733"/>
                </a:tc>
              </a:tr>
            </a:tbl>
          </a:graphicData>
        </a:graphic>
      </p:graphicFrame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304800" y="3522116"/>
            <a:ext cx="7221538" cy="2609850"/>
            <a:chOff x="666750" y="4248150"/>
            <a:chExt cx="7221538" cy="2609850"/>
          </a:xfrm>
        </p:grpSpPr>
        <p:pic>
          <p:nvPicPr>
            <p:cNvPr id="6" name="Picture 7" descr="4-Q110127-4x500se-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48201" y="4620283"/>
              <a:ext cx="2971800" cy="222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8" descr="3-Q101011-2x500se-1"/>
            <p:cNvPicPr>
              <a:picLocks noChangeAspect="1" noChangeArrowheads="1"/>
            </p:cNvPicPr>
            <p:nvPr/>
          </p:nvPicPr>
          <p:blipFill>
            <a:blip r:embed="rId3">
              <a:lum bright="6000"/>
            </a:blip>
            <a:srcRect/>
            <a:stretch>
              <a:fillRect/>
            </a:stretch>
          </p:blipFill>
          <p:spPr bwMode="auto">
            <a:xfrm>
              <a:off x="1143000" y="4626864"/>
              <a:ext cx="2974847" cy="2231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666750" y="4248150"/>
              <a:ext cx="36798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/>
                <a:t>Regular PIT wires, quenched@887C</a:t>
              </a:r>
            </a:p>
          </p:txBody>
        </p:sp>
        <p:sp>
          <p:nvSpPr>
            <p:cNvPr id="9" name="TextBox 9"/>
            <p:cNvSpPr txBox="1">
              <a:spLocks noChangeArrowheads="1"/>
            </p:cNvSpPr>
            <p:nvPr/>
          </p:nvSpPr>
          <p:spPr bwMode="auto">
            <a:xfrm>
              <a:off x="4572000" y="4248150"/>
              <a:ext cx="3316288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/>
                <a:t>PIT+CIP wires, quenched@887C</a:t>
              </a:r>
            </a:p>
          </p:txBody>
        </p:sp>
      </p:grpSp>
      <p:sp>
        <p:nvSpPr>
          <p:cNvPr id="11" name="TextBox 29"/>
          <p:cNvSpPr txBox="1">
            <a:spLocks noChangeArrowheads="1"/>
          </p:cNvSpPr>
          <p:nvPr/>
        </p:nvSpPr>
        <p:spPr bwMode="auto">
          <a:xfrm>
            <a:off x="457200" y="1417638"/>
            <a:ext cx="75000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Cold isostatic processing of Bi-2212: Jiang </a:t>
            </a:r>
            <a:r>
              <a:rPr lang="en-US" sz="1200" dirty="0"/>
              <a:t>et al. Supercon. Sci. Tech., </a:t>
            </a:r>
            <a:r>
              <a:rPr lang="en-US" sz="1200" dirty="0" smtClean="0"/>
              <a:t>24, 082001 </a:t>
            </a:r>
            <a:r>
              <a:rPr lang="en-US" sz="1200" dirty="0"/>
              <a:t>(</a:t>
            </a:r>
            <a:r>
              <a:rPr lang="en-US" sz="1200" dirty="0" smtClean="0"/>
              <a:t>2011)</a:t>
            </a:r>
          </a:p>
          <a:p>
            <a:r>
              <a:rPr lang="en-US" sz="1200" dirty="0" smtClean="0"/>
              <a:t>Swaging of Bi-2212 (S. Hong HJC Enterprise, SBIR phase I): Jiang et al. IEEE Trans Appl. Supercond. 23, 6400206 (2013)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76441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4A34B2-60DF-A54B-A4C4-48E7FDFC4FAB}" type="datetime1">
              <a:rPr lang="en-US" smtClean="0"/>
              <a:pPr>
                <a:defRPr/>
              </a:pPr>
              <a:t>12/5/14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24E5FE-BCAD-444E-92C0-F84A65F9C8A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0"/>
            <a:ext cx="8915400" cy="84006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 kern="1200" smtClean="0">
                <a:solidFill>
                  <a:srgbClr val="074184"/>
                </a:solidFill>
                <a:latin typeface="Lucida Sans"/>
                <a:ea typeface="ＭＳ Ｐゴシック" charset="0"/>
                <a:cs typeface="Lucida San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For 20 years, the performance of long length </a:t>
            </a:r>
            <a:b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</a:br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Bi-2212 wires has been much worse than in short piece</a:t>
            </a:r>
            <a:r>
              <a:rPr lang="en-US" dirty="0" smtClean="0">
                <a:solidFill>
                  <a:srgbClr val="008000"/>
                </a:solidFill>
              </a:rPr>
              <a:t>s.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TextBox 18"/>
          <p:cNvSpPr txBox="1">
            <a:spLocks noChangeArrowheads="1"/>
          </p:cNvSpPr>
          <p:nvPr/>
        </p:nvSpPr>
        <p:spPr bwMode="auto">
          <a:xfrm>
            <a:off x="304800" y="1219200"/>
            <a:ext cx="5410200" cy="701731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Lucida Sans" pitchFamily="34" charset="0"/>
                <a:ea typeface="宋体" pitchFamily="2" charset="-122"/>
              </a:rPr>
              <a:t>Short pieces: J</a:t>
            </a:r>
            <a:r>
              <a:rPr lang="en-US" altLang="zh-CN" sz="1800" baseline="-25000" dirty="0">
                <a:latin typeface="Lucida Sans" pitchFamily="34" charset="0"/>
                <a:ea typeface="宋体" pitchFamily="2" charset="-122"/>
              </a:rPr>
              <a:t>E</a:t>
            </a:r>
            <a:r>
              <a:rPr lang="en-US" altLang="zh-CN" sz="1800" dirty="0">
                <a:latin typeface="Lucida Sans" pitchFamily="34" charset="0"/>
                <a:ea typeface="宋体" pitchFamily="2" charset="-122"/>
              </a:rPr>
              <a:t>=500 A/mm</a:t>
            </a:r>
            <a:r>
              <a:rPr lang="en-US" altLang="zh-CN" sz="1800" baseline="30000" dirty="0">
                <a:latin typeface="Lucida Sans" pitchFamily="34" charset="0"/>
                <a:ea typeface="宋体" pitchFamily="2" charset="-122"/>
              </a:rPr>
              <a:t>2</a:t>
            </a:r>
            <a:r>
              <a:rPr lang="en-US" altLang="zh-CN" sz="1800" dirty="0">
                <a:latin typeface="Lucida Sans" pitchFamily="34" charset="0"/>
                <a:ea typeface="宋体" pitchFamily="2" charset="-122"/>
              </a:rPr>
              <a:t> at 4.2 K and 20 T</a:t>
            </a:r>
          </a:p>
          <a:p>
            <a:r>
              <a:rPr lang="en-US" altLang="zh-CN" sz="1800" dirty="0">
                <a:latin typeface="Lucida Sans" pitchFamily="34" charset="0"/>
                <a:ea typeface="宋体" pitchFamily="2" charset="-122"/>
              </a:rPr>
              <a:t>Long pieces: J</a:t>
            </a:r>
            <a:r>
              <a:rPr lang="en-US" altLang="zh-CN" sz="1800" baseline="-25000" dirty="0">
                <a:latin typeface="Lucida Sans" pitchFamily="34" charset="0"/>
                <a:ea typeface="宋体" pitchFamily="2" charset="-122"/>
              </a:rPr>
              <a:t>E</a:t>
            </a:r>
            <a:r>
              <a:rPr lang="en-US" altLang="zh-CN" sz="1800" dirty="0">
                <a:latin typeface="Lucida Sans" pitchFamily="34" charset="0"/>
                <a:ea typeface="宋体" pitchFamily="2" charset="-122"/>
              </a:rPr>
              <a:t>&lt;200 A/mm</a:t>
            </a:r>
            <a:r>
              <a:rPr lang="en-US" altLang="zh-CN" sz="1800" baseline="30000" dirty="0">
                <a:latin typeface="Lucida Sans" pitchFamily="34" charset="0"/>
                <a:ea typeface="宋体" pitchFamily="2" charset="-122"/>
              </a:rPr>
              <a:t>2</a:t>
            </a:r>
            <a:r>
              <a:rPr lang="en-US" altLang="zh-CN" sz="1800" dirty="0">
                <a:latin typeface="Lucida Sans" pitchFamily="34" charset="0"/>
                <a:ea typeface="宋体" pitchFamily="2" charset="-122"/>
              </a:rPr>
              <a:t> at 4.2 K and 20 T</a:t>
            </a:r>
          </a:p>
        </p:txBody>
      </p:sp>
      <p:pic>
        <p:nvPicPr>
          <p:cNvPr id="13" name="Picture 1" descr="C:\Users\tshen\Documents\My work\2010-2012 data and papers\Conferences\ASC2012\My talk\PMM101108-2-FP-sealed-ends-edit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3317676"/>
            <a:ext cx="1754424" cy="175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tshen\Documents\My work\2010-2012 data and papers\Conferences\ASC2012\My talk\PMM101108-2-FP-sealed-ends-2.jpg"/>
          <p:cNvPicPr>
            <a:picLocks noChangeAspect="1" noChangeArrowheads="1"/>
          </p:cNvPicPr>
          <p:nvPr/>
        </p:nvPicPr>
        <p:blipFill>
          <a:blip r:embed="rId3" cstate="print"/>
          <a:srcRect r="6438"/>
          <a:stretch>
            <a:fillRect/>
          </a:stretch>
        </p:blipFill>
        <p:spPr bwMode="auto">
          <a:xfrm>
            <a:off x="7086600" y="5146476"/>
            <a:ext cx="1752600" cy="140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21"/>
          <p:cNvGrpSpPr/>
          <p:nvPr/>
        </p:nvGrpSpPr>
        <p:grpSpPr>
          <a:xfrm>
            <a:off x="0" y="2229108"/>
            <a:ext cx="6553200" cy="3928512"/>
            <a:chOff x="0" y="2229108"/>
            <a:chExt cx="6553200" cy="3928512"/>
          </a:xfrm>
        </p:grpSpPr>
        <p:sp>
          <p:nvSpPr>
            <p:cNvPr id="9" name="TextBox 20"/>
            <p:cNvSpPr txBox="1">
              <a:spLocks noChangeArrowheads="1"/>
            </p:cNvSpPr>
            <p:nvPr/>
          </p:nvSpPr>
          <p:spPr bwMode="auto">
            <a:xfrm>
              <a:off x="0" y="2229108"/>
              <a:ext cx="6477000" cy="707886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latin typeface="+mj-lt"/>
                  <a:ea typeface="宋体" pitchFamily="2" charset="-122"/>
                </a:rPr>
                <a:t>M</a:t>
              </a:r>
              <a:r>
                <a:rPr lang="en-US" altLang="zh-CN" sz="2000" b="1" dirty="0" smtClean="0">
                  <a:latin typeface="+mj-lt"/>
                  <a:ea typeface="宋体" pitchFamily="2" charset="-122"/>
                </a:rPr>
                <a:t>ysterious </a:t>
              </a:r>
              <a:r>
                <a:rPr lang="en-US" altLang="zh-CN" sz="2000" b="1" dirty="0">
                  <a:latin typeface="+mj-lt"/>
                  <a:ea typeface="宋体" pitchFamily="2" charset="-122"/>
                </a:rPr>
                <a:t>leakage appearing in long length wires during the forming reaction.</a:t>
              </a:r>
            </a:p>
          </p:txBody>
        </p:sp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1719" r="3906" b="9375"/>
            <a:stretch>
              <a:fillRect/>
            </a:stretch>
          </p:blipFill>
          <p:spPr bwMode="auto">
            <a:xfrm>
              <a:off x="3810000" y="3886200"/>
              <a:ext cx="274320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3810000" y="3886200"/>
              <a:ext cx="189167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 smtClean="0">
                  <a:solidFill>
                    <a:schemeClr val="bg1"/>
                  </a:solidFill>
                  <a:ea typeface="宋体" pitchFamily="2" charset="-122"/>
                </a:rPr>
                <a:t>(U. Trociewitz, NHMFL)</a:t>
              </a:r>
              <a:endParaRPr lang="en-US" altLang="zh-CN" sz="1400" b="1" dirty="0">
                <a:solidFill>
                  <a:schemeClr val="bg1"/>
                </a:solidFill>
                <a:ea typeface="宋体" pitchFamily="2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05532" y="4343400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/>
                <a:t>Macor</a:t>
              </a:r>
              <a:endParaRPr lang="en-US" sz="1800" b="1" dirty="0"/>
            </a:p>
          </p:txBody>
        </p:sp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81200" y="3924300"/>
              <a:ext cx="1676400" cy="2233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3886200"/>
              <a:ext cx="1943100" cy="2141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0" y="3013903"/>
              <a:ext cx="152683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/>
                <a:t>NHMFL, 1999, </a:t>
              </a:r>
            </a:p>
            <a:p>
              <a:r>
                <a:rPr lang="en-US" sz="1800" b="1" dirty="0" smtClean="0"/>
                <a:t>3 T insert </a:t>
              </a:r>
            </a:p>
            <a:p>
              <a:r>
                <a:rPr lang="en-US" sz="1800" b="1" dirty="0" smtClean="0"/>
                <a:t>from tape </a:t>
              </a:r>
              <a:endParaRPr lang="en-US" sz="18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81200" y="3543300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/>
                <a:t>OST, 2006</a:t>
              </a:r>
              <a:endParaRPr lang="en-US" sz="1800" b="1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16200000" flipH="1">
              <a:off x="2857500" y="3543300"/>
              <a:ext cx="2362200" cy="1219200"/>
            </a:xfrm>
            <a:prstGeom prst="straightConnector1">
              <a:avLst/>
            </a:prstGeom>
            <a:ln w="44450">
              <a:solidFill>
                <a:schemeClr val="accent4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2095500" y="3695700"/>
              <a:ext cx="1981200" cy="533400"/>
            </a:xfrm>
            <a:prstGeom prst="straightConnector1">
              <a:avLst/>
            </a:prstGeom>
            <a:ln w="44450">
              <a:solidFill>
                <a:schemeClr val="accent4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017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146230"/>
            <a:ext cx="7890849" cy="18846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4A34B2-60DF-A54B-A4C4-48E7FDFC4FAB}" type="datetime1">
              <a:rPr lang="en-US" smtClean="0"/>
              <a:pPr>
                <a:defRPr/>
              </a:pPr>
              <a:t>12/5/14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24E5FE-BCAD-444E-92C0-F84A65F9C8A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" y="-364237"/>
            <a:ext cx="8229600" cy="1143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 kern="1200" smtClean="0">
                <a:solidFill>
                  <a:srgbClr val="074184"/>
                </a:solidFill>
                <a:latin typeface="Lucida Sans"/>
                <a:ea typeface="ＭＳ Ｐゴシック" charset="0"/>
                <a:cs typeface="Lucida San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Internal gases are the culprit of the low </a:t>
            </a:r>
            <a:r>
              <a:rPr lang="en-US" dirty="0" err="1" smtClean="0">
                <a:solidFill>
                  <a:srgbClr val="008000"/>
                </a:solidFill>
                <a:latin typeface="Calibri"/>
                <a:cs typeface="Calibri"/>
              </a:rPr>
              <a:t>J</a:t>
            </a:r>
            <a:r>
              <a:rPr lang="en-US" baseline="-25000" dirty="0" err="1" smtClean="0">
                <a:solidFill>
                  <a:srgbClr val="008000"/>
                </a:solidFill>
                <a:latin typeface="Calibri"/>
                <a:cs typeface="Calibri"/>
              </a:rPr>
              <a:t>c</a:t>
            </a:r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 and leakage in the long-length wires</a:t>
            </a:r>
            <a:endParaRPr lang="en-US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0249" y="1931668"/>
            <a:ext cx="2362200" cy="156966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1600" dirty="0">
                <a:latin typeface="Lucida Sans" pitchFamily="34" charset="0"/>
                <a:ea typeface="宋体" pitchFamily="2" charset="-122"/>
              </a:rPr>
              <a:t>Gas species detected by a residual gas analyzer while heating Bi-2212 wires at 180 </a:t>
            </a:r>
            <a:r>
              <a:rPr lang="en-US" sz="1600" dirty="0"/>
              <a:t>°C</a:t>
            </a:r>
            <a:r>
              <a:rPr lang="en-US" altLang="zh-CN" sz="1600" dirty="0">
                <a:latin typeface="Lucida Sans" pitchFamily="34" charset="0"/>
                <a:ea typeface="宋体" pitchFamily="2" charset="-122"/>
              </a:rPr>
              <a:t>/h in vacuum.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4850" y="1043046"/>
            <a:ext cx="5113970" cy="310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4849" y="1043046"/>
            <a:ext cx="5106122" cy="309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52400" y="1219200"/>
            <a:ext cx="2069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Shen et al., J. Appl. Phys., </a:t>
            </a:r>
            <a:r>
              <a:rPr lang="en-US" sz="1200" b="1" dirty="0" smtClean="0"/>
              <a:t>113</a:t>
            </a:r>
            <a:r>
              <a:rPr lang="en-US" sz="1200" dirty="0" smtClean="0"/>
              <a:t>, </a:t>
            </a:r>
          </a:p>
          <a:p>
            <a:r>
              <a:rPr lang="en-US" sz="1200" dirty="0" smtClean="0"/>
              <a:t>213901 (2013)</a:t>
            </a: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160249" y="4707474"/>
            <a:ext cx="6934200" cy="1323439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1600" dirty="0" smtClean="0">
                <a:latin typeface="Lucida Sans" pitchFamily="34" charset="0"/>
                <a:ea typeface="宋体" pitchFamily="2" charset="-122"/>
              </a:rPr>
              <a:t>Key understanding:</a:t>
            </a:r>
          </a:p>
          <a:p>
            <a:pPr marL="174625" indent="-174625" algn="l">
              <a:buFont typeface="Arial" pitchFamily="34" charset="0"/>
              <a:buChar char="•"/>
            </a:pPr>
            <a:r>
              <a:rPr lang="en-US" altLang="zh-CN" sz="1600" dirty="0" smtClean="0">
                <a:latin typeface="Lucida Sans" pitchFamily="34" charset="0"/>
                <a:ea typeface="宋体" pitchFamily="2" charset="-122"/>
              </a:rPr>
              <a:t>Silver </a:t>
            </a:r>
            <a:r>
              <a:rPr lang="en-US" altLang="zh-CN" sz="1600" dirty="0">
                <a:latin typeface="Lucida Sans" pitchFamily="34" charset="0"/>
                <a:ea typeface="宋体" pitchFamily="2" charset="-122"/>
              </a:rPr>
              <a:t>creeps outward, </a:t>
            </a:r>
            <a:r>
              <a:rPr lang="en-US" altLang="zh-CN" sz="1600" dirty="0" smtClean="0">
                <a:latin typeface="Lucida Sans" pitchFamily="34" charset="0"/>
                <a:ea typeface="宋体" pitchFamily="2" charset="-122"/>
              </a:rPr>
              <a:t>producing more porosity in 2212 and lowering J</a:t>
            </a:r>
            <a:r>
              <a:rPr lang="en-US" altLang="zh-CN" sz="1600" baseline="-25000" dirty="0" smtClean="0">
                <a:latin typeface="Lucida Sans" pitchFamily="34" charset="0"/>
                <a:ea typeface="宋体" pitchFamily="2" charset="-122"/>
              </a:rPr>
              <a:t>c</a:t>
            </a:r>
            <a:r>
              <a:rPr lang="en-US" altLang="zh-CN" sz="1600" dirty="0" smtClean="0">
                <a:latin typeface="Lucida Sans" pitchFamily="34" charset="0"/>
                <a:ea typeface="宋体" pitchFamily="2" charset="-122"/>
              </a:rPr>
              <a:t> in long-length wire</a:t>
            </a:r>
          </a:p>
          <a:p>
            <a:pPr marL="173038" indent="-173038" algn="l">
              <a:buFont typeface="Arial" pitchFamily="34" charset="0"/>
              <a:buChar char="•"/>
            </a:pPr>
            <a:r>
              <a:rPr lang="en-US" altLang="zh-CN" sz="1600" dirty="0" smtClean="0">
                <a:latin typeface="Lucida Sans" pitchFamily="34" charset="0"/>
                <a:ea typeface="宋体" pitchFamily="2" charset="-122"/>
              </a:rPr>
              <a:t>Leakage is a natural consequence of the creep rupture of AgMg at the strain of ~3%.</a:t>
            </a:r>
            <a:endParaRPr lang="en-US" altLang="zh-CN" sz="1600" dirty="0">
              <a:latin typeface="Lucida Sans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4669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011" y="4198873"/>
            <a:ext cx="3689339" cy="1635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2011" y="5834353"/>
            <a:ext cx="39566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10 bar </a:t>
            </a:r>
            <a:r>
              <a:rPr lang="en-US" sz="1600" b="1" dirty="0" smtClean="0">
                <a:solidFill>
                  <a:srgbClr val="0000FF"/>
                </a:solidFill>
              </a:rPr>
              <a:t>OP</a:t>
            </a:r>
            <a:r>
              <a:rPr lang="en-US" sz="1600" b="1" dirty="0" smtClean="0">
                <a:solidFill>
                  <a:srgbClr val="000000"/>
                </a:solidFill>
              </a:rPr>
              <a:t>; J</a:t>
            </a:r>
            <a:r>
              <a:rPr lang="en-US" sz="1600" b="1" baseline="-25000" dirty="0" smtClean="0">
                <a:solidFill>
                  <a:srgbClr val="000000"/>
                </a:solidFill>
              </a:rPr>
              <a:t>E</a:t>
            </a:r>
            <a:r>
              <a:rPr lang="en-US" sz="1600" b="1" dirty="0" smtClean="0">
                <a:solidFill>
                  <a:srgbClr val="000000"/>
                </a:solidFill>
              </a:rPr>
              <a:t>=252 A/mm</a:t>
            </a:r>
            <a:r>
              <a:rPr lang="en-US" sz="1600" b="1" baseline="30000" dirty="0" smtClean="0">
                <a:solidFill>
                  <a:srgbClr val="000000"/>
                </a:solidFill>
              </a:rPr>
              <a:t>2</a:t>
            </a:r>
            <a:r>
              <a:rPr lang="en-US" sz="1600" b="1" dirty="0" smtClean="0">
                <a:solidFill>
                  <a:srgbClr val="000000"/>
                </a:solidFill>
              </a:rPr>
              <a:t>  at 33.8 T (coil </a:t>
            </a:r>
            <a:r>
              <a:rPr lang="en-US" sz="1600" b="1" dirty="0" smtClean="0">
                <a:solidFill>
                  <a:srgbClr val="0000FF"/>
                </a:solidFill>
              </a:rPr>
              <a:t>quenched</a:t>
            </a:r>
            <a:r>
              <a:rPr lang="en-US" sz="1600" b="1" dirty="0" smtClean="0">
                <a:solidFill>
                  <a:srgbClr val="000000"/>
                </a:solidFill>
              </a:rPr>
              <a:t>). Add 2.6 T to 31.2 T background.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1750" y="1205478"/>
            <a:ext cx="2368481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200" dirty="0" smtClean="0"/>
              <a:t>Larbalestier et al., </a:t>
            </a:r>
          </a:p>
          <a:p>
            <a:r>
              <a:rPr lang="en-US" sz="1200" dirty="0" smtClean="0"/>
              <a:t>(Nature Materials, 2014) </a:t>
            </a:r>
            <a:endParaRPr lang="en-US" sz="1200" dirty="0"/>
          </a:p>
        </p:txBody>
      </p:sp>
      <p:grpSp>
        <p:nvGrpSpPr>
          <p:cNvPr id="5" name="Group 10"/>
          <p:cNvGrpSpPr>
            <a:grpSpLocks noChangeAspect="1"/>
          </p:cNvGrpSpPr>
          <p:nvPr/>
        </p:nvGrpSpPr>
        <p:grpSpPr bwMode="auto">
          <a:xfrm>
            <a:off x="-1" y="1674208"/>
            <a:ext cx="4731377" cy="4452533"/>
            <a:chOff x="1524000" y="1600200"/>
            <a:chExt cx="4572000" cy="4717176"/>
          </a:xfrm>
        </p:grpSpPr>
        <p:pic>
          <p:nvPicPr>
            <p:cNvPr id="6" name="Picture 2" descr="C:\Jianyi-data\Jianyi-Data-2012\Publication-2012\Nature-Bi2212\120926-Peter-Je_vs_B-ovp-2212_300dpi-v7withinset-pal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00" y="1600200"/>
              <a:ext cx="4572000" cy="471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val 6"/>
            <p:cNvSpPr/>
            <p:nvPr/>
          </p:nvSpPr>
          <p:spPr>
            <a:xfrm>
              <a:off x="5791779" y="2405456"/>
              <a:ext cx="227442" cy="228712"/>
            </a:xfrm>
            <a:prstGeom prst="ellipse">
              <a:avLst/>
            </a:prstGeom>
            <a:noFill/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990000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657890" y="3831727"/>
              <a:ext cx="228890" cy="228712"/>
            </a:xfrm>
            <a:prstGeom prst="ellipse">
              <a:avLst/>
            </a:prstGeom>
            <a:noFill/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990000"/>
                </a:solidFill>
              </a:endParaRPr>
            </a:p>
          </p:txBody>
        </p:sp>
      </p:grpSp>
      <p:sp>
        <p:nvSpPr>
          <p:cNvPr id="9" name="Date Placeholder 3"/>
          <p:cNvSpPr txBox="1">
            <a:spLocks/>
          </p:cNvSpPr>
          <p:nvPr/>
        </p:nvSpPr>
        <p:spPr>
          <a:xfrm>
            <a:off x="6450013" y="6616700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F04A34B2-60DF-A54B-A4C4-48E7FDFC4FAB}" type="datetime1">
              <a:rPr lang="en-US" sz="900" smtClean="0"/>
              <a:pPr>
                <a:defRPr/>
              </a:pPr>
              <a:t>12/5/14</a:t>
            </a:fld>
            <a:endParaRPr lang="en-US" sz="90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228600" y="6616700"/>
            <a:ext cx="44767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BE24E5FE-BCAD-444E-92C0-F84A65F9C8A1}" type="slidenum">
              <a:rPr lang="en-US" sz="900" smtClean="0"/>
              <a:pPr>
                <a:defRPr/>
              </a:pPr>
              <a:t>8</a:t>
            </a:fld>
            <a:endParaRPr lang="en-US" sz="9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1750" y="-210285"/>
            <a:ext cx="8229600" cy="1143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2400" b="1" kern="1200" smtClean="0">
                <a:solidFill>
                  <a:srgbClr val="074184"/>
                </a:solidFill>
                <a:latin typeface="Lucida Sans"/>
                <a:ea typeface="ＭＳ Ｐゴシック" charset="0"/>
                <a:cs typeface="Lucida San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008000"/>
                </a:solidFill>
                <a:latin typeface="Calibri"/>
                <a:cs typeface="Calibri"/>
              </a:rPr>
              <a:t>Breakthrough in J</a:t>
            </a:r>
            <a:r>
              <a:rPr lang="en-US" sz="2800" baseline="-25000" dirty="0" smtClean="0">
                <a:solidFill>
                  <a:srgbClr val="008000"/>
                </a:solidFill>
                <a:latin typeface="Calibri"/>
                <a:cs typeface="Calibri"/>
              </a:rPr>
              <a:t>c</a:t>
            </a:r>
            <a:r>
              <a:rPr lang="en-US" sz="2800" dirty="0" smtClean="0">
                <a:solidFill>
                  <a:srgbClr val="008000"/>
                </a:solidFill>
                <a:latin typeface="Calibri"/>
                <a:cs typeface="Calibri"/>
              </a:rPr>
              <a:t>: J</a:t>
            </a:r>
            <a:r>
              <a:rPr lang="en-US" sz="2800" baseline="-25000" dirty="0" smtClean="0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lang="en-US" sz="2800" dirty="0" smtClean="0">
                <a:solidFill>
                  <a:srgbClr val="008000"/>
                </a:solidFill>
                <a:latin typeface="Calibri"/>
                <a:cs typeface="Calibri"/>
              </a:rPr>
              <a:t> of 700 A/mm</a:t>
            </a:r>
            <a:r>
              <a:rPr lang="en-US" sz="2800" baseline="30000" dirty="0" smtClean="0">
                <a:solidFill>
                  <a:srgbClr val="008000"/>
                </a:solidFill>
                <a:latin typeface="Calibri"/>
                <a:cs typeface="Calibri"/>
              </a:rPr>
              <a:t>2</a:t>
            </a:r>
            <a:r>
              <a:rPr lang="en-US" sz="2800" dirty="0" smtClean="0">
                <a:solidFill>
                  <a:srgbClr val="008000"/>
                </a:solidFill>
                <a:latin typeface="Calibri"/>
                <a:cs typeface="Calibri"/>
              </a:rPr>
              <a:t> at 4.2 K and 20 T </a:t>
            </a:r>
          </a:p>
          <a:p>
            <a:r>
              <a:rPr lang="en-US" sz="2800" dirty="0" smtClean="0">
                <a:solidFill>
                  <a:srgbClr val="008000"/>
                </a:solidFill>
                <a:latin typeface="Calibri"/>
                <a:cs typeface="Calibri"/>
              </a:rPr>
              <a:t>New paradigm: Overpressure processing</a:t>
            </a:r>
            <a:endParaRPr lang="en-US" sz="28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1376" y="1276981"/>
            <a:ext cx="1967070" cy="247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6"/>
          <p:cNvGrpSpPr/>
          <p:nvPr/>
        </p:nvGrpSpPr>
        <p:grpSpPr>
          <a:xfrm>
            <a:off x="6756166" y="1205478"/>
            <a:ext cx="2334281" cy="2302833"/>
            <a:chOff x="147638" y="2596504"/>
            <a:chExt cx="2834484" cy="2705194"/>
          </a:xfrm>
        </p:grpSpPr>
        <p:sp>
          <p:nvSpPr>
            <p:cNvPr id="14" name="Oval 13"/>
            <p:cNvSpPr/>
            <p:nvPr/>
          </p:nvSpPr>
          <p:spPr>
            <a:xfrm>
              <a:off x="865821" y="3237548"/>
              <a:ext cx="1371600" cy="13716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143000" y="350520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1" dirty="0" smtClean="0">
                  <a:solidFill>
                    <a:schemeClr val="tx1"/>
                  </a:solidFill>
                </a:rPr>
                <a:t>P</a:t>
              </a:r>
              <a:r>
                <a:rPr lang="en-US" b="1" baseline="-25000" dirty="0" smtClean="0">
                  <a:solidFill>
                    <a:schemeClr val="tx1"/>
                  </a:solidFill>
                </a:rPr>
                <a:t>i</a:t>
              </a:r>
              <a:endParaRPr lang="en-US" b="1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/>
            <p:cNvCxnSpPr>
              <a:endCxn id="15" idx="0"/>
            </p:cNvCxnSpPr>
            <p:nvPr/>
          </p:nvCxnSpPr>
          <p:spPr>
            <a:xfrm rot="5400000" flipH="1" flipV="1">
              <a:off x="1420176" y="3636645"/>
              <a:ext cx="265748" cy="28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15" idx="4"/>
            </p:cNvCxnSpPr>
            <p:nvPr/>
          </p:nvCxnSpPr>
          <p:spPr>
            <a:xfrm rot="16200000" flipH="1">
              <a:off x="1426844" y="4200524"/>
              <a:ext cx="252412" cy="28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endCxn id="15" idx="6"/>
            </p:cNvCxnSpPr>
            <p:nvPr/>
          </p:nvCxnSpPr>
          <p:spPr>
            <a:xfrm flipV="1">
              <a:off x="1704021" y="3916680"/>
              <a:ext cx="261939" cy="66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1170621" y="3923348"/>
              <a:ext cx="261939" cy="66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8900000" flipH="1" flipV="1">
              <a:off x="2067819" y="3257329"/>
              <a:ext cx="261939" cy="66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2700000" flipH="1" flipV="1">
              <a:off x="1247010" y="3721612"/>
              <a:ext cx="265748" cy="28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8900000" flipV="1">
              <a:off x="1615634" y="3719707"/>
              <a:ext cx="261939" cy="66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8900000" flipH="1">
              <a:off x="1256086" y="4121373"/>
              <a:ext cx="252412" cy="28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399220" y="2860895"/>
              <a:ext cx="224316" cy="43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2700000" flipH="1" flipV="1">
              <a:off x="2003568" y="4554633"/>
              <a:ext cx="265748" cy="28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H="1">
              <a:off x="1452832" y="3068540"/>
              <a:ext cx="265748" cy="28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3500000" flipH="1">
              <a:off x="825934" y="3314653"/>
              <a:ext cx="265748" cy="28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13500000" flipH="1" flipV="1">
              <a:off x="1608714" y="4118211"/>
              <a:ext cx="265748" cy="28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18900000" flipV="1">
              <a:off x="862473" y="4552727"/>
              <a:ext cx="261939" cy="66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517476" y="3927695"/>
              <a:ext cx="261939" cy="66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5400000" flipH="1" flipV="1">
              <a:off x="1438977" y="4779574"/>
              <a:ext cx="265748" cy="28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2290856" y="3927695"/>
              <a:ext cx="261939" cy="66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2511301" y="3749620"/>
              <a:ext cx="470821" cy="43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</a:t>
              </a:r>
              <a:r>
                <a:rPr lang="en-US" b="1" baseline="-25000" dirty="0" smtClean="0"/>
                <a:t>o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234217" y="2905721"/>
              <a:ext cx="470821" cy="43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</a:t>
              </a:r>
              <a:r>
                <a:rPr lang="en-US" b="1" baseline="-25000" dirty="0" smtClean="0"/>
                <a:t>o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424072" y="2596504"/>
              <a:ext cx="470821" cy="43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</a:t>
              </a:r>
              <a:r>
                <a:rPr lang="en-US" b="1" baseline="-25000" dirty="0" smtClean="0"/>
                <a:t>o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4209" y="2830788"/>
              <a:ext cx="648251" cy="433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P</a:t>
              </a:r>
              <a:r>
                <a:rPr lang="en-US" b="1" baseline="-25000" dirty="0" smtClean="0"/>
                <a:t>o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47638" y="3718163"/>
              <a:ext cx="470821" cy="43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</a:t>
              </a:r>
              <a:r>
                <a:rPr lang="en-US" b="1" baseline="-25000" dirty="0" smtClean="0"/>
                <a:t>o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54425" y="4572000"/>
              <a:ext cx="470821" cy="43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</a:t>
              </a:r>
              <a:r>
                <a:rPr lang="en-US" b="1" baseline="-25000" dirty="0" smtClean="0"/>
                <a:t>o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402975" y="4867835"/>
              <a:ext cx="470821" cy="43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</a:t>
              </a:r>
              <a:r>
                <a:rPr lang="en-US" b="1" baseline="-25000" dirty="0" smtClean="0"/>
                <a:t>o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158015" y="4550740"/>
              <a:ext cx="470821" cy="43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</a:t>
              </a:r>
              <a:r>
                <a:rPr lang="en-US" b="1" baseline="-25000" dirty="0" smtClean="0"/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266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174"/>
            <a:ext cx="8229600" cy="572088"/>
          </a:xfrm>
        </p:spPr>
        <p:txBody>
          <a:bodyPr/>
          <a:lstStyle/>
          <a:p>
            <a:r>
              <a:rPr lang="en-US" sz="2800" dirty="0" smtClean="0">
                <a:solidFill>
                  <a:srgbClr val="008000"/>
                </a:solidFill>
                <a:latin typeface="Calibri"/>
                <a:cs typeface="Calibri"/>
              </a:rPr>
              <a:t>Zoo of Overpressure Processing Furnaces</a:t>
            </a:r>
            <a:endParaRPr lang="en-US" sz="28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Fermilab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284039" y="808239"/>
            <a:ext cx="7950855" cy="654288"/>
          </a:xfrm>
        </p:spPr>
        <p:txBody>
          <a:bodyPr/>
          <a:lstStyle/>
          <a:p>
            <a:r>
              <a:rPr lang="en-US" sz="2200" b="1" dirty="0">
                <a:solidFill>
                  <a:srgbClr val="000000"/>
                </a:solidFill>
                <a:latin typeface="Calibri"/>
                <a:cs typeface="Calibri"/>
              </a:rPr>
              <a:t>Sumitomo Bi-2223 300 bar OP furnace: +/- 1C in a sample space of 1 m diameter x 1.2 m heigh</a:t>
            </a:r>
            <a:r>
              <a:rPr lang="en-US" altLang="zh-CN" sz="2200" b="1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71612" y="2526803"/>
            <a:ext cx="3584056" cy="3752535"/>
            <a:chOff x="-111459" y="741335"/>
            <a:chExt cx="4870527" cy="5543835"/>
          </a:xfrm>
        </p:grpSpPr>
        <p:pic>
          <p:nvPicPr>
            <p:cNvPr id="6" name="Picture 5" descr="Deltech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9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6" r="23393"/>
            <a:stretch/>
          </p:blipFill>
          <p:spPr>
            <a:xfrm>
              <a:off x="1464445" y="741335"/>
              <a:ext cx="2153511" cy="5543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1072826" y="829651"/>
              <a:ext cx="0" cy="4646589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625785" y="812097"/>
              <a:ext cx="894080" cy="1016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70365" y="5455575"/>
              <a:ext cx="894080" cy="1016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-111459" y="2590800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3.5 m</a:t>
              </a:r>
              <a:endParaRPr lang="en-US" b="1" dirty="0"/>
            </a:p>
          </p:txBody>
        </p:sp>
        <p:pic>
          <p:nvPicPr>
            <p:cNvPr id="11" name="Picture 8" descr="GregWrech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044" y="4457459"/>
              <a:ext cx="1365024" cy="1827711"/>
            </a:xfrm>
            <a:prstGeom prst="rect">
              <a:avLst/>
            </a:prstGeom>
            <a:noFill/>
            <a:ln w="635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71612" y="1767691"/>
            <a:ext cx="460740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</a:rPr>
              <a:t>FSU – OP furnace: Hot </a:t>
            </a:r>
            <a:r>
              <a:rPr lang="en-US" sz="1600" b="1" dirty="0">
                <a:solidFill>
                  <a:srgbClr val="000000"/>
                </a:solidFill>
              </a:rPr>
              <a:t>Zone: </a:t>
            </a:r>
            <a:r>
              <a:rPr lang="en-US" sz="1600" b="1" dirty="0" smtClean="0">
                <a:solidFill>
                  <a:srgbClr val="000000"/>
                </a:solidFill>
              </a:rPr>
              <a:t>15 </a:t>
            </a:r>
            <a:r>
              <a:rPr lang="en-US" sz="1600" b="1" dirty="0">
                <a:solidFill>
                  <a:srgbClr val="000000"/>
                </a:solidFill>
              </a:rPr>
              <a:t>cm dia</a:t>
            </a:r>
            <a:r>
              <a:rPr lang="en-US" sz="1600" b="1" dirty="0">
                <a:solidFill>
                  <a:srgbClr val="000000"/>
                </a:solidFill>
                <a:sym typeface="Symbol"/>
              </a:rPr>
              <a:t>, 50 </a:t>
            </a:r>
            <a:r>
              <a:rPr lang="en-US" sz="1600" b="1" dirty="0" smtClean="0">
                <a:solidFill>
                  <a:srgbClr val="000000"/>
                </a:solidFill>
                <a:sym typeface="Symbol"/>
              </a:rPr>
              <a:t>cm high at </a:t>
            </a:r>
            <a:r>
              <a:rPr lang="en-US" sz="1600" b="1" dirty="0">
                <a:solidFill>
                  <a:srgbClr val="000000"/>
                </a:solidFill>
                <a:sym typeface="Symbol"/>
              </a:rPr>
              <a:t>up to </a:t>
            </a:r>
            <a:r>
              <a:rPr lang="en-US" sz="1600" b="1" dirty="0">
                <a:solidFill>
                  <a:srgbClr val="FF0000"/>
                </a:solidFill>
                <a:sym typeface="Symbol"/>
              </a:rPr>
              <a:t>100 </a:t>
            </a:r>
            <a:r>
              <a:rPr lang="en-US" sz="1600" b="1" dirty="0" smtClean="0">
                <a:solidFill>
                  <a:srgbClr val="FF0000"/>
                </a:solidFill>
                <a:sym typeface="Symbol"/>
              </a:rPr>
              <a:t>bar </a:t>
            </a:r>
            <a:r>
              <a:rPr lang="en-US" sz="1600" b="1" dirty="0" smtClean="0">
                <a:solidFill>
                  <a:srgbClr val="000000"/>
                </a:solidFill>
                <a:sym typeface="Symbol"/>
              </a:rPr>
              <a:t>(1 bar pO</a:t>
            </a:r>
            <a:r>
              <a:rPr lang="en-US" sz="1600" b="1" baseline="-25000" dirty="0" smtClean="0">
                <a:solidFill>
                  <a:srgbClr val="000000"/>
                </a:solidFill>
                <a:sym typeface="Symbol"/>
              </a:rPr>
              <a:t>2</a:t>
            </a:r>
            <a:r>
              <a:rPr lang="en-US" sz="1600" b="1" dirty="0" smtClean="0">
                <a:solidFill>
                  <a:srgbClr val="000000"/>
                </a:solidFill>
                <a:sym typeface="Symbol"/>
              </a:rPr>
              <a:t>)</a:t>
            </a:r>
          </a:p>
        </p:txBody>
      </p:sp>
      <p:sp>
        <p:nvSpPr>
          <p:cNvPr id="13" name="Slide Number Placeholder 2"/>
          <p:cNvSpPr txBox="1">
            <a:spLocks/>
          </p:cNvSpPr>
          <p:nvPr/>
        </p:nvSpPr>
        <p:spPr>
          <a:xfrm>
            <a:off x="5636985" y="59912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mtClean="0"/>
              <a:t>Fermilab</a:t>
            </a:r>
            <a:endParaRPr lang="en-US" dirty="0"/>
          </a:p>
        </p:txBody>
      </p:sp>
      <p:pic>
        <p:nvPicPr>
          <p:cNvPr id="14" name="Picture 13" descr="DSC_018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49" y="2307824"/>
            <a:ext cx="3318421" cy="2206397"/>
          </a:xfrm>
          <a:prstGeom prst="rect">
            <a:avLst/>
          </a:prstGeom>
        </p:spPr>
      </p:pic>
      <p:pic>
        <p:nvPicPr>
          <p:cNvPr id="15" name="Picture 14" descr="reacted coil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4" t="34266" r="12888" b="28056"/>
          <a:stretch/>
        </p:blipFill>
        <p:spPr>
          <a:xfrm>
            <a:off x="4874749" y="5060849"/>
            <a:ext cx="2980677" cy="12955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85141" y="2060079"/>
            <a:ext cx="3250309" cy="584776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FNAL </a:t>
            </a:r>
            <a:r>
              <a:rPr lang="en-US" sz="1600" b="1" dirty="0" smtClean="0">
                <a:solidFill>
                  <a:srgbClr val="FF0000"/>
                </a:solidFill>
              </a:rPr>
              <a:t>100 bar </a:t>
            </a:r>
            <a:r>
              <a:rPr lang="en-US" sz="1600" b="1" dirty="0" smtClean="0">
                <a:solidFill>
                  <a:schemeClr val="bg1"/>
                </a:solidFill>
              </a:rPr>
              <a:t>OP system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Hot zone – 16 cm x 50 mm diameter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55509" y="4601236"/>
            <a:ext cx="2875106" cy="584776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OP 2-layer coil; conductor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length=11 m; </a:t>
            </a:r>
            <a:r>
              <a:rPr lang="en-US" sz="1600" b="1" dirty="0" err="1" smtClean="0">
                <a:solidFill>
                  <a:schemeClr val="bg1"/>
                </a:solidFill>
              </a:rPr>
              <a:t>nGimat</a:t>
            </a:r>
            <a:r>
              <a:rPr lang="en-US" sz="1600" b="1" dirty="0" smtClean="0">
                <a:solidFill>
                  <a:schemeClr val="bg1"/>
                </a:solidFill>
              </a:rPr>
              <a:t> insulation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3087" y="6278958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NHMFL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88242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xtending_limits_SCmagnets 14_0429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extending_limits_SCmagnets 14_0429.pot</Template>
  <TotalTime>45256</TotalTime>
  <Words>1423</Words>
  <Application>Microsoft Macintosh PowerPoint</Application>
  <PresentationFormat>On-screen Show (4:3)</PresentationFormat>
  <Paragraphs>209</Paragraphs>
  <Slides>21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extending_limits_SCmagnets 14_0429</vt:lpstr>
      <vt:lpstr>Fermilab: Footer Only</vt:lpstr>
      <vt:lpstr>Graph</vt:lpstr>
      <vt:lpstr>High-temperature superconducting (Bi-2212) magnet technology suitable for building final cooling solenoids for a muon collider and the conductors they depend on</vt:lpstr>
      <vt:lpstr>Muon collider designs demand 30-50 T solenoids </vt:lpstr>
      <vt:lpstr>Magnet programs based on REBCO coated conductor</vt:lpstr>
      <vt:lpstr>The secret to high  Jc in industrial powder-in-tube wire: Removing porosity</vt:lpstr>
      <vt:lpstr>Jc in short-length samples was then quickly taken to 3500 A/mm2 using cold densification methods </vt:lpstr>
      <vt:lpstr>PowerPoint Presentation</vt:lpstr>
      <vt:lpstr>PowerPoint Presentation</vt:lpstr>
      <vt:lpstr>PowerPoint Presentation</vt:lpstr>
      <vt:lpstr>Zoo of Overpressure Processing Furnaces</vt:lpstr>
      <vt:lpstr>Prototype OP solenoids yielded Ic that is 2-2.6 times that of 1 bar solenoids </vt:lpstr>
      <vt:lpstr>Jc – axial stress/strain relations for Bi-2212</vt:lpstr>
      <vt:lpstr>Development of high-strength, kA-class Bi-2212 cables for high field magnets</vt:lpstr>
      <vt:lpstr>Quench degradation limit -  A large pool of wires, including OP wires, shows a consistent Ic/Ico-Tmax behavior – conductor is safe below 350 K during a quench</vt:lpstr>
      <vt:lpstr>An all superconducting 30 T magnet design using overpressure processed Bi-2212</vt:lpstr>
      <vt:lpstr>Stress management of the coil seems feasible</vt:lpstr>
      <vt:lpstr>Quench protection of the insert coils constructed from kA-cable seems feasible</vt:lpstr>
      <vt:lpstr>Summary</vt:lpstr>
      <vt:lpstr>Supplement slides – quench detection and protection</vt:lpstr>
      <vt:lpstr>MQE determined from heater-induced quench experiments: a master plot</vt:lpstr>
      <vt:lpstr>NZPV determined from heater-induced quench experiments: a master plot</vt:lpstr>
      <vt:lpstr>Though comprised by the slow normal zone propagation, quench detection using resistivity voltage across a normal zone is still feasible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Mark Palmer</cp:lastModifiedBy>
  <cp:revision>701</cp:revision>
  <cp:lastPrinted>2014-01-20T19:40:21Z</cp:lastPrinted>
  <dcterms:created xsi:type="dcterms:W3CDTF">2014-01-03T20:18:13Z</dcterms:created>
  <dcterms:modified xsi:type="dcterms:W3CDTF">2014-12-05T20:44:50Z</dcterms:modified>
</cp:coreProperties>
</file>