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9"/>
  </p:notesMasterIdLst>
  <p:handoutMasterIdLst>
    <p:handoutMasterId r:id="rId50"/>
  </p:handoutMasterIdLst>
  <p:sldIdLst>
    <p:sldId id="256" r:id="rId3"/>
    <p:sldId id="257" r:id="rId4"/>
    <p:sldId id="290" r:id="rId5"/>
    <p:sldId id="258" r:id="rId6"/>
    <p:sldId id="260" r:id="rId7"/>
    <p:sldId id="259" r:id="rId8"/>
    <p:sldId id="261" r:id="rId9"/>
    <p:sldId id="262" r:id="rId10"/>
    <p:sldId id="263" r:id="rId11"/>
    <p:sldId id="264" r:id="rId12"/>
    <p:sldId id="266" r:id="rId13"/>
    <p:sldId id="287" r:id="rId14"/>
    <p:sldId id="268" r:id="rId15"/>
    <p:sldId id="270" r:id="rId16"/>
    <p:sldId id="302" r:id="rId17"/>
    <p:sldId id="303" r:id="rId18"/>
    <p:sldId id="313" r:id="rId19"/>
    <p:sldId id="291" r:id="rId20"/>
    <p:sldId id="292" r:id="rId21"/>
    <p:sldId id="293" r:id="rId22"/>
    <p:sldId id="294" r:id="rId23"/>
    <p:sldId id="295" r:id="rId24"/>
    <p:sldId id="296" r:id="rId25"/>
    <p:sldId id="308" r:id="rId26"/>
    <p:sldId id="298" r:id="rId27"/>
    <p:sldId id="299" r:id="rId28"/>
    <p:sldId id="297" r:id="rId29"/>
    <p:sldId id="300" r:id="rId30"/>
    <p:sldId id="314" r:id="rId31"/>
    <p:sldId id="305" r:id="rId32"/>
    <p:sldId id="306" r:id="rId33"/>
    <p:sldId id="309" r:id="rId34"/>
    <p:sldId id="304" r:id="rId35"/>
    <p:sldId id="281" r:id="rId36"/>
    <p:sldId id="310" r:id="rId37"/>
    <p:sldId id="311" r:id="rId38"/>
    <p:sldId id="312" r:id="rId39"/>
    <p:sldId id="273" r:id="rId40"/>
    <p:sldId id="274" r:id="rId41"/>
    <p:sldId id="275" r:id="rId42"/>
    <p:sldId id="277" r:id="rId43"/>
    <p:sldId id="278" r:id="rId44"/>
    <p:sldId id="279" r:id="rId45"/>
    <p:sldId id="280" r:id="rId46"/>
    <p:sldId id="286" r:id="rId47"/>
    <p:sldId id="30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9417" autoAdjust="0"/>
  </p:normalViewPr>
  <p:slideViewPr>
    <p:cSldViewPr snapToGrid="0" snapToObjects="1">
      <p:cViewPr>
        <p:scale>
          <a:sx n="115" d="100"/>
          <a:sy n="115" d="100"/>
        </p:scale>
        <p:origin x="-52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1718"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725969-F28A-5B45-81BD-4249DB00ECC9}" type="datetimeFigureOut">
              <a:rPr lang="en-US" smtClean="0"/>
              <a:t>12/2/14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0EA74B-60AA-9446-BCE8-2D7E559A5DCA}" type="slidenum">
              <a:rPr lang="en-US" smtClean="0"/>
              <a:t>‹#›</a:t>
            </a:fld>
            <a:endParaRPr lang="en-US"/>
          </a:p>
        </p:txBody>
      </p:sp>
    </p:spTree>
    <p:extLst>
      <p:ext uri="{BB962C8B-B14F-4D97-AF65-F5344CB8AC3E}">
        <p14:creationId xmlns:p14="http://schemas.microsoft.com/office/powerpoint/2010/main" val="1346774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9E8B9-3152-EB45-ADCF-F80FE96F9BA8}" type="datetimeFigureOut">
              <a:rPr lang="en-US" smtClean="0"/>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2B8F9-5099-7F44-AD13-E00D74EFD809}" type="slidenum">
              <a:rPr lang="en-US" smtClean="0"/>
              <a:t>‹#›</a:t>
            </a:fld>
            <a:endParaRPr lang="en-US"/>
          </a:p>
        </p:txBody>
      </p:sp>
    </p:spTree>
    <p:extLst>
      <p:ext uri="{BB962C8B-B14F-4D97-AF65-F5344CB8AC3E}">
        <p14:creationId xmlns:p14="http://schemas.microsoft.com/office/powerpoint/2010/main" val="3606117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2B8F9-5099-7F44-AD13-E00D74EFD809}" type="slidenum">
              <a:rPr lang="en-US" smtClean="0"/>
              <a:t>2</a:t>
            </a:fld>
            <a:endParaRPr lang="en-US"/>
          </a:p>
        </p:txBody>
      </p:sp>
    </p:spTree>
    <p:extLst>
      <p:ext uri="{BB962C8B-B14F-4D97-AF65-F5344CB8AC3E}">
        <p14:creationId xmlns:p14="http://schemas.microsoft.com/office/powerpoint/2010/main" val="101537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089895"/>
          </a:xfrm>
        </p:spPr>
        <p:txBody>
          <a:bodyPr/>
          <a:lstStyle>
            <a:lvl1pPr>
              <a:defRPr>
                <a:solidFill>
                  <a:srgbClr val="1737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9030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1166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88571"/>
            <a:ext cx="2057400" cy="503759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88571"/>
            <a:ext cx="6019800" cy="50375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82139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R. Lipton December 3,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327139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 Lipton December 3,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39909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 Lipton December 3,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2094438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 Lipton December 3,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292292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 Lipton December 3, 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329083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 Lipton December 3, 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1402605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 Lipton December 3, 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1299027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 Lipton December 3,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21361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934" y="6556849"/>
            <a:ext cx="1732895" cy="285745"/>
          </a:xfrm>
        </p:spPr>
        <p:txBody>
          <a:bodyPr/>
          <a:lstStyle/>
          <a:p>
            <a:r>
              <a:rPr lang="en-US" smtClean="0"/>
              <a:t>R. Lipton December 3,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341886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 Lipton December 3,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43811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 Lipton December 3,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377236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 Lipton December 3,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C53B6-CDAA-B747-AEE4-6E96E6AEBD1B}" type="slidenum">
              <a:rPr lang="en-US" smtClean="0"/>
              <a:t>‹#›</a:t>
            </a:fld>
            <a:endParaRPr lang="en-US"/>
          </a:p>
        </p:txBody>
      </p:sp>
    </p:spTree>
    <p:extLst>
      <p:ext uri="{BB962C8B-B14F-4D97-AF65-F5344CB8AC3E}">
        <p14:creationId xmlns:p14="http://schemas.microsoft.com/office/powerpoint/2010/main" val="19364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dirty="0"/>
          </a:p>
        </p:txBody>
      </p:sp>
    </p:spTree>
    <p:extLst>
      <p:ext uri="{BB962C8B-B14F-4D97-AF65-F5344CB8AC3E}">
        <p14:creationId xmlns:p14="http://schemas.microsoft.com/office/powerpoint/2010/main" val="285204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 Lipton December 3, 2014</a:t>
            </a:r>
            <a:endParaRPr lang="en-US" dirty="0"/>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8512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 Lipton December 3, 2014</a:t>
            </a:r>
            <a:endParaRPr lang="en-US" dirty="0"/>
          </a:p>
        </p:txBody>
      </p:sp>
      <p:sp>
        <p:nvSpPr>
          <p:cNvPr id="9" name="Slide Number Placeholder 8"/>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55227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436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 Lipton December 3, 2014</a:t>
            </a:r>
            <a:endParaRPr lang="en-US" dirty="0"/>
          </a:p>
        </p:txBody>
      </p:sp>
      <p:sp>
        <p:nvSpPr>
          <p:cNvPr id="4" name="Slide Number Placeholder 3"/>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12808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29"/>
            <a:ext cx="3117850" cy="98039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040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 Lipton December 3, 2014</a:t>
            </a:r>
            <a:endParaRPr lang="en-US" dirty="0"/>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27785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43173"/>
            <a:ext cx="5379074" cy="34844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 Lipton December 3, 2014</a:t>
            </a:r>
            <a:endParaRPr lang="en-US" dirty="0"/>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663305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700"/>
            <a:ext cx="9152990" cy="98477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228" y="-3192"/>
            <a:ext cx="8256056" cy="9879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9053" y="990544"/>
            <a:ext cx="8915813" cy="5557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228" y="6572566"/>
            <a:ext cx="2559902" cy="285745"/>
          </a:xfrm>
          <a:prstGeom prst="rect">
            <a:avLst/>
          </a:prstGeom>
        </p:spPr>
        <p:txBody>
          <a:bodyPr vert="horz" lIns="91440" tIns="45720" rIns="91440" bIns="45720" rtlCol="0" anchor="ctr"/>
          <a:lstStyle>
            <a:lvl1pPr algn="l">
              <a:defRPr sz="1200">
                <a:solidFill>
                  <a:srgbClr val="17375E"/>
                </a:solidFill>
                <a:latin typeface="Arial" pitchFamily="34" charset="0"/>
                <a:cs typeface="Arial" pitchFamily="34" charset="0"/>
              </a:defRPr>
            </a:lvl1pPr>
          </a:lstStyle>
          <a:p>
            <a:r>
              <a:rPr lang="en-US" smtClean="0"/>
              <a:t>R. Lipton December 3, 2014</a:t>
            </a:r>
            <a:endParaRPr lang="en-US" dirty="0"/>
          </a:p>
        </p:txBody>
      </p:sp>
      <p:sp>
        <p:nvSpPr>
          <p:cNvPr id="6" name="Slide Number Placeholder 5"/>
          <p:cNvSpPr>
            <a:spLocks noGrp="1"/>
          </p:cNvSpPr>
          <p:nvPr>
            <p:ph type="sldNum" sz="quarter" idx="4"/>
          </p:nvPr>
        </p:nvSpPr>
        <p:spPr>
          <a:xfrm>
            <a:off x="7407796" y="6560246"/>
            <a:ext cx="1736203" cy="310384"/>
          </a:xfrm>
          <a:prstGeom prst="rect">
            <a:avLst/>
          </a:prstGeom>
        </p:spPr>
        <p:txBody>
          <a:bodyPr vert="horz" lIns="91440" tIns="45720" rIns="91440" bIns="45720" rtlCol="0" anchor="ctr"/>
          <a:lstStyle>
            <a:lvl1pPr algn="r">
              <a:defRPr sz="1200">
                <a:solidFill>
                  <a:srgbClr val="17375E"/>
                </a:solidFill>
                <a:latin typeface="Arial" pitchFamily="34" charset="0"/>
                <a:cs typeface="Arial" pitchFamily="34" charset="0"/>
              </a:defRPr>
            </a:lvl1pPr>
          </a:lstStyle>
          <a:p>
            <a:fld id="{8A5FAC83-C8C4-8046-B35B-A89823688311}" type="slidenum">
              <a:rPr lang="en-US" smtClean="0"/>
              <a:pPr/>
              <a:t>‹#›</a:t>
            </a:fld>
            <a:endParaRPr lang="en-US" dirty="0"/>
          </a:p>
        </p:txBody>
      </p:sp>
      <p:pic>
        <p:nvPicPr>
          <p:cNvPr id="9" name="Picture 2" descr="C:\Documents and Settings\sgeer\My Documents\MAP\MAP-LOGO.png"/>
          <p:cNvPicPr>
            <a:picLocks noChangeAspect="1" noChangeArrowheads="1"/>
          </p:cNvPicPr>
          <p:nvPr/>
        </p:nvPicPr>
        <p:blipFill>
          <a:blip r:embed="rId13"/>
          <a:srcRect/>
          <a:stretch>
            <a:fillRect/>
          </a:stretch>
        </p:blipFill>
        <p:spPr bwMode="auto">
          <a:xfrm>
            <a:off x="8294684" y="-10111"/>
            <a:ext cx="857250" cy="974725"/>
          </a:xfrm>
          <a:prstGeom prst="rect">
            <a:avLst/>
          </a:prstGeom>
          <a:noFill/>
          <a:ln w="50800">
            <a:noFill/>
          </a:ln>
          <a:effectLst/>
        </p:spPr>
      </p:pic>
      <p:sp>
        <p:nvSpPr>
          <p:cNvPr id="11" name="Rectangle 10"/>
          <p:cNvSpPr/>
          <p:nvPr/>
        </p:nvSpPr>
        <p:spPr>
          <a:xfrm>
            <a:off x="0" y="0"/>
            <a:ext cx="1243452" cy="9773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3228" y="6547616"/>
            <a:ext cx="91265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90544"/>
            <a:ext cx="9152990"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50213" y="6547616"/>
            <a:ext cx="3008681" cy="307777"/>
          </a:xfrm>
          <a:prstGeom prst="rect">
            <a:avLst/>
          </a:prstGeom>
          <a:noFill/>
        </p:spPr>
        <p:txBody>
          <a:bodyPr wrap="none" rtlCol="0">
            <a:spAutoFit/>
          </a:bodyPr>
          <a:lstStyle/>
          <a:p>
            <a:r>
              <a:rPr lang="en-US" sz="1400" dirty="0" err="1" smtClean="0"/>
              <a:t>Muon</a:t>
            </a:r>
            <a:r>
              <a:rPr lang="en-US" sz="1400" dirty="0" smtClean="0"/>
              <a:t> Accelerator Program Meeting</a:t>
            </a:r>
            <a:endParaRPr lang="en-US" sz="1400" dirty="0"/>
          </a:p>
        </p:txBody>
      </p:sp>
    </p:spTree>
    <p:extLst>
      <p:ext uri="{BB962C8B-B14F-4D97-AF65-F5344CB8AC3E}">
        <p14:creationId xmlns:p14="http://schemas.microsoft.com/office/powerpoint/2010/main" val="290845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17217"/>
          </a:xfrm>
          <a:prstGeom prst="rect">
            <a:avLst/>
          </a:prstGeom>
          <a:solidFill>
            <a:schemeClr val="tx2"/>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817218"/>
            <a:ext cx="9033565" cy="55391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 Lipton December 3,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C53B6-CDAA-B747-AEE4-6E96E6AEBD1B}" type="slidenum">
              <a:rPr lang="en-US" smtClean="0"/>
              <a:t>‹#›</a:t>
            </a:fld>
            <a:endParaRPr lang="en-US"/>
          </a:p>
        </p:txBody>
      </p:sp>
      <p:pic>
        <p:nvPicPr>
          <p:cNvPr id="7"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0" y="4898"/>
            <a:ext cx="762000" cy="81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830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gi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gi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Physics and Detectors for </a:t>
            </a:r>
            <a:br>
              <a:rPr lang="en-US" dirty="0" smtClean="0"/>
            </a:br>
            <a:r>
              <a:rPr lang="en-US" dirty="0" smtClean="0"/>
              <a:t>a </a:t>
            </a:r>
            <a:r>
              <a:rPr lang="en-US" dirty="0" err="1" smtClean="0"/>
              <a:t>Muon</a:t>
            </a:r>
            <a:r>
              <a:rPr lang="en-US" dirty="0" smtClean="0"/>
              <a:t> Collider</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Ronald Lipton</a:t>
            </a:r>
          </a:p>
          <a:p>
            <a:r>
              <a:rPr lang="en-US" i="1" dirty="0" smtClean="0"/>
              <a:t>SLAC MAP Meeting</a:t>
            </a:r>
          </a:p>
          <a:p>
            <a:r>
              <a:rPr lang="en-US" i="1" dirty="0" smtClean="0"/>
              <a:t>December 3, 2014</a:t>
            </a:r>
          </a:p>
          <a:p>
            <a:r>
              <a:rPr lang="en-US" dirty="0" smtClean="0">
                <a:solidFill>
                  <a:srgbClr val="FF0000"/>
                </a:solidFill>
              </a:rPr>
              <a:t>Most analysis by Vito Di Benedetto, Anna </a:t>
            </a:r>
            <a:r>
              <a:rPr lang="en-US" dirty="0" err="1" smtClean="0">
                <a:solidFill>
                  <a:srgbClr val="FF0000"/>
                </a:solidFill>
              </a:rPr>
              <a:t>Mazzacane</a:t>
            </a:r>
            <a:r>
              <a:rPr lang="en-US" dirty="0" smtClean="0">
                <a:solidFill>
                  <a:srgbClr val="FF0000"/>
                </a:solidFill>
              </a:rPr>
              <a:t>, Nikolai </a:t>
            </a:r>
            <a:r>
              <a:rPr lang="en-US" dirty="0" err="1" smtClean="0">
                <a:solidFill>
                  <a:srgbClr val="FF0000"/>
                </a:solidFill>
              </a:rPr>
              <a:t>Terentiev</a:t>
            </a:r>
            <a:endParaRPr lang="en-US" dirty="0">
              <a:solidFill>
                <a:srgbClr val="FF0000"/>
              </a:solidFill>
            </a:endParaRPr>
          </a:p>
        </p:txBody>
      </p:sp>
    </p:spTree>
    <p:extLst>
      <p:ext uri="{BB962C8B-B14F-4D97-AF65-F5344CB8AC3E}">
        <p14:creationId xmlns:p14="http://schemas.microsoft.com/office/powerpoint/2010/main" val="2117400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Simulations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MARS – is the framework for simulation of particle transport and interactions in</a:t>
            </a:r>
            <a:r>
              <a:rPr lang="en-US" dirty="0">
                <a:solidFill>
                  <a:srgbClr val="660066"/>
                </a:solidFill>
              </a:rPr>
              <a:t> </a:t>
            </a:r>
            <a:r>
              <a:rPr lang="en-US" dirty="0" smtClean="0"/>
              <a:t>accelerator</a:t>
            </a:r>
            <a:r>
              <a:rPr lang="en-US" dirty="0"/>
              <a:t>, detector and shielding components. </a:t>
            </a:r>
          </a:p>
          <a:p>
            <a:r>
              <a:rPr lang="en-US" dirty="0" smtClean="0"/>
              <a:t>Background calculation requires knowledge of machine components and design of integrated shielding throughout the system</a:t>
            </a:r>
          </a:p>
          <a:p>
            <a:pPr lvl="1"/>
            <a:r>
              <a:rPr lang="en-US" dirty="0" smtClean="0"/>
              <a:t>Machine must be designed before the background is calculated – may be an iterative process</a:t>
            </a:r>
          </a:p>
          <a:p>
            <a:pPr lvl="1"/>
            <a:r>
              <a:rPr lang="en-US" dirty="0" smtClean="0"/>
              <a:t>Recalculation of the background is completed </a:t>
            </a:r>
            <a:r>
              <a:rPr lang="en-US" dirty="0"/>
              <a:t>for 1.5 </a:t>
            </a:r>
            <a:r>
              <a:rPr lang="en-US" dirty="0" err="1"/>
              <a:t>TeV</a:t>
            </a:r>
            <a:r>
              <a:rPr lang="en-US" dirty="0"/>
              <a:t> </a:t>
            </a:r>
            <a:r>
              <a:rPr lang="en-US" dirty="0" smtClean="0"/>
              <a:t>machine only</a:t>
            </a:r>
          </a:p>
          <a:p>
            <a:pPr marL="457200" lvl="1" indent="0">
              <a:buNone/>
            </a:pPr>
            <a:r>
              <a:rPr lang="en-US" dirty="0" smtClean="0"/>
              <a:t>Background is provided to detector simulation at the surface of MDI.</a:t>
            </a:r>
          </a:p>
          <a:p>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10</a:t>
            </a:fld>
            <a:endParaRPr lang="en-US"/>
          </a:p>
        </p:txBody>
      </p:sp>
    </p:spTree>
    <p:extLst>
      <p:ext uri="{BB962C8B-B14F-4D97-AF65-F5344CB8AC3E}">
        <p14:creationId xmlns:p14="http://schemas.microsoft.com/office/powerpoint/2010/main" val="415995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Detector Interface Model</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11</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7" y="3236819"/>
            <a:ext cx="46504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4727575" y="1047893"/>
            <a:ext cx="4416425" cy="4976813"/>
            <a:chOff x="319484" y="895350"/>
            <a:chExt cx="4910489" cy="5306711"/>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t="3333" r="6451"/>
            <a:stretch>
              <a:fillRect/>
            </a:stretch>
          </p:blipFill>
          <p:spPr bwMode="auto">
            <a:xfrm>
              <a:off x="488950" y="1307068"/>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420902" y="5807654"/>
              <a:ext cx="473045" cy="394407"/>
            </a:xfrm>
            <a:prstGeom prst="rect">
              <a:avLst/>
            </a:prstGeom>
            <a:noFill/>
            <a:ln w="9525">
              <a:noFill/>
              <a:miter lim="800000"/>
              <a:headEnd/>
              <a:tailEnd/>
            </a:ln>
          </p:spPr>
          <p:txBody>
            <a:bodyPr wrap="none">
              <a:spAutoFit/>
            </a:bodyPr>
            <a:lstStyle/>
            <a:p>
              <a:pPr>
                <a:defRPr/>
              </a:pPr>
              <a:r>
                <a:rPr lang="en-US" sz="1800" kern="1200" dirty="0">
                  <a:solidFill>
                    <a:schemeClr val="accent2"/>
                  </a:solidFill>
                  <a:latin typeface="+mn-lt"/>
                  <a:ea typeface="+mn-ea"/>
                </a:rPr>
                <a:t>W</a:t>
              </a:r>
            </a:p>
          </p:txBody>
        </p:sp>
        <p:sp>
          <p:nvSpPr>
            <p:cNvPr id="12" name="TextBox 11"/>
            <p:cNvSpPr txBox="1">
              <a:spLocks noChangeArrowheads="1"/>
            </p:cNvSpPr>
            <p:nvPr/>
          </p:nvSpPr>
          <p:spPr bwMode="auto">
            <a:xfrm>
              <a:off x="319484" y="895350"/>
              <a:ext cx="4910489" cy="426568"/>
            </a:xfrm>
            <a:prstGeom prst="rect">
              <a:avLst/>
            </a:prstGeom>
            <a:noFill/>
            <a:ln w="9525">
              <a:noFill/>
              <a:miter lim="800000"/>
              <a:headEnd/>
              <a:tailEnd/>
            </a:ln>
          </p:spPr>
          <p:txBody>
            <a:bodyPr wrap="none">
              <a:spAutoFit/>
            </a:bodyPr>
            <a:lstStyle/>
            <a:p>
              <a:pPr>
                <a:defRPr/>
              </a:pPr>
              <a:r>
                <a:rPr lang="en-US" sz="2000" kern="1200" dirty="0">
                  <a:solidFill>
                    <a:schemeClr val="accent2"/>
                  </a:solidFill>
                  <a:latin typeface="Symbol" pitchFamily="18" charset="2"/>
                  <a:ea typeface="+mn-ea"/>
                </a:rPr>
                <a:t>Q</a:t>
              </a:r>
              <a:r>
                <a:rPr lang="en-US" sz="2000" kern="1200" dirty="0">
                  <a:solidFill>
                    <a:schemeClr val="accent2"/>
                  </a:solidFill>
                  <a:latin typeface="+mn-lt"/>
                  <a:ea typeface="+mn-ea"/>
                </a:rPr>
                <a:t> = 10</a:t>
              </a:r>
              <a:r>
                <a:rPr lang="en-US" sz="2000" kern="1200" baseline="30000" dirty="0">
                  <a:solidFill>
                    <a:schemeClr val="accent2"/>
                  </a:solidFill>
                  <a:latin typeface="+mn-lt"/>
                  <a:ea typeface="+mn-ea"/>
                </a:rPr>
                <a:t>o</a:t>
              </a:r>
              <a:r>
                <a:rPr lang="en-US" sz="2000" kern="1200" dirty="0">
                  <a:solidFill>
                    <a:schemeClr val="accent2"/>
                  </a:solidFill>
                  <a:latin typeface="+mn-lt"/>
                  <a:ea typeface="+mn-ea"/>
                </a:rPr>
                <a:t>    6 &lt; z &lt; 600 cm    x:z = 1:17</a:t>
              </a:r>
            </a:p>
          </p:txBody>
        </p:sp>
        <p:cxnSp>
          <p:nvCxnSpPr>
            <p:cNvPr id="13" name="Straight Arrow Connector 12"/>
            <p:cNvCxnSpPr>
              <a:cxnSpLocks noChangeShapeType="1"/>
            </p:cNvCxnSpPr>
            <p:nvPr/>
          </p:nvCxnSpPr>
          <p:spPr bwMode="auto">
            <a:xfrm rot="16200000" flipH="1">
              <a:off x="610033" y="1688898"/>
              <a:ext cx="1706463" cy="931969"/>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16200000" flipV="1">
              <a:off x="599043" y="4778375"/>
              <a:ext cx="1500664" cy="50165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rot="5400000" flipH="1" flipV="1">
              <a:off x="908050" y="4697968"/>
              <a:ext cx="1828800" cy="3810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16200000" flipV="1">
              <a:off x="2084943" y="5121275"/>
              <a:ext cx="967264" cy="34925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7" name="TextBox 16"/>
            <p:cNvSpPr txBox="1">
              <a:spLocks noChangeArrowheads="1"/>
            </p:cNvSpPr>
            <p:nvPr/>
          </p:nvSpPr>
          <p:spPr bwMode="auto">
            <a:xfrm>
              <a:off x="2515260" y="5807654"/>
              <a:ext cx="826064" cy="394407"/>
            </a:xfrm>
            <a:prstGeom prst="rect">
              <a:avLst/>
            </a:prstGeom>
            <a:noFill/>
            <a:ln w="9525">
              <a:noFill/>
              <a:miter lim="800000"/>
              <a:headEnd/>
              <a:tailEnd/>
            </a:ln>
          </p:spPr>
          <p:txBody>
            <a:bodyPr wrap="none">
              <a:spAutoFit/>
            </a:bodyPr>
            <a:lstStyle/>
            <a:p>
              <a:pPr>
                <a:defRPr/>
              </a:pPr>
              <a:r>
                <a:rPr lang="en-US" sz="1800" kern="1200" dirty="0">
                  <a:solidFill>
                    <a:schemeClr val="accent2"/>
                  </a:solidFill>
                  <a:latin typeface="+mn-lt"/>
                  <a:ea typeface="+mn-ea"/>
                </a:rPr>
                <a:t>BCH</a:t>
              </a:r>
              <a:r>
                <a:rPr lang="en-US" sz="1800" kern="1200" baseline="-25000" dirty="0">
                  <a:solidFill>
                    <a:schemeClr val="accent2"/>
                  </a:solidFill>
                  <a:latin typeface="+mn-lt"/>
                  <a:ea typeface="+mn-ea"/>
                </a:rPr>
                <a:t>2</a:t>
              </a:r>
            </a:p>
          </p:txBody>
        </p:sp>
        <p:sp>
          <p:nvSpPr>
            <p:cNvPr id="18" name="TextBox 17"/>
            <p:cNvSpPr txBox="1">
              <a:spLocks noChangeArrowheads="1"/>
            </p:cNvSpPr>
            <p:nvPr/>
          </p:nvSpPr>
          <p:spPr bwMode="auto">
            <a:xfrm>
              <a:off x="4146206" y="2220759"/>
              <a:ext cx="524233" cy="401177"/>
            </a:xfrm>
            <a:prstGeom prst="rect">
              <a:avLst/>
            </a:prstGeom>
            <a:noFill/>
            <a:ln w="9525">
              <a:noFill/>
              <a:miter lim="800000"/>
              <a:headEnd/>
              <a:tailEnd/>
            </a:ln>
          </p:spPr>
          <p:txBody>
            <a:bodyPr wrap="none">
              <a:spAutoFit/>
            </a:bodyPr>
            <a:lstStyle/>
            <a:p>
              <a:pPr>
                <a:defRPr/>
              </a:pPr>
              <a:r>
                <a:rPr lang="en-US" sz="2000" kern="1200" dirty="0">
                  <a:solidFill>
                    <a:srgbClr val="FFFF00"/>
                  </a:solidFill>
                  <a:latin typeface="+mn-lt"/>
                  <a:ea typeface="+mn-ea"/>
                </a:rPr>
                <a:t>Q1</a:t>
              </a:r>
            </a:p>
          </p:txBody>
        </p:sp>
      </p:grpSp>
      <p:sp>
        <p:nvSpPr>
          <p:cNvPr id="3" name="Rectangle 2"/>
          <p:cNvSpPr/>
          <p:nvPr/>
        </p:nvSpPr>
        <p:spPr>
          <a:xfrm>
            <a:off x="2162036" y="6024706"/>
            <a:ext cx="4431284" cy="369332"/>
          </a:xfrm>
          <a:prstGeom prst="rect">
            <a:avLst/>
          </a:prstGeom>
          <a:ln>
            <a:solidFill>
              <a:srgbClr val="FF0000"/>
            </a:solidFill>
          </a:ln>
        </p:spPr>
        <p:txBody>
          <a:bodyPr wrap="none">
            <a:spAutoFit/>
          </a:bodyPr>
          <a:lstStyle/>
          <a:p>
            <a:r>
              <a:rPr lang="en-US" dirty="0"/>
              <a:t>N. </a:t>
            </a:r>
            <a:r>
              <a:rPr lang="en-US" dirty="0" err="1"/>
              <a:t>Mokhov</a:t>
            </a:r>
            <a:r>
              <a:rPr lang="en-US" dirty="0"/>
              <a:t> design and MARS simulations</a:t>
            </a:r>
          </a:p>
        </p:txBody>
      </p:sp>
      <p:pic>
        <p:nvPicPr>
          <p:cNvPr id="19" name="Picture 18"/>
          <p:cNvPicPr/>
          <p:nvPr/>
        </p:nvPicPr>
        <p:blipFill>
          <a:blip r:embed="rId4"/>
          <a:stretch>
            <a:fillRect/>
          </a:stretch>
        </p:blipFill>
        <p:spPr>
          <a:xfrm>
            <a:off x="358436" y="1136333"/>
            <a:ext cx="3926434" cy="2100485"/>
          </a:xfrm>
          <a:prstGeom prst="rect">
            <a:avLst/>
          </a:prstGeom>
        </p:spPr>
      </p:pic>
      <p:sp>
        <p:nvSpPr>
          <p:cNvPr id="6" name="TextBox 5"/>
          <p:cNvSpPr txBox="1"/>
          <p:nvPr/>
        </p:nvSpPr>
        <p:spPr>
          <a:xfrm>
            <a:off x="1888435" y="1304377"/>
            <a:ext cx="941634" cy="646331"/>
          </a:xfrm>
          <a:prstGeom prst="rect">
            <a:avLst/>
          </a:prstGeom>
          <a:noFill/>
        </p:spPr>
        <p:txBody>
          <a:bodyPr wrap="none" rtlCol="0">
            <a:spAutoFit/>
          </a:bodyPr>
          <a:lstStyle/>
          <a:p>
            <a:r>
              <a:rPr lang="en-US" dirty="0" smtClean="0">
                <a:solidFill>
                  <a:schemeClr val="bg2">
                    <a:lumMod val="75000"/>
                  </a:schemeClr>
                </a:solidFill>
              </a:rPr>
              <a:t>MDI</a:t>
            </a:r>
          </a:p>
          <a:p>
            <a:r>
              <a:rPr lang="en-US" dirty="0" smtClean="0">
                <a:solidFill>
                  <a:schemeClr val="bg2">
                    <a:lumMod val="75000"/>
                  </a:schemeClr>
                </a:solidFill>
              </a:rPr>
              <a:t>surface</a:t>
            </a:r>
            <a:endParaRPr lang="en-US" dirty="0">
              <a:solidFill>
                <a:schemeClr val="bg2">
                  <a:lumMod val="75000"/>
                </a:schemeClr>
              </a:solidFill>
            </a:endParaRPr>
          </a:p>
        </p:txBody>
      </p:sp>
    </p:spTree>
    <p:extLst>
      <p:ext uri="{BB962C8B-B14F-4D97-AF65-F5344CB8AC3E}">
        <p14:creationId xmlns:p14="http://schemas.microsoft.com/office/powerpoint/2010/main" val="76630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Model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Detector is based on ILC concepts (</a:t>
            </a:r>
            <a:r>
              <a:rPr lang="en-US" dirty="0" err="1" smtClean="0"/>
              <a:t>SiD</a:t>
            </a:r>
            <a:r>
              <a:rPr lang="en-US" dirty="0" smtClean="0"/>
              <a:t>, 4</a:t>
            </a:r>
            <a:r>
              <a:rPr lang="en-US" baseline="30000" dirty="0" smtClean="0"/>
              <a:t>th</a:t>
            </a:r>
            <a:r>
              <a:rPr lang="en-US" dirty="0" smtClean="0"/>
              <a:t>)</a:t>
            </a:r>
          </a:p>
          <a:p>
            <a:r>
              <a:rPr lang="en-US" dirty="0" smtClean="0"/>
              <a:t>Fine pitch pixelated vertex and forward detectors (~20 </a:t>
            </a:r>
            <a:r>
              <a:rPr lang="en-US" dirty="0">
                <a:latin typeface="Symbol" charset="2"/>
                <a:cs typeface="Symbol" charset="2"/>
              </a:rPr>
              <a:t>m</a:t>
            </a:r>
            <a:r>
              <a:rPr lang="en-US" dirty="0"/>
              <a:t>m) </a:t>
            </a:r>
            <a:endParaRPr lang="en-US" dirty="0" smtClean="0"/>
          </a:p>
          <a:p>
            <a:r>
              <a:rPr lang="en-US" dirty="0" smtClean="0"/>
              <a:t>More coarsely (50 </a:t>
            </a:r>
            <a:r>
              <a:rPr lang="en-US" dirty="0" smtClean="0">
                <a:latin typeface="Symbol" charset="2"/>
                <a:cs typeface="Symbol" charset="2"/>
              </a:rPr>
              <a:t>m</a:t>
            </a:r>
            <a:r>
              <a:rPr lang="en-US" dirty="0" smtClean="0"/>
              <a:t>m) pixelated tracker</a:t>
            </a:r>
          </a:p>
          <a:p>
            <a:pPr lvl="1"/>
            <a:r>
              <a:rPr lang="en-US" dirty="0" smtClean="0"/>
              <a:t>Both with sub-ns timing resolution</a:t>
            </a:r>
          </a:p>
          <a:p>
            <a:r>
              <a:rPr lang="en-US" dirty="0" smtClean="0"/>
              <a:t>Dual readout (scintillator/Cerenkov) calorimeter to optimize </a:t>
            </a:r>
            <a:r>
              <a:rPr lang="en-US" dirty="0" err="1" smtClean="0"/>
              <a:t>hadronic</a:t>
            </a:r>
            <a:r>
              <a:rPr lang="en-US" dirty="0" smtClean="0"/>
              <a:t> shower resolution</a:t>
            </a:r>
          </a:p>
          <a:p>
            <a:pPr lvl="1"/>
            <a:r>
              <a:rPr lang="en-US" dirty="0" smtClean="0"/>
              <a:t>Based on existing “Adriano” design with realistic parameters – not optimized for timing</a:t>
            </a:r>
          </a:p>
          <a:p>
            <a:pPr lvl="1"/>
            <a:r>
              <a:rPr lang="en-US" dirty="0" smtClean="0"/>
              <a:t>Between 1 and 12 ns timing gates</a:t>
            </a:r>
          </a:p>
          <a:p>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12</a:t>
            </a:fld>
            <a:endParaRPr lang="en-US"/>
          </a:p>
        </p:txBody>
      </p:sp>
    </p:spTree>
    <p:extLst>
      <p:ext uri="{BB962C8B-B14F-4D97-AF65-F5344CB8AC3E}">
        <p14:creationId xmlns:p14="http://schemas.microsoft.com/office/powerpoint/2010/main" val="203834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Simulation Tools</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13</a:t>
            </a:fld>
            <a:endParaRPr lang="en-US"/>
          </a:p>
        </p:txBody>
      </p:sp>
      <p:sp>
        <p:nvSpPr>
          <p:cNvPr id="7" name="TextBox 6"/>
          <p:cNvSpPr txBox="1"/>
          <p:nvPr/>
        </p:nvSpPr>
        <p:spPr>
          <a:xfrm>
            <a:off x="5642343" y="1317511"/>
            <a:ext cx="2835857" cy="369332"/>
          </a:xfrm>
          <a:prstGeom prst="rect">
            <a:avLst/>
          </a:prstGeom>
          <a:noFill/>
        </p:spPr>
        <p:txBody>
          <a:bodyPr wrap="none" rtlCol="0">
            <a:spAutoFit/>
          </a:bodyPr>
          <a:lstStyle/>
          <a:p>
            <a:r>
              <a:rPr lang="en-US" dirty="0" smtClean="0">
                <a:solidFill>
                  <a:srgbClr val="0000FF"/>
                </a:solidFill>
              </a:rPr>
              <a:t>ILCROOT Detector Model</a:t>
            </a:r>
            <a:endParaRPr lang="en-US" dirty="0">
              <a:solidFill>
                <a:srgbClr val="0000FF"/>
              </a:solidFill>
            </a:endParaRPr>
          </a:p>
        </p:txBody>
      </p:sp>
      <p:pic>
        <p:nvPicPr>
          <p:cNvPr id="8" name="Picture 7"/>
          <p:cNvPicPr>
            <a:picLocks noChangeAspect="1"/>
          </p:cNvPicPr>
          <p:nvPr/>
        </p:nvPicPr>
        <p:blipFill>
          <a:blip r:embed="rId2"/>
          <a:stretch>
            <a:fillRect/>
          </a:stretch>
        </p:blipFill>
        <p:spPr>
          <a:xfrm>
            <a:off x="462147" y="1698511"/>
            <a:ext cx="3852568" cy="4343400"/>
          </a:xfrm>
          <a:prstGeom prst="rect">
            <a:avLst/>
          </a:prstGeom>
        </p:spPr>
      </p:pic>
      <p:sp>
        <p:nvSpPr>
          <p:cNvPr id="9" name="TextBox 8"/>
          <p:cNvSpPr txBox="1"/>
          <p:nvPr/>
        </p:nvSpPr>
        <p:spPr>
          <a:xfrm>
            <a:off x="1147947" y="1305843"/>
            <a:ext cx="2305101" cy="369332"/>
          </a:xfrm>
          <a:prstGeom prst="rect">
            <a:avLst/>
          </a:prstGeom>
          <a:noFill/>
        </p:spPr>
        <p:txBody>
          <a:bodyPr wrap="none" rtlCol="0">
            <a:spAutoFit/>
          </a:bodyPr>
          <a:lstStyle/>
          <a:p>
            <a:r>
              <a:rPr lang="en-US" dirty="0" smtClean="0">
                <a:solidFill>
                  <a:srgbClr val="3366FF"/>
                </a:solidFill>
              </a:rPr>
              <a:t>LCSIM Detector Model</a:t>
            </a:r>
            <a:endParaRPr lang="en-US" dirty="0">
              <a:solidFill>
                <a:srgbClr val="3366FF"/>
              </a:solidFill>
            </a:endParaRPr>
          </a:p>
        </p:txBody>
      </p:sp>
      <p:sp>
        <p:nvSpPr>
          <p:cNvPr id="10" name="TextBox 9"/>
          <p:cNvSpPr txBox="1"/>
          <p:nvPr/>
        </p:nvSpPr>
        <p:spPr>
          <a:xfrm>
            <a:off x="2038926" y="6071936"/>
            <a:ext cx="4392849" cy="369332"/>
          </a:xfrm>
          <a:prstGeom prst="rect">
            <a:avLst/>
          </a:prstGeom>
          <a:noFill/>
        </p:spPr>
        <p:txBody>
          <a:bodyPr wrap="none" rtlCol="0">
            <a:spAutoFit/>
          </a:bodyPr>
          <a:lstStyle/>
          <a:p>
            <a:r>
              <a:rPr lang="en-US" dirty="0" smtClean="0"/>
              <a:t>Models derived from the </a:t>
            </a:r>
            <a:r>
              <a:rPr lang="en-US" dirty="0" err="1" smtClean="0"/>
              <a:t>SiD</a:t>
            </a:r>
            <a:r>
              <a:rPr lang="en-US" dirty="0" smtClean="0"/>
              <a:t> ILC concept</a:t>
            </a:r>
            <a:endParaRPr lang="en-US" dirty="0"/>
          </a:p>
        </p:txBody>
      </p:sp>
      <p:pic>
        <p:nvPicPr>
          <p:cNvPr id="11" name="Picture 10"/>
          <p:cNvPicPr/>
          <p:nvPr/>
        </p:nvPicPr>
        <p:blipFill>
          <a:blip r:embed="rId3"/>
          <a:stretch>
            <a:fillRect/>
          </a:stretch>
        </p:blipFill>
        <p:spPr>
          <a:xfrm>
            <a:off x="4903303" y="1800086"/>
            <a:ext cx="4041913" cy="3776871"/>
          </a:xfrm>
          <a:prstGeom prst="rect">
            <a:avLst/>
          </a:prstGeom>
        </p:spPr>
      </p:pic>
    </p:spTree>
    <p:extLst>
      <p:ext uri="{BB962C8B-B14F-4D97-AF65-F5344CB8AC3E}">
        <p14:creationId xmlns:p14="http://schemas.microsoft.com/office/powerpoint/2010/main" val="221276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the Background - Timing</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It is </a:t>
            </a:r>
            <a:r>
              <a:rPr lang="en-US" dirty="0" smtClean="0"/>
              <a:t>clear </a:t>
            </a:r>
            <a:r>
              <a:rPr lang="en-US" dirty="0"/>
              <a:t>that timing and energy discrimination will be </a:t>
            </a:r>
            <a:r>
              <a:rPr lang="en-US" dirty="0" smtClean="0"/>
              <a:t>important </a:t>
            </a:r>
            <a:r>
              <a:rPr lang="en-US" dirty="0"/>
              <a:t>in limiting the background in a </a:t>
            </a:r>
            <a:r>
              <a:rPr lang="en-US" dirty="0" err="1"/>
              <a:t>Muon</a:t>
            </a:r>
            <a:r>
              <a:rPr lang="en-US" dirty="0"/>
              <a:t> Collider</a:t>
            </a:r>
          </a:p>
          <a:p>
            <a:r>
              <a:rPr lang="en-US" dirty="0"/>
              <a:t>We have concentrated on understanding the time resolution required and how it may affect the detector mass and resolution for physics </a:t>
            </a:r>
            <a:r>
              <a:rPr lang="en-US" dirty="0" smtClean="0"/>
              <a:t>objects</a:t>
            </a:r>
          </a:p>
          <a:p>
            <a:r>
              <a:rPr lang="en-US" dirty="0" smtClean="0">
                <a:solidFill>
                  <a:schemeClr val="accent3">
                    <a:lumMod val="50000"/>
                  </a:schemeClr>
                </a:solidFill>
              </a:rPr>
              <a:t>But new simulations show that timing will not be as powerful as we had hoped</a:t>
            </a:r>
            <a:endParaRPr lang="en-US" dirty="0">
              <a:solidFill>
                <a:schemeClr val="accent3">
                  <a:lumMod val="50000"/>
                </a:schemeClr>
              </a:solidFill>
            </a:endParaRPr>
          </a:p>
          <a:p>
            <a:pPr marL="0" indent="0">
              <a:buNone/>
            </a:pPr>
            <a:r>
              <a:rPr lang="en-US" dirty="0"/>
              <a:t>The R&amp;D </a:t>
            </a:r>
            <a:r>
              <a:rPr lang="en-US" dirty="0" smtClean="0"/>
              <a:t>on timing is </a:t>
            </a:r>
            <a:r>
              <a:rPr lang="en-US" dirty="0"/>
              <a:t>synergistic </a:t>
            </a:r>
            <a:r>
              <a:rPr lang="en-US" dirty="0" smtClean="0"/>
              <a:t>with:</a:t>
            </a:r>
          </a:p>
          <a:p>
            <a:r>
              <a:rPr lang="en-US" dirty="0" smtClean="0"/>
              <a:t>CLIC</a:t>
            </a:r>
            <a:r>
              <a:rPr lang="en-US" dirty="0"/>
              <a:t>, which requires ns level resolutions, </a:t>
            </a:r>
            <a:endParaRPr lang="en-US" dirty="0" smtClean="0"/>
          </a:p>
          <a:p>
            <a:r>
              <a:rPr lang="en-US" dirty="0" smtClean="0"/>
              <a:t>LHC </a:t>
            </a:r>
            <a:r>
              <a:rPr lang="en-US" dirty="0"/>
              <a:t>which is looking at fast timing for background </a:t>
            </a:r>
            <a:r>
              <a:rPr lang="en-US" dirty="0" smtClean="0"/>
              <a:t>reduction</a:t>
            </a:r>
            <a:endParaRPr lang="en-US" dirty="0"/>
          </a:p>
          <a:p>
            <a:r>
              <a:rPr lang="en-US" dirty="0" smtClean="0"/>
              <a:t>Intensity </a:t>
            </a:r>
            <a:r>
              <a:rPr lang="en-US" dirty="0"/>
              <a:t>frontier experiments, which may require 100’s of </a:t>
            </a:r>
            <a:r>
              <a:rPr lang="en-US" dirty="0" err="1"/>
              <a:t>ps</a:t>
            </a:r>
            <a:r>
              <a:rPr lang="en-US" dirty="0"/>
              <a:t> </a:t>
            </a:r>
            <a:r>
              <a:rPr lang="en-US" dirty="0" smtClean="0"/>
              <a:t>resolution or better</a:t>
            </a:r>
            <a:endParaRPr lang="en-US" dirty="0"/>
          </a:p>
          <a:p>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14</a:t>
            </a:fld>
            <a:endParaRPr lang="en-US"/>
          </a:p>
        </p:txBody>
      </p:sp>
    </p:spTree>
    <p:extLst>
      <p:ext uri="{BB962C8B-B14F-4D97-AF65-F5344CB8AC3E}">
        <p14:creationId xmlns:p14="http://schemas.microsoft.com/office/powerpoint/2010/main" val="91369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Backgrounds</a:t>
            </a:r>
            <a:endParaRPr lang="en-US" dirty="0"/>
          </a:p>
        </p:txBody>
      </p:sp>
      <p:sp>
        <p:nvSpPr>
          <p:cNvPr id="3" name="Content Placeholder 2"/>
          <p:cNvSpPr>
            <a:spLocks noGrp="1"/>
          </p:cNvSpPr>
          <p:nvPr>
            <p:ph idx="1"/>
          </p:nvPr>
        </p:nvSpPr>
        <p:spPr>
          <a:xfrm>
            <a:off x="119053" y="990543"/>
            <a:ext cx="8915813" cy="4078413"/>
          </a:xfrm>
        </p:spPr>
        <p:txBody>
          <a:bodyPr>
            <a:normAutofit/>
          </a:bodyPr>
          <a:lstStyle/>
          <a:p>
            <a:pPr marL="0" indent="0">
              <a:buNone/>
            </a:pPr>
            <a:r>
              <a:rPr lang="en-US" dirty="0" smtClean="0"/>
              <a:t>We had depended almost exclusively on timing to reject backgrounds.  However in the new MARS simulation the prompt backgrounds are much larger, reducing rejection.</a:t>
            </a:r>
          </a:p>
          <a:p>
            <a:pPr marL="0" indent="0">
              <a:buNone/>
            </a:pPr>
            <a:endParaRPr lang="en-US" dirty="0"/>
          </a:p>
          <a:p>
            <a:pPr marL="0" indent="0">
              <a:buNone/>
            </a:pPr>
            <a:r>
              <a:rPr lang="en-US" dirty="0" smtClean="0"/>
              <a:t>Timing is still important, but less powerful</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15</a:t>
            </a:fld>
            <a:endParaRPr lang="en-US"/>
          </a:p>
        </p:txBody>
      </p:sp>
    </p:spTree>
    <p:extLst>
      <p:ext uri="{BB962C8B-B14F-4D97-AF65-F5344CB8AC3E}">
        <p14:creationId xmlns:p14="http://schemas.microsoft.com/office/powerpoint/2010/main" val="61618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4"/>
          <p:cNvSpPr/>
          <p:nvPr/>
        </p:nvSpPr>
        <p:spPr>
          <a:xfrm>
            <a:off x="661919" y="242000"/>
            <a:ext cx="7819595" cy="469630"/>
          </a:xfrm>
          <a:prstGeom prst="rect">
            <a:avLst/>
          </a:prstGeom>
          <a:noFill/>
          <a:ln>
            <a:noFill/>
          </a:ln>
        </p:spPr>
        <p:txBody>
          <a:bodyPr lIns="81639" tIns="66291" rIns="81639" bIns="40820"/>
          <a:lstStyle/>
          <a:p>
            <a:pPr algn="ctr">
              <a:lnSpc>
                <a:spcPct val="93000"/>
              </a:lnSpc>
              <a:buSzPct val="45000"/>
            </a:pPr>
            <a:r>
              <a:rPr lang="en-US" sz="2500" b="1" dirty="0" err="1">
                <a:solidFill>
                  <a:schemeClr val="bg1"/>
                </a:solidFill>
                <a:latin typeface="+mj-lt"/>
              </a:rPr>
              <a:t>MuC</a:t>
            </a:r>
            <a:r>
              <a:rPr lang="en-US" sz="2500" b="1" dirty="0">
                <a:solidFill>
                  <a:schemeClr val="bg1"/>
                </a:solidFill>
                <a:latin typeface="+mj-lt"/>
              </a:rPr>
              <a:t> background: Time distribution</a:t>
            </a:r>
            <a:endParaRPr dirty="0">
              <a:solidFill>
                <a:schemeClr val="bg1"/>
              </a:solidFill>
              <a:latin typeface="+mj-lt"/>
            </a:endParaRPr>
          </a:p>
        </p:txBody>
      </p:sp>
      <p:pic>
        <p:nvPicPr>
          <p:cNvPr id="220" name="Picture 219"/>
          <p:cNvPicPr/>
          <p:nvPr/>
        </p:nvPicPr>
        <p:blipFill>
          <a:blip r:embed="rId2"/>
          <a:stretch>
            <a:fillRect/>
          </a:stretch>
        </p:blipFill>
        <p:spPr>
          <a:xfrm>
            <a:off x="151520" y="1409869"/>
            <a:ext cx="4447627" cy="3559782"/>
          </a:xfrm>
          <a:prstGeom prst="rect">
            <a:avLst/>
          </a:prstGeom>
        </p:spPr>
      </p:pic>
      <p:pic>
        <p:nvPicPr>
          <p:cNvPr id="221" name="Picture 220"/>
          <p:cNvPicPr/>
          <p:nvPr/>
        </p:nvPicPr>
        <p:blipFill>
          <a:blip r:embed="rId3"/>
          <a:stretch>
            <a:fillRect/>
          </a:stretch>
        </p:blipFill>
        <p:spPr>
          <a:xfrm>
            <a:off x="1752600" y="2884403"/>
            <a:ext cx="2612409" cy="1672118"/>
          </a:xfrm>
          <a:prstGeom prst="rect">
            <a:avLst/>
          </a:prstGeom>
        </p:spPr>
      </p:pic>
      <p:pic>
        <p:nvPicPr>
          <p:cNvPr id="222" name="Picture 221"/>
          <p:cNvPicPr/>
          <p:nvPr/>
        </p:nvPicPr>
        <p:blipFill>
          <a:blip r:embed="rId4"/>
          <a:stretch>
            <a:fillRect/>
          </a:stretch>
        </p:blipFill>
        <p:spPr>
          <a:xfrm>
            <a:off x="4599147" y="1409869"/>
            <a:ext cx="4293495" cy="3525164"/>
          </a:xfrm>
          <a:prstGeom prst="rect">
            <a:avLst/>
          </a:prstGeom>
        </p:spPr>
      </p:pic>
      <p:pic>
        <p:nvPicPr>
          <p:cNvPr id="223" name="Picture 222"/>
          <p:cNvPicPr/>
          <p:nvPr/>
        </p:nvPicPr>
        <p:blipFill>
          <a:blip r:embed="rId5"/>
          <a:stretch>
            <a:fillRect/>
          </a:stretch>
        </p:blipFill>
        <p:spPr>
          <a:xfrm>
            <a:off x="6359911" y="2742991"/>
            <a:ext cx="2327983" cy="1779564"/>
          </a:xfrm>
          <a:prstGeom prst="rect">
            <a:avLst/>
          </a:prstGeom>
        </p:spPr>
      </p:pic>
      <p:sp>
        <p:nvSpPr>
          <p:cNvPr id="224" name="CustomShape 6"/>
          <p:cNvSpPr/>
          <p:nvPr/>
        </p:nvSpPr>
        <p:spPr>
          <a:xfrm>
            <a:off x="292264" y="5230593"/>
            <a:ext cx="8310074" cy="1080671"/>
          </a:xfrm>
          <a:prstGeom prst="rect">
            <a:avLst/>
          </a:prstGeom>
          <a:solidFill>
            <a:srgbClr val="FFFFFF"/>
          </a:solidFill>
        </p:spPr>
        <p:txBody>
          <a:bodyPr lIns="81639" tIns="42452" rIns="81639" bIns="42452"/>
          <a:lstStyle/>
          <a:p>
            <a:pPr marL="285750" indent="-285750">
              <a:buSzPct val="80000"/>
              <a:buFont typeface="Arial"/>
              <a:buChar char="•"/>
            </a:pPr>
            <a:r>
              <a:rPr lang="it-IT" b="1" dirty="0" smtClean="0">
                <a:solidFill>
                  <a:srgbClr val="0000FF"/>
                </a:solidFill>
              </a:rPr>
              <a:t>Time </a:t>
            </a:r>
            <a:r>
              <a:rPr lang="it-IT" b="1" dirty="0" err="1">
                <a:solidFill>
                  <a:srgbClr val="0000FF"/>
                </a:solidFill>
              </a:rPr>
              <a:t>distribution</a:t>
            </a:r>
            <a:r>
              <a:rPr lang="it-IT" b="1" dirty="0">
                <a:solidFill>
                  <a:srgbClr val="0000FF"/>
                </a:solidFill>
              </a:rPr>
              <a:t> of the background </a:t>
            </a:r>
            <a:r>
              <a:rPr lang="it-IT" b="1" dirty="0" err="1">
                <a:solidFill>
                  <a:srgbClr val="0000FF"/>
                </a:solidFill>
              </a:rPr>
              <a:t>is</a:t>
            </a:r>
            <a:r>
              <a:rPr lang="it-IT" b="1" dirty="0">
                <a:solidFill>
                  <a:srgbClr val="0000FF"/>
                </a:solidFill>
              </a:rPr>
              <a:t> </a:t>
            </a:r>
            <a:r>
              <a:rPr lang="it-IT" b="1" dirty="0" err="1" smtClean="0">
                <a:solidFill>
                  <a:srgbClr val="0000FF"/>
                </a:solidFill>
              </a:rPr>
              <a:t>now</a:t>
            </a:r>
            <a:r>
              <a:rPr lang="it-IT" b="1" dirty="0" smtClean="0">
                <a:solidFill>
                  <a:srgbClr val="0000FF"/>
                </a:solidFill>
              </a:rPr>
              <a:t> </a:t>
            </a:r>
            <a:r>
              <a:rPr lang="it-IT" b="1" dirty="0" err="1" smtClean="0">
                <a:solidFill>
                  <a:srgbClr val="0000FF"/>
                </a:solidFill>
              </a:rPr>
              <a:t>very</a:t>
            </a:r>
            <a:r>
              <a:rPr lang="it-IT" b="1" dirty="0" smtClean="0">
                <a:solidFill>
                  <a:srgbClr val="0000FF"/>
                </a:solidFill>
              </a:rPr>
              <a:t> </a:t>
            </a:r>
            <a:r>
              <a:rPr lang="it-IT" b="1" dirty="0" err="1">
                <a:solidFill>
                  <a:srgbClr val="0000FF"/>
                </a:solidFill>
              </a:rPr>
              <a:t>different</a:t>
            </a:r>
            <a:r>
              <a:rPr lang="it-IT" b="1" dirty="0">
                <a:solidFill>
                  <a:srgbClr val="0000FF"/>
                </a:solidFill>
              </a:rPr>
              <a:t>.</a:t>
            </a:r>
            <a:endParaRPr dirty="0"/>
          </a:p>
          <a:p>
            <a:pPr marL="285750" indent="-285750">
              <a:buSzPct val="80000"/>
              <a:buFont typeface="Arial"/>
              <a:buChar char="•"/>
            </a:pPr>
            <a:r>
              <a:rPr lang="it-IT" b="1" dirty="0" smtClean="0">
                <a:solidFill>
                  <a:srgbClr val="0000FF"/>
                </a:solidFill>
              </a:rPr>
              <a:t>The </a:t>
            </a:r>
            <a:r>
              <a:rPr lang="it-IT" b="1" dirty="0" err="1">
                <a:solidFill>
                  <a:srgbClr val="0000FF"/>
                </a:solidFill>
              </a:rPr>
              <a:t>peak</a:t>
            </a:r>
            <a:r>
              <a:rPr lang="it-IT" b="1" dirty="0">
                <a:solidFill>
                  <a:srgbClr val="0000FF"/>
                </a:solidFill>
              </a:rPr>
              <a:t> </a:t>
            </a:r>
            <a:r>
              <a:rPr lang="it-IT" b="1" dirty="0" err="1">
                <a:solidFill>
                  <a:srgbClr val="0000FF"/>
                </a:solidFill>
              </a:rPr>
              <a:t>level</a:t>
            </a:r>
            <a:r>
              <a:rPr lang="it-IT" b="1" dirty="0">
                <a:solidFill>
                  <a:srgbClr val="0000FF"/>
                </a:solidFill>
              </a:rPr>
              <a:t> </a:t>
            </a:r>
            <a:r>
              <a:rPr lang="it-IT" b="1" dirty="0" err="1">
                <a:solidFill>
                  <a:srgbClr val="0000FF"/>
                </a:solidFill>
              </a:rPr>
              <a:t>at</a:t>
            </a:r>
            <a:r>
              <a:rPr lang="it-IT" b="1" dirty="0">
                <a:solidFill>
                  <a:srgbClr val="0000FF"/>
                </a:solidFill>
              </a:rPr>
              <a:t> t=0 </a:t>
            </a:r>
            <a:r>
              <a:rPr lang="it-IT" b="1" dirty="0" err="1">
                <a:solidFill>
                  <a:srgbClr val="0000FF"/>
                </a:solidFill>
              </a:rPr>
              <a:t>is</a:t>
            </a:r>
            <a:r>
              <a:rPr lang="it-IT" b="1" dirty="0">
                <a:solidFill>
                  <a:srgbClr val="0000FF"/>
                </a:solidFill>
              </a:rPr>
              <a:t> </a:t>
            </a:r>
            <a:r>
              <a:rPr lang="it-IT" b="1" dirty="0" err="1">
                <a:solidFill>
                  <a:srgbClr val="FF0000"/>
                </a:solidFill>
              </a:rPr>
              <a:t>about</a:t>
            </a:r>
            <a:r>
              <a:rPr lang="it-IT" b="1" dirty="0">
                <a:solidFill>
                  <a:srgbClr val="FF0000"/>
                </a:solidFill>
              </a:rPr>
              <a:t> 4 </a:t>
            </a:r>
            <a:r>
              <a:rPr lang="it-IT" b="1" dirty="0" err="1" smtClean="0">
                <a:solidFill>
                  <a:srgbClr val="FF0000"/>
                </a:solidFill>
              </a:rPr>
              <a:t>orders</a:t>
            </a:r>
            <a:r>
              <a:rPr lang="it-IT" b="1" dirty="0" smtClean="0">
                <a:solidFill>
                  <a:srgbClr val="FF0000"/>
                </a:solidFill>
              </a:rPr>
              <a:t> </a:t>
            </a:r>
            <a:r>
              <a:rPr lang="it-IT" b="1" dirty="0">
                <a:solidFill>
                  <a:srgbClr val="FF0000"/>
                </a:solidFill>
              </a:rPr>
              <a:t>of </a:t>
            </a:r>
            <a:r>
              <a:rPr lang="it-IT" b="1" dirty="0" err="1">
                <a:solidFill>
                  <a:srgbClr val="FF0000"/>
                </a:solidFill>
              </a:rPr>
              <a:t>magnitude</a:t>
            </a:r>
            <a:r>
              <a:rPr lang="it-IT" b="1" dirty="0">
                <a:solidFill>
                  <a:srgbClr val="FF0000"/>
                </a:solidFill>
              </a:rPr>
              <a:t> </a:t>
            </a:r>
            <a:r>
              <a:rPr lang="it-IT" b="1" dirty="0" err="1">
                <a:solidFill>
                  <a:srgbClr val="0000FF"/>
                </a:solidFill>
              </a:rPr>
              <a:t>higher</a:t>
            </a:r>
            <a:r>
              <a:rPr lang="it-IT" b="1" dirty="0">
                <a:solidFill>
                  <a:srgbClr val="0000FF"/>
                </a:solidFill>
              </a:rPr>
              <a:t> </a:t>
            </a:r>
            <a:r>
              <a:rPr lang="it-IT" b="1" dirty="0" err="1">
                <a:solidFill>
                  <a:srgbClr val="0000FF"/>
                </a:solidFill>
              </a:rPr>
              <a:t>than</a:t>
            </a:r>
            <a:r>
              <a:rPr lang="it-IT" b="1" dirty="0">
                <a:solidFill>
                  <a:srgbClr val="0000FF"/>
                </a:solidFill>
              </a:rPr>
              <a:t> </a:t>
            </a:r>
            <a:r>
              <a:rPr lang="it-IT" b="1" dirty="0" err="1">
                <a:solidFill>
                  <a:srgbClr val="0000FF"/>
                </a:solidFill>
              </a:rPr>
              <a:t>before</a:t>
            </a:r>
            <a:r>
              <a:rPr lang="it-IT" b="1" dirty="0">
                <a:solidFill>
                  <a:srgbClr val="0000FF"/>
                </a:solidFill>
              </a:rPr>
              <a:t>.</a:t>
            </a:r>
            <a:endParaRPr dirty="0"/>
          </a:p>
          <a:p>
            <a:pPr marL="285750" indent="-285750">
              <a:buSzPct val="80000"/>
              <a:buFont typeface="Arial"/>
              <a:buChar char="•"/>
            </a:pPr>
            <a:r>
              <a:rPr lang="it-IT" b="1" dirty="0" err="1" smtClean="0">
                <a:solidFill>
                  <a:srgbClr val="0000FF"/>
                </a:solidFill>
              </a:rPr>
              <a:t>There</a:t>
            </a:r>
            <a:r>
              <a:rPr lang="it-IT" b="1" dirty="0" smtClean="0">
                <a:solidFill>
                  <a:srgbClr val="0000FF"/>
                </a:solidFill>
              </a:rPr>
              <a:t> </a:t>
            </a:r>
            <a:r>
              <a:rPr lang="it-IT" b="1" dirty="0" err="1">
                <a:solidFill>
                  <a:srgbClr val="0000FF"/>
                </a:solidFill>
              </a:rPr>
              <a:t>is</a:t>
            </a:r>
            <a:r>
              <a:rPr lang="it-IT" b="1" dirty="0">
                <a:solidFill>
                  <a:srgbClr val="0000FF"/>
                </a:solidFill>
              </a:rPr>
              <a:t> a long </a:t>
            </a:r>
            <a:r>
              <a:rPr lang="it-IT" b="1" dirty="0" err="1">
                <a:solidFill>
                  <a:srgbClr val="0000FF"/>
                </a:solidFill>
              </a:rPr>
              <a:t>tail</a:t>
            </a:r>
            <a:r>
              <a:rPr lang="it-IT" b="1" dirty="0">
                <a:solidFill>
                  <a:srgbClr val="0000FF"/>
                </a:solidFill>
              </a:rPr>
              <a:t> </a:t>
            </a:r>
            <a:r>
              <a:rPr lang="it-IT" b="1" dirty="0" err="1">
                <a:solidFill>
                  <a:srgbClr val="0000FF"/>
                </a:solidFill>
              </a:rPr>
              <a:t>almost</a:t>
            </a:r>
            <a:r>
              <a:rPr lang="it-IT" b="1" dirty="0">
                <a:solidFill>
                  <a:srgbClr val="0000FF"/>
                </a:solidFill>
              </a:rPr>
              <a:t> </a:t>
            </a:r>
            <a:r>
              <a:rPr lang="it-IT" b="1" dirty="0" err="1">
                <a:solidFill>
                  <a:srgbClr val="0000FF"/>
                </a:solidFill>
              </a:rPr>
              <a:t>constant</a:t>
            </a:r>
            <a:r>
              <a:rPr lang="it-IT" b="1" dirty="0">
                <a:solidFill>
                  <a:srgbClr val="0000FF"/>
                </a:solidFill>
              </a:rPr>
              <a:t>.</a:t>
            </a:r>
            <a:endParaRPr dirty="0"/>
          </a:p>
        </p:txBody>
      </p:sp>
      <p:sp>
        <p:nvSpPr>
          <p:cNvPr id="225" name="CustomShape 7"/>
          <p:cNvSpPr/>
          <p:nvPr/>
        </p:nvSpPr>
        <p:spPr>
          <a:xfrm>
            <a:off x="2353454" y="1912158"/>
            <a:ext cx="1658880" cy="310256"/>
          </a:xfrm>
          <a:prstGeom prst="rect">
            <a:avLst/>
          </a:prstGeom>
          <a:solidFill>
            <a:srgbClr val="FFFF00"/>
          </a:solidFill>
        </p:spPr>
        <p:txBody>
          <a:bodyPr lIns="81639" tIns="42452" rIns="81639" bIns="42452"/>
          <a:lstStyle/>
          <a:p>
            <a:pPr algn="ctr">
              <a:buSzPct val="45000"/>
              <a:buFont typeface="StarSymbol"/>
              <a:buChar char=""/>
            </a:pPr>
            <a:r>
              <a:rPr lang="it-IT" sz="1500" b="1"/>
              <a:t>2014</a:t>
            </a:r>
            <a:endParaRPr/>
          </a:p>
        </p:txBody>
      </p:sp>
      <p:sp>
        <p:nvSpPr>
          <p:cNvPr id="226" name="CustomShape 8"/>
          <p:cNvSpPr/>
          <p:nvPr/>
        </p:nvSpPr>
        <p:spPr>
          <a:xfrm>
            <a:off x="7406507" y="1953308"/>
            <a:ext cx="1658880" cy="310256"/>
          </a:xfrm>
          <a:prstGeom prst="rect">
            <a:avLst/>
          </a:prstGeom>
          <a:solidFill>
            <a:srgbClr val="FFFF00"/>
          </a:solidFill>
        </p:spPr>
        <p:txBody>
          <a:bodyPr lIns="81639" tIns="42452" rIns="81639" bIns="42452"/>
          <a:lstStyle/>
          <a:p>
            <a:pPr algn="ctr">
              <a:buSzPct val="45000"/>
              <a:buFont typeface="StarSymbol"/>
              <a:buChar char=""/>
            </a:pPr>
            <a:r>
              <a:rPr lang="it-IT" sz="1500" b="1"/>
              <a:t>2013</a:t>
            </a:r>
            <a:endParaRPr/>
          </a:p>
        </p:txBody>
      </p:sp>
      <p:sp>
        <p:nvSpPr>
          <p:cNvPr id="2" name="TextBox 1"/>
          <p:cNvSpPr txBox="1"/>
          <p:nvPr/>
        </p:nvSpPr>
        <p:spPr>
          <a:xfrm>
            <a:off x="5621130" y="6051826"/>
            <a:ext cx="1673017" cy="369332"/>
          </a:xfrm>
          <a:prstGeom prst="rect">
            <a:avLst/>
          </a:prstGeom>
          <a:noFill/>
        </p:spPr>
        <p:txBody>
          <a:bodyPr wrap="none" rtlCol="0">
            <a:spAutoFit/>
          </a:bodyPr>
          <a:lstStyle/>
          <a:p>
            <a:r>
              <a:rPr lang="en-US" dirty="0" smtClean="0"/>
              <a:t>(Di Benedetto)</a:t>
            </a:r>
            <a:endParaRPr lang="en-US" dirty="0"/>
          </a:p>
        </p:txBody>
      </p:sp>
    </p:spTree>
    <p:extLst>
      <p:ext uri="{BB962C8B-B14F-4D97-AF65-F5344CB8AC3E}">
        <p14:creationId xmlns:p14="http://schemas.microsoft.com/office/powerpoint/2010/main" val="288978504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US" dirty="0" smtClean="0"/>
              <a:t>Tracker – </a:t>
            </a:r>
            <a:r>
              <a:rPr lang="en-US" dirty="0" err="1" smtClean="0"/>
              <a:t>N.Terentiev</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17</a:t>
            </a:fld>
            <a:endParaRPr lang="en-US"/>
          </a:p>
        </p:txBody>
      </p:sp>
    </p:spTree>
    <p:extLst>
      <p:ext uri="{BB962C8B-B14F-4D97-AF65-F5344CB8AC3E}">
        <p14:creationId xmlns:p14="http://schemas.microsoft.com/office/powerpoint/2010/main" val="207727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224" y="-3192"/>
            <a:ext cx="7168060" cy="987967"/>
          </a:xfrm>
        </p:spPr>
        <p:txBody>
          <a:bodyPr>
            <a:normAutofit fontScale="90000"/>
          </a:bodyPr>
          <a:lstStyle/>
          <a:p>
            <a:r>
              <a:rPr lang="en-US" dirty="0"/>
              <a:t>MARS 1.5 </a:t>
            </a:r>
            <a:r>
              <a:rPr lang="en-US" dirty="0" err="1"/>
              <a:t>TeV</a:t>
            </a:r>
            <a:r>
              <a:rPr lang="en-US" dirty="0"/>
              <a:t> MC background </a:t>
            </a:r>
            <a:r>
              <a:rPr lang="en-US" dirty="0" smtClean="0"/>
              <a:t>data</a:t>
            </a:r>
            <a:br>
              <a:rPr lang="en-US" dirty="0" smtClean="0"/>
            </a:br>
            <a:r>
              <a:rPr lang="en-US" sz="2200" dirty="0"/>
              <a:t>N. </a:t>
            </a:r>
            <a:r>
              <a:rPr lang="en-US" sz="2200" dirty="0" err="1"/>
              <a:t>Terentiev</a:t>
            </a:r>
            <a:r>
              <a:rPr lang="en-US" sz="2200" dirty="0"/>
              <a:t>  (CMU/Fermilab) </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18</a:t>
            </a:fld>
            <a:endParaRPr lang="en-US"/>
          </a:p>
        </p:txBody>
      </p:sp>
      <p:sp>
        <p:nvSpPr>
          <p:cNvPr id="6" name="Rectangle 2"/>
          <p:cNvSpPr txBox="1">
            <a:spLocks noChangeArrowheads="1"/>
          </p:cNvSpPr>
          <p:nvPr/>
        </p:nvSpPr>
        <p:spPr>
          <a:xfrm>
            <a:off x="0" y="984775"/>
            <a:ext cx="9143999" cy="55720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033CC"/>
                </a:solidFill>
              </a:rPr>
              <a:t>New MARS background  simulation results    (July 2014)                              for  750+750 </a:t>
            </a:r>
            <a:r>
              <a:rPr lang="en-US" sz="2400" dirty="0" err="1" smtClean="0">
                <a:solidFill>
                  <a:srgbClr val="0033CC"/>
                </a:solidFill>
              </a:rPr>
              <a:t>GeV</a:t>
            </a:r>
            <a:r>
              <a:rPr lang="en-US" sz="2400" dirty="0" smtClean="0">
                <a:solidFill>
                  <a:srgbClr val="0033CC"/>
                </a:solidFill>
              </a:rPr>
              <a:t> </a:t>
            </a:r>
            <a:r>
              <a:rPr lang="en-US" sz="2400" dirty="0" smtClean="0">
                <a:solidFill>
                  <a:srgbClr val="0033CC"/>
                </a:solidFill>
                <a:latin typeface="Symbol" pitchFamily="18" charset="2"/>
              </a:rPr>
              <a:t>m</a:t>
            </a:r>
            <a:r>
              <a:rPr lang="en-US" sz="2400" baseline="30000" dirty="0" smtClean="0">
                <a:solidFill>
                  <a:srgbClr val="0033CC"/>
                </a:solidFill>
              </a:rPr>
              <a:t>+</a:t>
            </a:r>
            <a:r>
              <a:rPr lang="en-US" sz="2400" dirty="0" smtClean="0">
                <a:solidFill>
                  <a:srgbClr val="0033CC"/>
                </a:solidFill>
              </a:rPr>
              <a:t> </a:t>
            </a:r>
            <a:r>
              <a:rPr lang="en-US" sz="2400" dirty="0" smtClean="0">
                <a:solidFill>
                  <a:srgbClr val="0033CC"/>
                </a:solidFill>
                <a:latin typeface="Symbol" pitchFamily="18" charset="2"/>
              </a:rPr>
              <a:t>m</a:t>
            </a:r>
            <a:r>
              <a:rPr lang="en-US" sz="2400" baseline="30000" dirty="0" smtClean="0">
                <a:solidFill>
                  <a:srgbClr val="0033CC"/>
                </a:solidFill>
              </a:rPr>
              <a:t>-</a:t>
            </a:r>
            <a:r>
              <a:rPr lang="en-US" sz="2400" dirty="0" smtClean="0">
                <a:solidFill>
                  <a:srgbClr val="0033CC"/>
                </a:solidFill>
              </a:rPr>
              <a:t>  beams with  2*10</a:t>
            </a:r>
            <a:r>
              <a:rPr lang="en-US" sz="2400" baseline="30000" dirty="0" smtClean="0">
                <a:solidFill>
                  <a:srgbClr val="0033CC"/>
                </a:solidFill>
              </a:rPr>
              <a:t>12 </a:t>
            </a:r>
            <a:r>
              <a:rPr lang="en-US" sz="2400" dirty="0" smtClean="0">
                <a:solidFill>
                  <a:srgbClr val="0033CC"/>
                </a:solidFill>
                <a:latin typeface="Symbol" pitchFamily="18" charset="2"/>
              </a:rPr>
              <a:t>m</a:t>
            </a:r>
            <a:r>
              <a:rPr lang="en-US" sz="2400" dirty="0" smtClean="0">
                <a:solidFill>
                  <a:srgbClr val="0033CC"/>
                </a:solidFill>
              </a:rPr>
              <a:t>/BX</a:t>
            </a:r>
            <a:r>
              <a:rPr lang="en-US" sz="2400" dirty="0" smtClean="0"/>
              <a:t> </a:t>
            </a:r>
            <a:r>
              <a:rPr lang="en-US" sz="2400" dirty="0" smtClean="0">
                <a:solidFill>
                  <a:srgbClr val="0033CC"/>
                </a:solidFill>
              </a:rPr>
              <a:t>each                                         </a:t>
            </a:r>
            <a:r>
              <a:rPr lang="en-US" sz="2000" dirty="0" smtClean="0"/>
              <a:t>(N. </a:t>
            </a:r>
            <a:r>
              <a:rPr lang="en-US" sz="2000" dirty="0" err="1" smtClean="0"/>
              <a:t>Mokhov</a:t>
            </a:r>
            <a:r>
              <a:rPr lang="en-US" sz="2000" dirty="0" smtClean="0"/>
              <a:t>, S. </a:t>
            </a:r>
            <a:r>
              <a:rPr lang="en-US" sz="2000" dirty="0" err="1" smtClean="0"/>
              <a:t>Striganov</a:t>
            </a:r>
            <a:r>
              <a:rPr lang="en-US" sz="2000" dirty="0" smtClean="0"/>
              <a:t>, www-</a:t>
            </a:r>
            <a:r>
              <a:rPr lang="en-US" sz="2000" dirty="0" err="1" smtClean="0"/>
              <a:t>ap.fnal.gov</a:t>
            </a:r>
            <a:r>
              <a:rPr lang="en-US" sz="2000" dirty="0" smtClean="0"/>
              <a:t>/~</a:t>
            </a:r>
            <a:r>
              <a:rPr lang="en-US" sz="2000" dirty="0" err="1" smtClean="0"/>
              <a:t>strigano</a:t>
            </a:r>
            <a:r>
              <a:rPr lang="en-US" sz="2000" dirty="0" smtClean="0"/>
              <a:t>/</a:t>
            </a:r>
            <a:r>
              <a:rPr lang="en-US" sz="2000" dirty="0" err="1" smtClean="0"/>
              <a:t>mumu</a:t>
            </a:r>
            <a:r>
              <a:rPr lang="en-US" sz="2000" dirty="0" smtClean="0"/>
              <a:t>/2014)</a:t>
            </a:r>
          </a:p>
          <a:p>
            <a:pPr lvl="1"/>
            <a:r>
              <a:rPr lang="en-US" sz="2000" dirty="0" smtClean="0"/>
              <a:t>new geometry of MC magnets </a:t>
            </a:r>
          </a:p>
          <a:p>
            <a:pPr lvl="1"/>
            <a:r>
              <a:rPr lang="en-US" sz="2000" dirty="0" smtClean="0"/>
              <a:t>n</a:t>
            </a:r>
            <a:r>
              <a:rPr lang="en-US" sz="2000" dirty="0" smtClean="0">
                <a:solidFill>
                  <a:schemeClr val="tx1"/>
                </a:solidFill>
              </a:rPr>
              <a:t>o weight fluctuation in interactions, intrinsic weight = 1</a:t>
            </a:r>
          </a:p>
          <a:p>
            <a:pPr lvl="1"/>
            <a:r>
              <a:rPr lang="en-US" sz="2000" dirty="0" smtClean="0"/>
              <a:t>low energy electron-photon modules in the MARS code were rewritten</a:t>
            </a:r>
          </a:p>
          <a:p>
            <a:pPr lvl="1"/>
            <a:r>
              <a:rPr lang="en-US" sz="2000" dirty="0" smtClean="0">
                <a:solidFill>
                  <a:srgbClr val="FF0000"/>
                </a:solidFill>
              </a:rPr>
              <a:t>time of flight error fixed</a:t>
            </a:r>
          </a:p>
          <a:p>
            <a:r>
              <a:rPr lang="en-US" sz="2400" dirty="0" smtClean="0">
                <a:solidFill>
                  <a:srgbClr val="0033CC"/>
                </a:solidFill>
              </a:rPr>
              <a:t>Lower thresholds in new data</a:t>
            </a:r>
          </a:p>
          <a:p>
            <a:pPr lvl="1"/>
            <a:r>
              <a:rPr lang="en-US" sz="2000" b="1" dirty="0" smtClean="0">
                <a:solidFill>
                  <a:schemeClr val="tx1"/>
                </a:solidFill>
              </a:rPr>
              <a:t>100 </a:t>
            </a:r>
            <a:r>
              <a:rPr lang="en-US" sz="2000" b="1" dirty="0" err="1" smtClean="0">
                <a:solidFill>
                  <a:schemeClr val="tx1"/>
                </a:solidFill>
              </a:rPr>
              <a:t>keV</a:t>
            </a:r>
            <a:r>
              <a:rPr lang="en-US" sz="2000" b="1" dirty="0" smtClean="0">
                <a:solidFill>
                  <a:schemeClr val="tx1"/>
                </a:solidFill>
              </a:rPr>
              <a:t> </a:t>
            </a:r>
            <a:r>
              <a:rPr lang="en-US" sz="2000" dirty="0" smtClean="0">
                <a:solidFill>
                  <a:schemeClr val="tx1"/>
                </a:solidFill>
              </a:rPr>
              <a:t>threshold for </a:t>
            </a:r>
            <a:r>
              <a:rPr lang="en-US" sz="2000" b="1" dirty="0" smtClean="0">
                <a:solidFill>
                  <a:schemeClr val="tx1"/>
                </a:solidFill>
                <a:latin typeface="Symbol" pitchFamily="18" charset="2"/>
                <a:cs typeface="Arial" charset="0"/>
              </a:rPr>
              <a:t>g, </a:t>
            </a:r>
            <a:r>
              <a:rPr lang="en-US" sz="2000" b="1" dirty="0" smtClean="0">
                <a:solidFill>
                  <a:schemeClr val="tx1"/>
                </a:solidFill>
                <a:latin typeface="Arial" charset="0"/>
                <a:cs typeface="Arial" charset="0"/>
              </a:rPr>
              <a:t>e</a:t>
            </a:r>
            <a:r>
              <a:rPr lang="en-US" sz="2000" b="1" baseline="30000" dirty="0" smtClean="0">
                <a:solidFill>
                  <a:schemeClr val="tx1"/>
                </a:solidFill>
                <a:latin typeface="Arial" charset="0"/>
                <a:cs typeface="Arial" charset="0"/>
              </a:rPr>
              <a:t>± </a:t>
            </a:r>
            <a:r>
              <a:rPr lang="en-US" sz="2000" b="1" dirty="0" smtClean="0">
                <a:solidFill>
                  <a:schemeClr val="tx1"/>
                </a:solidFill>
                <a:latin typeface="Arial" charset="0"/>
                <a:cs typeface="Arial" charset="0"/>
              </a:rPr>
              <a:t>, </a:t>
            </a:r>
            <a:r>
              <a:rPr lang="en-US" sz="2000" b="1" dirty="0" smtClean="0">
                <a:solidFill>
                  <a:schemeClr val="tx1"/>
                </a:solidFill>
                <a:latin typeface="Symbol" pitchFamily="18" charset="2"/>
                <a:cs typeface="Arial" charset="0"/>
              </a:rPr>
              <a:t>m</a:t>
            </a:r>
            <a:r>
              <a:rPr lang="en-US" sz="2000" b="1" baseline="30000" dirty="0" smtClean="0">
                <a:solidFill>
                  <a:schemeClr val="tx1"/>
                </a:solidFill>
                <a:latin typeface="Arial" charset="0"/>
                <a:cs typeface="Arial" charset="0"/>
              </a:rPr>
              <a:t>±</a:t>
            </a:r>
            <a:r>
              <a:rPr lang="en-US" sz="2000" baseline="-25000" dirty="0" smtClean="0">
                <a:solidFill>
                  <a:schemeClr val="tx1"/>
                </a:solidFill>
                <a:latin typeface="Arial" charset="0"/>
                <a:cs typeface="Arial" charset="0"/>
              </a:rPr>
              <a:t> </a:t>
            </a:r>
            <a:r>
              <a:rPr lang="en-US" sz="2000" dirty="0" smtClean="0">
                <a:solidFill>
                  <a:schemeClr val="tx1"/>
                </a:solidFill>
                <a:latin typeface="Arial" charset="0"/>
                <a:cs typeface="Arial" charset="0"/>
              </a:rPr>
              <a:t> and charged hadrons, </a:t>
            </a:r>
            <a:r>
              <a:rPr lang="en-US" sz="2000" b="1" dirty="0" smtClean="0">
                <a:solidFill>
                  <a:schemeClr val="tx1"/>
                </a:solidFill>
                <a:latin typeface="Arial" charset="0"/>
                <a:cs typeface="Arial" charset="0"/>
              </a:rPr>
              <a:t>0.001 </a:t>
            </a:r>
            <a:r>
              <a:rPr lang="en-US" sz="2000" b="1" dirty="0" err="1" smtClean="0">
                <a:solidFill>
                  <a:schemeClr val="tx1"/>
                </a:solidFill>
                <a:latin typeface="Arial" charset="0"/>
                <a:cs typeface="Arial" charset="0"/>
              </a:rPr>
              <a:t>eV</a:t>
            </a:r>
            <a:r>
              <a:rPr lang="en-US" sz="2000" b="1" dirty="0" smtClean="0">
                <a:solidFill>
                  <a:schemeClr val="tx1"/>
                </a:solidFill>
                <a:latin typeface="Arial" charset="0"/>
                <a:cs typeface="Arial" charset="0"/>
              </a:rPr>
              <a:t> </a:t>
            </a:r>
            <a:r>
              <a:rPr lang="en-US" sz="2000" dirty="0" smtClean="0">
                <a:solidFill>
                  <a:schemeClr val="tx1"/>
                </a:solidFill>
                <a:latin typeface="Arial" charset="0"/>
                <a:cs typeface="Arial" charset="0"/>
              </a:rPr>
              <a:t>for </a:t>
            </a:r>
            <a:r>
              <a:rPr lang="en-US" sz="2000" b="1" dirty="0" smtClean="0">
                <a:solidFill>
                  <a:schemeClr val="tx1"/>
                </a:solidFill>
                <a:latin typeface="Arial" charset="0"/>
                <a:cs typeface="Arial" charset="0"/>
              </a:rPr>
              <a:t>n</a:t>
            </a:r>
          </a:p>
          <a:p>
            <a:r>
              <a:rPr lang="en-US" sz="2400" dirty="0" smtClean="0">
                <a:solidFill>
                  <a:srgbClr val="0033CC"/>
                </a:solidFill>
              </a:rPr>
              <a:t>MARS particle yields for 1.5 </a:t>
            </a:r>
            <a:r>
              <a:rPr lang="en-US" sz="2400" dirty="0" err="1" smtClean="0">
                <a:solidFill>
                  <a:srgbClr val="0033CC"/>
                </a:solidFill>
              </a:rPr>
              <a:t>TeV</a:t>
            </a:r>
            <a:r>
              <a:rPr lang="en-US" sz="2400" dirty="0" smtClean="0">
                <a:solidFill>
                  <a:srgbClr val="0033CC"/>
                </a:solidFill>
              </a:rPr>
              <a:t> MC and 10</a:t>
            </a:r>
            <a:r>
              <a:rPr lang="en-US" sz="2400" baseline="30000" dirty="0" smtClean="0">
                <a:solidFill>
                  <a:srgbClr val="0033CC"/>
                </a:solidFill>
              </a:rPr>
              <a:t>0</a:t>
            </a:r>
            <a:r>
              <a:rPr lang="en-US" sz="2400" dirty="0" smtClean="0">
                <a:solidFill>
                  <a:srgbClr val="0033CC"/>
                </a:solidFill>
              </a:rPr>
              <a:t> shielding nozzle</a:t>
            </a:r>
          </a:p>
          <a:p>
            <a:pPr lvl="1"/>
            <a:r>
              <a:rPr lang="en-US" sz="2000" b="1" dirty="0" smtClean="0"/>
              <a:t>~4.5% </a:t>
            </a:r>
            <a:r>
              <a:rPr lang="en-US" sz="2000" dirty="0" smtClean="0"/>
              <a:t>decays were simulated on the </a:t>
            </a:r>
            <a:r>
              <a:rPr lang="en-US" sz="2000" b="1" dirty="0" smtClean="0"/>
              <a:t>26m</a:t>
            </a:r>
            <a:r>
              <a:rPr lang="en-US" sz="2000" dirty="0" smtClean="0"/>
              <a:t> length</a:t>
            </a:r>
          </a:p>
          <a:p>
            <a:pPr lvl="1"/>
            <a:r>
              <a:rPr lang="en-US" sz="2000" dirty="0" smtClean="0"/>
              <a:t>it gives statistical weight </a:t>
            </a:r>
            <a:r>
              <a:rPr lang="en-US" sz="2000" b="1" dirty="0" smtClean="0"/>
              <a:t>~22.3 </a:t>
            </a:r>
            <a:r>
              <a:rPr lang="en-US" sz="2000" dirty="0" smtClean="0"/>
              <a:t>which is taken into account in </a:t>
            </a:r>
            <a:r>
              <a:rPr lang="en-US" sz="2000" dirty="0" err="1" smtClean="0"/>
              <a:t>ILCroot</a:t>
            </a:r>
            <a:r>
              <a:rPr lang="en-US" sz="2000" dirty="0" smtClean="0"/>
              <a:t> simulation</a:t>
            </a:r>
          </a:p>
          <a:p>
            <a:pPr lvl="1"/>
            <a:r>
              <a:rPr lang="en-US" sz="2000" dirty="0" smtClean="0"/>
              <a:t>correspondingly, </a:t>
            </a:r>
            <a:r>
              <a:rPr lang="en-US" sz="2000" b="1" dirty="0" smtClean="0"/>
              <a:t>total yield/BX  ~ 3.24e+08 </a:t>
            </a:r>
            <a:r>
              <a:rPr lang="en-US" sz="2000" dirty="0" smtClean="0"/>
              <a:t>particles into detector</a:t>
            </a:r>
          </a:p>
          <a:p>
            <a:pPr marL="509587" lvl="1" indent="0">
              <a:buFont typeface="Arial"/>
              <a:buNone/>
            </a:pPr>
            <a:endParaRPr lang="en-US" sz="2400" dirty="0" smtClean="0"/>
          </a:p>
          <a:p>
            <a:pPr lvl="1"/>
            <a:endParaRPr lang="en-US" sz="2400" dirty="0" smtClean="0"/>
          </a:p>
          <a:p>
            <a:pPr marL="509587" lvl="1" indent="0">
              <a:buFont typeface="Arial"/>
              <a:buNone/>
            </a:pPr>
            <a:endParaRPr lang="en-US" sz="2400" dirty="0"/>
          </a:p>
        </p:txBody>
      </p:sp>
      <p:sp>
        <p:nvSpPr>
          <p:cNvPr id="7" name="TextBox 6"/>
          <p:cNvSpPr txBox="1"/>
          <p:nvPr/>
        </p:nvSpPr>
        <p:spPr>
          <a:xfrm>
            <a:off x="4250116" y="-240017"/>
            <a:ext cx="184666" cy="369332"/>
          </a:xfrm>
          <a:prstGeom prst="rect">
            <a:avLst/>
          </a:prstGeom>
          <a:noFill/>
        </p:spPr>
        <p:txBody>
          <a:bodyPr wrap="none" rtlCol="0">
            <a:spAutoFit/>
          </a:bodyPr>
          <a:lstStyle/>
          <a:p>
            <a:endParaRPr lang="en-US" dirty="0"/>
          </a:p>
        </p:txBody>
      </p:sp>
      <p:pic>
        <p:nvPicPr>
          <p:cNvPr id="9"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2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rejection techniques</a:t>
            </a:r>
            <a:br>
              <a:rPr lang="en-US" dirty="0"/>
            </a:br>
            <a:r>
              <a:rPr lang="en-US" dirty="0"/>
              <a:t>in Si VXD and Tracker</a:t>
            </a:r>
          </a:p>
        </p:txBody>
      </p:sp>
      <p:sp>
        <p:nvSpPr>
          <p:cNvPr id="3" name="Content Placeholder 2"/>
          <p:cNvSpPr>
            <a:spLocks noGrp="1"/>
          </p:cNvSpPr>
          <p:nvPr>
            <p:ph idx="1"/>
          </p:nvPr>
        </p:nvSpPr>
        <p:spPr/>
        <p:txBody>
          <a:bodyPr/>
          <a:lstStyle/>
          <a:p>
            <a:r>
              <a:rPr lang="en-US" sz="2800" dirty="0">
                <a:solidFill>
                  <a:srgbClr val="0033CC"/>
                </a:solidFill>
              </a:rPr>
              <a:t>Timing</a:t>
            </a:r>
          </a:p>
          <a:p>
            <a:pPr lvl="1"/>
            <a:r>
              <a:rPr lang="en-US" sz="2400" dirty="0"/>
              <a:t>time of flight (TOF) of  MARS background  particles (with respect to bunch crossing BX) is given on the detector side surface of the shielding cone</a:t>
            </a:r>
          </a:p>
          <a:p>
            <a:pPr lvl="1"/>
            <a:r>
              <a:rPr lang="en-US" sz="2400" dirty="0"/>
              <a:t>in analysis use instead TOF-T0 where T0 – time of flight of IP photon from interaction point IP (X=0,Y=0,Z=0) to the point with IP </a:t>
            </a:r>
            <a:r>
              <a:rPr lang="en-US" sz="2400" dirty="0" err="1"/>
              <a:t>muon</a:t>
            </a:r>
            <a:r>
              <a:rPr lang="en-US" sz="2400" dirty="0"/>
              <a:t> or MARS background particle hit coordinates in sub-layer</a:t>
            </a:r>
          </a:p>
          <a:p>
            <a:pPr lvl="1"/>
            <a:r>
              <a:rPr lang="en-US" sz="2400" dirty="0"/>
              <a:t>this compensates the different TOF for IP particles making hits in different layers of VXD and Tracker at different R and Z coordinates of the </a:t>
            </a:r>
            <a:r>
              <a:rPr lang="en-US" sz="2400" dirty="0" smtClean="0"/>
              <a:t>hit</a:t>
            </a:r>
            <a:endParaRPr lang="en-US" sz="24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19</a:t>
            </a:fld>
            <a:endParaRPr lang="en-US"/>
          </a:p>
        </p:txBody>
      </p:sp>
      <p:pic>
        <p:nvPicPr>
          <p:cNvPr id="6"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40688" y="5949987"/>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214056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Outline</a:t>
            </a:r>
            <a:endParaRPr lang="en-US" dirty="0"/>
          </a:p>
        </p:txBody>
      </p:sp>
      <p:sp>
        <p:nvSpPr>
          <p:cNvPr id="9" name="Content Placeholder 8"/>
          <p:cNvSpPr>
            <a:spLocks noGrp="1"/>
          </p:cNvSpPr>
          <p:nvPr>
            <p:ph idx="1"/>
          </p:nvPr>
        </p:nvSpPr>
        <p:spPr/>
        <p:txBody>
          <a:bodyPr>
            <a:normAutofit/>
          </a:bodyPr>
          <a:lstStyle/>
          <a:p>
            <a:pPr marL="0" indent="0">
              <a:buNone/>
            </a:pPr>
            <a:r>
              <a:rPr lang="en-US" dirty="0" smtClean="0"/>
              <a:t>Much of this talk will summarize the re-evaluations of backgrounds with the revised MARS simulation</a:t>
            </a:r>
          </a:p>
          <a:p>
            <a:r>
              <a:rPr lang="en-US" dirty="0" smtClean="0"/>
              <a:t>Physics Overview</a:t>
            </a:r>
            <a:endParaRPr lang="en-US" dirty="0" smtClean="0"/>
          </a:p>
          <a:p>
            <a:r>
              <a:rPr lang="en-US" dirty="0" smtClean="0"/>
              <a:t>Backgrounds</a:t>
            </a:r>
          </a:p>
          <a:p>
            <a:pPr lvl="1"/>
            <a:r>
              <a:rPr lang="en-US" dirty="0" smtClean="0"/>
              <a:t>Tracking (N. </a:t>
            </a:r>
            <a:r>
              <a:rPr lang="en-US" dirty="0" err="1" smtClean="0"/>
              <a:t>Terentiev</a:t>
            </a:r>
            <a:r>
              <a:rPr lang="en-US" dirty="0"/>
              <a:t>)</a:t>
            </a:r>
            <a:endParaRPr lang="en-US" dirty="0" smtClean="0"/>
          </a:p>
          <a:p>
            <a:r>
              <a:rPr lang="en-US" dirty="0" smtClean="0"/>
              <a:t>High Energy H/A with full background simulation (V. Di Benedetto, A. </a:t>
            </a:r>
            <a:r>
              <a:rPr lang="en-US" dirty="0" err="1" smtClean="0"/>
              <a:t>Mazzacane</a:t>
            </a:r>
            <a:r>
              <a:rPr lang="en-US" dirty="0" smtClean="0"/>
              <a:t>)</a:t>
            </a:r>
          </a:p>
          <a:p>
            <a:r>
              <a:rPr lang="en-US" dirty="0" smtClean="0"/>
              <a:t>Parametric studies and Higgs Factory</a:t>
            </a:r>
            <a:endParaRPr lang="en-US" dirty="0" smtClean="0"/>
          </a:p>
          <a:p>
            <a:r>
              <a:rPr lang="en-US" dirty="0" smtClean="0"/>
              <a:t>Conclusions</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2</a:t>
            </a:fld>
            <a:endParaRPr lang="en-US"/>
          </a:p>
        </p:txBody>
      </p:sp>
    </p:spTree>
    <p:extLst>
      <p:ext uri="{BB962C8B-B14F-4D97-AF65-F5344CB8AC3E}">
        <p14:creationId xmlns:p14="http://schemas.microsoft.com/office/powerpoint/2010/main" val="35833501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rejection techniques</a:t>
            </a:r>
            <a:br>
              <a:rPr lang="en-US" dirty="0"/>
            </a:br>
            <a:r>
              <a:rPr lang="en-US" dirty="0"/>
              <a:t>in Si VXD and Tracker</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20</a:t>
            </a:fld>
            <a:endParaRPr lang="en-US"/>
          </a:p>
        </p:txBody>
      </p:sp>
      <p:pic>
        <p:nvPicPr>
          <p:cNvPr id="6"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0" y="1220090"/>
            <a:ext cx="9143999" cy="260019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0033CC"/>
                </a:solidFill>
              </a:rPr>
              <a:t>Timing (cont’d)</a:t>
            </a:r>
          </a:p>
          <a:p>
            <a:pPr lvl="1"/>
            <a:r>
              <a:rPr lang="en-US" sz="2400" dirty="0" smtClean="0"/>
              <a:t>the TOF of the IP </a:t>
            </a:r>
            <a:r>
              <a:rPr lang="en-US" sz="2400" dirty="0" err="1" smtClean="0"/>
              <a:t>muon</a:t>
            </a:r>
            <a:r>
              <a:rPr lang="en-US" sz="2400" dirty="0" smtClean="0"/>
              <a:t> hits and MARS background particles hits was smeared with Gaussian time resolution of 200 </a:t>
            </a:r>
            <a:r>
              <a:rPr lang="en-US" sz="2400" dirty="0" err="1" smtClean="0"/>
              <a:t>ps</a:t>
            </a:r>
            <a:endParaRPr lang="en-US" sz="2400" dirty="0" smtClean="0"/>
          </a:p>
          <a:p>
            <a:pPr lvl="1"/>
            <a:r>
              <a:rPr lang="en-US" sz="2400" dirty="0" smtClean="0"/>
              <a:t>IP TOF-T0 distribution is fitted by Gaussian to determine start and width of the timing gate for given IP efficiency</a:t>
            </a:r>
          </a:p>
          <a:p>
            <a:pPr lvl="1"/>
            <a:r>
              <a:rPr lang="en-US" sz="2400" dirty="0" smtClean="0"/>
              <a:t>MARS background hits timing different from layer to layer, therefore different rejection if keep one and the same IP efficiency</a:t>
            </a:r>
          </a:p>
          <a:p>
            <a:pPr marL="509587" lvl="1" indent="0">
              <a:buFont typeface="Arial"/>
              <a:buNone/>
            </a:pPr>
            <a:r>
              <a:rPr lang="en-US" sz="2300" dirty="0" smtClean="0"/>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9" y="3442666"/>
            <a:ext cx="4331668" cy="293756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689" y="3638734"/>
            <a:ext cx="4042550" cy="2741500"/>
          </a:xfrm>
          <a:prstGeom prst="rect">
            <a:avLst/>
          </a:prstGeom>
        </p:spPr>
      </p:pic>
      <p:sp>
        <p:nvSpPr>
          <p:cNvPr id="10" name="Rectangle 9"/>
          <p:cNvSpPr/>
          <p:nvPr/>
        </p:nvSpPr>
        <p:spPr>
          <a:xfrm>
            <a:off x="6487296" y="6195568"/>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15315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rejection techniques</a:t>
            </a:r>
            <a:br>
              <a:rPr lang="en-US" dirty="0"/>
            </a:br>
            <a:r>
              <a:rPr lang="en-US" dirty="0"/>
              <a:t>in Si VXD and Tracker</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21</a:t>
            </a:fld>
            <a:endParaRPr lang="en-US"/>
          </a:p>
        </p:txBody>
      </p:sp>
      <p:pic>
        <p:nvPicPr>
          <p:cNvPr id="6"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a:xfrm>
            <a:off x="0" y="984774"/>
            <a:ext cx="8072783" cy="546461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033CC"/>
                </a:solidFill>
              </a:rPr>
              <a:t>Energy deposition for IP </a:t>
            </a:r>
            <a:r>
              <a:rPr lang="en-US" sz="2400" dirty="0" err="1" smtClean="0">
                <a:solidFill>
                  <a:srgbClr val="0033CC"/>
                </a:solidFill>
              </a:rPr>
              <a:t>muons</a:t>
            </a:r>
            <a:r>
              <a:rPr lang="en-US" sz="2400" dirty="0" smtClean="0">
                <a:solidFill>
                  <a:srgbClr val="0033CC"/>
                </a:solidFill>
              </a:rPr>
              <a:t> and MARS background in the </a:t>
            </a:r>
            <a:r>
              <a:rPr lang="en-US" sz="2400" dirty="0" smtClean="0">
                <a:solidFill>
                  <a:srgbClr val="FF0000"/>
                </a:solidFill>
              </a:rPr>
              <a:t>Tracker outermost  </a:t>
            </a:r>
            <a:r>
              <a:rPr lang="en-US" sz="2400" dirty="0" smtClean="0">
                <a:solidFill>
                  <a:srgbClr val="0033CC"/>
                </a:solidFill>
              </a:rPr>
              <a:t>barrel                                                            sub-layer  (200 µm)</a:t>
            </a:r>
          </a:p>
          <a:p>
            <a:pPr lvl="1"/>
            <a:r>
              <a:rPr lang="en-US" sz="2400" dirty="0" smtClean="0"/>
              <a:t>IP </a:t>
            </a:r>
            <a:r>
              <a:rPr lang="en-US" sz="2400" dirty="0" err="1" smtClean="0"/>
              <a:t>muon</a:t>
            </a:r>
            <a:endParaRPr lang="en-US" sz="2400" dirty="0" smtClean="0">
              <a:solidFill>
                <a:srgbClr val="0033CC"/>
              </a:solidFill>
            </a:endParaRPr>
          </a:p>
          <a:p>
            <a:pPr lvl="2"/>
            <a:r>
              <a:rPr lang="en-US" dirty="0" smtClean="0">
                <a:solidFill>
                  <a:srgbClr val="0033CC"/>
                </a:solidFill>
              </a:rPr>
              <a:t>Landau peak                                                                                               </a:t>
            </a:r>
            <a:r>
              <a:rPr lang="en-US" b="1" dirty="0" smtClean="0">
                <a:solidFill>
                  <a:srgbClr val="0033CC"/>
                </a:solidFill>
              </a:rPr>
              <a:t>~56 </a:t>
            </a:r>
            <a:r>
              <a:rPr lang="en-US" dirty="0" err="1" smtClean="0">
                <a:solidFill>
                  <a:srgbClr val="0033CC"/>
                </a:solidFill>
              </a:rPr>
              <a:t>KeV</a:t>
            </a:r>
            <a:r>
              <a:rPr lang="en-US" dirty="0" smtClean="0">
                <a:solidFill>
                  <a:srgbClr val="0033CC"/>
                </a:solidFill>
              </a:rPr>
              <a:t> at Z=0</a:t>
            </a:r>
          </a:p>
          <a:p>
            <a:pPr lvl="2"/>
            <a:r>
              <a:rPr lang="en-US" dirty="0" err="1" smtClean="0">
                <a:solidFill>
                  <a:srgbClr val="0033CC"/>
                </a:solidFill>
              </a:rPr>
              <a:t>Edep</a:t>
            </a:r>
            <a:r>
              <a:rPr lang="en-US" dirty="0" smtClean="0">
                <a:solidFill>
                  <a:srgbClr val="0033CC"/>
                </a:solidFill>
              </a:rPr>
              <a:t> threshold </a:t>
            </a:r>
            <a:r>
              <a:rPr lang="en-US" b="1" dirty="0" smtClean="0">
                <a:solidFill>
                  <a:srgbClr val="0033CC"/>
                </a:solidFill>
              </a:rPr>
              <a:t>~40 </a:t>
            </a:r>
            <a:r>
              <a:rPr lang="en-US" dirty="0" err="1" smtClean="0">
                <a:solidFill>
                  <a:srgbClr val="0033CC"/>
                </a:solidFill>
              </a:rPr>
              <a:t>KeV</a:t>
            </a:r>
            <a:r>
              <a:rPr lang="en-US" dirty="0" smtClean="0">
                <a:solidFill>
                  <a:srgbClr val="0033CC"/>
                </a:solidFill>
              </a:rPr>
              <a:t>,                                                                               IP efficiency ~</a:t>
            </a:r>
            <a:r>
              <a:rPr lang="en-US" b="1" dirty="0" smtClean="0">
                <a:solidFill>
                  <a:srgbClr val="0033CC"/>
                </a:solidFill>
              </a:rPr>
              <a:t>98.5%                                                               </a:t>
            </a:r>
            <a:r>
              <a:rPr lang="en-US" dirty="0" smtClean="0">
                <a:solidFill>
                  <a:srgbClr val="0033CC"/>
                </a:solidFill>
              </a:rPr>
              <a:t>per  sub-layer</a:t>
            </a:r>
          </a:p>
          <a:p>
            <a:pPr lvl="1"/>
            <a:endParaRPr lang="en-US" sz="2400" dirty="0" smtClean="0"/>
          </a:p>
          <a:p>
            <a:pPr lvl="1"/>
            <a:r>
              <a:rPr lang="en-US" sz="2400" dirty="0" smtClean="0"/>
              <a:t>MARS background (all Z)</a:t>
            </a:r>
          </a:p>
          <a:p>
            <a:pPr lvl="2"/>
            <a:r>
              <a:rPr lang="en-US" dirty="0" smtClean="0">
                <a:solidFill>
                  <a:srgbClr val="0033CC"/>
                </a:solidFill>
              </a:rPr>
              <a:t>mostly e- from n and </a:t>
            </a:r>
            <a:r>
              <a:rPr lang="en-US" dirty="0" smtClean="0">
                <a:solidFill>
                  <a:srgbClr val="0033CC"/>
                </a:solidFill>
                <a:latin typeface="Symbol" charset="2"/>
                <a:cs typeface="Symbol" charset="2"/>
              </a:rPr>
              <a:t>g</a:t>
            </a:r>
            <a:r>
              <a:rPr lang="en-US" dirty="0" smtClean="0">
                <a:solidFill>
                  <a:srgbClr val="0033CC"/>
                </a:solidFill>
              </a:rPr>
              <a:t>                                                                                                          interacted </a:t>
            </a:r>
            <a:r>
              <a:rPr lang="en-US" dirty="0" smtClean="0">
                <a:solidFill>
                  <a:srgbClr val="0033CC"/>
                </a:solidFill>
              </a:rPr>
              <a:t>within </a:t>
            </a:r>
            <a:r>
              <a:rPr lang="en-US" dirty="0" smtClean="0">
                <a:solidFill>
                  <a:srgbClr val="0033CC"/>
                </a:solidFill>
              </a:rPr>
              <a:t>the </a:t>
            </a:r>
            <a:r>
              <a:rPr lang="en-US" dirty="0" smtClean="0">
                <a:solidFill>
                  <a:srgbClr val="0033CC"/>
                </a:solidFill>
              </a:rPr>
              <a:t>Si </a:t>
            </a:r>
            <a:r>
              <a:rPr lang="en-US" dirty="0" smtClean="0">
                <a:solidFill>
                  <a:srgbClr val="0033CC"/>
                </a:solidFill>
              </a:rPr>
              <a:t>layer</a:t>
            </a:r>
          </a:p>
          <a:p>
            <a:pPr lvl="2"/>
            <a:r>
              <a:rPr lang="en-US" dirty="0" smtClean="0">
                <a:solidFill>
                  <a:srgbClr val="0033CC"/>
                </a:solidFill>
              </a:rPr>
              <a:t>the second peak is for                                                                         particles crossing sub-layer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806" y="1379089"/>
            <a:ext cx="4217194" cy="251926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527" y="4019825"/>
            <a:ext cx="3951147" cy="2360329"/>
          </a:xfrm>
          <a:prstGeom prst="rect">
            <a:avLst/>
          </a:prstGeom>
        </p:spPr>
      </p:pic>
      <p:sp>
        <p:nvSpPr>
          <p:cNvPr id="9" name="Rectangle 8"/>
          <p:cNvSpPr/>
          <p:nvPr/>
        </p:nvSpPr>
        <p:spPr>
          <a:xfrm>
            <a:off x="3613699" y="6134653"/>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75618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rejection techniques</a:t>
            </a:r>
            <a:br>
              <a:rPr lang="en-US" dirty="0"/>
            </a:br>
            <a:r>
              <a:rPr lang="en-US" dirty="0"/>
              <a:t>in Si VXD and Tracker</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22</a:t>
            </a:fld>
            <a:endParaRPr lang="en-US" dirty="0"/>
          </a:p>
        </p:txBody>
      </p:sp>
      <p:pic>
        <p:nvPicPr>
          <p:cNvPr id="6"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0" y="984776"/>
            <a:ext cx="9044609" cy="55720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033CC"/>
                </a:solidFill>
              </a:rPr>
              <a:t>Energy deposition for IP </a:t>
            </a:r>
            <a:r>
              <a:rPr lang="en-US" sz="2400" dirty="0" err="1" smtClean="0">
                <a:solidFill>
                  <a:srgbClr val="0033CC"/>
                </a:solidFill>
              </a:rPr>
              <a:t>muons</a:t>
            </a:r>
            <a:r>
              <a:rPr lang="en-US" sz="2400" dirty="0" smtClean="0">
                <a:solidFill>
                  <a:srgbClr val="0033CC"/>
                </a:solidFill>
              </a:rPr>
              <a:t> and MARS background in   the   VXD innermost  barrel sub-layer                                                                ( 75 µm)</a:t>
            </a:r>
          </a:p>
          <a:p>
            <a:pPr lvl="1"/>
            <a:r>
              <a:rPr lang="en-US" sz="2400" dirty="0" smtClean="0"/>
              <a:t>IP </a:t>
            </a:r>
            <a:r>
              <a:rPr lang="en-US" sz="2400" dirty="0" err="1" smtClean="0"/>
              <a:t>muon</a:t>
            </a:r>
            <a:endParaRPr lang="en-US" sz="2400" dirty="0" smtClean="0">
              <a:solidFill>
                <a:srgbClr val="0033CC"/>
              </a:solidFill>
            </a:endParaRPr>
          </a:p>
          <a:p>
            <a:pPr lvl="2"/>
            <a:r>
              <a:rPr lang="en-US" dirty="0" smtClean="0">
                <a:solidFill>
                  <a:srgbClr val="0033CC"/>
                </a:solidFill>
              </a:rPr>
              <a:t>Landau peak                                                                                               </a:t>
            </a:r>
            <a:r>
              <a:rPr lang="en-US" b="1" dirty="0" smtClean="0">
                <a:solidFill>
                  <a:srgbClr val="0033CC"/>
                </a:solidFill>
              </a:rPr>
              <a:t>~20 </a:t>
            </a:r>
            <a:r>
              <a:rPr lang="en-US" dirty="0" err="1" smtClean="0">
                <a:solidFill>
                  <a:srgbClr val="0033CC"/>
                </a:solidFill>
              </a:rPr>
              <a:t>KeV</a:t>
            </a:r>
            <a:r>
              <a:rPr lang="en-US" dirty="0" smtClean="0">
                <a:solidFill>
                  <a:srgbClr val="0033CC"/>
                </a:solidFill>
              </a:rPr>
              <a:t> at Z=0 </a:t>
            </a:r>
          </a:p>
          <a:p>
            <a:pPr lvl="2"/>
            <a:r>
              <a:rPr lang="en-US" dirty="0" err="1" smtClean="0">
                <a:solidFill>
                  <a:srgbClr val="0033CC"/>
                </a:solidFill>
              </a:rPr>
              <a:t>Edep</a:t>
            </a:r>
            <a:r>
              <a:rPr lang="en-US" dirty="0" smtClean="0">
                <a:solidFill>
                  <a:srgbClr val="0033CC"/>
                </a:solidFill>
              </a:rPr>
              <a:t> threshold </a:t>
            </a:r>
            <a:r>
              <a:rPr lang="en-US" b="1" dirty="0" smtClean="0">
                <a:solidFill>
                  <a:srgbClr val="0033CC"/>
                </a:solidFill>
              </a:rPr>
              <a:t>~13.5 </a:t>
            </a:r>
            <a:r>
              <a:rPr lang="en-US" dirty="0" err="1" smtClean="0">
                <a:solidFill>
                  <a:srgbClr val="0033CC"/>
                </a:solidFill>
              </a:rPr>
              <a:t>KeV</a:t>
            </a:r>
            <a:r>
              <a:rPr lang="en-US" dirty="0" smtClean="0">
                <a:solidFill>
                  <a:srgbClr val="0033CC"/>
                </a:solidFill>
              </a:rPr>
              <a:t>,                                                                               IP efficiency ~</a:t>
            </a:r>
            <a:r>
              <a:rPr lang="en-US" b="1" dirty="0" smtClean="0">
                <a:solidFill>
                  <a:srgbClr val="0033CC"/>
                </a:solidFill>
              </a:rPr>
              <a:t>98%                                                                     </a:t>
            </a:r>
            <a:r>
              <a:rPr lang="en-US" dirty="0" smtClean="0">
                <a:solidFill>
                  <a:srgbClr val="0033CC"/>
                </a:solidFill>
              </a:rPr>
              <a:t>per sub-layer</a:t>
            </a:r>
          </a:p>
          <a:p>
            <a:pPr marL="1019175" lvl="2" indent="0">
              <a:buFont typeface="Arial"/>
              <a:buNone/>
            </a:pPr>
            <a:endParaRPr lang="en-US" b="1" dirty="0" smtClean="0">
              <a:solidFill>
                <a:srgbClr val="0033CC"/>
              </a:solidFill>
            </a:endParaRPr>
          </a:p>
          <a:p>
            <a:pPr lvl="1"/>
            <a:r>
              <a:rPr lang="en-US" sz="2400" dirty="0" smtClean="0"/>
              <a:t>MARS background (all Z)</a:t>
            </a:r>
          </a:p>
          <a:p>
            <a:pPr lvl="2"/>
            <a:r>
              <a:rPr lang="en-US" dirty="0" smtClean="0">
                <a:solidFill>
                  <a:srgbClr val="0033CC"/>
                </a:solidFill>
              </a:rPr>
              <a:t>mostly MARS </a:t>
            </a:r>
            <a:r>
              <a:rPr lang="en-US" dirty="0" err="1" smtClean="0">
                <a:solidFill>
                  <a:srgbClr val="0033CC"/>
                </a:solidFill>
              </a:rPr>
              <a:t>e+,e</a:t>
            </a:r>
            <a:r>
              <a:rPr lang="en-US" dirty="0" smtClean="0">
                <a:solidFill>
                  <a:srgbClr val="0033CC"/>
                </a:solidFill>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258" y="1480948"/>
            <a:ext cx="4046682" cy="2417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257" y="3898347"/>
            <a:ext cx="4042351" cy="2414813"/>
          </a:xfrm>
          <a:prstGeom prst="rect">
            <a:avLst/>
          </a:prstGeom>
        </p:spPr>
      </p:pic>
      <p:sp>
        <p:nvSpPr>
          <p:cNvPr id="12" name="Rectangle 11"/>
          <p:cNvSpPr/>
          <p:nvPr/>
        </p:nvSpPr>
        <p:spPr>
          <a:xfrm>
            <a:off x="3593905" y="6239025"/>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319743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rejection techniques</a:t>
            </a:r>
            <a:br>
              <a:rPr lang="en-US" dirty="0"/>
            </a:br>
            <a:r>
              <a:rPr lang="en-US" dirty="0"/>
              <a:t>in Si VXD and Tracker</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23</a:t>
            </a:fld>
            <a:endParaRPr lang="en-US" dirty="0"/>
          </a:p>
        </p:txBody>
      </p:sp>
      <p:pic>
        <p:nvPicPr>
          <p:cNvPr id="6"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Grp="1" noChangeArrowheads="1"/>
          </p:cNvSpPr>
          <p:nvPr/>
        </p:nvSpPr>
        <p:spPr bwMode="auto">
          <a:xfrm>
            <a:off x="16934" y="984776"/>
            <a:ext cx="9027675" cy="55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marL="509588" indent="-509588" algn="l" defTabSz="1019175" rtl="0" fontAlgn="base">
              <a:spcBef>
                <a:spcPct val="20000"/>
              </a:spcBef>
              <a:spcAft>
                <a:spcPct val="0"/>
              </a:spcAft>
              <a:buChar char="•"/>
              <a:defRPr sz="2700" b="1">
                <a:solidFill>
                  <a:schemeClr val="accent2"/>
                </a:solidFill>
                <a:latin typeface="+mn-lt"/>
                <a:ea typeface="+mn-ea"/>
                <a:cs typeface="+mn-cs"/>
              </a:defRPr>
            </a:lvl1pPr>
            <a:lvl2pPr marL="933450" indent="-423863" algn="l" defTabSz="1019175" rtl="0" fontAlgn="base">
              <a:spcBef>
                <a:spcPct val="20000"/>
              </a:spcBef>
              <a:spcAft>
                <a:spcPct val="0"/>
              </a:spcAft>
              <a:buChar char="–"/>
              <a:defRPr sz="2200">
                <a:solidFill>
                  <a:schemeClr val="tx1"/>
                </a:solidFill>
                <a:latin typeface="+mn-lt"/>
                <a:cs typeface="+mn-cs"/>
              </a:defRPr>
            </a:lvl2pPr>
            <a:lvl3pPr marL="1400175" indent="-381000" algn="l" defTabSz="1019175" rtl="0" fontAlgn="base">
              <a:spcBef>
                <a:spcPct val="20000"/>
              </a:spcBef>
              <a:spcAft>
                <a:spcPct val="0"/>
              </a:spcAft>
              <a:buChar char="•"/>
              <a:defRPr sz="2000">
                <a:solidFill>
                  <a:schemeClr val="tx1"/>
                </a:solidFill>
                <a:latin typeface="+mn-lt"/>
                <a:cs typeface="+mn-cs"/>
              </a:defRPr>
            </a:lvl3pPr>
            <a:lvl4pPr marL="1952625" indent="-423863" algn="l" defTabSz="1019175" rtl="0" fontAlgn="base">
              <a:spcBef>
                <a:spcPct val="20000"/>
              </a:spcBef>
              <a:spcAft>
                <a:spcPct val="0"/>
              </a:spcAft>
              <a:buChar char="–"/>
              <a:defRPr sz="2200">
                <a:solidFill>
                  <a:schemeClr val="tx1"/>
                </a:solidFill>
                <a:latin typeface="+mn-lt"/>
                <a:cs typeface="+mn-cs"/>
              </a:defRPr>
            </a:lvl4pPr>
            <a:lvl5pPr marL="2462213" indent="-423863" algn="l" defTabSz="1019175" rtl="0" fontAlgn="base">
              <a:spcBef>
                <a:spcPct val="20000"/>
              </a:spcBef>
              <a:spcAft>
                <a:spcPct val="0"/>
              </a:spcAft>
              <a:defRPr sz="2200">
                <a:solidFill>
                  <a:schemeClr val="tx1"/>
                </a:solidFill>
                <a:latin typeface="+mn-lt"/>
                <a:cs typeface="+mn-cs"/>
              </a:defRPr>
            </a:lvl5pPr>
            <a:lvl6pPr marL="2919413" indent="-423863" algn="l" defTabSz="1019175" rtl="0" fontAlgn="base">
              <a:spcBef>
                <a:spcPct val="20000"/>
              </a:spcBef>
              <a:spcAft>
                <a:spcPct val="0"/>
              </a:spcAft>
              <a:defRPr sz="2200">
                <a:solidFill>
                  <a:schemeClr val="tx1"/>
                </a:solidFill>
                <a:latin typeface="+mn-lt"/>
                <a:cs typeface="+mn-cs"/>
              </a:defRPr>
            </a:lvl6pPr>
            <a:lvl7pPr marL="3376613" indent="-423863" algn="l" defTabSz="1019175" rtl="0" fontAlgn="base">
              <a:spcBef>
                <a:spcPct val="20000"/>
              </a:spcBef>
              <a:spcAft>
                <a:spcPct val="0"/>
              </a:spcAft>
              <a:defRPr sz="2200">
                <a:solidFill>
                  <a:schemeClr val="tx1"/>
                </a:solidFill>
                <a:latin typeface="+mn-lt"/>
                <a:cs typeface="+mn-cs"/>
              </a:defRPr>
            </a:lvl7pPr>
            <a:lvl8pPr marL="3833813" indent="-423863" algn="l" defTabSz="1019175" rtl="0" fontAlgn="base">
              <a:spcBef>
                <a:spcPct val="20000"/>
              </a:spcBef>
              <a:spcAft>
                <a:spcPct val="0"/>
              </a:spcAft>
              <a:defRPr sz="2200">
                <a:solidFill>
                  <a:schemeClr val="tx1"/>
                </a:solidFill>
                <a:latin typeface="+mn-lt"/>
                <a:cs typeface="+mn-cs"/>
              </a:defRPr>
            </a:lvl8pPr>
            <a:lvl9pPr marL="4291013" indent="-423863" algn="l" defTabSz="1019175" rtl="0" fontAlgn="base">
              <a:spcBef>
                <a:spcPct val="20000"/>
              </a:spcBef>
              <a:spcAft>
                <a:spcPct val="0"/>
              </a:spcAft>
              <a:defRPr sz="2200">
                <a:solidFill>
                  <a:schemeClr val="tx1"/>
                </a:solidFill>
                <a:latin typeface="+mn-lt"/>
                <a:cs typeface="+mn-cs"/>
              </a:defRPr>
            </a:lvl9pPr>
          </a:lstStyle>
          <a:p>
            <a:r>
              <a:rPr lang="en-US" sz="2800" dirty="0" smtClean="0">
                <a:solidFill>
                  <a:srgbClr val="0033CC"/>
                </a:solidFill>
              </a:rPr>
              <a:t>Edep</a:t>
            </a:r>
            <a:r>
              <a:rPr lang="en-US" sz="2800" baseline="-25000" dirty="0" smtClean="0">
                <a:solidFill>
                  <a:srgbClr val="0033CC"/>
                </a:solidFill>
              </a:rPr>
              <a:t>thr</a:t>
            </a:r>
            <a:r>
              <a:rPr lang="en-US" sz="2800" dirty="0" smtClean="0">
                <a:solidFill>
                  <a:srgbClr val="0033CC"/>
                </a:solidFill>
              </a:rPr>
              <a:t> for the hit clusters does not provide good rejection of the muon collider background </a:t>
            </a:r>
            <a:endParaRPr lang="en-US" sz="2400" b="0" dirty="0" smtClean="0"/>
          </a:p>
          <a:p>
            <a:pPr lvl="1"/>
            <a:r>
              <a:rPr lang="en-US" sz="2400" dirty="0"/>
              <a:t>l</a:t>
            </a:r>
            <a:r>
              <a:rPr lang="en-US" sz="2400" dirty="0" smtClean="0"/>
              <a:t>arge </a:t>
            </a:r>
            <a:r>
              <a:rPr lang="en-US" sz="2400" b="0" dirty="0" smtClean="0"/>
              <a:t>dE/dX at the end of range for low energy e- coming from background photon and neutron interactions,  exceeds  dE/dX of IP muons crossing sub-layer (</a:t>
            </a:r>
            <a:r>
              <a:rPr lang="en-US" sz="2400" b="0" dirty="0" smtClean="0">
                <a:solidFill>
                  <a:srgbClr val="FF6600"/>
                </a:solidFill>
              </a:rPr>
              <a:t>data for all barrel layers</a:t>
            </a:r>
            <a:r>
              <a:rPr lang="en-US" sz="2400" b="0" dirty="0" smtClean="0"/>
              <a:t>) </a:t>
            </a:r>
            <a:endParaRPr lang="en-US" sz="2400" dirty="0" smtClean="0">
              <a:solidFill>
                <a:srgbClr val="0033CC"/>
              </a:solidFill>
            </a:endParaRPr>
          </a:p>
          <a:p>
            <a:pPr marL="509587" lvl="1" indent="0">
              <a:buNone/>
            </a:pPr>
            <a:r>
              <a:rPr lang="en-US" sz="2400" dirty="0" smtClean="0">
                <a:solidFill>
                  <a:srgbClr val="0033CC"/>
                </a:solidFill>
              </a:rPr>
              <a:t>e-  from background </a:t>
            </a:r>
            <a:r>
              <a:rPr lang="en-US" sz="2400" dirty="0" smtClean="0">
                <a:solidFill>
                  <a:srgbClr val="0033CC"/>
                </a:solidFill>
                <a:latin typeface="Symbol" charset="2"/>
                <a:cs typeface="Symbol" charset="2"/>
              </a:rPr>
              <a:t>g</a:t>
            </a:r>
            <a:r>
              <a:rPr lang="en-US" sz="2400" dirty="0" smtClean="0">
                <a:solidFill>
                  <a:srgbClr val="0033CC"/>
                </a:solidFill>
              </a:rPr>
              <a:t> and n                          IP muons</a:t>
            </a:r>
            <a:endParaRPr lang="en-US" sz="2400" dirty="0">
              <a:solidFill>
                <a:srgbClr val="0033CC"/>
              </a:solidFill>
            </a:endParaRPr>
          </a:p>
          <a:p>
            <a:pPr lvl="1"/>
            <a:endParaRPr lang="en-US" sz="2400" b="0" dirty="0" smtClean="0">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989" y="3866297"/>
            <a:ext cx="4509620" cy="269394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 y="3832429"/>
            <a:ext cx="4509621" cy="2693950"/>
          </a:xfrm>
          <a:prstGeom prst="rect">
            <a:avLst/>
          </a:prstGeom>
        </p:spPr>
      </p:pic>
      <p:sp>
        <p:nvSpPr>
          <p:cNvPr id="9" name="Rectangle 8"/>
          <p:cNvSpPr/>
          <p:nvPr/>
        </p:nvSpPr>
        <p:spPr>
          <a:xfrm>
            <a:off x="3593905" y="6239025"/>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391904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 Layers</a:t>
            </a:r>
            <a:endParaRPr lang="en-US" dirty="0"/>
          </a:p>
        </p:txBody>
      </p:sp>
      <p:sp>
        <p:nvSpPr>
          <p:cNvPr id="3" name="Content Placeholder 2"/>
          <p:cNvSpPr>
            <a:spLocks noGrp="1"/>
          </p:cNvSpPr>
          <p:nvPr>
            <p:ph idx="1"/>
          </p:nvPr>
        </p:nvSpPr>
        <p:spPr>
          <a:xfrm>
            <a:off x="119053" y="990543"/>
            <a:ext cx="8915813" cy="2167891"/>
          </a:xfrm>
        </p:spPr>
        <p:txBody>
          <a:bodyPr/>
          <a:lstStyle/>
          <a:p>
            <a:pPr marL="0" indent="0">
              <a:buNone/>
            </a:pPr>
            <a:r>
              <a:rPr lang="en-US" dirty="0" smtClean="0"/>
              <a:t>Use a doublet layer concept similar to that being used for the CMS upgrade track trigger. This allows local elimination of uncorrelated or low momentum hits.</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24</a:t>
            </a:fld>
            <a:endParaRPr lang="en-US"/>
          </a:p>
        </p:txBody>
      </p:sp>
      <p:pic>
        <p:nvPicPr>
          <p:cNvPr id="6" name="Picture 5"/>
          <p:cNvPicPr>
            <a:picLocks noChangeAspect="1"/>
          </p:cNvPicPr>
          <p:nvPr/>
        </p:nvPicPr>
        <p:blipFill>
          <a:blip r:embed="rId2"/>
          <a:stretch>
            <a:fillRect/>
          </a:stretch>
        </p:blipFill>
        <p:spPr>
          <a:xfrm>
            <a:off x="-1" y="3069177"/>
            <a:ext cx="9144000" cy="3590461"/>
          </a:xfrm>
          <a:prstGeom prst="rect">
            <a:avLst/>
          </a:prstGeom>
        </p:spPr>
      </p:pic>
    </p:spTree>
    <p:extLst>
      <p:ext uri="{BB962C8B-B14F-4D97-AF65-F5344CB8AC3E}">
        <p14:creationId xmlns:p14="http://schemas.microsoft.com/office/powerpoint/2010/main" val="3678644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rejection techniques</a:t>
            </a:r>
            <a:br>
              <a:rPr lang="en-US" dirty="0"/>
            </a:br>
            <a:r>
              <a:rPr lang="en-US" dirty="0"/>
              <a:t>in Si VXD and Tracker</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25</a:t>
            </a:fld>
            <a:endParaRPr lang="en-US" dirty="0"/>
          </a:p>
        </p:txBody>
      </p:sp>
      <p:pic>
        <p:nvPicPr>
          <p:cNvPr id="6"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Grp="1" noChangeArrowheads="1"/>
          </p:cNvSpPr>
          <p:nvPr/>
        </p:nvSpPr>
        <p:spPr bwMode="auto">
          <a:xfrm>
            <a:off x="0" y="984775"/>
            <a:ext cx="8890000" cy="293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normAutofit/>
          </a:bodyPr>
          <a:lstStyle>
            <a:lvl1pPr marL="509588" indent="-509588" algn="l" defTabSz="1019175" rtl="0" fontAlgn="base">
              <a:spcBef>
                <a:spcPct val="20000"/>
              </a:spcBef>
              <a:spcAft>
                <a:spcPct val="0"/>
              </a:spcAft>
              <a:buChar char="•"/>
              <a:defRPr sz="2700" b="1">
                <a:solidFill>
                  <a:schemeClr val="accent2"/>
                </a:solidFill>
                <a:latin typeface="+mn-lt"/>
                <a:ea typeface="+mn-ea"/>
                <a:cs typeface="+mn-cs"/>
              </a:defRPr>
            </a:lvl1pPr>
            <a:lvl2pPr marL="933450" indent="-423863" algn="l" defTabSz="1019175" rtl="0" fontAlgn="base">
              <a:spcBef>
                <a:spcPct val="20000"/>
              </a:spcBef>
              <a:spcAft>
                <a:spcPct val="0"/>
              </a:spcAft>
              <a:buChar char="–"/>
              <a:defRPr sz="2200">
                <a:solidFill>
                  <a:schemeClr val="tx1"/>
                </a:solidFill>
                <a:latin typeface="+mn-lt"/>
                <a:cs typeface="+mn-cs"/>
              </a:defRPr>
            </a:lvl2pPr>
            <a:lvl3pPr marL="1400175" indent="-381000" algn="l" defTabSz="1019175" rtl="0" fontAlgn="base">
              <a:spcBef>
                <a:spcPct val="20000"/>
              </a:spcBef>
              <a:spcAft>
                <a:spcPct val="0"/>
              </a:spcAft>
              <a:buChar char="•"/>
              <a:defRPr sz="2000">
                <a:solidFill>
                  <a:schemeClr val="tx1"/>
                </a:solidFill>
                <a:latin typeface="+mn-lt"/>
                <a:cs typeface="+mn-cs"/>
              </a:defRPr>
            </a:lvl3pPr>
            <a:lvl4pPr marL="1952625" indent="-423863" algn="l" defTabSz="1019175" rtl="0" fontAlgn="base">
              <a:spcBef>
                <a:spcPct val="20000"/>
              </a:spcBef>
              <a:spcAft>
                <a:spcPct val="0"/>
              </a:spcAft>
              <a:buChar char="–"/>
              <a:defRPr sz="2200">
                <a:solidFill>
                  <a:schemeClr val="tx1"/>
                </a:solidFill>
                <a:latin typeface="+mn-lt"/>
                <a:cs typeface="+mn-cs"/>
              </a:defRPr>
            </a:lvl4pPr>
            <a:lvl5pPr marL="2462213" indent="-423863" algn="l" defTabSz="1019175" rtl="0" fontAlgn="base">
              <a:spcBef>
                <a:spcPct val="20000"/>
              </a:spcBef>
              <a:spcAft>
                <a:spcPct val="0"/>
              </a:spcAft>
              <a:defRPr sz="2200">
                <a:solidFill>
                  <a:schemeClr val="tx1"/>
                </a:solidFill>
                <a:latin typeface="+mn-lt"/>
                <a:cs typeface="+mn-cs"/>
              </a:defRPr>
            </a:lvl5pPr>
            <a:lvl6pPr marL="2919413" indent="-423863" algn="l" defTabSz="1019175" rtl="0" fontAlgn="base">
              <a:spcBef>
                <a:spcPct val="20000"/>
              </a:spcBef>
              <a:spcAft>
                <a:spcPct val="0"/>
              </a:spcAft>
              <a:defRPr sz="2200">
                <a:solidFill>
                  <a:schemeClr val="tx1"/>
                </a:solidFill>
                <a:latin typeface="+mn-lt"/>
                <a:cs typeface="+mn-cs"/>
              </a:defRPr>
            </a:lvl6pPr>
            <a:lvl7pPr marL="3376613" indent="-423863" algn="l" defTabSz="1019175" rtl="0" fontAlgn="base">
              <a:spcBef>
                <a:spcPct val="20000"/>
              </a:spcBef>
              <a:spcAft>
                <a:spcPct val="0"/>
              </a:spcAft>
              <a:defRPr sz="2200">
                <a:solidFill>
                  <a:schemeClr val="tx1"/>
                </a:solidFill>
                <a:latin typeface="+mn-lt"/>
                <a:cs typeface="+mn-cs"/>
              </a:defRPr>
            </a:lvl7pPr>
            <a:lvl8pPr marL="3833813" indent="-423863" algn="l" defTabSz="1019175" rtl="0" fontAlgn="base">
              <a:spcBef>
                <a:spcPct val="20000"/>
              </a:spcBef>
              <a:spcAft>
                <a:spcPct val="0"/>
              </a:spcAft>
              <a:defRPr sz="2200">
                <a:solidFill>
                  <a:schemeClr val="tx1"/>
                </a:solidFill>
                <a:latin typeface="+mn-lt"/>
                <a:cs typeface="+mn-cs"/>
              </a:defRPr>
            </a:lvl8pPr>
            <a:lvl9pPr marL="4291013" indent="-423863" algn="l" defTabSz="1019175" rtl="0" fontAlgn="base">
              <a:spcBef>
                <a:spcPct val="20000"/>
              </a:spcBef>
              <a:spcAft>
                <a:spcPct val="0"/>
              </a:spcAft>
              <a:defRPr sz="2200">
                <a:solidFill>
                  <a:schemeClr val="tx1"/>
                </a:solidFill>
                <a:latin typeface="+mn-lt"/>
                <a:cs typeface="+mn-cs"/>
              </a:defRPr>
            </a:lvl9pPr>
          </a:lstStyle>
          <a:p>
            <a:r>
              <a:rPr lang="en-US" sz="2000" dirty="0" smtClean="0">
                <a:solidFill>
                  <a:srgbClr val="0033CC"/>
                </a:solidFill>
              </a:rPr>
              <a:t>Double layer angle cuts</a:t>
            </a:r>
          </a:p>
          <a:p>
            <a:pPr lvl="1"/>
            <a:r>
              <a:rPr lang="en-US" sz="2000" dirty="0" smtClean="0"/>
              <a:t>smear hit cluster coordinates in each sub-layer in local Z and X with</a:t>
            </a:r>
            <a:r>
              <a:rPr lang="en-US" sz="2000" dirty="0" smtClean="0">
                <a:solidFill>
                  <a:srgbClr val="0033CC"/>
                </a:solidFill>
              </a:rPr>
              <a:t> </a:t>
            </a:r>
            <a:r>
              <a:rPr lang="en-US" sz="2000" dirty="0" smtClean="0"/>
              <a:t>Gaussian  </a:t>
            </a:r>
            <a:r>
              <a:rPr lang="en-US" sz="2000" dirty="0"/>
              <a:t>σ</a:t>
            </a:r>
            <a:r>
              <a:rPr lang="en-US" sz="2000" baseline="-25000" dirty="0"/>
              <a:t>res</a:t>
            </a:r>
            <a:r>
              <a:rPr lang="en-US" sz="2000" dirty="0"/>
              <a:t> = </a:t>
            </a:r>
            <a:r>
              <a:rPr lang="en-US" sz="2000" dirty="0" smtClean="0"/>
              <a:t>15 µm </a:t>
            </a:r>
            <a:r>
              <a:rPr lang="en-US" sz="2000" dirty="0"/>
              <a:t>for VXD and </a:t>
            </a:r>
            <a:r>
              <a:rPr lang="en-US" sz="2000" dirty="0" smtClean="0"/>
              <a:t>40 µm for Tracker</a:t>
            </a:r>
            <a:endParaRPr lang="en-US" sz="2000" dirty="0"/>
          </a:p>
          <a:p>
            <a:pPr lvl="1"/>
            <a:r>
              <a:rPr lang="en-US" sz="2000" dirty="0" smtClean="0"/>
              <a:t>define Delta Phi and Delta Theta as differences between Phi and Theta angles (relatively to IP) of the hit cluster coordinates in two sub-layers of the given layer </a:t>
            </a:r>
            <a:endParaRPr lang="en-US" sz="2000" dirty="0">
              <a:solidFill>
                <a:srgbClr val="0033CC"/>
              </a:solidFill>
            </a:endParaRPr>
          </a:p>
          <a:p>
            <a:r>
              <a:rPr lang="en-US" sz="2000" dirty="0" smtClean="0">
                <a:solidFill>
                  <a:srgbClr val="0033CC"/>
                </a:solidFill>
              </a:rPr>
              <a:t>Delta Phi for IP</a:t>
            </a:r>
          </a:p>
          <a:p>
            <a:pPr marL="0" indent="0">
              <a:buNone/>
            </a:pPr>
            <a:r>
              <a:rPr lang="en-US" sz="2000" dirty="0">
                <a:solidFill>
                  <a:srgbClr val="0033CC"/>
                </a:solidFill>
              </a:rPr>
              <a:t> </a:t>
            </a:r>
            <a:r>
              <a:rPr lang="en-US" sz="2000" dirty="0" smtClean="0">
                <a:solidFill>
                  <a:srgbClr val="0033CC"/>
                </a:solidFill>
              </a:rPr>
              <a:t>    </a:t>
            </a:r>
            <a:r>
              <a:rPr lang="en-US" sz="2000" dirty="0" smtClean="0">
                <a:solidFill>
                  <a:schemeClr val="tx1"/>
                </a:solidFill>
              </a:rPr>
              <a:t>VXD </a:t>
            </a:r>
            <a:r>
              <a:rPr lang="en-US" sz="2000" dirty="0" err="1" smtClean="0">
                <a:solidFill>
                  <a:schemeClr val="tx1"/>
                </a:solidFill>
                <a:latin typeface="Symbol" charset="2"/>
                <a:cs typeface="Symbol" charset="2"/>
              </a:rPr>
              <a:t>Df</a:t>
            </a:r>
            <a:r>
              <a:rPr lang="en-US" sz="2000" dirty="0" smtClean="0">
                <a:solidFill>
                  <a:schemeClr val="tx1"/>
                </a:solidFill>
              </a:rPr>
              <a:t> innermost </a:t>
            </a:r>
            <a:r>
              <a:rPr lang="en-US" sz="2000" dirty="0" smtClean="0">
                <a:solidFill>
                  <a:schemeClr val="tx1"/>
                </a:solidFill>
              </a:rPr>
              <a:t>barrel layer             Tracker </a:t>
            </a:r>
            <a:r>
              <a:rPr lang="en-US" sz="2000" dirty="0" err="1">
                <a:solidFill>
                  <a:schemeClr val="tx1"/>
                </a:solidFill>
                <a:latin typeface="Symbol" charset="2"/>
                <a:cs typeface="Symbol" charset="2"/>
              </a:rPr>
              <a:t>Df</a:t>
            </a:r>
            <a:r>
              <a:rPr lang="en-US" sz="2000" dirty="0">
                <a:solidFill>
                  <a:schemeClr val="tx1"/>
                </a:solidFill>
              </a:rPr>
              <a:t> outmost </a:t>
            </a:r>
            <a:r>
              <a:rPr lang="en-US" sz="2000" dirty="0" smtClean="0">
                <a:solidFill>
                  <a:schemeClr val="tx1"/>
                </a:solidFill>
              </a:rPr>
              <a:t>barrel layer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8" y="3676375"/>
            <a:ext cx="4539273" cy="26812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501" y="3676376"/>
            <a:ext cx="4539273" cy="2681286"/>
          </a:xfrm>
          <a:prstGeom prst="rect">
            <a:avLst/>
          </a:prstGeom>
        </p:spPr>
      </p:pic>
      <p:sp>
        <p:nvSpPr>
          <p:cNvPr id="12" name="Rectangle 11"/>
          <p:cNvSpPr/>
          <p:nvPr/>
        </p:nvSpPr>
        <p:spPr>
          <a:xfrm>
            <a:off x="3593905" y="6239025"/>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271404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rejection techniques</a:t>
            </a:r>
            <a:br>
              <a:rPr lang="en-US" dirty="0"/>
            </a:br>
            <a:r>
              <a:rPr lang="en-US" dirty="0"/>
              <a:t>in Si VXD and Tracker</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26</a:t>
            </a:fld>
            <a:endParaRPr lang="en-US" dirty="0"/>
          </a:p>
        </p:txBody>
      </p:sp>
      <p:pic>
        <p:nvPicPr>
          <p:cNvPr id="6" name="Picture 3" descr="CMU_Physic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Grp="1" noChangeArrowheads="1"/>
          </p:cNvSpPr>
          <p:nvPr/>
        </p:nvSpPr>
        <p:spPr bwMode="auto">
          <a:xfrm>
            <a:off x="16935" y="984775"/>
            <a:ext cx="9038718" cy="55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marL="509588" indent="-509588" algn="l" defTabSz="1019175" rtl="0" fontAlgn="base">
              <a:spcBef>
                <a:spcPct val="20000"/>
              </a:spcBef>
              <a:spcAft>
                <a:spcPct val="0"/>
              </a:spcAft>
              <a:buChar char="•"/>
              <a:defRPr sz="2700" b="1">
                <a:solidFill>
                  <a:schemeClr val="accent2"/>
                </a:solidFill>
                <a:latin typeface="+mn-lt"/>
                <a:ea typeface="+mn-ea"/>
                <a:cs typeface="+mn-cs"/>
              </a:defRPr>
            </a:lvl1pPr>
            <a:lvl2pPr marL="933450" indent="-423863" algn="l" defTabSz="1019175" rtl="0" fontAlgn="base">
              <a:spcBef>
                <a:spcPct val="20000"/>
              </a:spcBef>
              <a:spcAft>
                <a:spcPct val="0"/>
              </a:spcAft>
              <a:buChar char="–"/>
              <a:defRPr sz="2200">
                <a:solidFill>
                  <a:schemeClr val="tx1"/>
                </a:solidFill>
                <a:latin typeface="+mn-lt"/>
                <a:cs typeface="+mn-cs"/>
              </a:defRPr>
            </a:lvl2pPr>
            <a:lvl3pPr marL="1400175" indent="-381000" algn="l" defTabSz="1019175" rtl="0" fontAlgn="base">
              <a:spcBef>
                <a:spcPct val="20000"/>
              </a:spcBef>
              <a:spcAft>
                <a:spcPct val="0"/>
              </a:spcAft>
              <a:buChar char="•"/>
              <a:defRPr sz="2000">
                <a:solidFill>
                  <a:schemeClr val="tx1"/>
                </a:solidFill>
                <a:latin typeface="+mn-lt"/>
                <a:cs typeface="+mn-cs"/>
              </a:defRPr>
            </a:lvl3pPr>
            <a:lvl4pPr marL="1952625" indent="-423863" algn="l" defTabSz="1019175" rtl="0" fontAlgn="base">
              <a:spcBef>
                <a:spcPct val="20000"/>
              </a:spcBef>
              <a:spcAft>
                <a:spcPct val="0"/>
              </a:spcAft>
              <a:buChar char="–"/>
              <a:defRPr sz="2200">
                <a:solidFill>
                  <a:schemeClr val="tx1"/>
                </a:solidFill>
                <a:latin typeface="+mn-lt"/>
                <a:cs typeface="+mn-cs"/>
              </a:defRPr>
            </a:lvl4pPr>
            <a:lvl5pPr marL="2462213" indent="-423863" algn="l" defTabSz="1019175" rtl="0" fontAlgn="base">
              <a:spcBef>
                <a:spcPct val="20000"/>
              </a:spcBef>
              <a:spcAft>
                <a:spcPct val="0"/>
              </a:spcAft>
              <a:defRPr sz="2200">
                <a:solidFill>
                  <a:schemeClr val="tx1"/>
                </a:solidFill>
                <a:latin typeface="+mn-lt"/>
                <a:cs typeface="+mn-cs"/>
              </a:defRPr>
            </a:lvl5pPr>
            <a:lvl6pPr marL="2919413" indent="-423863" algn="l" defTabSz="1019175" rtl="0" fontAlgn="base">
              <a:spcBef>
                <a:spcPct val="20000"/>
              </a:spcBef>
              <a:spcAft>
                <a:spcPct val="0"/>
              </a:spcAft>
              <a:defRPr sz="2200">
                <a:solidFill>
                  <a:schemeClr val="tx1"/>
                </a:solidFill>
                <a:latin typeface="+mn-lt"/>
                <a:cs typeface="+mn-cs"/>
              </a:defRPr>
            </a:lvl6pPr>
            <a:lvl7pPr marL="3376613" indent="-423863" algn="l" defTabSz="1019175" rtl="0" fontAlgn="base">
              <a:spcBef>
                <a:spcPct val="20000"/>
              </a:spcBef>
              <a:spcAft>
                <a:spcPct val="0"/>
              </a:spcAft>
              <a:defRPr sz="2200">
                <a:solidFill>
                  <a:schemeClr val="tx1"/>
                </a:solidFill>
                <a:latin typeface="+mn-lt"/>
                <a:cs typeface="+mn-cs"/>
              </a:defRPr>
            </a:lvl7pPr>
            <a:lvl8pPr marL="3833813" indent="-423863" algn="l" defTabSz="1019175" rtl="0" fontAlgn="base">
              <a:spcBef>
                <a:spcPct val="20000"/>
              </a:spcBef>
              <a:spcAft>
                <a:spcPct val="0"/>
              </a:spcAft>
              <a:defRPr sz="2200">
                <a:solidFill>
                  <a:schemeClr val="tx1"/>
                </a:solidFill>
                <a:latin typeface="+mn-lt"/>
                <a:cs typeface="+mn-cs"/>
              </a:defRPr>
            </a:lvl8pPr>
            <a:lvl9pPr marL="4291013" indent="-423863" algn="l" defTabSz="1019175" rtl="0" fontAlgn="base">
              <a:spcBef>
                <a:spcPct val="20000"/>
              </a:spcBef>
              <a:spcAft>
                <a:spcPct val="0"/>
              </a:spcAft>
              <a:defRPr sz="2200">
                <a:solidFill>
                  <a:schemeClr val="tx1"/>
                </a:solidFill>
                <a:latin typeface="+mn-lt"/>
                <a:cs typeface="+mn-cs"/>
              </a:defRPr>
            </a:lvl9pPr>
          </a:lstStyle>
          <a:p>
            <a:endParaRPr lang="en-US" sz="2000" dirty="0" smtClean="0">
              <a:solidFill>
                <a:srgbClr val="0033CC"/>
              </a:solidFill>
            </a:endParaRPr>
          </a:p>
          <a:p>
            <a:r>
              <a:rPr lang="en-US" sz="2000" dirty="0" smtClean="0">
                <a:solidFill>
                  <a:srgbClr val="0033CC"/>
                </a:solidFill>
              </a:rPr>
              <a:t>Summary of used resolutions in  VXD and Tracker barrel sub-layers </a:t>
            </a:r>
          </a:p>
          <a:p>
            <a:pPr lvl="1"/>
            <a:r>
              <a:rPr lang="en-US" sz="2000" dirty="0" smtClean="0"/>
              <a:t>0.2 </a:t>
            </a:r>
            <a:r>
              <a:rPr lang="en-US" sz="2000" dirty="0"/>
              <a:t>n</a:t>
            </a:r>
            <a:r>
              <a:rPr lang="en-US" sz="2000" dirty="0" smtClean="0"/>
              <a:t>s for timing</a:t>
            </a:r>
          </a:p>
          <a:p>
            <a:pPr lvl="1"/>
            <a:r>
              <a:rPr lang="en-US" sz="2000" dirty="0" smtClean="0"/>
              <a:t>2 keV (VXD) and 5.6 keV (Tracker) for energy deposition as 1/10 of Landau peak position</a:t>
            </a:r>
          </a:p>
          <a:p>
            <a:pPr lvl="1"/>
            <a:r>
              <a:rPr lang="en-US" sz="2000" dirty="0" smtClean="0"/>
              <a:t>15 µm (VXD) and 40 µm (Tracker)  X,Z for double layer method </a:t>
            </a:r>
          </a:p>
          <a:p>
            <a:r>
              <a:rPr lang="en-US" sz="2000" dirty="0" smtClean="0">
                <a:solidFill>
                  <a:srgbClr val="0033CC"/>
                </a:solidFill>
              </a:rPr>
              <a:t>Summary of </a:t>
            </a:r>
            <a:r>
              <a:rPr lang="en-US" sz="2000" dirty="0">
                <a:solidFill>
                  <a:srgbClr val="0033CC"/>
                </a:solidFill>
              </a:rPr>
              <a:t>used </a:t>
            </a:r>
            <a:r>
              <a:rPr lang="en-US" sz="2000" dirty="0" smtClean="0">
                <a:solidFill>
                  <a:srgbClr val="0033CC"/>
                </a:solidFill>
              </a:rPr>
              <a:t>cuts in  </a:t>
            </a:r>
            <a:r>
              <a:rPr lang="en-US" sz="2000" dirty="0">
                <a:solidFill>
                  <a:srgbClr val="0033CC"/>
                </a:solidFill>
              </a:rPr>
              <a:t>VXD and Tracker barrel </a:t>
            </a:r>
            <a:r>
              <a:rPr lang="en-US" sz="2000" dirty="0" smtClean="0">
                <a:solidFill>
                  <a:srgbClr val="0033CC"/>
                </a:solidFill>
              </a:rPr>
              <a:t>sub-layers </a:t>
            </a:r>
          </a:p>
          <a:p>
            <a:pPr lvl="1"/>
            <a:r>
              <a:rPr lang="en-US" sz="2000" dirty="0"/>
              <a:t>timing gate </a:t>
            </a:r>
            <a:r>
              <a:rPr lang="en-US" sz="2000" dirty="0" smtClean="0"/>
              <a:t>width 0.9 ns (VXD) and 0.9 ns – 1.05 ns (Tracker) </a:t>
            </a:r>
          </a:p>
          <a:p>
            <a:pPr lvl="1"/>
            <a:r>
              <a:rPr lang="en-US" sz="2000" dirty="0"/>
              <a:t>e</a:t>
            </a:r>
            <a:r>
              <a:rPr lang="en-US" sz="2000" dirty="0" smtClean="0"/>
              <a:t>nergy deposition, depends on Z and layer</a:t>
            </a:r>
          </a:p>
          <a:p>
            <a:pPr lvl="1"/>
            <a:r>
              <a:rPr lang="en-US" sz="2000" dirty="0" smtClean="0"/>
              <a:t>Delta Phi, 1.95 mr - 1.15 mr (VXD), 1.65 mr - 0.7 mr (Tracker)</a:t>
            </a:r>
          </a:p>
          <a:p>
            <a:pPr lvl="1"/>
            <a:r>
              <a:rPr lang="en-US" sz="2000" dirty="0" smtClean="0"/>
              <a:t>Delta Theta, depends on Z and layer</a:t>
            </a:r>
            <a:endParaRPr lang="en-US" sz="2000" dirty="0"/>
          </a:p>
          <a:p>
            <a:endParaRPr lang="en-US" sz="2000" dirty="0" smtClean="0">
              <a:solidFill>
                <a:schemeClr val="tx1"/>
              </a:solidFill>
            </a:endParaRPr>
          </a:p>
        </p:txBody>
      </p:sp>
      <p:sp>
        <p:nvSpPr>
          <p:cNvPr id="7" name="Rectangle 6"/>
          <p:cNvSpPr/>
          <p:nvPr/>
        </p:nvSpPr>
        <p:spPr>
          <a:xfrm>
            <a:off x="3593905" y="6239025"/>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165232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for IP efficiency and </a:t>
            </a:r>
            <a:br>
              <a:rPr lang="en-US" dirty="0"/>
            </a:br>
            <a:r>
              <a:rPr lang="en-US" dirty="0"/>
              <a:t>MARS surviving fraction</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27</a:t>
            </a:fld>
            <a:endParaRPr lang="en-US"/>
          </a:p>
        </p:txBody>
      </p:sp>
      <p:sp>
        <p:nvSpPr>
          <p:cNvPr id="6" name="Rectangle 2"/>
          <p:cNvSpPr txBox="1">
            <a:spLocks noChangeArrowheads="1"/>
          </p:cNvSpPr>
          <p:nvPr/>
        </p:nvSpPr>
        <p:spPr>
          <a:xfrm>
            <a:off x="1" y="984775"/>
            <a:ext cx="4538870" cy="55237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solidFill>
                <a:srgbClr val="0033CC"/>
              </a:solidFill>
            </a:endParaRPr>
          </a:p>
          <a:p>
            <a:r>
              <a:rPr lang="en-US" sz="2800" dirty="0" smtClean="0">
                <a:solidFill>
                  <a:srgbClr val="0033CC"/>
                </a:solidFill>
              </a:rPr>
              <a:t>IP </a:t>
            </a:r>
            <a:r>
              <a:rPr lang="en-US" sz="2800" dirty="0" err="1" smtClean="0">
                <a:solidFill>
                  <a:srgbClr val="0033CC"/>
                </a:solidFill>
              </a:rPr>
              <a:t>muon</a:t>
            </a:r>
            <a:r>
              <a:rPr lang="en-US" sz="2800" dirty="0" smtClean="0">
                <a:solidFill>
                  <a:srgbClr val="0033CC"/>
                </a:solidFill>
              </a:rPr>
              <a:t> tracks efficiency                                                vs. cuts and layer                                                              (1-5 are VXD barrel,                                                           6-10 are Tracker barrel)</a:t>
            </a:r>
          </a:p>
          <a:p>
            <a:pPr lvl="1"/>
            <a:r>
              <a:rPr lang="en-US" sz="2400" dirty="0" smtClean="0"/>
              <a:t>overall IP efficiency ~85%</a:t>
            </a:r>
          </a:p>
          <a:p>
            <a:endParaRPr lang="en-US" sz="2800" dirty="0" smtClean="0">
              <a:solidFill>
                <a:srgbClr val="0033CC"/>
              </a:solidFill>
            </a:endParaRPr>
          </a:p>
          <a:p>
            <a:endParaRPr lang="en-US" sz="2800" dirty="0" smtClean="0">
              <a:solidFill>
                <a:srgbClr val="0033CC"/>
              </a:solidFill>
            </a:endParaRPr>
          </a:p>
          <a:p>
            <a:endParaRPr lang="en-US" sz="2800" dirty="0" smtClean="0">
              <a:solidFill>
                <a:srgbClr val="0033CC"/>
              </a:solidFill>
            </a:endParaRPr>
          </a:p>
          <a:p>
            <a:r>
              <a:rPr lang="en-US" sz="2800" dirty="0" smtClean="0">
                <a:solidFill>
                  <a:srgbClr val="0033CC"/>
                </a:solidFill>
              </a:rPr>
              <a:t>IP </a:t>
            </a:r>
            <a:r>
              <a:rPr lang="en-US" sz="2800" dirty="0" err="1" smtClean="0">
                <a:solidFill>
                  <a:srgbClr val="0033CC"/>
                </a:solidFill>
              </a:rPr>
              <a:t>muon</a:t>
            </a:r>
            <a:r>
              <a:rPr lang="en-US" sz="2800" dirty="0" smtClean="0">
                <a:solidFill>
                  <a:srgbClr val="0033CC"/>
                </a:solidFill>
              </a:rPr>
              <a:t> tracks efficiency                                               vs. </a:t>
            </a:r>
            <a:r>
              <a:rPr lang="en-US" sz="2800" dirty="0" err="1" smtClean="0">
                <a:solidFill>
                  <a:srgbClr val="0033CC"/>
                </a:solidFill>
              </a:rPr>
              <a:t>Pt</a:t>
            </a:r>
            <a:r>
              <a:rPr lang="en-US" sz="2800" dirty="0" smtClean="0">
                <a:solidFill>
                  <a:srgbClr val="0033CC"/>
                </a:solidFill>
              </a:rPr>
              <a:t> (1,5 are VXD barrel,                                                      14(6),18(10)  are Tracker                                              barrel)</a:t>
            </a:r>
            <a:endParaRPr lang="en-US" sz="2800" dirty="0">
              <a:solidFill>
                <a:srgbClr val="0033CC"/>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747" y="984775"/>
            <a:ext cx="4137254" cy="28057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746" y="3760558"/>
            <a:ext cx="4052142" cy="2748004"/>
          </a:xfrm>
          <a:prstGeom prst="rect">
            <a:avLst/>
          </a:prstGeom>
        </p:spPr>
      </p:pic>
      <p:pic>
        <p:nvPicPr>
          <p:cNvPr id="9" name="Picture 3" descr="CMU_Physics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93905" y="6239025"/>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Tree>
    <p:extLst>
      <p:ext uri="{BB962C8B-B14F-4D97-AF65-F5344CB8AC3E}">
        <p14:creationId xmlns:p14="http://schemas.microsoft.com/office/powerpoint/2010/main" val="47735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for IP efficiency and </a:t>
            </a:r>
            <a:br>
              <a:rPr lang="en-US" dirty="0"/>
            </a:br>
            <a:r>
              <a:rPr lang="en-US" dirty="0"/>
              <a:t>MARS surviving fraction</a:t>
            </a: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28</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0" y="984775"/>
            <a:ext cx="4317999" cy="292829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726" y="3622261"/>
            <a:ext cx="4327274" cy="2934588"/>
          </a:xfrm>
          <a:prstGeom prst="rect">
            <a:avLst/>
          </a:prstGeom>
        </p:spPr>
      </p:pic>
      <p:sp>
        <p:nvSpPr>
          <p:cNvPr id="11" name="Rectangle 10"/>
          <p:cNvSpPr>
            <a:spLocks noGrp="1" noChangeArrowheads="1"/>
          </p:cNvSpPr>
          <p:nvPr/>
        </p:nvSpPr>
        <p:spPr bwMode="auto">
          <a:xfrm>
            <a:off x="16934" y="984775"/>
            <a:ext cx="4809066" cy="55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marL="509588" indent="-509588" algn="l" defTabSz="1019175" rtl="0" fontAlgn="base">
              <a:spcBef>
                <a:spcPct val="20000"/>
              </a:spcBef>
              <a:spcAft>
                <a:spcPct val="0"/>
              </a:spcAft>
              <a:buChar char="•"/>
              <a:defRPr sz="2700" b="1">
                <a:solidFill>
                  <a:schemeClr val="accent2"/>
                </a:solidFill>
                <a:latin typeface="+mn-lt"/>
                <a:ea typeface="+mn-ea"/>
                <a:cs typeface="+mn-cs"/>
              </a:defRPr>
            </a:lvl1pPr>
            <a:lvl2pPr marL="933450" indent="-423863" algn="l" defTabSz="1019175" rtl="0" fontAlgn="base">
              <a:spcBef>
                <a:spcPct val="20000"/>
              </a:spcBef>
              <a:spcAft>
                <a:spcPct val="0"/>
              </a:spcAft>
              <a:buChar char="–"/>
              <a:defRPr sz="2200">
                <a:solidFill>
                  <a:schemeClr val="tx1"/>
                </a:solidFill>
                <a:latin typeface="+mn-lt"/>
                <a:cs typeface="+mn-cs"/>
              </a:defRPr>
            </a:lvl2pPr>
            <a:lvl3pPr marL="1400175" indent="-381000" algn="l" defTabSz="1019175" rtl="0" fontAlgn="base">
              <a:spcBef>
                <a:spcPct val="20000"/>
              </a:spcBef>
              <a:spcAft>
                <a:spcPct val="0"/>
              </a:spcAft>
              <a:buChar char="•"/>
              <a:defRPr sz="2000">
                <a:solidFill>
                  <a:schemeClr val="tx1"/>
                </a:solidFill>
                <a:latin typeface="+mn-lt"/>
                <a:cs typeface="+mn-cs"/>
              </a:defRPr>
            </a:lvl3pPr>
            <a:lvl4pPr marL="1952625" indent="-423863" algn="l" defTabSz="1019175" rtl="0" fontAlgn="base">
              <a:spcBef>
                <a:spcPct val="20000"/>
              </a:spcBef>
              <a:spcAft>
                <a:spcPct val="0"/>
              </a:spcAft>
              <a:buChar char="–"/>
              <a:defRPr sz="2200">
                <a:solidFill>
                  <a:schemeClr val="tx1"/>
                </a:solidFill>
                <a:latin typeface="+mn-lt"/>
                <a:cs typeface="+mn-cs"/>
              </a:defRPr>
            </a:lvl4pPr>
            <a:lvl5pPr marL="2462213" indent="-423863" algn="l" defTabSz="1019175" rtl="0" fontAlgn="base">
              <a:spcBef>
                <a:spcPct val="20000"/>
              </a:spcBef>
              <a:spcAft>
                <a:spcPct val="0"/>
              </a:spcAft>
              <a:defRPr sz="2200">
                <a:solidFill>
                  <a:schemeClr val="tx1"/>
                </a:solidFill>
                <a:latin typeface="+mn-lt"/>
                <a:cs typeface="+mn-cs"/>
              </a:defRPr>
            </a:lvl5pPr>
            <a:lvl6pPr marL="2919413" indent="-423863" algn="l" defTabSz="1019175" rtl="0" fontAlgn="base">
              <a:spcBef>
                <a:spcPct val="20000"/>
              </a:spcBef>
              <a:spcAft>
                <a:spcPct val="0"/>
              </a:spcAft>
              <a:defRPr sz="2200">
                <a:solidFill>
                  <a:schemeClr val="tx1"/>
                </a:solidFill>
                <a:latin typeface="+mn-lt"/>
                <a:cs typeface="+mn-cs"/>
              </a:defRPr>
            </a:lvl6pPr>
            <a:lvl7pPr marL="3376613" indent="-423863" algn="l" defTabSz="1019175" rtl="0" fontAlgn="base">
              <a:spcBef>
                <a:spcPct val="20000"/>
              </a:spcBef>
              <a:spcAft>
                <a:spcPct val="0"/>
              </a:spcAft>
              <a:defRPr sz="2200">
                <a:solidFill>
                  <a:schemeClr val="tx1"/>
                </a:solidFill>
                <a:latin typeface="+mn-lt"/>
                <a:cs typeface="+mn-cs"/>
              </a:defRPr>
            </a:lvl7pPr>
            <a:lvl8pPr marL="3833813" indent="-423863" algn="l" defTabSz="1019175" rtl="0" fontAlgn="base">
              <a:spcBef>
                <a:spcPct val="20000"/>
              </a:spcBef>
              <a:spcAft>
                <a:spcPct val="0"/>
              </a:spcAft>
              <a:defRPr sz="2200">
                <a:solidFill>
                  <a:schemeClr val="tx1"/>
                </a:solidFill>
                <a:latin typeface="+mn-lt"/>
                <a:cs typeface="+mn-cs"/>
              </a:defRPr>
            </a:lvl8pPr>
            <a:lvl9pPr marL="4291013" indent="-423863" algn="l" defTabSz="1019175" rtl="0" fontAlgn="base">
              <a:spcBef>
                <a:spcPct val="20000"/>
              </a:spcBef>
              <a:spcAft>
                <a:spcPct val="0"/>
              </a:spcAft>
              <a:defRPr sz="2200">
                <a:solidFill>
                  <a:schemeClr val="tx1"/>
                </a:solidFill>
                <a:latin typeface="+mn-lt"/>
                <a:cs typeface="+mn-cs"/>
              </a:defRPr>
            </a:lvl9pPr>
          </a:lstStyle>
          <a:p>
            <a:r>
              <a:rPr lang="en-US" sz="2000" dirty="0" smtClean="0">
                <a:solidFill>
                  <a:srgbClr val="0033CC"/>
                </a:solidFill>
              </a:rPr>
              <a:t>MARS hit clusters                                                         surviving fraction                                                            per sub-layer                                                                             vs. cuts and layer                                                              (1-5 are VXD barrel,                                                           6-10 are Tracker barrel)</a:t>
            </a:r>
          </a:p>
          <a:p>
            <a:pPr lvl="1"/>
            <a:r>
              <a:rPr lang="en-US" sz="2000" dirty="0"/>
              <a:t>o</a:t>
            </a:r>
            <a:r>
              <a:rPr lang="en-US" sz="2000" dirty="0" smtClean="0"/>
              <a:t>verall MARS surviving                                                              fraction ~2.7%</a:t>
            </a:r>
            <a:endParaRPr lang="en-US" sz="2000" dirty="0"/>
          </a:p>
          <a:p>
            <a:endParaRPr lang="en-US" sz="2000" dirty="0" smtClean="0">
              <a:solidFill>
                <a:srgbClr val="0033CC"/>
              </a:solidFill>
            </a:endParaRPr>
          </a:p>
          <a:p>
            <a:r>
              <a:rPr lang="en-US" sz="2000" dirty="0">
                <a:solidFill>
                  <a:srgbClr val="0033CC"/>
                </a:solidFill>
              </a:rPr>
              <a:t>MARS hit clusters                                                         </a:t>
            </a:r>
            <a:r>
              <a:rPr lang="en-US" sz="2000" dirty="0" smtClean="0">
                <a:solidFill>
                  <a:srgbClr val="0033CC"/>
                </a:solidFill>
              </a:rPr>
              <a:t>density per sub-layer                                                                              vs</a:t>
            </a:r>
            <a:r>
              <a:rPr lang="en-US" sz="2000" dirty="0">
                <a:solidFill>
                  <a:srgbClr val="0033CC"/>
                </a:solidFill>
              </a:rPr>
              <a:t>. cuts and layer                                                              (1-5 are VXD barrel,                                                           6-10 are Tracker barrel)</a:t>
            </a:r>
          </a:p>
          <a:p>
            <a:endParaRPr lang="en-US" sz="2000" dirty="0">
              <a:solidFill>
                <a:srgbClr val="0033CC"/>
              </a:solidFill>
            </a:endParaRPr>
          </a:p>
        </p:txBody>
      </p:sp>
      <p:pic>
        <p:nvPicPr>
          <p:cNvPr id="8" name="Picture 3" descr="CMU_Physics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01224" cy="8794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93905" y="6239025"/>
            <a:ext cx="1565828" cy="369332"/>
          </a:xfrm>
          <a:prstGeom prst="rect">
            <a:avLst/>
          </a:prstGeom>
        </p:spPr>
        <p:txBody>
          <a:bodyPr wrap="none">
            <a:spAutoFit/>
          </a:bodyPr>
          <a:lstStyle/>
          <a:p>
            <a:r>
              <a:rPr lang="en-US" dirty="0" smtClean="0"/>
              <a:t>(N</a:t>
            </a:r>
            <a:r>
              <a:rPr lang="en-US" dirty="0"/>
              <a:t>. </a:t>
            </a:r>
            <a:r>
              <a:rPr lang="en-US" dirty="0" err="1" smtClean="0"/>
              <a:t>Terentiev</a:t>
            </a:r>
            <a:r>
              <a:rPr lang="en-US" dirty="0" smtClean="0"/>
              <a:t>) </a:t>
            </a:r>
            <a:endParaRPr lang="en-US" dirty="0"/>
          </a:p>
        </p:txBody>
      </p:sp>
      <p:sp>
        <p:nvSpPr>
          <p:cNvPr id="3" name="TextBox 2"/>
          <p:cNvSpPr txBox="1"/>
          <p:nvPr/>
        </p:nvSpPr>
        <p:spPr>
          <a:xfrm>
            <a:off x="3567165" y="4848087"/>
            <a:ext cx="1249561" cy="923330"/>
          </a:xfrm>
          <a:prstGeom prst="rect">
            <a:avLst/>
          </a:prstGeom>
          <a:noFill/>
          <a:ln w="28575" cmpd="sng">
            <a:solidFill>
              <a:srgbClr val="FF0000"/>
            </a:solidFill>
          </a:ln>
        </p:spPr>
        <p:txBody>
          <a:bodyPr wrap="none" rtlCol="0">
            <a:spAutoFit/>
          </a:bodyPr>
          <a:lstStyle/>
          <a:p>
            <a:r>
              <a:rPr lang="en-US" dirty="0" smtClean="0"/>
              <a:t>Suggests</a:t>
            </a:r>
          </a:p>
          <a:p>
            <a:r>
              <a:rPr lang="en-US" dirty="0" smtClean="0"/>
              <a:t>Outside-&gt;</a:t>
            </a:r>
          </a:p>
          <a:p>
            <a:r>
              <a:rPr lang="en-US" dirty="0" smtClean="0"/>
              <a:t>In tracking</a:t>
            </a:r>
            <a:endParaRPr lang="en-US" dirty="0"/>
          </a:p>
        </p:txBody>
      </p:sp>
      <p:cxnSp>
        <p:nvCxnSpPr>
          <p:cNvPr id="7" name="Straight Arrow Connector 6"/>
          <p:cNvCxnSpPr>
            <a:stCxn id="3" idx="3"/>
          </p:cNvCxnSpPr>
          <p:nvPr/>
        </p:nvCxnSpPr>
        <p:spPr>
          <a:xfrm>
            <a:off x="4816726" y="5309752"/>
            <a:ext cx="2405709" cy="463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985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US" dirty="0" smtClean="0"/>
              <a:t>Calorimeter and Physics Analysis – </a:t>
            </a:r>
            <a:br>
              <a:rPr lang="en-US" dirty="0" smtClean="0"/>
            </a:br>
            <a:r>
              <a:rPr lang="en-US" dirty="0" smtClean="0"/>
              <a:t>Vito Di Benedetto and Anna </a:t>
            </a:r>
            <a:r>
              <a:rPr lang="en-US" dirty="0" err="1" smtClean="0"/>
              <a:t>Mazzacane</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29</a:t>
            </a:fld>
            <a:endParaRPr lang="en-US"/>
          </a:p>
        </p:txBody>
      </p:sp>
    </p:spTree>
    <p:extLst>
      <p:ext uri="{BB962C8B-B14F-4D97-AF65-F5344CB8AC3E}">
        <p14:creationId xmlns:p14="http://schemas.microsoft.com/office/powerpoint/2010/main" val="412016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Initial Comment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Snowmass </a:t>
            </a:r>
            <a:r>
              <a:rPr lang="en-US" dirty="0" smtClean="0"/>
              <a:t>studies were based on a MARS simulation of a 1.5 </a:t>
            </a:r>
            <a:r>
              <a:rPr lang="en-US" dirty="0" err="1" smtClean="0"/>
              <a:t>TeV</a:t>
            </a:r>
            <a:r>
              <a:rPr lang="en-US" dirty="0" smtClean="0"/>
              <a:t> </a:t>
            </a:r>
            <a:r>
              <a:rPr lang="en-US" dirty="0" err="1" smtClean="0"/>
              <a:t>muon</a:t>
            </a:r>
            <a:r>
              <a:rPr lang="en-US" dirty="0" smtClean="0"/>
              <a:t> collider</a:t>
            </a:r>
          </a:p>
          <a:p>
            <a:pPr marL="0" indent="0">
              <a:buNone/>
            </a:pPr>
            <a:r>
              <a:rPr lang="en-US" dirty="0" smtClean="0"/>
              <a:t>A bug was found in </a:t>
            </a:r>
            <a:r>
              <a:rPr lang="en-US" dirty="0" smtClean="0"/>
              <a:t>the earlier </a:t>
            </a:r>
            <a:r>
              <a:rPr lang="en-US" dirty="0" smtClean="0"/>
              <a:t>simulation which results in a substantial increase in backgrounds at the detector. This was noticed in cross-checking with SLAC simulations. We have not fully explored the effects of this increased background, but it is clear that extracting physics measurements will be more difficult than we believed during Snowmass studies. </a:t>
            </a:r>
            <a:r>
              <a:rPr lang="en-US" dirty="0" smtClean="0">
                <a:solidFill>
                  <a:schemeClr val="tx2"/>
                </a:solidFill>
              </a:rPr>
              <a:t>I will present </a:t>
            </a:r>
            <a:r>
              <a:rPr lang="en-US" dirty="0" smtClean="0">
                <a:solidFill>
                  <a:schemeClr val="tx2"/>
                </a:solidFill>
              </a:rPr>
              <a:t>a summary of our </a:t>
            </a:r>
            <a:r>
              <a:rPr lang="en-US" dirty="0" smtClean="0">
                <a:solidFill>
                  <a:schemeClr val="tx2"/>
                </a:solidFill>
              </a:rPr>
              <a:t>current understanding of physics performance with the new backgrounds. The scope is limited by manpower.</a:t>
            </a:r>
            <a:endParaRPr lang="en-US" dirty="0">
              <a:solidFill>
                <a:schemeClr val="tx2"/>
              </a:solidFill>
            </a:endParaRP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a:t>
            </a:fld>
            <a:endParaRPr lang="en-US"/>
          </a:p>
        </p:txBody>
      </p:sp>
    </p:spTree>
    <p:extLst>
      <p:ext uri="{BB962C8B-B14F-4D97-AF65-F5344CB8AC3E}">
        <p14:creationId xmlns:p14="http://schemas.microsoft.com/office/powerpoint/2010/main" val="7319843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 name="Table 1"/>
          <p:cNvGraphicFramePr/>
          <p:nvPr>
            <p:extLst>
              <p:ext uri="{D42A27DB-BD31-4B8C-83A1-F6EECF244321}">
                <p14:modId xmlns:p14="http://schemas.microsoft.com/office/powerpoint/2010/main" val="1393638917"/>
              </p:ext>
            </p:extLst>
          </p:nvPr>
        </p:nvGraphicFramePr>
        <p:xfrm>
          <a:off x="5491020" y="1737184"/>
          <a:ext cx="3476137" cy="1794558"/>
        </p:xfrm>
        <a:graphic>
          <a:graphicData uri="http://schemas.openxmlformats.org/drawingml/2006/table">
            <a:tbl>
              <a:tblPr/>
              <a:tblGrid>
                <a:gridCol w="1528260"/>
                <a:gridCol w="953529"/>
                <a:gridCol w="994348"/>
              </a:tblGrid>
              <a:tr h="497716">
                <a:tc>
                  <a:txBody>
                    <a:bodyPr/>
                    <a:lstStyle/>
                    <a:p>
                      <a:pPr>
                        <a:lnSpc>
                          <a:spcPct val="100000"/>
                        </a:lnSpc>
                      </a:pPr>
                      <a:r>
                        <a:rPr lang="en-US" sz="1400" b="1">
                          <a:solidFill>
                            <a:srgbClr val="000000"/>
                          </a:solidFill>
                          <a:latin typeface="Arial"/>
                          <a:ea typeface="DejaVu Sans"/>
                        </a:rPr>
                        <a:t>BG energy</a:t>
                      </a:r>
                      <a:endParaRPr sz="1600"/>
                    </a:p>
                  </a:txBody>
                  <a:tcPr marL="82944" marR="82944" marT="41476" marB="41476"/>
                </a:tc>
                <a:tc>
                  <a:txBody>
                    <a:bodyPr/>
                    <a:lstStyle/>
                    <a:p>
                      <a:pPr>
                        <a:lnSpc>
                          <a:spcPct val="100000"/>
                        </a:lnSpc>
                      </a:pPr>
                      <a:r>
                        <a:rPr lang="en-US" sz="1400" b="1">
                          <a:solidFill>
                            <a:srgbClr val="000000"/>
                          </a:solidFill>
                          <a:latin typeface="Arial"/>
                          <a:ea typeface="DejaVu Sans"/>
                        </a:rPr>
                        <a:t>Front Section</a:t>
                      </a:r>
                      <a:endParaRPr sz="1600"/>
                    </a:p>
                  </a:txBody>
                  <a:tcPr marL="82944" marR="82944" marT="41476" marB="41476"/>
                </a:tc>
                <a:tc>
                  <a:txBody>
                    <a:bodyPr/>
                    <a:lstStyle/>
                    <a:p>
                      <a:pPr algn="ctr">
                        <a:lnSpc>
                          <a:spcPct val="100000"/>
                        </a:lnSpc>
                      </a:pPr>
                      <a:r>
                        <a:rPr lang="en-US" sz="1400" b="1">
                          <a:solidFill>
                            <a:srgbClr val="000000"/>
                          </a:solidFill>
                          <a:latin typeface="Arial"/>
                          <a:ea typeface="DejaVu Sans"/>
                        </a:rPr>
                        <a:t>Rear Section</a:t>
                      </a:r>
                      <a:endParaRPr sz="1600"/>
                    </a:p>
                  </a:txBody>
                  <a:tcPr marL="82944" marR="82944" marT="41476" marB="41476"/>
                </a:tc>
              </a:tr>
              <a:tr h="290334">
                <a:tc>
                  <a:txBody>
                    <a:bodyPr/>
                    <a:lstStyle/>
                    <a:p>
                      <a:pPr>
                        <a:lnSpc>
                          <a:spcPct val="100000"/>
                        </a:lnSpc>
                      </a:pPr>
                      <a:r>
                        <a:rPr lang="en-US" sz="1400">
                          <a:solidFill>
                            <a:srgbClr val="000000"/>
                          </a:solidFill>
                          <a:latin typeface="Arial"/>
                          <a:ea typeface="DejaVu Sans"/>
                        </a:rPr>
                        <a:t>Total</a:t>
                      </a:r>
                      <a:endParaRPr sz="1600"/>
                    </a:p>
                  </a:txBody>
                  <a:tcPr marL="82944" marR="82944" marT="41476" marB="41476"/>
                </a:tc>
                <a:tc>
                  <a:txBody>
                    <a:bodyPr/>
                    <a:lstStyle/>
                    <a:p>
                      <a:pPr algn="ctr">
                        <a:lnSpc>
                          <a:spcPct val="100000"/>
                        </a:lnSpc>
                      </a:pPr>
                      <a:r>
                        <a:rPr lang="en-US" sz="1400">
                          <a:solidFill>
                            <a:srgbClr val="000000"/>
                          </a:solidFill>
                          <a:latin typeface="Arial"/>
                          <a:ea typeface="DejaVu Sans"/>
                        </a:rPr>
                        <a:t>532 TeV</a:t>
                      </a:r>
                      <a:endParaRPr sz="1600"/>
                    </a:p>
                  </a:txBody>
                  <a:tcPr marL="82944" marR="82944" marT="41476" marB="41476"/>
                </a:tc>
                <a:tc>
                  <a:txBody>
                    <a:bodyPr/>
                    <a:lstStyle/>
                    <a:p>
                      <a:pPr algn="ctr">
                        <a:lnSpc>
                          <a:spcPct val="100000"/>
                        </a:lnSpc>
                      </a:pPr>
                      <a:r>
                        <a:rPr lang="en-US" sz="1400">
                          <a:solidFill>
                            <a:srgbClr val="000000"/>
                          </a:solidFill>
                          <a:latin typeface="Arial"/>
                          <a:ea typeface="DejaVu Sans"/>
                        </a:rPr>
                        <a:t>386 TeV</a:t>
                      </a:r>
                      <a:endParaRPr sz="1600"/>
                    </a:p>
                  </a:txBody>
                  <a:tcPr marL="82944" marR="82944" marT="41476" marB="41476"/>
                </a:tc>
              </a:tr>
              <a:tr h="329525">
                <a:tc>
                  <a:txBody>
                    <a:bodyPr/>
                    <a:lstStyle/>
                    <a:p>
                      <a:pPr>
                        <a:lnSpc>
                          <a:spcPct val="100000"/>
                        </a:lnSpc>
                      </a:pPr>
                      <a:r>
                        <a:rPr lang="en-US" sz="1400">
                          <a:solidFill>
                            <a:srgbClr val="000000"/>
                          </a:solidFill>
                          <a:latin typeface="Arial"/>
                          <a:ea typeface="DejaVu Sans"/>
                        </a:rPr>
                        <a:t>100% sign eff</a:t>
                      </a:r>
                      <a:endParaRPr sz="1600"/>
                    </a:p>
                  </a:txBody>
                  <a:tcPr marL="82944" marR="82944" marT="41476" marB="41476"/>
                </a:tc>
                <a:tc>
                  <a:txBody>
                    <a:bodyPr/>
                    <a:lstStyle/>
                    <a:p>
                      <a:pPr algn="ctr">
                        <a:lnSpc>
                          <a:spcPct val="100000"/>
                        </a:lnSpc>
                      </a:pPr>
                      <a:r>
                        <a:rPr lang="en-US" sz="1400">
                          <a:solidFill>
                            <a:srgbClr val="000000"/>
                          </a:solidFill>
                          <a:latin typeface="Arial"/>
                          <a:ea typeface="DejaVu Sans"/>
                        </a:rPr>
                        <a:t>118 TeV</a:t>
                      </a:r>
                      <a:endParaRPr sz="1600"/>
                    </a:p>
                  </a:txBody>
                  <a:tcPr marL="82944" marR="82944" marT="41476" marB="41476"/>
                </a:tc>
                <a:tc>
                  <a:txBody>
                    <a:bodyPr/>
                    <a:lstStyle/>
                    <a:p>
                      <a:pPr algn="ctr">
                        <a:lnSpc>
                          <a:spcPct val="100000"/>
                        </a:lnSpc>
                      </a:pPr>
                      <a:r>
                        <a:rPr lang="en-US" sz="1400">
                          <a:solidFill>
                            <a:srgbClr val="000000"/>
                          </a:solidFill>
                          <a:latin typeface="Arial"/>
                          <a:ea typeface="DejaVu Sans"/>
                        </a:rPr>
                        <a:t>63 TeV</a:t>
                      </a:r>
                      <a:endParaRPr sz="1600"/>
                    </a:p>
                  </a:txBody>
                  <a:tcPr marL="82944" marR="82944" marT="41476" marB="41476"/>
                </a:tc>
              </a:tr>
              <a:tr h="329525">
                <a:tc>
                  <a:txBody>
                    <a:bodyPr/>
                    <a:lstStyle/>
                    <a:p>
                      <a:pPr>
                        <a:lnSpc>
                          <a:spcPct val="100000"/>
                        </a:lnSpc>
                      </a:pPr>
                      <a:r>
                        <a:rPr lang="en-US" sz="1400">
                          <a:solidFill>
                            <a:srgbClr val="000000"/>
                          </a:solidFill>
                          <a:latin typeface="Arial"/>
                          <a:ea typeface="DejaVu Sans"/>
                        </a:rPr>
                        <a:t>95% sign eff</a:t>
                      </a:r>
                      <a:endParaRPr sz="1600"/>
                    </a:p>
                  </a:txBody>
                  <a:tcPr marL="82944" marR="82944" marT="41476" marB="41476"/>
                </a:tc>
                <a:tc>
                  <a:txBody>
                    <a:bodyPr/>
                    <a:lstStyle/>
                    <a:p>
                      <a:pPr algn="ctr">
                        <a:lnSpc>
                          <a:spcPct val="100000"/>
                        </a:lnSpc>
                      </a:pPr>
                      <a:r>
                        <a:rPr lang="en-US" sz="1400">
                          <a:solidFill>
                            <a:srgbClr val="000000"/>
                          </a:solidFill>
                          <a:latin typeface="Arial"/>
                          <a:ea typeface="DejaVu Sans"/>
                        </a:rPr>
                        <a:t>85 TeV</a:t>
                      </a:r>
                      <a:endParaRPr sz="1600"/>
                    </a:p>
                  </a:txBody>
                  <a:tcPr marL="82944" marR="82944" marT="41476" marB="41476"/>
                </a:tc>
                <a:tc>
                  <a:txBody>
                    <a:bodyPr/>
                    <a:lstStyle/>
                    <a:p>
                      <a:pPr algn="ctr">
                        <a:lnSpc>
                          <a:spcPct val="100000"/>
                        </a:lnSpc>
                      </a:pPr>
                      <a:r>
                        <a:rPr lang="en-US" sz="1400">
                          <a:solidFill>
                            <a:srgbClr val="000000"/>
                          </a:solidFill>
                          <a:latin typeface="Arial"/>
                          <a:ea typeface="DejaVu Sans"/>
                        </a:rPr>
                        <a:t>40 TeV</a:t>
                      </a:r>
                      <a:endParaRPr sz="1600"/>
                    </a:p>
                  </a:txBody>
                  <a:tcPr marL="82944" marR="82944" marT="41476" marB="41476"/>
                </a:tc>
              </a:tr>
              <a:tr h="329525">
                <a:tc>
                  <a:txBody>
                    <a:bodyPr/>
                    <a:lstStyle/>
                    <a:p>
                      <a:pPr>
                        <a:lnSpc>
                          <a:spcPct val="100000"/>
                        </a:lnSpc>
                      </a:pPr>
                      <a:r>
                        <a:rPr lang="en-US" sz="1400">
                          <a:solidFill>
                            <a:srgbClr val="000000"/>
                          </a:solidFill>
                          <a:latin typeface="Arial"/>
                          <a:ea typeface="DejaVu Sans"/>
                        </a:rPr>
                        <a:t>90% sign eff</a:t>
                      </a:r>
                      <a:endParaRPr sz="1600"/>
                    </a:p>
                  </a:txBody>
                  <a:tcPr marL="82944" marR="82944" marT="41476" marB="41476"/>
                </a:tc>
                <a:tc>
                  <a:txBody>
                    <a:bodyPr/>
                    <a:lstStyle/>
                    <a:p>
                      <a:pPr algn="ctr">
                        <a:lnSpc>
                          <a:spcPct val="100000"/>
                        </a:lnSpc>
                      </a:pPr>
                      <a:r>
                        <a:rPr lang="en-US" sz="1400">
                          <a:solidFill>
                            <a:srgbClr val="000000"/>
                          </a:solidFill>
                          <a:latin typeface="Arial"/>
                          <a:ea typeface="DejaVu Sans"/>
                        </a:rPr>
                        <a:t>77 TeV</a:t>
                      </a:r>
                      <a:endParaRPr sz="1600"/>
                    </a:p>
                  </a:txBody>
                  <a:tcPr marL="82944" marR="82944" marT="41476" marB="41476"/>
                </a:tc>
                <a:tc>
                  <a:txBody>
                    <a:bodyPr/>
                    <a:lstStyle/>
                    <a:p>
                      <a:pPr algn="ctr">
                        <a:lnSpc>
                          <a:spcPct val="100000"/>
                        </a:lnSpc>
                      </a:pPr>
                      <a:r>
                        <a:rPr lang="en-US" sz="1400" dirty="0">
                          <a:solidFill>
                            <a:srgbClr val="000000"/>
                          </a:solidFill>
                          <a:latin typeface="Arial"/>
                          <a:ea typeface="DejaVu Sans"/>
                        </a:rPr>
                        <a:t>29 </a:t>
                      </a:r>
                      <a:r>
                        <a:rPr lang="en-US" sz="1400" dirty="0" err="1">
                          <a:solidFill>
                            <a:srgbClr val="000000"/>
                          </a:solidFill>
                          <a:latin typeface="Arial"/>
                          <a:ea typeface="DejaVu Sans"/>
                        </a:rPr>
                        <a:t>TeV</a:t>
                      </a:r>
                      <a:endParaRPr sz="1600" dirty="0"/>
                    </a:p>
                  </a:txBody>
                  <a:tcPr marL="82944" marR="82944" marT="41476" marB="41476"/>
                </a:tc>
              </a:tr>
            </a:tbl>
          </a:graphicData>
        </a:graphic>
      </p:graphicFrame>
      <p:sp>
        <p:nvSpPr>
          <p:cNvPr id="267" name="CustomShape 5"/>
          <p:cNvSpPr/>
          <p:nvPr/>
        </p:nvSpPr>
        <p:spPr>
          <a:xfrm>
            <a:off x="334061" y="58144"/>
            <a:ext cx="8145493" cy="1019926"/>
          </a:xfrm>
          <a:prstGeom prst="rect">
            <a:avLst/>
          </a:prstGeom>
        </p:spPr>
        <p:txBody>
          <a:bodyPr lIns="81639" tIns="61719" rIns="81639" bIns="40820"/>
          <a:lstStyle/>
          <a:p>
            <a:pPr algn="ctr">
              <a:lnSpc>
                <a:spcPct val="93000"/>
              </a:lnSpc>
            </a:pPr>
            <a:r>
              <a:rPr lang="en-US" sz="2900" dirty="0">
                <a:solidFill>
                  <a:schemeClr val="bg1"/>
                </a:solidFill>
                <a:latin typeface="+mj-lt"/>
              </a:rPr>
              <a:t>Machine background suppression strategy in </a:t>
            </a:r>
            <a:r>
              <a:rPr lang="en-US" sz="2900" dirty="0" smtClean="0">
                <a:solidFill>
                  <a:schemeClr val="bg1"/>
                </a:solidFill>
                <a:latin typeface="+mj-lt"/>
              </a:rPr>
              <a:t>Calorimeter - </a:t>
            </a:r>
            <a:r>
              <a:rPr lang="en-US" sz="2400" dirty="0">
                <a:solidFill>
                  <a:schemeClr val="bg1"/>
                </a:solidFill>
              </a:rPr>
              <a:t>V. Di Benedetto, A. </a:t>
            </a:r>
            <a:r>
              <a:rPr lang="en-US" sz="2400" dirty="0" err="1">
                <a:solidFill>
                  <a:schemeClr val="bg1"/>
                </a:solidFill>
              </a:rPr>
              <a:t>Mazzacane</a:t>
            </a:r>
            <a:endParaRPr dirty="0">
              <a:solidFill>
                <a:schemeClr val="bg1"/>
              </a:solidFill>
              <a:latin typeface="+mj-lt"/>
            </a:endParaRPr>
          </a:p>
        </p:txBody>
      </p:sp>
      <p:sp>
        <p:nvSpPr>
          <p:cNvPr id="268" name="CustomShape 6"/>
          <p:cNvSpPr/>
          <p:nvPr/>
        </p:nvSpPr>
        <p:spPr>
          <a:xfrm>
            <a:off x="0" y="4474714"/>
            <a:ext cx="8974520" cy="1764851"/>
          </a:xfrm>
          <a:prstGeom prst="rect">
            <a:avLst/>
          </a:prstGeom>
          <a:solidFill>
            <a:srgbClr val="FFFFFF"/>
          </a:solidFill>
        </p:spPr>
        <p:txBody>
          <a:bodyPr lIns="81639" tIns="42452" rIns="81639" bIns="42452"/>
          <a:lstStyle/>
          <a:p>
            <a:pPr marL="285750" indent="-285750">
              <a:buSzPct val="80000"/>
              <a:buFont typeface="Arial"/>
              <a:buChar char="•"/>
            </a:pPr>
            <a:r>
              <a:rPr lang="it-IT" sz="1600" b="1" dirty="0" err="1" smtClean="0">
                <a:solidFill>
                  <a:srgbClr val="0000FF"/>
                </a:solidFill>
              </a:rPr>
              <a:t>Apply</a:t>
            </a:r>
            <a:r>
              <a:rPr lang="it-IT" sz="1600" b="1" dirty="0" smtClean="0">
                <a:solidFill>
                  <a:srgbClr val="0000FF"/>
                </a:solidFill>
              </a:rPr>
              <a:t> </a:t>
            </a:r>
            <a:r>
              <a:rPr lang="it-IT" sz="1600" b="1" dirty="0">
                <a:solidFill>
                  <a:srgbClr val="0000FF"/>
                </a:solidFill>
              </a:rPr>
              <a:t>time gate </a:t>
            </a:r>
            <a:r>
              <a:rPr lang="it-IT" sz="1600" b="1" dirty="0" err="1">
                <a:solidFill>
                  <a:srgbClr val="0000FF"/>
                </a:solidFill>
              </a:rPr>
              <a:t>cut</a:t>
            </a:r>
            <a:r>
              <a:rPr lang="it-IT" sz="1600" b="1" dirty="0">
                <a:solidFill>
                  <a:srgbClr val="0000FF"/>
                </a:solidFill>
              </a:rPr>
              <a:t>.</a:t>
            </a:r>
            <a:endParaRPr sz="1600" dirty="0"/>
          </a:p>
          <a:p>
            <a:pPr marL="285750" indent="-285750">
              <a:buSzPct val="80000"/>
              <a:buFont typeface="Arial"/>
              <a:buChar char="•"/>
            </a:pPr>
            <a:r>
              <a:rPr lang="it-IT" sz="1600" b="1" dirty="0" smtClean="0">
                <a:solidFill>
                  <a:srgbClr val="0000FF"/>
                </a:solidFill>
              </a:rPr>
              <a:t>Individuate </a:t>
            </a:r>
            <a:r>
              <a:rPr lang="it-IT" sz="1600" b="1" dirty="0" err="1">
                <a:solidFill>
                  <a:srgbClr val="0000FF"/>
                </a:solidFill>
              </a:rPr>
              <a:t>Region</a:t>
            </a:r>
            <a:r>
              <a:rPr lang="it-IT" sz="1600" b="1" dirty="0">
                <a:solidFill>
                  <a:srgbClr val="0000FF"/>
                </a:solidFill>
              </a:rPr>
              <a:t> of </a:t>
            </a:r>
            <a:r>
              <a:rPr lang="it-IT" sz="1600" b="1" dirty="0" err="1">
                <a:solidFill>
                  <a:srgbClr val="0000FF"/>
                </a:solidFill>
              </a:rPr>
              <a:t>Interest</a:t>
            </a:r>
            <a:r>
              <a:rPr lang="it-IT" sz="1600" b="1" dirty="0">
                <a:solidFill>
                  <a:srgbClr val="0000FF"/>
                </a:solidFill>
              </a:rPr>
              <a:t> (</a:t>
            </a:r>
            <a:r>
              <a:rPr lang="it-IT" sz="1600" b="1" dirty="0" err="1">
                <a:solidFill>
                  <a:srgbClr val="0000FF"/>
                </a:solidFill>
              </a:rPr>
              <a:t>RoI</a:t>
            </a:r>
            <a:r>
              <a:rPr lang="it-IT" sz="1600" b="1" dirty="0">
                <a:solidFill>
                  <a:srgbClr val="0000FF"/>
                </a:solidFill>
              </a:rPr>
              <a:t>), i.e. </a:t>
            </a:r>
            <a:r>
              <a:rPr lang="it-IT" sz="1600" b="1" dirty="0" err="1">
                <a:solidFill>
                  <a:srgbClr val="0000FF"/>
                </a:solidFill>
              </a:rPr>
              <a:t>regions</a:t>
            </a:r>
            <a:r>
              <a:rPr lang="it-IT" sz="1600" b="1" dirty="0">
                <a:solidFill>
                  <a:srgbClr val="0000FF"/>
                </a:solidFill>
              </a:rPr>
              <a:t> </a:t>
            </a:r>
            <a:r>
              <a:rPr lang="it-IT" sz="1600" b="1" dirty="0" err="1">
                <a:solidFill>
                  <a:srgbClr val="0000FF"/>
                </a:solidFill>
              </a:rPr>
              <a:t>where</a:t>
            </a:r>
            <a:r>
              <a:rPr lang="it-IT" sz="1600" b="1" dirty="0">
                <a:solidFill>
                  <a:srgbClr val="0000FF"/>
                </a:solidFill>
              </a:rPr>
              <a:t> the </a:t>
            </a:r>
            <a:r>
              <a:rPr lang="it-IT" sz="1600" b="1" dirty="0" err="1">
                <a:solidFill>
                  <a:srgbClr val="0000FF"/>
                </a:solidFill>
              </a:rPr>
              <a:t>energy</a:t>
            </a:r>
            <a:r>
              <a:rPr lang="it-IT" sz="1600" b="1" dirty="0">
                <a:solidFill>
                  <a:srgbClr val="0000FF"/>
                </a:solidFill>
              </a:rPr>
              <a:t> </a:t>
            </a:r>
            <a:r>
              <a:rPr lang="it-IT" sz="1600" b="1" dirty="0" err="1">
                <a:solidFill>
                  <a:srgbClr val="0000FF"/>
                </a:solidFill>
              </a:rPr>
              <a:t>is</a:t>
            </a:r>
            <a:r>
              <a:rPr lang="it-IT" sz="1600" b="1" dirty="0">
                <a:solidFill>
                  <a:srgbClr val="0000FF"/>
                </a:solidFill>
              </a:rPr>
              <a:t> 2.5 </a:t>
            </a:r>
            <a:r>
              <a:rPr lang="it-IT" sz="1600" b="1" dirty="0" err="1">
                <a:solidFill>
                  <a:srgbClr val="0000FF"/>
                </a:solidFill>
                <a:latin typeface="OpenSymbol"/>
                <a:ea typeface="OpenSymbol"/>
              </a:rPr>
              <a:t>σ</a:t>
            </a:r>
            <a:r>
              <a:rPr lang="it-IT" sz="1600" b="1" dirty="0">
                <a:solidFill>
                  <a:srgbClr val="0000FF"/>
                </a:solidFill>
                <a:latin typeface="Arial"/>
                <a:ea typeface="OpenSymbol"/>
              </a:rPr>
              <a:t> </a:t>
            </a:r>
            <a:r>
              <a:rPr lang="it-IT" sz="1600" b="1" dirty="0" err="1">
                <a:solidFill>
                  <a:srgbClr val="0000FF"/>
                </a:solidFill>
                <a:latin typeface="Arial"/>
                <a:ea typeface="OpenSymbol"/>
              </a:rPr>
              <a:t>above</a:t>
            </a:r>
            <a:r>
              <a:rPr lang="it-IT" sz="1600" b="1" dirty="0">
                <a:solidFill>
                  <a:srgbClr val="0000FF"/>
                </a:solidFill>
                <a:latin typeface="Arial"/>
                <a:ea typeface="OpenSymbol"/>
              </a:rPr>
              <a:t> the </a:t>
            </a:r>
            <a:r>
              <a:rPr lang="it-IT" sz="1600" b="1" dirty="0" err="1">
                <a:solidFill>
                  <a:srgbClr val="0000FF"/>
                </a:solidFill>
                <a:latin typeface="Arial"/>
                <a:ea typeface="OpenSymbol"/>
              </a:rPr>
              <a:t>expected</a:t>
            </a:r>
            <a:r>
              <a:rPr lang="it-IT" sz="1600" b="1" dirty="0">
                <a:solidFill>
                  <a:srgbClr val="0000FF"/>
                </a:solidFill>
                <a:latin typeface="Arial"/>
                <a:ea typeface="OpenSymbol"/>
              </a:rPr>
              <a:t> background </a:t>
            </a:r>
            <a:r>
              <a:rPr lang="it-IT" sz="1600" b="1" dirty="0" err="1">
                <a:solidFill>
                  <a:srgbClr val="0000FF"/>
                </a:solidFill>
                <a:latin typeface="Arial"/>
                <a:ea typeface="OpenSymbol"/>
              </a:rPr>
              <a:t>level</a:t>
            </a:r>
            <a:r>
              <a:rPr lang="it-IT" sz="1600" b="1" dirty="0">
                <a:solidFill>
                  <a:srgbClr val="0000FF"/>
                </a:solidFill>
                <a:latin typeface="Arial"/>
                <a:ea typeface="OpenSymbol"/>
              </a:rPr>
              <a:t> in </a:t>
            </a:r>
            <a:r>
              <a:rPr lang="it-IT" sz="1600" b="1" dirty="0" err="1">
                <a:solidFill>
                  <a:srgbClr val="0000FF"/>
                </a:solidFill>
                <a:latin typeface="Arial"/>
                <a:ea typeface="OpenSymbol"/>
              </a:rPr>
              <a:t>that</a:t>
            </a:r>
            <a:r>
              <a:rPr lang="it-IT" sz="1600" b="1" dirty="0">
                <a:solidFill>
                  <a:srgbClr val="0000FF"/>
                </a:solidFill>
                <a:latin typeface="Arial"/>
                <a:ea typeface="OpenSymbol"/>
              </a:rPr>
              <a:t> </a:t>
            </a:r>
            <a:r>
              <a:rPr lang="it-IT" sz="1600" b="1" dirty="0" err="1">
                <a:solidFill>
                  <a:srgbClr val="0000FF"/>
                </a:solidFill>
                <a:latin typeface="Arial"/>
                <a:ea typeface="OpenSymbol"/>
              </a:rPr>
              <a:t>region</a:t>
            </a:r>
            <a:r>
              <a:rPr lang="it-IT" sz="1600" b="1" dirty="0">
                <a:solidFill>
                  <a:srgbClr val="0000FF"/>
                </a:solidFill>
                <a:latin typeface="Arial"/>
                <a:ea typeface="StarSymbol"/>
              </a:rPr>
              <a:t> (</a:t>
            </a:r>
            <a:r>
              <a:rPr lang="it-IT" sz="1600" b="1" dirty="0" err="1">
                <a:solidFill>
                  <a:srgbClr val="0000FF"/>
                </a:solidFill>
                <a:latin typeface="Arial"/>
                <a:ea typeface="StarSymbol"/>
              </a:rPr>
              <a:t>implemented</a:t>
            </a:r>
            <a:r>
              <a:rPr lang="it-IT" sz="1600" b="1" dirty="0">
                <a:solidFill>
                  <a:srgbClr val="0000FF"/>
                </a:solidFill>
                <a:latin typeface="Arial"/>
                <a:ea typeface="StarSymbol"/>
              </a:rPr>
              <a:t> on </a:t>
            </a:r>
            <a:r>
              <a:rPr lang="it-IT" sz="1600" b="1" dirty="0" err="1">
                <a:solidFill>
                  <a:srgbClr val="0000FF"/>
                </a:solidFill>
                <a:latin typeface="Arial"/>
                <a:ea typeface="StarSymbol"/>
              </a:rPr>
              <a:t>tower</a:t>
            </a:r>
            <a:r>
              <a:rPr lang="it-IT" sz="1600" b="1" dirty="0">
                <a:solidFill>
                  <a:srgbClr val="0000FF"/>
                </a:solidFill>
                <a:latin typeface="Arial"/>
                <a:ea typeface="StarSymbol"/>
              </a:rPr>
              <a:t> by </a:t>
            </a:r>
            <a:r>
              <a:rPr lang="it-IT" sz="1600" b="1" dirty="0" err="1">
                <a:solidFill>
                  <a:srgbClr val="0000FF"/>
                </a:solidFill>
                <a:latin typeface="Arial"/>
                <a:ea typeface="StarSymbol"/>
              </a:rPr>
              <a:t>tower</a:t>
            </a:r>
            <a:r>
              <a:rPr lang="it-IT" sz="1600" b="1" dirty="0">
                <a:solidFill>
                  <a:srgbClr val="0000FF"/>
                </a:solidFill>
                <a:latin typeface="Arial"/>
                <a:ea typeface="StarSymbol"/>
              </a:rPr>
              <a:t> </a:t>
            </a:r>
            <a:r>
              <a:rPr lang="it-IT" sz="1600" b="1" dirty="0" err="1">
                <a:solidFill>
                  <a:srgbClr val="0000FF"/>
                </a:solidFill>
                <a:latin typeface="Arial"/>
                <a:ea typeface="StarSymbol"/>
              </a:rPr>
              <a:t>basis</a:t>
            </a:r>
            <a:r>
              <a:rPr lang="it-IT" sz="1600" b="1" dirty="0">
                <a:solidFill>
                  <a:srgbClr val="0000FF"/>
                </a:solidFill>
                <a:latin typeface="Arial"/>
                <a:ea typeface="StarSymbol"/>
              </a:rPr>
              <a:t>)</a:t>
            </a:r>
            <a:r>
              <a:rPr lang="it-IT" sz="1600" b="1" dirty="0">
                <a:solidFill>
                  <a:srgbClr val="0000FF"/>
                </a:solidFill>
                <a:latin typeface="Arial"/>
                <a:ea typeface="OpenSymbol"/>
              </a:rPr>
              <a:t>.</a:t>
            </a:r>
            <a:endParaRPr sz="1600" dirty="0"/>
          </a:p>
          <a:p>
            <a:pPr marL="285750" indent="-285750">
              <a:buSzPct val="80000"/>
              <a:buFont typeface="Arial"/>
              <a:buChar char="•"/>
            </a:pPr>
            <a:r>
              <a:rPr lang="it-IT" sz="1600" b="1" dirty="0" smtClean="0">
                <a:solidFill>
                  <a:srgbClr val="0000FF"/>
                </a:solidFill>
              </a:rPr>
              <a:t>In </a:t>
            </a:r>
            <a:r>
              <a:rPr lang="it-IT" sz="1600" b="1" dirty="0">
                <a:solidFill>
                  <a:srgbClr val="0000FF"/>
                </a:solidFill>
              </a:rPr>
              <a:t>the </a:t>
            </a:r>
            <a:r>
              <a:rPr lang="it-IT" sz="1600" b="1" dirty="0" err="1">
                <a:solidFill>
                  <a:srgbClr val="0000FF"/>
                </a:solidFill>
              </a:rPr>
              <a:t>RoI</a:t>
            </a:r>
            <a:r>
              <a:rPr lang="it-IT" sz="1600" b="1" dirty="0">
                <a:solidFill>
                  <a:srgbClr val="0000FF"/>
                </a:solidFill>
              </a:rPr>
              <a:t> </a:t>
            </a:r>
            <a:r>
              <a:rPr lang="it-IT" sz="1600" b="1" dirty="0" err="1">
                <a:solidFill>
                  <a:srgbClr val="0000FF"/>
                </a:solidFill>
              </a:rPr>
              <a:t>apply</a:t>
            </a:r>
            <a:r>
              <a:rPr lang="it-IT" sz="1600" b="1" dirty="0">
                <a:solidFill>
                  <a:srgbClr val="0000FF"/>
                </a:solidFill>
              </a:rPr>
              <a:t> soft </a:t>
            </a:r>
            <a:r>
              <a:rPr lang="it-IT" sz="1600" b="1" dirty="0" err="1" smtClean="0">
                <a:solidFill>
                  <a:srgbClr val="0000FF"/>
                </a:solidFill>
              </a:rPr>
              <a:t>energy</a:t>
            </a:r>
            <a:r>
              <a:rPr lang="it-IT" sz="1600" b="1" dirty="0" smtClean="0">
                <a:solidFill>
                  <a:srgbClr val="0000FF"/>
                </a:solidFill>
              </a:rPr>
              <a:t> (</a:t>
            </a:r>
            <a:r>
              <a:rPr lang="it-IT" sz="1600" b="1" dirty="0" err="1" smtClean="0">
                <a:solidFill>
                  <a:srgbClr val="0000FF"/>
                </a:solidFill>
              </a:rPr>
              <a:t>pedestal</a:t>
            </a:r>
            <a:r>
              <a:rPr lang="it-IT" sz="1600" b="1" dirty="0" smtClean="0">
                <a:solidFill>
                  <a:srgbClr val="0000FF"/>
                </a:solidFill>
              </a:rPr>
              <a:t>) </a:t>
            </a:r>
            <a:r>
              <a:rPr lang="it-IT" sz="1600" b="1" dirty="0" err="1">
                <a:solidFill>
                  <a:srgbClr val="0000FF"/>
                </a:solidFill>
              </a:rPr>
              <a:t>subtraction</a:t>
            </a:r>
            <a:r>
              <a:rPr lang="it-IT" sz="1600" b="1" dirty="0">
                <a:solidFill>
                  <a:srgbClr val="0000FF"/>
                </a:solidFill>
              </a:rPr>
              <a:t>, i.e. use </a:t>
            </a:r>
            <a:r>
              <a:rPr lang="it-IT" sz="1600" b="1" dirty="0" err="1">
                <a:solidFill>
                  <a:srgbClr val="0000FF"/>
                </a:solidFill>
              </a:rPr>
              <a:t>as</a:t>
            </a:r>
            <a:r>
              <a:rPr lang="it-IT" sz="1600" b="1" dirty="0">
                <a:solidFill>
                  <a:srgbClr val="0000FF"/>
                </a:solidFill>
              </a:rPr>
              <a:t> </a:t>
            </a:r>
            <a:r>
              <a:rPr lang="it-IT" sz="1600" b="1" dirty="0" err="1">
                <a:solidFill>
                  <a:srgbClr val="0000FF"/>
                </a:solidFill>
              </a:rPr>
              <a:t>energy</a:t>
            </a:r>
            <a:r>
              <a:rPr lang="it-IT" sz="1600" b="1" dirty="0">
                <a:solidFill>
                  <a:srgbClr val="0000FF"/>
                </a:solidFill>
              </a:rPr>
              <a:t> </a:t>
            </a:r>
            <a:r>
              <a:rPr lang="it-IT" sz="1600" b="1" dirty="0" err="1">
                <a:solidFill>
                  <a:srgbClr val="0000FF"/>
                </a:solidFill>
              </a:rPr>
              <a:t>subtraction</a:t>
            </a:r>
            <a:r>
              <a:rPr lang="it-IT" sz="1600" b="1" dirty="0">
                <a:solidFill>
                  <a:srgbClr val="0000FF"/>
                </a:solidFill>
              </a:rPr>
              <a:t> the </a:t>
            </a:r>
            <a:r>
              <a:rPr lang="it-IT" sz="1600" b="1" dirty="0" err="1">
                <a:solidFill>
                  <a:srgbClr val="0000FF"/>
                </a:solidFill>
              </a:rPr>
              <a:t>mean</a:t>
            </a:r>
            <a:r>
              <a:rPr lang="it-IT" sz="1600" b="1" dirty="0">
                <a:solidFill>
                  <a:srgbClr val="0000FF"/>
                </a:solidFill>
              </a:rPr>
              <a:t> </a:t>
            </a:r>
            <a:r>
              <a:rPr lang="it-IT" sz="1600" b="1" dirty="0" err="1">
                <a:solidFill>
                  <a:srgbClr val="0000FF"/>
                </a:solidFill>
              </a:rPr>
              <a:t>value</a:t>
            </a:r>
            <a:r>
              <a:rPr lang="it-IT" sz="1600" b="1" dirty="0">
                <a:solidFill>
                  <a:srgbClr val="0000FF"/>
                </a:solidFill>
              </a:rPr>
              <a:t> of the background in </a:t>
            </a:r>
            <a:r>
              <a:rPr lang="it-IT" sz="1600" b="1" dirty="0" err="1">
                <a:solidFill>
                  <a:srgbClr val="0000FF"/>
                </a:solidFill>
              </a:rPr>
              <a:t>that</a:t>
            </a:r>
            <a:r>
              <a:rPr lang="it-IT" sz="1600" b="1" dirty="0">
                <a:solidFill>
                  <a:srgbClr val="0000FF"/>
                </a:solidFill>
              </a:rPr>
              <a:t> </a:t>
            </a:r>
            <a:r>
              <a:rPr lang="it-IT" sz="1600" b="1" dirty="0" err="1">
                <a:solidFill>
                  <a:srgbClr val="0000FF"/>
                </a:solidFill>
              </a:rPr>
              <a:t>region</a:t>
            </a:r>
            <a:r>
              <a:rPr lang="it-IT" sz="1600" b="1" dirty="0">
                <a:solidFill>
                  <a:srgbClr val="0000FF"/>
                </a:solidFill>
              </a:rPr>
              <a:t>.</a:t>
            </a:r>
            <a:endParaRPr sz="1600" dirty="0"/>
          </a:p>
          <a:p>
            <a:pPr marL="285750" indent="-285750">
              <a:buSzPct val="80000"/>
              <a:buFont typeface="Arial"/>
              <a:buChar char="•"/>
            </a:pPr>
            <a:r>
              <a:rPr lang="it-IT" sz="1600" b="1" dirty="0" smtClean="0">
                <a:solidFill>
                  <a:srgbClr val="0000FF"/>
                </a:solidFill>
              </a:rPr>
              <a:t>In </a:t>
            </a:r>
            <a:r>
              <a:rPr lang="it-IT" sz="1600" b="1" dirty="0">
                <a:solidFill>
                  <a:srgbClr val="0000FF"/>
                </a:solidFill>
              </a:rPr>
              <a:t>the </a:t>
            </a:r>
            <a:r>
              <a:rPr lang="it-IT" sz="1600" b="1" dirty="0" err="1">
                <a:solidFill>
                  <a:srgbClr val="0000FF"/>
                </a:solidFill>
              </a:rPr>
              <a:t>other</a:t>
            </a:r>
            <a:r>
              <a:rPr lang="it-IT" sz="1600" b="1" dirty="0">
                <a:solidFill>
                  <a:srgbClr val="0000FF"/>
                </a:solidFill>
              </a:rPr>
              <a:t> </a:t>
            </a:r>
            <a:r>
              <a:rPr lang="it-IT" sz="1600" b="1" dirty="0" err="1">
                <a:solidFill>
                  <a:srgbClr val="0000FF"/>
                </a:solidFill>
              </a:rPr>
              <a:t>regions</a:t>
            </a:r>
            <a:r>
              <a:rPr lang="it-IT" sz="1600" b="1" dirty="0">
                <a:solidFill>
                  <a:srgbClr val="0000FF"/>
                </a:solidFill>
              </a:rPr>
              <a:t> </a:t>
            </a:r>
            <a:r>
              <a:rPr lang="it-IT" sz="1600" b="1" dirty="0" err="1">
                <a:solidFill>
                  <a:srgbClr val="0000FF"/>
                </a:solidFill>
              </a:rPr>
              <a:t>apply</a:t>
            </a:r>
            <a:r>
              <a:rPr lang="it-IT" sz="1600" b="1" dirty="0">
                <a:solidFill>
                  <a:srgbClr val="0000FF"/>
                </a:solidFill>
              </a:rPr>
              <a:t> hard </a:t>
            </a:r>
            <a:r>
              <a:rPr lang="it-IT" sz="1600" b="1" dirty="0" err="1">
                <a:solidFill>
                  <a:srgbClr val="0000FF"/>
                </a:solidFill>
              </a:rPr>
              <a:t>energy</a:t>
            </a:r>
            <a:r>
              <a:rPr lang="it-IT" sz="1600" b="1" dirty="0">
                <a:solidFill>
                  <a:srgbClr val="0000FF"/>
                </a:solidFill>
              </a:rPr>
              <a:t> </a:t>
            </a:r>
            <a:r>
              <a:rPr lang="it-IT" sz="1600" b="1" dirty="0" err="1">
                <a:solidFill>
                  <a:srgbClr val="0000FF"/>
                </a:solidFill>
              </a:rPr>
              <a:t>cut</a:t>
            </a:r>
            <a:r>
              <a:rPr lang="it-IT" sz="1600" b="1" dirty="0">
                <a:solidFill>
                  <a:srgbClr val="0000FF"/>
                </a:solidFill>
              </a:rPr>
              <a:t>.</a:t>
            </a:r>
            <a:endParaRPr sz="1600" dirty="0"/>
          </a:p>
          <a:p>
            <a:pPr marL="285750" indent="-285750">
              <a:buSzPct val="80000"/>
              <a:buFont typeface="Arial"/>
              <a:buChar char="•"/>
            </a:pPr>
            <a:r>
              <a:rPr lang="it-IT" sz="1600" b="1" dirty="0" err="1" smtClean="0">
                <a:solidFill>
                  <a:srgbClr val="0000FF"/>
                </a:solidFill>
              </a:rPr>
              <a:t>Final</a:t>
            </a:r>
            <a:r>
              <a:rPr lang="it-IT" sz="1600" b="1" dirty="0" smtClean="0">
                <a:solidFill>
                  <a:srgbClr val="0000FF"/>
                </a:solidFill>
              </a:rPr>
              <a:t> </a:t>
            </a:r>
            <a:r>
              <a:rPr lang="it-IT" sz="1600" b="1" dirty="0" err="1">
                <a:solidFill>
                  <a:srgbClr val="0000FF"/>
                </a:solidFill>
              </a:rPr>
              <a:t>energy</a:t>
            </a:r>
            <a:r>
              <a:rPr lang="it-IT" sz="1600" b="1" dirty="0">
                <a:solidFill>
                  <a:srgbClr val="0000FF"/>
                </a:solidFill>
              </a:rPr>
              <a:t> </a:t>
            </a:r>
            <a:r>
              <a:rPr lang="it-IT" sz="1600" b="1" dirty="0" err="1">
                <a:solidFill>
                  <a:srgbClr val="0000FF"/>
                </a:solidFill>
              </a:rPr>
              <a:t>recovered</a:t>
            </a:r>
            <a:r>
              <a:rPr lang="it-IT" sz="1600" b="1" dirty="0">
                <a:solidFill>
                  <a:srgbClr val="0000FF"/>
                </a:solidFill>
              </a:rPr>
              <a:t> to take in account the </a:t>
            </a:r>
            <a:r>
              <a:rPr lang="it-IT" sz="1600" b="1" dirty="0" err="1">
                <a:solidFill>
                  <a:srgbClr val="0000FF"/>
                </a:solidFill>
              </a:rPr>
              <a:t>signal</a:t>
            </a:r>
            <a:r>
              <a:rPr lang="it-IT" sz="1600" b="1" dirty="0">
                <a:solidFill>
                  <a:srgbClr val="0000FF"/>
                </a:solidFill>
              </a:rPr>
              <a:t> </a:t>
            </a:r>
            <a:r>
              <a:rPr lang="it-IT" sz="1600" b="1" dirty="0" err="1">
                <a:solidFill>
                  <a:srgbClr val="0000FF"/>
                </a:solidFill>
              </a:rPr>
              <a:t>efficiency</a:t>
            </a:r>
            <a:r>
              <a:rPr lang="it-IT" sz="1600" b="1" dirty="0">
                <a:solidFill>
                  <a:srgbClr val="0000FF"/>
                </a:solidFill>
              </a:rPr>
              <a:t>.</a:t>
            </a:r>
            <a:endParaRPr sz="1600" dirty="0"/>
          </a:p>
        </p:txBody>
      </p:sp>
      <p:sp>
        <p:nvSpPr>
          <p:cNvPr id="269" name="CustomShape 7"/>
          <p:cNvSpPr/>
          <p:nvPr/>
        </p:nvSpPr>
        <p:spPr>
          <a:xfrm>
            <a:off x="169480" y="989722"/>
            <a:ext cx="8310074" cy="638475"/>
          </a:xfrm>
          <a:prstGeom prst="rect">
            <a:avLst/>
          </a:prstGeom>
        </p:spPr>
        <p:txBody>
          <a:bodyPr lIns="81639" tIns="42452" rIns="81639" bIns="42452"/>
          <a:lstStyle/>
          <a:p>
            <a:pPr>
              <a:buSzPct val="80000"/>
            </a:pPr>
            <a:r>
              <a:rPr lang="it-IT" b="1" dirty="0" err="1" smtClean="0">
                <a:solidFill>
                  <a:srgbClr val="000000"/>
                </a:solidFill>
              </a:rPr>
              <a:t>Define</a:t>
            </a:r>
            <a:r>
              <a:rPr lang="it-IT" b="1" dirty="0" smtClean="0">
                <a:solidFill>
                  <a:srgbClr val="000000"/>
                </a:solidFill>
              </a:rPr>
              <a:t> </a:t>
            </a:r>
            <a:r>
              <a:rPr lang="it-IT" b="1" dirty="0">
                <a:solidFill>
                  <a:srgbClr val="000000"/>
                </a:solidFill>
              </a:rPr>
              <a:t>time gate with </a:t>
            </a:r>
            <a:r>
              <a:rPr lang="it-IT" b="1" dirty="0" err="1" smtClean="0">
                <a:solidFill>
                  <a:srgbClr val="000000"/>
                </a:solidFill>
              </a:rPr>
              <a:t>fixed</a:t>
            </a:r>
            <a:r>
              <a:rPr lang="it-IT" b="1" dirty="0" smtClean="0">
                <a:solidFill>
                  <a:srgbClr val="000000"/>
                </a:solidFill>
              </a:rPr>
              <a:t> </a:t>
            </a:r>
            <a:r>
              <a:rPr lang="it-IT" b="1" dirty="0" err="1">
                <a:solidFill>
                  <a:srgbClr val="000000"/>
                </a:solidFill>
              </a:rPr>
              <a:t>width</a:t>
            </a:r>
            <a:r>
              <a:rPr lang="it-IT" b="1" dirty="0">
                <a:solidFill>
                  <a:srgbClr val="000000"/>
                </a:solidFill>
              </a:rPr>
              <a:t>, </a:t>
            </a:r>
            <a:r>
              <a:rPr lang="it-IT" b="1" dirty="0" err="1">
                <a:solidFill>
                  <a:srgbClr val="000000"/>
                </a:solidFill>
              </a:rPr>
              <a:t>but</a:t>
            </a:r>
            <a:r>
              <a:rPr lang="it-IT" b="1" dirty="0">
                <a:solidFill>
                  <a:srgbClr val="000000"/>
                </a:solidFill>
              </a:rPr>
              <a:t> start and stop are theta </a:t>
            </a:r>
            <a:r>
              <a:rPr lang="it-IT" b="1" dirty="0" err="1">
                <a:solidFill>
                  <a:srgbClr val="000000"/>
                </a:solidFill>
              </a:rPr>
              <a:t>dependent</a:t>
            </a:r>
            <a:r>
              <a:rPr lang="it-IT" b="1" dirty="0">
                <a:solidFill>
                  <a:srgbClr val="000000"/>
                </a:solidFill>
              </a:rPr>
              <a:t>
</a:t>
            </a:r>
            <a:r>
              <a:rPr lang="it-IT" b="1" dirty="0" err="1">
                <a:solidFill>
                  <a:srgbClr val="000000"/>
                </a:solidFill>
              </a:rPr>
              <a:t>according</a:t>
            </a:r>
            <a:r>
              <a:rPr lang="it-IT" b="1" dirty="0">
                <a:solidFill>
                  <a:srgbClr val="000000"/>
                </a:solidFill>
              </a:rPr>
              <a:t> to the </a:t>
            </a:r>
            <a:r>
              <a:rPr lang="it-IT" b="1" dirty="0" err="1">
                <a:solidFill>
                  <a:srgbClr val="000000"/>
                </a:solidFill>
              </a:rPr>
              <a:t>distance</a:t>
            </a:r>
            <a:r>
              <a:rPr lang="it-IT" b="1" dirty="0">
                <a:solidFill>
                  <a:srgbClr val="000000"/>
                </a:solidFill>
              </a:rPr>
              <a:t> of the </a:t>
            </a:r>
            <a:r>
              <a:rPr lang="it-IT" b="1" dirty="0" err="1">
                <a:solidFill>
                  <a:srgbClr val="000000"/>
                </a:solidFill>
              </a:rPr>
              <a:t>tower</a:t>
            </a:r>
            <a:r>
              <a:rPr lang="it-IT" b="1" dirty="0">
                <a:solidFill>
                  <a:srgbClr val="000000"/>
                </a:solidFill>
              </a:rPr>
              <a:t> from the IP.</a:t>
            </a:r>
            <a:endParaRPr dirty="0"/>
          </a:p>
        </p:txBody>
      </p:sp>
      <p:graphicFrame>
        <p:nvGraphicFramePr>
          <p:cNvPr id="270" name="Table 8"/>
          <p:cNvGraphicFramePr/>
          <p:nvPr>
            <p:extLst>
              <p:ext uri="{D42A27DB-BD31-4B8C-83A1-F6EECF244321}">
                <p14:modId xmlns:p14="http://schemas.microsoft.com/office/powerpoint/2010/main" val="607760233"/>
              </p:ext>
            </p:extLst>
          </p:nvPr>
        </p:nvGraphicFramePr>
        <p:xfrm>
          <a:off x="169480" y="1610916"/>
          <a:ext cx="5142433" cy="2817418"/>
        </p:xfrm>
        <a:graphic>
          <a:graphicData uri="http://schemas.openxmlformats.org/drawingml/2006/table">
            <a:tbl>
              <a:tblPr/>
              <a:tblGrid>
                <a:gridCol w="1797417"/>
                <a:gridCol w="887950"/>
                <a:gridCol w="893151"/>
                <a:gridCol w="861287"/>
                <a:gridCol w="702628"/>
              </a:tblGrid>
              <a:tr h="484042">
                <a:tc>
                  <a:txBody>
                    <a:bodyPr/>
                    <a:lstStyle/>
                    <a:p>
                      <a:pPr algn="ctr">
                        <a:lnSpc>
                          <a:spcPct val="100000"/>
                        </a:lnSpc>
                      </a:pPr>
                      <a:r>
                        <a:rPr lang="en-US" sz="1400" b="1" dirty="0">
                          <a:solidFill>
                            <a:srgbClr val="000000"/>
                          </a:solidFill>
                          <a:latin typeface="Arial"/>
                          <a:ea typeface="DejaVu Sans"/>
                        </a:rPr>
                        <a:t>Time gate for each section</a:t>
                      </a:r>
                      <a:endParaRPr sz="1400" dirty="0"/>
                    </a:p>
                  </a:txBody>
                  <a:tcPr marT="41476" marB="41476"/>
                </a:tc>
                <a:tc>
                  <a:txBody>
                    <a:bodyPr/>
                    <a:lstStyle/>
                    <a:p>
                      <a:endParaRPr lang="en-US" sz="1400" dirty="0"/>
                    </a:p>
                  </a:txBody>
                  <a:tcPr marT="41476" marB="41476"/>
                </a:tc>
                <a:tc>
                  <a:txBody>
                    <a:bodyPr/>
                    <a:lstStyle/>
                    <a:p>
                      <a:endParaRPr lang="en-US" sz="1400"/>
                    </a:p>
                  </a:txBody>
                  <a:tcPr marT="41476" marB="41476"/>
                </a:tc>
                <a:tc>
                  <a:txBody>
                    <a:bodyPr/>
                    <a:lstStyle/>
                    <a:p>
                      <a:endParaRPr lang="en-US" sz="1400"/>
                    </a:p>
                  </a:txBody>
                  <a:tcPr marT="41476" marB="41476"/>
                </a:tc>
                <a:tc>
                  <a:txBody>
                    <a:bodyPr/>
                    <a:lstStyle/>
                    <a:p>
                      <a:endParaRPr lang="en-US" sz="1400"/>
                    </a:p>
                  </a:txBody>
                  <a:tcPr marT="41476" marB="41476"/>
                </a:tc>
              </a:tr>
              <a:tr h="339957">
                <a:tc>
                  <a:txBody>
                    <a:bodyPr/>
                    <a:lstStyle/>
                    <a:p>
                      <a:endParaRPr lang="en-US" sz="1400" dirty="0"/>
                    </a:p>
                  </a:txBody>
                  <a:tcPr marT="41476" marB="41476"/>
                </a:tc>
                <a:tc>
                  <a:txBody>
                    <a:bodyPr/>
                    <a:lstStyle/>
                    <a:p>
                      <a:pPr>
                        <a:lnSpc>
                          <a:spcPct val="100000"/>
                        </a:lnSpc>
                      </a:pPr>
                      <a:r>
                        <a:rPr lang="en-US" sz="1400" dirty="0" smtClean="0">
                          <a:solidFill>
                            <a:srgbClr val="000000"/>
                          </a:solidFill>
                          <a:latin typeface="Arial"/>
                          <a:ea typeface="DejaVu Sans"/>
                        </a:rPr>
                        <a:t>Front</a:t>
                      </a:r>
                      <a:endParaRPr sz="1400" dirty="0"/>
                    </a:p>
                  </a:txBody>
                  <a:tcPr marT="41476" marB="41476"/>
                </a:tc>
                <a:tc>
                  <a:txBody>
                    <a:bodyPr/>
                    <a:lstStyle/>
                    <a:p>
                      <a:pPr>
                        <a:lnSpc>
                          <a:spcPct val="100000"/>
                        </a:lnSpc>
                      </a:pPr>
                      <a:r>
                        <a:rPr lang="en-US" sz="1400" dirty="0" smtClean="0">
                          <a:solidFill>
                            <a:srgbClr val="000000"/>
                          </a:solidFill>
                          <a:latin typeface="Arial"/>
                          <a:ea typeface="DejaVu Sans"/>
                        </a:rPr>
                        <a:t>Rear</a:t>
                      </a:r>
                      <a:endParaRPr sz="1400" dirty="0"/>
                    </a:p>
                  </a:txBody>
                  <a:tcPr marT="41476" marB="41476"/>
                </a:tc>
                <a:tc>
                  <a:txBody>
                    <a:bodyPr/>
                    <a:lstStyle/>
                    <a:p>
                      <a:endParaRPr lang="en-US" sz="1400"/>
                    </a:p>
                  </a:txBody>
                  <a:tcPr marT="41476" marB="41476"/>
                </a:tc>
                <a:tc>
                  <a:txBody>
                    <a:bodyPr/>
                    <a:lstStyle/>
                    <a:p>
                      <a:endParaRPr lang="en-US" sz="1400"/>
                    </a:p>
                  </a:txBody>
                  <a:tcPr marT="41476" marB="41476"/>
                </a:tc>
              </a:tr>
              <a:tr h="281412">
                <a:tc>
                  <a:txBody>
                    <a:bodyPr/>
                    <a:lstStyle/>
                    <a:p>
                      <a:pPr>
                        <a:lnSpc>
                          <a:spcPct val="100000"/>
                        </a:lnSpc>
                      </a:pPr>
                      <a:r>
                        <a:rPr lang="en-US" sz="1400">
                          <a:solidFill>
                            <a:srgbClr val="000000"/>
                          </a:solidFill>
                          <a:latin typeface="Arial"/>
                          <a:ea typeface="DejaVu Sans"/>
                        </a:rPr>
                        <a:t>Scint</a:t>
                      </a:r>
                      <a:endParaRPr sz="1400"/>
                    </a:p>
                  </a:txBody>
                  <a:tcPr marT="41476" marB="41476"/>
                </a:tc>
                <a:tc>
                  <a:txBody>
                    <a:bodyPr/>
                    <a:lstStyle/>
                    <a:p>
                      <a:pPr>
                        <a:lnSpc>
                          <a:spcPct val="100000"/>
                        </a:lnSpc>
                      </a:pPr>
                      <a:r>
                        <a:rPr lang="en-US" sz="1400" dirty="0" err="1">
                          <a:solidFill>
                            <a:srgbClr val="000000"/>
                          </a:solidFill>
                          <a:latin typeface="Arial"/>
                          <a:ea typeface="DejaVu Sans"/>
                        </a:rPr>
                        <a:t>Cer</a:t>
                      </a:r>
                      <a:endParaRPr sz="1400" dirty="0"/>
                    </a:p>
                  </a:txBody>
                  <a:tcPr marT="41476" marB="41476"/>
                </a:tc>
                <a:tc>
                  <a:txBody>
                    <a:bodyPr/>
                    <a:lstStyle/>
                    <a:p>
                      <a:pPr>
                        <a:lnSpc>
                          <a:spcPct val="100000"/>
                        </a:lnSpc>
                      </a:pPr>
                      <a:r>
                        <a:rPr lang="en-US" sz="1400">
                          <a:solidFill>
                            <a:srgbClr val="000000"/>
                          </a:solidFill>
                          <a:latin typeface="Arial"/>
                          <a:ea typeface="DejaVu Sans"/>
                        </a:rPr>
                        <a:t>Scint</a:t>
                      </a:r>
                      <a:endParaRPr sz="1400"/>
                    </a:p>
                  </a:txBody>
                  <a:tcPr marT="41476" marB="41476"/>
                </a:tc>
                <a:tc>
                  <a:txBody>
                    <a:bodyPr/>
                    <a:lstStyle/>
                    <a:p>
                      <a:pPr>
                        <a:lnSpc>
                          <a:spcPct val="100000"/>
                        </a:lnSpc>
                      </a:pPr>
                      <a:r>
                        <a:rPr lang="en-US" sz="1400">
                          <a:solidFill>
                            <a:srgbClr val="000000"/>
                          </a:solidFill>
                          <a:latin typeface="Arial"/>
                          <a:ea typeface="DejaVu Sans"/>
                        </a:rPr>
                        <a:t>Cer</a:t>
                      </a:r>
                      <a:endParaRPr sz="1400"/>
                    </a:p>
                  </a:txBody>
                  <a:tcPr marT="41476" marB="41476"/>
                </a:tc>
                <a:tc>
                  <a:txBody>
                    <a:bodyPr/>
                    <a:lstStyle/>
                    <a:p>
                      <a:endParaRPr lang="en-US" sz="1400"/>
                    </a:p>
                  </a:txBody>
                  <a:tcPr marT="41476" marB="41476"/>
                </a:tc>
              </a:tr>
              <a:tr h="484042">
                <a:tc>
                  <a:txBody>
                    <a:bodyPr/>
                    <a:lstStyle/>
                    <a:p>
                      <a:pPr>
                        <a:lnSpc>
                          <a:spcPct val="100000"/>
                        </a:lnSpc>
                      </a:pPr>
                      <a:r>
                        <a:rPr lang="en-US" sz="1400">
                          <a:solidFill>
                            <a:srgbClr val="000000"/>
                          </a:solidFill>
                          <a:latin typeface="Arial"/>
                          <a:ea typeface="DejaVu Sans"/>
                        </a:rPr>
                        <a:t>front</a:t>
                      </a:r>
                      <a:endParaRPr sz="1400"/>
                    </a:p>
                  </a:txBody>
                  <a:tcPr marT="41476" marB="41476"/>
                </a:tc>
                <a:tc>
                  <a:txBody>
                    <a:bodyPr/>
                    <a:lstStyle/>
                    <a:p>
                      <a:pPr>
                        <a:lnSpc>
                          <a:spcPct val="100000"/>
                        </a:lnSpc>
                      </a:pPr>
                      <a:r>
                        <a:rPr lang="en-US" sz="1400" dirty="0">
                          <a:solidFill>
                            <a:srgbClr val="000000"/>
                          </a:solidFill>
                          <a:latin typeface="Arial"/>
                          <a:ea typeface="DejaVu Sans"/>
                        </a:rPr>
                        <a:t>6.5 ns</a:t>
                      </a:r>
                      <a:endParaRPr sz="1400" dirty="0"/>
                    </a:p>
                  </a:txBody>
                  <a:tcPr marT="41476" marB="41476"/>
                </a:tc>
                <a:tc>
                  <a:txBody>
                    <a:bodyPr/>
                    <a:lstStyle/>
                    <a:p>
                      <a:pPr>
                        <a:lnSpc>
                          <a:spcPct val="100000"/>
                        </a:lnSpc>
                      </a:pPr>
                      <a:r>
                        <a:rPr lang="en-US" sz="1400">
                          <a:solidFill>
                            <a:srgbClr val="000000"/>
                          </a:solidFill>
                          <a:latin typeface="Arial"/>
                          <a:ea typeface="DejaVu Sans"/>
                        </a:rPr>
                        <a:t>1.5 ns</a:t>
                      </a:r>
                      <a:endParaRPr sz="1400"/>
                    </a:p>
                  </a:txBody>
                  <a:tcPr marT="41476" marB="41476"/>
                </a:tc>
                <a:tc>
                  <a:txBody>
                    <a:bodyPr/>
                    <a:lstStyle/>
                    <a:p>
                      <a:pPr>
                        <a:lnSpc>
                          <a:spcPct val="100000"/>
                        </a:lnSpc>
                      </a:pPr>
                      <a:r>
                        <a:rPr lang="en-US" sz="1400">
                          <a:solidFill>
                            <a:srgbClr val="000000"/>
                          </a:solidFill>
                          <a:latin typeface="Arial"/>
                          <a:ea typeface="Arial"/>
                        </a:rPr>
                        <a:t>15.</a:t>
                      </a:r>
                      <a:r>
                        <a:rPr lang="en-US" sz="1400">
                          <a:solidFill>
                            <a:srgbClr val="000000"/>
                          </a:solidFill>
                          <a:latin typeface="Arial"/>
                          <a:ea typeface="DejaVu Sans"/>
                        </a:rPr>
                        <a:t> ns</a:t>
                      </a:r>
                      <a:endParaRPr sz="1400"/>
                    </a:p>
                  </a:txBody>
                  <a:tcPr marT="41476" marB="41476"/>
                </a:tc>
                <a:tc>
                  <a:txBody>
                    <a:bodyPr/>
                    <a:lstStyle/>
                    <a:p>
                      <a:pPr>
                        <a:lnSpc>
                          <a:spcPct val="100000"/>
                        </a:lnSpc>
                      </a:pPr>
                      <a:r>
                        <a:rPr lang="en-US" sz="1400" dirty="0">
                          <a:solidFill>
                            <a:srgbClr val="000000"/>
                          </a:solidFill>
                          <a:latin typeface="Arial"/>
                          <a:ea typeface="Arial"/>
                        </a:rPr>
                        <a:t>11.5</a:t>
                      </a:r>
                      <a:r>
                        <a:rPr lang="en-US" sz="1400" dirty="0">
                          <a:solidFill>
                            <a:srgbClr val="000000"/>
                          </a:solidFill>
                          <a:latin typeface="Arial"/>
                          <a:ea typeface="DejaVu Sans"/>
                        </a:rPr>
                        <a:t> ns</a:t>
                      </a:r>
                      <a:endParaRPr sz="1400" dirty="0"/>
                    </a:p>
                  </a:txBody>
                  <a:tcPr marT="41476" marB="41476"/>
                </a:tc>
              </a:tr>
              <a:tr h="451383">
                <a:tc>
                  <a:txBody>
                    <a:bodyPr/>
                    <a:lstStyle/>
                    <a:p>
                      <a:pPr>
                        <a:lnSpc>
                          <a:spcPct val="100000"/>
                        </a:lnSpc>
                      </a:pPr>
                      <a:r>
                        <a:rPr lang="en-US" sz="1400">
                          <a:solidFill>
                            <a:srgbClr val="000000"/>
                          </a:solidFill>
                          <a:latin typeface="Arial"/>
                          <a:ea typeface="DejaVu Sans"/>
                        </a:rPr>
                        <a:t>back</a:t>
                      </a:r>
                      <a:endParaRPr sz="1400"/>
                    </a:p>
                  </a:txBody>
                  <a:tcPr marT="41476" marB="41476"/>
                </a:tc>
                <a:tc>
                  <a:txBody>
                    <a:bodyPr/>
                    <a:lstStyle/>
                    <a:p>
                      <a:pPr>
                        <a:lnSpc>
                          <a:spcPct val="100000"/>
                        </a:lnSpc>
                      </a:pPr>
                      <a:r>
                        <a:rPr lang="en-US" sz="1400">
                          <a:solidFill>
                            <a:srgbClr val="000000"/>
                          </a:solidFill>
                          <a:latin typeface="Arial"/>
                          <a:ea typeface="DejaVu Sans"/>
                        </a:rPr>
                        <a:t>6.5 ns</a:t>
                      </a:r>
                      <a:endParaRPr sz="1400"/>
                    </a:p>
                  </a:txBody>
                  <a:tcPr marT="41476" marB="41476"/>
                </a:tc>
                <a:tc>
                  <a:txBody>
                    <a:bodyPr/>
                    <a:lstStyle/>
                    <a:p>
                      <a:pPr>
                        <a:lnSpc>
                          <a:spcPct val="100000"/>
                        </a:lnSpc>
                      </a:pPr>
                      <a:r>
                        <a:rPr lang="en-US" sz="1400" dirty="0">
                          <a:solidFill>
                            <a:srgbClr val="000000"/>
                          </a:solidFill>
                          <a:latin typeface="Arial"/>
                          <a:ea typeface="DejaVu Sans"/>
                        </a:rPr>
                        <a:t>1.0 ns</a:t>
                      </a:r>
                      <a:endParaRPr sz="1400" dirty="0"/>
                    </a:p>
                  </a:txBody>
                  <a:tcPr marT="41476" marB="41476"/>
                </a:tc>
                <a:tc>
                  <a:txBody>
                    <a:bodyPr/>
                    <a:lstStyle/>
                    <a:p>
                      <a:pPr>
                        <a:lnSpc>
                          <a:spcPct val="100000"/>
                        </a:lnSpc>
                      </a:pPr>
                      <a:r>
                        <a:rPr lang="en-US" sz="1400" dirty="0">
                          <a:solidFill>
                            <a:srgbClr val="000000"/>
                          </a:solidFill>
                          <a:latin typeface="Arial"/>
                          <a:ea typeface="DejaVu Sans"/>
                        </a:rPr>
                        <a:t>11.0 ns</a:t>
                      </a:r>
                      <a:endParaRPr sz="1400" dirty="0"/>
                    </a:p>
                  </a:txBody>
                  <a:tcPr marT="41476" marB="41476"/>
                </a:tc>
                <a:tc>
                  <a:txBody>
                    <a:bodyPr/>
                    <a:lstStyle/>
                    <a:p>
                      <a:pPr>
                        <a:lnSpc>
                          <a:spcPct val="100000"/>
                        </a:lnSpc>
                      </a:pPr>
                      <a:r>
                        <a:rPr lang="en-US" sz="1400">
                          <a:solidFill>
                            <a:srgbClr val="000000"/>
                          </a:solidFill>
                          <a:latin typeface="Arial"/>
                          <a:ea typeface="Arial"/>
                        </a:rPr>
                        <a:t>8.</a:t>
                      </a:r>
                      <a:r>
                        <a:rPr lang="en-US" sz="1400">
                          <a:solidFill>
                            <a:srgbClr val="000000"/>
                          </a:solidFill>
                          <a:latin typeface="Arial"/>
                          <a:ea typeface="DejaVu Sans"/>
                        </a:rPr>
                        <a:t>0 ns</a:t>
                      </a:r>
                      <a:endParaRPr sz="1400"/>
                    </a:p>
                  </a:txBody>
                  <a:tcPr marT="41476" marB="41476"/>
                </a:tc>
              </a:tr>
              <a:tr h="322091">
                <a:tc>
                  <a:txBody>
                    <a:bodyPr/>
                    <a:lstStyle/>
                    <a:p>
                      <a:pPr>
                        <a:lnSpc>
                          <a:spcPct val="100000"/>
                        </a:lnSpc>
                      </a:pPr>
                      <a:r>
                        <a:rPr lang="en-US" sz="1400">
                          <a:solidFill>
                            <a:srgbClr val="000000"/>
                          </a:solidFill>
                          <a:latin typeface="Arial"/>
                          <a:ea typeface="DejaVu Sans"/>
                        </a:rPr>
                        <a:t>Signal efficiency</a:t>
                      </a:r>
                      <a:endParaRPr sz="1400"/>
                    </a:p>
                  </a:txBody>
                  <a:tcPr marT="41476" marB="41476"/>
                </a:tc>
                <a:tc>
                  <a:txBody>
                    <a:bodyPr/>
                    <a:lstStyle/>
                    <a:p>
                      <a:pPr algn="ctr">
                        <a:lnSpc>
                          <a:spcPct val="100000"/>
                        </a:lnSpc>
                      </a:pPr>
                      <a:r>
                        <a:rPr lang="en-US" sz="1400">
                          <a:solidFill>
                            <a:srgbClr val="000000"/>
                          </a:solidFill>
                          <a:latin typeface="Arial"/>
                          <a:ea typeface="DejaVu Sans"/>
                        </a:rPr>
                        <a:t>90%</a:t>
                      </a:r>
                      <a:endParaRPr sz="1400"/>
                    </a:p>
                  </a:txBody>
                  <a:tcPr marT="41476" marB="41476"/>
                </a:tc>
                <a:tc>
                  <a:txBody>
                    <a:bodyPr/>
                    <a:lstStyle/>
                    <a:p>
                      <a:pPr algn="ctr">
                        <a:lnSpc>
                          <a:spcPct val="100000"/>
                        </a:lnSpc>
                      </a:pPr>
                      <a:r>
                        <a:rPr lang="en-US" sz="1400">
                          <a:solidFill>
                            <a:srgbClr val="000000"/>
                          </a:solidFill>
                          <a:latin typeface="Arial"/>
                          <a:ea typeface="DejaVu Sans"/>
                        </a:rPr>
                        <a:t>90%</a:t>
                      </a:r>
                      <a:endParaRPr sz="1400"/>
                    </a:p>
                  </a:txBody>
                  <a:tcPr marT="41476" marB="41476"/>
                </a:tc>
                <a:tc>
                  <a:txBody>
                    <a:bodyPr/>
                    <a:lstStyle/>
                    <a:p>
                      <a:endParaRPr lang="en-US" sz="1400"/>
                    </a:p>
                  </a:txBody>
                  <a:tcPr marT="41476" marB="41476"/>
                </a:tc>
                <a:tc>
                  <a:txBody>
                    <a:bodyPr/>
                    <a:lstStyle/>
                    <a:p>
                      <a:endParaRPr lang="en-US" sz="1400" dirty="0"/>
                    </a:p>
                  </a:txBody>
                  <a:tcPr marT="41476" marB="41476"/>
                </a:tc>
              </a:tr>
              <a:tr h="388332">
                <a:tc>
                  <a:txBody>
                    <a:bodyPr/>
                    <a:lstStyle/>
                    <a:p>
                      <a:pPr>
                        <a:lnSpc>
                          <a:spcPct val="100000"/>
                        </a:lnSpc>
                      </a:pPr>
                      <a:r>
                        <a:rPr lang="en-US" sz="1400" dirty="0" smtClean="0">
                          <a:solidFill>
                            <a:srgbClr val="000000"/>
                          </a:solidFill>
                          <a:latin typeface="Arial"/>
                          <a:ea typeface="DejaVu Sans"/>
                        </a:rPr>
                        <a:t>BG</a:t>
                      </a:r>
                      <a:r>
                        <a:rPr lang="en-US" sz="1400" baseline="0" dirty="0" smtClean="0">
                          <a:solidFill>
                            <a:srgbClr val="000000"/>
                          </a:solidFill>
                          <a:latin typeface="Arial"/>
                          <a:ea typeface="DejaVu Sans"/>
                        </a:rPr>
                        <a:t> </a:t>
                      </a:r>
                      <a:r>
                        <a:rPr lang="en-US" sz="1400" dirty="0" smtClean="0">
                          <a:solidFill>
                            <a:srgbClr val="000000"/>
                          </a:solidFill>
                          <a:latin typeface="Arial"/>
                          <a:ea typeface="DejaVu Sans"/>
                        </a:rPr>
                        <a:t>suppression</a:t>
                      </a:r>
                      <a:endParaRPr sz="1400" dirty="0"/>
                    </a:p>
                  </a:txBody>
                  <a:tcPr marT="41476" marB="41476"/>
                </a:tc>
                <a:tc>
                  <a:txBody>
                    <a:bodyPr/>
                    <a:lstStyle/>
                    <a:p>
                      <a:pPr algn="ctr">
                        <a:lnSpc>
                          <a:spcPct val="100000"/>
                        </a:lnSpc>
                      </a:pPr>
                      <a:r>
                        <a:rPr lang="en-US" sz="1400">
                          <a:solidFill>
                            <a:srgbClr val="000000"/>
                          </a:solidFill>
                          <a:latin typeface="Arial"/>
                          <a:ea typeface="DejaVu Sans"/>
                        </a:rPr>
                        <a:t>85.5%</a:t>
                      </a:r>
                      <a:endParaRPr sz="1400"/>
                    </a:p>
                  </a:txBody>
                  <a:tcPr marT="41476" marB="41476"/>
                </a:tc>
                <a:tc>
                  <a:txBody>
                    <a:bodyPr/>
                    <a:lstStyle/>
                    <a:p>
                      <a:pPr algn="ctr">
                        <a:lnSpc>
                          <a:spcPct val="100000"/>
                        </a:lnSpc>
                      </a:pPr>
                      <a:r>
                        <a:rPr lang="en-US" sz="1400">
                          <a:solidFill>
                            <a:srgbClr val="000000"/>
                          </a:solidFill>
                          <a:latin typeface="Arial"/>
                          <a:ea typeface="DejaVu Sans"/>
                        </a:rPr>
                        <a:t>92.5%</a:t>
                      </a:r>
                      <a:endParaRPr sz="1400"/>
                    </a:p>
                  </a:txBody>
                  <a:tcPr marT="41476" marB="41476"/>
                </a:tc>
                <a:tc>
                  <a:txBody>
                    <a:bodyPr/>
                    <a:lstStyle/>
                    <a:p>
                      <a:endParaRPr lang="en-US" sz="1400"/>
                    </a:p>
                  </a:txBody>
                  <a:tcPr marT="41476" marB="41476"/>
                </a:tc>
                <a:tc>
                  <a:txBody>
                    <a:bodyPr/>
                    <a:lstStyle/>
                    <a:p>
                      <a:endParaRPr lang="en-US" sz="1400" dirty="0"/>
                    </a:p>
                  </a:txBody>
                  <a:tcPr marT="41476" marB="41476"/>
                </a:tc>
              </a:tr>
            </a:tbl>
          </a:graphicData>
        </a:graphic>
      </p:graphicFrame>
      <p:sp>
        <p:nvSpPr>
          <p:cNvPr id="271" name="CustomShape 9"/>
          <p:cNvSpPr/>
          <p:nvPr/>
        </p:nvSpPr>
        <p:spPr>
          <a:xfrm>
            <a:off x="6443181" y="3836399"/>
            <a:ext cx="2036373" cy="296540"/>
          </a:xfrm>
          <a:prstGeom prst="rect">
            <a:avLst/>
          </a:prstGeom>
          <a:solidFill>
            <a:srgbClr val="99CCFF"/>
          </a:solidFill>
          <a:ln w="9360">
            <a:solidFill>
              <a:srgbClr val="808080"/>
            </a:solidFill>
            <a:round/>
          </a:ln>
        </p:spPr>
        <p:txBody>
          <a:bodyPr wrap="none" lIns="81639" tIns="40820" rIns="81639" bIns="40820" anchor="ctr"/>
          <a:lstStyle/>
          <a:p>
            <a:r>
              <a:rPr lang="en-US" sz="1500" b="1" dirty="0" err="1">
                <a:solidFill>
                  <a:srgbClr val="0000FF"/>
                </a:solidFill>
              </a:rPr>
              <a:t>ILCroot</a:t>
            </a:r>
            <a:r>
              <a:rPr lang="en-US" sz="1500" b="1" dirty="0">
                <a:solidFill>
                  <a:srgbClr val="0000FF"/>
                </a:solidFill>
              </a:rPr>
              <a:t>  Simulation</a:t>
            </a:r>
            <a:endParaRPr dirty="0"/>
          </a:p>
        </p:txBody>
      </p:sp>
      <p:sp>
        <p:nvSpPr>
          <p:cNvPr id="3" name="TextBox 2"/>
          <p:cNvSpPr txBox="1"/>
          <p:nvPr/>
        </p:nvSpPr>
        <p:spPr>
          <a:xfrm>
            <a:off x="6564110" y="6211669"/>
            <a:ext cx="2403047" cy="276999"/>
          </a:xfrm>
          <a:prstGeom prst="rect">
            <a:avLst/>
          </a:prstGeom>
          <a:noFill/>
        </p:spPr>
        <p:txBody>
          <a:bodyPr wrap="none" rtlCol="0">
            <a:spAutoFit/>
          </a:bodyPr>
          <a:lstStyle/>
          <a:p>
            <a:r>
              <a:rPr lang="en-US" sz="1200" dirty="0"/>
              <a:t>(V. Di Benedetto, A. </a:t>
            </a:r>
            <a:r>
              <a:rPr lang="en-US" sz="1200" dirty="0" err="1"/>
              <a:t>Mazzacane</a:t>
            </a:r>
            <a:r>
              <a:rPr lang="en-US" sz="1200" dirty="0"/>
              <a:t>)</a:t>
            </a:r>
          </a:p>
        </p:txBody>
      </p:sp>
    </p:spTree>
    <p:extLst>
      <p:ext uri="{BB962C8B-B14F-4D97-AF65-F5344CB8AC3E}">
        <p14:creationId xmlns:p14="http://schemas.microsoft.com/office/powerpoint/2010/main" val="202581103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4"/>
          <p:cNvSpPr/>
          <p:nvPr/>
        </p:nvSpPr>
        <p:spPr>
          <a:xfrm>
            <a:off x="255690" y="1239065"/>
            <a:ext cx="8067447" cy="2848152"/>
          </a:xfrm>
          <a:prstGeom prst="rect">
            <a:avLst/>
          </a:prstGeom>
          <a:solidFill>
            <a:srgbClr val="FFFFFF"/>
          </a:solidFill>
        </p:spPr>
        <p:txBody>
          <a:bodyPr lIns="81639" tIns="42452" rIns="81639" bIns="42452"/>
          <a:lstStyle/>
          <a:p>
            <a:pPr marL="342900" indent="-342900">
              <a:buSzPct val="80000"/>
              <a:buFont typeface="Arial"/>
              <a:buChar char="•"/>
            </a:pPr>
            <a:r>
              <a:rPr lang="it-IT" sz="2200" b="1" dirty="0"/>
              <a:t> An </a:t>
            </a:r>
            <a:r>
              <a:rPr lang="it-IT" sz="2200" b="1" dirty="0" err="1"/>
              <a:t>improved</a:t>
            </a:r>
            <a:r>
              <a:rPr lang="it-IT" sz="2200" b="1" dirty="0"/>
              <a:t> </a:t>
            </a:r>
            <a:r>
              <a:rPr lang="it-IT" sz="2200" b="1" dirty="0" err="1"/>
              <a:t>approach</a:t>
            </a:r>
            <a:r>
              <a:rPr lang="it-IT" sz="2200" b="1" dirty="0"/>
              <a:t> to </a:t>
            </a:r>
            <a:r>
              <a:rPr lang="it-IT" sz="2200" b="1" dirty="0" err="1"/>
              <a:t>remove</a:t>
            </a:r>
            <a:r>
              <a:rPr lang="it-IT" sz="2200" b="1" dirty="0"/>
              <a:t> machine background.</a:t>
            </a:r>
            <a:endParaRPr dirty="0"/>
          </a:p>
          <a:p>
            <a:pPr marL="342900" indent="-342900">
              <a:buSzPct val="80000"/>
              <a:buFont typeface="Arial"/>
              <a:buChar char="•"/>
            </a:pPr>
            <a:r>
              <a:rPr lang="it-IT" sz="2200" b="1" dirty="0"/>
              <a:t> Use the “</a:t>
            </a:r>
            <a:r>
              <a:rPr lang="it-IT" sz="2200" b="1" dirty="0" err="1"/>
              <a:t>profile</a:t>
            </a:r>
            <a:r>
              <a:rPr lang="it-IT" sz="2200" b="1" dirty="0"/>
              <a:t>” of the </a:t>
            </a:r>
            <a:r>
              <a:rPr lang="it-IT" sz="2200" b="1" dirty="0" err="1"/>
              <a:t>energy</a:t>
            </a:r>
            <a:r>
              <a:rPr lang="it-IT" sz="2200" b="1" dirty="0"/>
              <a:t> </a:t>
            </a:r>
            <a:r>
              <a:rPr lang="it-IT" sz="2200" b="1" dirty="0" err="1"/>
              <a:t>distribution</a:t>
            </a:r>
            <a:r>
              <a:rPr lang="it-IT" sz="2200" b="1" dirty="0"/>
              <a:t> vs theta and use for </a:t>
            </a:r>
            <a:r>
              <a:rPr lang="it-IT" sz="2200" b="1" dirty="0" err="1"/>
              <a:t>each</a:t>
            </a:r>
            <a:r>
              <a:rPr lang="it-IT" sz="2200" b="1" dirty="0"/>
              <a:t> theta the “</a:t>
            </a:r>
            <a:r>
              <a:rPr lang="it-IT" sz="2200" b="1" dirty="0" err="1"/>
              <a:t>mean</a:t>
            </a:r>
            <a:r>
              <a:rPr lang="it-IT" sz="2200" b="1" dirty="0"/>
              <a:t>” </a:t>
            </a:r>
            <a:r>
              <a:rPr lang="it-IT" sz="2200" b="1" dirty="0" err="1"/>
              <a:t>value</a:t>
            </a:r>
            <a:r>
              <a:rPr lang="it-IT" sz="2200" b="1" dirty="0"/>
              <a:t> of the </a:t>
            </a:r>
            <a:r>
              <a:rPr lang="it-IT" sz="2200" b="1" dirty="0" err="1"/>
              <a:t>energy</a:t>
            </a:r>
            <a:r>
              <a:rPr lang="it-IT" sz="2200" b="1" dirty="0"/>
              <a:t> </a:t>
            </a:r>
            <a:r>
              <a:rPr lang="it-IT" sz="2200" b="1" dirty="0" err="1"/>
              <a:t>distribution</a:t>
            </a:r>
            <a:r>
              <a:rPr lang="it-IT" sz="2200" b="1" dirty="0"/>
              <a:t> </a:t>
            </a:r>
            <a:r>
              <a:rPr lang="it-IT" sz="2200" b="1" dirty="0" err="1"/>
              <a:t>as</a:t>
            </a:r>
            <a:r>
              <a:rPr lang="it-IT" sz="2200" b="1" dirty="0"/>
              <a:t> “Energy </a:t>
            </a:r>
            <a:r>
              <a:rPr lang="it-IT" sz="2200" b="1" dirty="0" err="1"/>
              <a:t>subtraction</a:t>
            </a:r>
            <a:r>
              <a:rPr lang="it-IT" sz="2200" b="1" dirty="0"/>
              <a:t>”.</a:t>
            </a:r>
            <a:endParaRPr dirty="0"/>
          </a:p>
          <a:p>
            <a:pPr marL="342900" indent="-342900">
              <a:buSzPct val="80000"/>
              <a:buFont typeface="Arial"/>
              <a:buChar char="•"/>
            </a:pPr>
            <a:r>
              <a:rPr lang="it-IT" sz="2200" b="1" dirty="0"/>
              <a:t> </a:t>
            </a:r>
            <a:r>
              <a:rPr lang="it-IT" sz="2200" b="1" dirty="0" err="1"/>
              <a:t>This</a:t>
            </a:r>
            <a:r>
              <a:rPr lang="it-IT" sz="2200" b="1" dirty="0"/>
              <a:t> </a:t>
            </a:r>
            <a:r>
              <a:rPr lang="it-IT" sz="2200" b="1" dirty="0" err="1"/>
              <a:t>approach</a:t>
            </a:r>
            <a:r>
              <a:rPr lang="it-IT" sz="2200" b="1" dirty="0"/>
              <a:t> </a:t>
            </a:r>
            <a:r>
              <a:rPr lang="it-IT" sz="2200" b="1" dirty="0" err="1"/>
              <a:t>is</a:t>
            </a:r>
            <a:r>
              <a:rPr lang="it-IT" sz="2200" b="1" dirty="0"/>
              <a:t>
more </a:t>
            </a:r>
            <a:r>
              <a:rPr lang="it-IT" sz="2200" b="1" dirty="0" err="1"/>
              <a:t>effective</a:t>
            </a:r>
            <a:r>
              <a:rPr lang="it-IT" sz="2200" b="1" dirty="0"/>
              <a:t> for the
</a:t>
            </a:r>
            <a:r>
              <a:rPr lang="it-IT" sz="2200" b="1" dirty="0" err="1"/>
              <a:t>forward</a:t>
            </a:r>
            <a:r>
              <a:rPr lang="it-IT" sz="2200" b="1" dirty="0"/>
              <a:t> </a:t>
            </a:r>
            <a:r>
              <a:rPr lang="it-IT" sz="2200" b="1" dirty="0" err="1"/>
              <a:t>endcap</a:t>
            </a:r>
            <a:r>
              <a:rPr lang="it-IT" sz="2200" b="1" dirty="0"/>
              <a:t> </a:t>
            </a:r>
            <a:r>
              <a:rPr lang="it-IT" sz="2200" b="1" dirty="0" err="1"/>
              <a:t>region</a:t>
            </a:r>
            <a:r>
              <a:rPr lang="it-IT" sz="2200" b="1" dirty="0"/>
              <a:t>.</a:t>
            </a:r>
            <a:endParaRPr dirty="0"/>
          </a:p>
        </p:txBody>
      </p:sp>
      <p:sp>
        <p:nvSpPr>
          <p:cNvPr id="276" name="CustomShape 5"/>
          <p:cNvSpPr/>
          <p:nvPr/>
        </p:nvSpPr>
        <p:spPr>
          <a:xfrm>
            <a:off x="164582" y="96680"/>
            <a:ext cx="8145493" cy="1019926"/>
          </a:xfrm>
          <a:prstGeom prst="rect">
            <a:avLst/>
          </a:prstGeom>
        </p:spPr>
        <p:txBody>
          <a:bodyPr lIns="81639" tIns="61719" rIns="81639" bIns="40820"/>
          <a:lstStyle/>
          <a:p>
            <a:pPr algn="ctr">
              <a:lnSpc>
                <a:spcPct val="93000"/>
              </a:lnSpc>
            </a:pPr>
            <a:r>
              <a:rPr lang="en-US" sz="2900" dirty="0">
                <a:solidFill>
                  <a:srgbClr val="FFFFFF"/>
                </a:solidFill>
                <a:latin typeface="+mj-lt"/>
              </a:rPr>
              <a:t>Improved machine background suppression strategy</a:t>
            </a:r>
            <a:endParaRPr dirty="0">
              <a:solidFill>
                <a:srgbClr val="FFFFFF"/>
              </a:solidFill>
              <a:latin typeface="+mj-lt"/>
            </a:endParaRPr>
          </a:p>
        </p:txBody>
      </p:sp>
      <p:pic>
        <p:nvPicPr>
          <p:cNvPr id="277" name="Picture 276"/>
          <p:cNvPicPr/>
          <p:nvPr/>
        </p:nvPicPr>
        <p:blipFill>
          <a:blip r:embed="rId2"/>
          <a:stretch>
            <a:fillRect/>
          </a:stretch>
        </p:blipFill>
        <p:spPr>
          <a:xfrm>
            <a:off x="3786034" y="2860889"/>
            <a:ext cx="4898268" cy="3324640"/>
          </a:xfrm>
          <a:prstGeom prst="rect">
            <a:avLst/>
          </a:prstGeom>
        </p:spPr>
      </p:pic>
      <p:sp>
        <p:nvSpPr>
          <p:cNvPr id="278" name="CustomShape 6"/>
          <p:cNvSpPr/>
          <p:nvPr/>
        </p:nvSpPr>
        <p:spPr>
          <a:xfrm>
            <a:off x="5105954" y="3637836"/>
            <a:ext cx="2020046" cy="526782"/>
          </a:xfrm>
          <a:prstGeom prst="rect">
            <a:avLst/>
          </a:prstGeom>
          <a:solidFill>
            <a:srgbClr val="FFFF00"/>
          </a:solidFill>
        </p:spPr>
        <p:txBody>
          <a:bodyPr lIns="81639" tIns="42452" rIns="81639" bIns="42452"/>
          <a:lstStyle/>
          <a:p>
            <a:pPr algn="ctr">
              <a:buSzPct val="45000"/>
              <a:buFont typeface="StarSymbol"/>
              <a:buChar char=""/>
            </a:pPr>
            <a:r>
              <a:rPr lang="it-IT" sz="1500" b="1"/>
              <a:t>Angular distribution of BG after Time cut</a:t>
            </a:r>
            <a:endParaRPr/>
          </a:p>
        </p:txBody>
      </p:sp>
      <p:pic>
        <p:nvPicPr>
          <p:cNvPr id="279" name="Picture 278"/>
          <p:cNvPicPr/>
          <p:nvPr/>
        </p:nvPicPr>
        <p:blipFill>
          <a:blip r:embed="rId3"/>
          <a:stretch>
            <a:fillRect/>
          </a:stretch>
        </p:blipFill>
        <p:spPr>
          <a:xfrm>
            <a:off x="164582" y="3764618"/>
            <a:ext cx="3479766" cy="2724050"/>
          </a:xfrm>
          <a:prstGeom prst="rect">
            <a:avLst/>
          </a:prstGeom>
        </p:spPr>
      </p:pic>
      <p:sp>
        <p:nvSpPr>
          <p:cNvPr id="280" name="CustomShape 7"/>
          <p:cNvSpPr/>
          <p:nvPr/>
        </p:nvSpPr>
        <p:spPr>
          <a:xfrm>
            <a:off x="5784854" y="2452657"/>
            <a:ext cx="1658880" cy="310256"/>
          </a:xfrm>
          <a:prstGeom prst="rect">
            <a:avLst/>
          </a:prstGeom>
          <a:solidFill>
            <a:srgbClr val="FFFF00"/>
          </a:solidFill>
        </p:spPr>
        <p:txBody>
          <a:bodyPr lIns="81639" tIns="42452" rIns="81639" bIns="42452"/>
          <a:lstStyle/>
          <a:p>
            <a:pPr algn="ctr">
              <a:buSzPct val="45000"/>
              <a:buFont typeface="StarSymbol"/>
              <a:buChar char=""/>
            </a:pPr>
            <a:r>
              <a:rPr lang="it-IT" sz="1500" b="1"/>
              <a:t>2014</a:t>
            </a:r>
            <a:endParaRPr/>
          </a:p>
        </p:txBody>
      </p:sp>
      <p:sp>
        <p:nvSpPr>
          <p:cNvPr id="281" name="CustomShape 8"/>
          <p:cNvSpPr/>
          <p:nvPr/>
        </p:nvSpPr>
        <p:spPr>
          <a:xfrm>
            <a:off x="535870" y="4149268"/>
            <a:ext cx="1658880" cy="310256"/>
          </a:xfrm>
          <a:prstGeom prst="rect">
            <a:avLst/>
          </a:prstGeom>
          <a:solidFill>
            <a:srgbClr val="FFFF00"/>
          </a:solidFill>
        </p:spPr>
        <p:txBody>
          <a:bodyPr lIns="81639" tIns="42452" rIns="81639" bIns="42452"/>
          <a:lstStyle/>
          <a:p>
            <a:pPr algn="ctr">
              <a:buSzPct val="45000"/>
              <a:buFont typeface="StarSymbol"/>
              <a:buChar char=""/>
            </a:pPr>
            <a:r>
              <a:rPr lang="it-IT" sz="1500" b="1"/>
              <a:t>2013</a:t>
            </a:r>
            <a:endParaRPr/>
          </a:p>
        </p:txBody>
      </p:sp>
      <p:sp>
        <p:nvSpPr>
          <p:cNvPr id="282" name="CustomShape 9"/>
          <p:cNvSpPr/>
          <p:nvPr/>
        </p:nvSpPr>
        <p:spPr>
          <a:xfrm>
            <a:off x="3786034" y="6068284"/>
            <a:ext cx="2036373" cy="296540"/>
          </a:xfrm>
          <a:prstGeom prst="rect">
            <a:avLst/>
          </a:prstGeom>
          <a:solidFill>
            <a:srgbClr val="99CCFF"/>
          </a:solidFill>
          <a:ln w="9360">
            <a:solidFill>
              <a:srgbClr val="808080"/>
            </a:solidFill>
            <a:round/>
          </a:ln>
        </p:spPr>
        <p:txBody>
          <a:bodyPr wrap="none" lIns="81639" tIns="40820" rIns="81639" bIns="40820" anchor="ctr"/>
          <a:lstStyle/>
          <a:p>
            <a:pPr>
              <a:buFont typeface="StarSymbol"/>
              <a:buChar char=""/>
            </a:pPr>
            <a:r>
              <a:rPr lang="en-US" sz="1500" b="1" dirty="0" err="1">
                <a:solidFill>
                  <a:srgbClr val="0000FF"/>
                </a:solidFill>
              </a:rPr>
              <a:t>ILCroot</a:t>
            </a:r>
            <a:r>
              <a:rPr lang="en-US" sz="1500" b="1" dirty="0">
                <a:solidFill>
                  <a:srgbClr val="0000FF"/>
                </a:solidFill>
              </a:rPr>
              <a:t>  Simulation</a:t>
            </a:r>
            <a:endParaRPr dirty="0"/>
          </a:p>
        </p:txBody>
      </p:sp>
      <p:sp>
        <p:nvSpPr>
          <p:cNvPr id="10" name="TextBox 9"/>
          <p:cNvSpPr txBox="1"/>
          <p:nvPr/>
        </p:nvSpPr>
        <p:spPr>
          <a:xfrm>
            <a:off x="6564110" y="6211669"/>
            <a:ext cx="2403047" cy="276999"/>
          </a:xfrm>
          <a:prstGeom prst="rect">
            <a:avLst/>
          </a:prstGeom>
          <a:noFill/>
        </p:spPr>
        <p:txBody>
          <a:bodyPr wrap="none" rtlCol="0">
            <a:spAutoFit/>
          </a:bodyPr>
          <a:lstStyle/>
          <a:p>
            <a:r>
              <a:rPr lang="en-US" sz="1200" dirty="0"/>
              <a:t>(V. Di Benedetto, A. </a:t>
            </a:r>
            <a:r>
              <a:rPr lang="en-US" sz="1200" dirty="0" err="1"/>
              <a:t>Mazzacane</a:t>
            </a:r>
            <a:r>
              <a:rPr lang="en-US" sz="1200" dirty="0"/>
              <a:t>)</a:t>
            </a:r>
          </a:p>
        </p:txBody>
      </p:sp>
    </p:spTree>
    <p:extLst>
      <p:ext uri="{BB962C8B-B14F-4D97-AF65-F5344CB8AC3E}">
        <p14:creationId xmlns:p14="http://schemas.microsoft.com/office/powerpoint/2010/main" val="710925450"/>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5"/>
          <p:cNvSpPr/>
          <p:nvPr/>
        </p:nvSpPr>
        <p:spPr>
          <a:xfrm>
            <a:off x="164582" y="96680"/>
            <a:ext cx="8145493" cy="1019926"/>
          </a:xfrm>
          <a:prstGeom prst="rect">
            <a:avLst/>
          </a:prstGeom>
        </p:spPr>
        <p:txBody>
          <a:bodyPr lIns="81639" tIns="61719" rIns="81639" bIns="40820"/>
          <a:lstStyle/>
          <a:p>
            <a:pPr algn="ctr">
              <a:lnSpc>
                <a:spcPct val="93000"/>
              </a:lnSpc>
            </a:pPr>
            <a:r>
              <a:rPr lang="en-US" sz="2900" dirty="0">
                <a:solidFill>
                  <a:srgbClr val="FFFFFF"/>
                </a:solidFill>
                <a:latin typeface="+mj-lt"/>
              </a:rPr>
              <a:t>Improved machine background suppression </a:t>
            </a:r>
            <a:r>
              <a:rPr lang="en-US" sz="2900" dirty="0" smtClean="0">
                <a:solidFill>
                  <a:srgbClr val="FFFFFF"/>
                </a:solidFill>
                <a:latin typeface="+mj-lt"/>
              </a:rPr>
              <a:t>strategy in the tracker</a:t>
            </a:r>
            <a:endParaRPr dirty="0">
              <a:solidFill>
                <a:srgbClr val="FFFFFF"/>
              </a:solidFill>
              <a:latin typeface="+mj-lt"/>
            </a:endParaRPr>
          </a:p>
        </p:txBody>
      </p:sp>
      <p:pic>
        <p:nvPicPr>
          <p:cNvPr id="3" name="Picture 2"/>
          <p:cNvPicPr>
            <a:picLocks noChangeAspect="1"/>
          </p:cNvPicPr>
          <p:nvPr/>
        </p:nvPicPr>
        <p:blipFill>
          <a:blip r:embed="rId2"/>
          <a:stretch>
            <a:fillRect/>
          </a:stretch>
        </p:blipFill>
        <p:spPr>
          <a:xfrm>
            <a:off x="0" y="1039301"/>
            <a:ext cx="9144000" cy="5363206"/>
          </a:xfrm>
          <a:prstGeom prst="rect">
            <a:avLst/>
          </a:prstGeom>
        </p:spPr>
      </p:pic>
      <p:sp>
        <p:nvSpPr>
          <p:cNvPr id="4" name="Rectangle 3"/>
          <p:cNvSpPr/>
          <p:nvPr/>
        </p:nvSpPr>
        <p:spPr>
          <a:xfrm>
            <a:off x="3412435" y="2606261"/>
            <a:ext cx="894522" cy="30921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64110" y="6211669"/>
            <a:ext cx="2403047" cy="276999"/>
          </a:xfrm>
          <a:prstGeom prst="rect">
            <a:avLst/>
          </a:prstGeom>
          <a:noFill/>
        </p:spPr>
        <p:txBody>
          <a:bodyPr wrap="none" rtlCol="0">
            <a:spAutoFit/>
          </a:bodyPr>
          <a:lstStyle/>
          <a:p>
            <a:r>
              <a:rPr lang="en-US" sz="1200" dirty="0"/>
              <a:t>(V. Di Benedetto, A. </a:t>
            </a:r>
            <a:r>
              <a:rPr lang="en-US" sz="1200" dirty="0" err="1"/>
              <a:t>Mazzacane</a:t>
            </a:r>
            <a:r>
              <a:rPr lang="en-US" sz="1200" dirty="0"/>
              <a:t>)</a:t>
            </a:r>
          </a:p>
        </p:txBody>
      </p:sp>
    </p:spTree>
    <p:extLst>
      <p:ext uri="{BB962C8B-B14F-4D97-AF65-F5344CB8AC3E}">
        <p14:creationId xmlns:p14="http://schemas.microsoft.com/office/powerpoint/2010/main" val="714459235"/>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Rejection Comments</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33</a:t>
            </a:fld>
            <a:endParaRPr lang="en-US"/>
          </a:p>
        </p:txBody>
      </p:sp>
      <p:sp>
        <p:nvSpPr>
          <p:cNvPr id="7" name="Content Placeholder 6"/>
          <p:cNvSpPr>
            <a:spLocks noGrp="1"/>
          </p:cNvSpPr>
          <p:nvPr>
            <p:ph idx="1"/>
          </p:nvPr>
        </p:nvSpPr>
        <p:spPr/>
        <p:txBody>
          <a:bodyPr>
            <a:normAutofit fontScale="92500"/>
          </a:bodyPr>
          <a:lstStyle/>
          <a:p>
            <a:pPr marL="0" indent="0">
              <a:buNone/>
            </a:pPr>
            <a:r>
              <a:rPr lang="en-US" dirty="0" smtClean="0"/>
              <a:t>To deal with the higher backgrounds we:</a:t>
            </a:r>
          </a:p>
          <a:p>
            <a:r>
              <a:rPr lang="en-US" dirty="0" smtClean="0"/>
              <a:t>Tightened the tracker and calorimeter timing cuts</a:t>
            </a:r>
          </a:p>
          <a:p>
            <a:r>
              <a:rPr lang="en-US" dirty="0" smtClean="0"/>
              <a:t>Used calorimeter roads to define tracking regions</a:t>
            </a:r>
          </a:p>
          <a:p>
            <a:r>
              <a:rPr lang="en-US" dirty="0" smtClean="0"/>
              <a:t>Subtracted the background pedestal from calorimeter cells and imposed a threshold</a:t>
            </a:r>
          </a:p>
          <a:p>
            <a:r>
              <a:rPr lang="en-US" dirty="0" smtClean="0"/>
              <a:t>Double tracking layers were not used in the H/A analysis, but would help</a:t>
            </a:r>
          </a:p>
          <a:p>
            <a:pPr marL="0" indent="0">
              <a:buNone/>
            </a:pPr>
            <a:r>
              <a:rPr lang="en-US" dirty="0" smtClean="0"/>
              <a:t>A strategy to utilize doublet layers to allow stand-alone, probably outside-&gt;inside tracking would be needed to validate “generic” physics capability.</a:t>
            </a:r>
          </a:p>
          <a:p>
            <a:endParaRPr lang="en-US" dirty="0"/>
          </a:p>
        </p:txBody>
      </p:sp>
    </p:spTree>
    <p:extLst>
      <p:ext uri="{BB962C8B-B14F-4D97-AF65-F5344CB8AC3E}">
        <p14:creationId xmlns:p14="http://schemas.microsoft.com/office/powerpoint/2010/main" val="4014943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Physics analysis with MARS background</a:t>
            </a:r>
            <a:endParaRPr lang="en-US" dirty="0"/>
          </a:p>
        </p:txBody>
      </p:sp>
      <p:sp>
        <p:nvSpPr>
          <p:cNvPr id="3" name="Content Placeholder 2"/>
          <p:cNvSpPr>
            <a:spLocks noGrp="1"/>
          </p:cNvSpPr>
          <p:nvPr>
            <p:ph idx="1"/>
          </p:nvPr>
        </p:nvSpPr>
        <p:spPr>
          <a:xfrm>
            <a:off x="119053" y="990544"/>
            <a:ext cx="8915813" cy="2038406"/>
          </a:xfrm>
        </p:spPr>
        <p:txBody>
          <a:bodyPr>
            <a:normAutofit fontScale="55000" lnSpcReduction="20000"/>
          </a:bodyPr>
          <a:lstStyle/>
          <a:p>
            <a:r>
              <a:rPr lang="en-US" dirty="0"/>
              <a:t>Heavy Neutral </a:t>
            </a:r>
            <a:r>
              <a:rPr lang="en-US" dirty="0" err="1"/>
              <a:t>Higgses</a:t>
            </a:r>
            <a:r>
              <a:rPr lang="en-US" dirty="0"/>
              <a:t> (H/A) and charged </a:t>
            </a:r>
            <a:r>
              <a:rPr lang="en-US" dirty="0" err="1"/>
              <a:t>Higgses</a:t>
            </a:r>
            <a:r>
              <a:rPr lang="en-US" dirty="0"/>
              <a:t> (H±) are a simple possibility of New Physics </a:t>
            </a:r>
            <a:r>
              <a:rPr lang="en-US" dirty="0" smtClean="0"/>
              <a:t>beyond </a:t>
            </a:r>
            <a:r>
              <a:rPr lang="en-US" dirty="0"/>
              <a:t>the Standard Model.  </a:t>
            </a:r>
          </a:p>
          <a:p>
            <a:r>
              <a:rPr lang="en-US" dirty="0" smtClean="0"/>
              <a:t>H</a:t>
            </a:r>
            <a:r>
              <a:rPr lang="en-US" dirty="0"/>
              <a:t>/A are likely to be difficult to find at the </a:t>
            </a:r>
            <a:r>
              <a:rPr lang="en-US" dirty="0" smtClean="0"/>
              <a:t>LHC due to the large backgrounds and small cross sections</a:t>
            </a:r>
            <a:endParaRPr lang="en-US" dirty="0"/>
          </a:p>
          <a:p>
            <a:r>
              <a:rPr lang="en-US" dirty="0"/>
              <a:t>A</a:t>
            </a:r>
            <a:r>
              <a:rPr lang="en-US" dirty="0" smtClean="0"/>
              <a:t>t </a:t>
            </a:r>
            <a:r>
              <a:rPr lang="en-US" dirty="0" err="1"/>
              <a:t>e</a:t>
            </a:r>
            <a:r>
              <a:rPr lang="en-US" baseline="30000" dirty="0" err="1" smtClean="0"/>
              <a:t>+</a:t>
            </a:r>
            <a:r>
              <a:rPr lang="en-US" dirty="0" err="1" smtClean="0"/>
              <a:t>e</a:t>
            </a:r>
            <a:r>
              <a:rPr lang="en-US" baseline="30000" dirty="0" smtClean="0"/>
              <a:t>-</a:t>
            </a:r>
            <a:r>
              <a:rPr lang="en-US" dirty="0" smtClean="0"/>
              <a:t> colliders they must be </a:t>
            </a:r>
            <a:r>
              <a:rPr lang="en-US" dirty="0"/>
              <a:t>produced in </a:t>
            </a:r>
            <a:r>
              <a:rPr lang="en-US" dirty="0" smtClean="0"/>
              <a:t>association </a:t>
            </a:r>
            <a:r>
              <a:rPr lang="en-US" dirty="0"/>
              <a:t>with other particles, such as Z, since the electron Yukawa coupling is too small </a:t>
            </a:r>
            <a:r>
              <a:rPr lang="en-US" dirty="0" smtClean="0"/>
              <a:t>for </a:t>
            </a:r>
            <a:r>
              <a:rPr lang="en-US" dirty="0"/>
              <a:t>s-channel production.</a:t>
            </a:r>
          </a:p>
          <a:p>
            <a:r>
              <a:rPr lang="en-US" dirty="0" smtClean="0"/>
              <a:t>H </a:t>
            </a:r>
            <a:r>
              <a:rPr lang="en-US" dirty="0"/>
              <a:t>and A can be produced as s-channel resonances at a </a:t>
            </a:r>
            <a:r>
              <a:rPr lang="en-US" dirty="0" err="1" smtClean="0"/>
              <a:t>Muon</a:t>
            </a:r>
            <a:r>
              <a:rPr lang="en-US" dirty="0" smtClean="0"/>
              <a:t> </a:t>
            </a:r>
            <a:r>
              <a:rPr lang="en-US" dirty="0"/>
              <a:t>Collider.                                      (</a:t>
            </a:r>
            <a:r>
              <a:rPr lang="en-US" dirty="0" err="1"/>
              <a:t>Eichten</a:t>
            </a:r>
            <a:r>
              <a:rPr lang="en-US" dirty="0"/>
              <a:t> and Martin arXiv:1306.2609).</a:t>
            </a:r>
          </a:p>
          <a:p>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34</a:t>
            </a:fld>
            <a:endParaRPr lang="en-US"/>
          </a:p>
        </p:txBody>
      </p:sp>
      <p:grpSp>
        <p:nvGrpSpPr>
          <p:cNvPr id="6" name="Group 3"/>
          <p:cNvGrpSpPr>
            <a:grpSpLocks/>
          </p:cNvGrpSpPr>
          <p:nvPr/>
        </p:nvGrpSpPr>
        <p:grpSpPr bwMode="auto">
          <a:xfrm>
            <a:off x="142875" y="3108326"/>
            <a:ext cx="4397375" cy="3178175"/>
            <a:chOff x="90" y="1958"/>
            <a:chExt cx="2770" cy="2002"/>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 y="1958"/>
              <a:ext cx="1613" cy="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 Box 5"/>
            <p:cNvSpPr txBox="1">
              <a:spLocks noChangeArrowheads="1"/>
            </p:cNvSpPr>
            <p:nvPr/>
          </p:nvSpPr>
          <p:spPr bwMode="auto">
            <a:xfrm>
              <a:off x="90" y="3615"/>
              <a:ext cx="2770" cy="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9pPr>
            </a:lstStyle>
            <a:p>
              <a:r>
                <a:rPr lang="en-US" sz="1200" dirty="0">
                  <a:solidFill>
                    <a:srgbClr val="0000FF"/>
                  </a:solidFill>
                </a:rPr>
                <a:t>H/A production in the Natural </a:t>
              </a:r>
              <a:r>
                <a:rPr lang="en-US" sz="1200" dirty="0" err="1">
                  <a:solidFill>
                    <a:srgbClr val="0000FF"/>
                  </a:solidFill>
                </a:rPr>
                <a:t>Supersymmetry</a:t>
              </a:r>
              <a:r>
                <a:rPr lang="en-US" sz="1200" dirty="0">
                  <a:solidFill>
                    <a:srgbClr val="0000FF"/>
                  </a:solidFill>
                </a:rPr>
                <a:t> model               compared with Z</a:t>
              </a:r>
              <a:r>
                <a:rPr lang="en-US" sz="1200" baseline="33000" dirty="0">
                  <a:solidFill>
                    <a:srgbClr val="0000FF"/>
                  </a:solidFill>
                </a:rPr>
                <a:t>0</a:t>
              </a:r>
              <a:r>
                <a:rPr lang="en-US" sz="1200" dirty="0">
                  <a:solidFill>
                    <a:srgbClr val="0000FF"/>
                  </a:solidFill>
                </a:rPr>
                <a:t>h, Z</a:t>
              </a:r>
              <a:r>
                <a:rPr lang="en-US" sz="1200" baseline="33000" dirty="0">
                  <a:solidFill>
                    <a:srgbClr val="0000FF"/>
                  </a:solidFill>
                </a:rPr>
                <a:t>0</a:t>
              </a:r>
              <a:r>
                <a:rPr lang="en-US" sz="1200" dirty="0">
                  <a:solidFill>
                    <a:srgbClr val="0000FF"/>
                  </a:solidFill>
                </a:rPr>
                <a:t>H and heavy Higgs pair production.</a:t>
              </a:r>
            </a:p>
          </p:txBody>
        </p:sp>
      </p:grpSp>
      <p:grpSp>
        <p:nvGrpSpPr>
          <p:cNvPr id="9" name="Group 6"/>
          <p:cNvGrpSpPr>
            <a:grpSpLocks/>
          </p:cNvGrpSpPr>
          <p:nvPr/>
        </p:nvGrpSpPr>
        <p:grpSpPr bwMode="auto">
          <a:xfrm>
            <a:off x="2694609" y="2838174"/>
            <a:ext cx="6404941" cy="3411814"/>
            <a:chOff x="1873" y="1908"/>
            <a:chExt cx="3859" cy="2029"/>
          </a:xfrm>
        </p:grpSpPr>
        <p:sp>
          <p:nvSpPr>
            <p:cNvPr id="10" name="Text Box 7"/>
            <p:cNvSpPr txBox="1">
              <a:spLocks noChangeArrowheads="1"/>
            </p:cNvSpPr>
            <p:nvPr/>
          </p:nvSpPr>
          <p:spPr bwMode="auto">
            <a:xfrm>
              <a:off x="2730" y="3421"/>
              <a:ext cx="3002" cy="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ＭＳ Ｐゴシック" charset="0"/>
                  <a:cs typeface="DejaVu LGC Sans" charset="0"/>
                </a:defRPr>
              </a:lvl9pPr>
            </a:lstStyle>
            <a:p>
              <a:r>
                <a:rPr lang="en-US" sz="1200" dirty="0">
                  <a:solidFill>
                    <a:srgbClr val="0000FF"/>
                  </a:solidFill>
                </a:rPr>
                <a:t> Pseudo-data (in black) along with the fit result in the bb </a:t>
              </a:r>
              <a:r>
                <a:rPr lang="en-US" sz="1200" dirty="0" smtClean="0">
                  <a:solidFill>
                    <a:srgbClr val="0000FF"/>
                  </a:solidFill>
                </a:rPr>
                <a:t>channel</a:t>
              </a:r>
              <a:r>
                <a:rPr lang="en-US" sz="1200" dirty="0">
                  <a:solidFill>
                    <a:srgbClr val="0000FF"/>
                  </a:solidFill>
                </a:rPr>
                <a:t>.</a:t>
              </a:r>
            </a:p>
            <a:p>
              <a:r>
                <a:rPr lang="en-US" sz="1200" dirty="0">
                  <a:solidFill>
                    <a:srgbClr val="0000FF"/>
                  </a:solidFill>
                </a:rPr>
                <a:t> </a:t>
              </a:r>
              <a:r>
                <a:rPr lang="en-US" sz="1200" dirty="0" smtClean="0">
                  <a:solidFill>
                    <a:srgbClr val="0000FF"/>
                  </a:solidFill>
                </a:rPr>
                <a:t>The </a:t>
              </a:r>
              <a:r>
                <a:rPr lang="en-US" sz="1200" dirty="0">
                  <a:solidFill>
                    <a:srgbClr val="0000FF"/>
                  </a:solidFill>
                </a:rPr>
                <a:t>peak signal is more than an order of magnitude larger than       the physics  background.</a:t>
              </a:r>
            </a:p>
            <a:p>
              <a:endParaRPr lang="en-US" sz="1200" dirty="0">
                <a:solidFill>
                  <a:srgbClr val="0000FF"/>
                </a:solidFill>
              </a:endParaRP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 y="1908"/>
              <a:ext cx="1727" cy="14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 y="2204"/>
              <a:ext cx="2003" cy="11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1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450" y="5945188"/>
            <a:ext cx="1593850" cy="44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 name="TextBox 13"/>
          <p:cNvSpPr txBox="1"/>
          <p:nvPr/>
        </p:nvSpPr>
        <p:spPr>
          <a:xfrm>
            <a:off x="6564110" y="6211669"/>
            <a:ext cx="2403047" cy="276999"/>
          </a:xfrm>
          <a:prstGeom prst="rect">
            <a:avLst/>
          </a:prstGeom>
          <a:noFill/>
        </p:spPr>
        <p:txBody>
          <a:bodyPr wrap="none" rtlCol="0">
            <a:spAutoFit/>
          </a:bodyPr>
          <a:lstStyle/>
          <a:p>
            <a:r>
              <a:rPr lang="en-US" sz="1200" dirty="0"/>
              <a:t>(V. Di Benedetto, A. </a:t>
            </a:r>
            <a:r>
              <a:rPr lang="en-US" sz="1200" dirty="0" err="1"/>
              <a:t>Mazzacane</a:t>
            </a:r>
            <a:r>
              <a:rPr lang="en-US" sz="1200" dirty="0"/>
              <a:t>)</a:t>
            </a:r>
          </a:p>
        </p:txBody>
      </p:sp>
    </p:spTree>
    <p:extLst>
      <p:ext uri="{BB962C8B-B14F-4D97-AF65-F5344CB8AC3E}">
        <p14:creationId xmlns:p14="http://schemas.microsoft.com/office/powerpoint/2010/main" val="216924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 Reconstruction</a:t>
            </a:r>
            <a:endParaRPr lang="en-US" dirty="0"/>
          </a:p>
        </p:txBody>
      </p:sp>
      <p:sp>
        <p:nvSpPr>
          <p:cNvPr id="3" name="Content Placeholder 2"/>
          <p:cNvSpPr>
            <a:spLocks noGrp="1"/>
          </p:cNvSpPr>
          <p:nvPr>
            <p:ph idx="1"/>
          </p:nvPr>
        </p:nvSpPr>
        <p:spPr>
          <a:xfrm>
            <a:off x="119053" y="990544"/>
            <a:ext cx="8915813" cy="5249021"/>
          </a:xfrm>
        </p:spPr>
        <p:txBody>
          <a:bodyPr>
            <a:normAutofit/>
          </a:bodyPr>
          <a:lstStyle/>
          <a:p>
            <a:pPr marL="0" indent="0">
              <a:buNone/>
            </a:pPr>
            <a:r>
              <a:rPr lang="en-US" dirty="0" smtClean="0"/>
              <a:t>Reconstruct H/A decay into 2 B jets</a:t>
            </a:r>
          </a:p>
          <a:p>
            <a:r>
              <a:rPr lang="en-US" sz="2400" dirty="0" smtClean="0"/>
              <a:t>With no cuts and no background the mass resolution is 3.2%, primarily due to missing neutrinos</a:t>
            </a:r>
            <a:endParaRPr lang="en-US" sz="24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35</a:t>
            </a:fld>
            <a:endParaRPr lang="en-US"/>
          </a:p>
        </p:txBody>
      </p:sp>
      <p:pic>
        <p:nvPicPr>
          <p:cNvPr id="6" name="Picture 5"/>
          <p:cNvPicPr>
            <a:picLocks noChangeAspect="1"/>
          </p:cNvPicPr>
          <p:nvPr/>
        </p:nvPicPr>
        <p:blipFill>
          <a:blip r:embed="rId2"/>
          <a:stretch>
            <a:fillRect/>
          </a:stretch>
        </p:blipFill>
        <p:spPr>
          <a:xfrm>
            <a:off x="2464710" y="2554020"/>
            <a:ext cx="4625202" cy="3685545"/>
          </a:xfrm>
          <a:prstGeom prst="rect">
            <a:avLst/>
          </a:prstGeom>
        </p:spPr>
      </p:pic>
      <p:sp>
        <p:nvSpPr>
          <p:cNvPr id="7" name="TextBox 6"/>
          <p:cNvSpPr txBox="1"/>
          <p:nvPr/>
        </p:nvSpPr>
        <p:spPr>
          <a:xfrm>
            <a:off x="6564110" y="6211669"/>
            <a:ext cx="2403047" cy="276999"/>
          </a:xfrm>
          <a:prstGeom prst="rect">
            <a:avLst/>
          </a:prstGeom>
          <a:noFill/>
        </p:spPr>
        <p:txBody>
          <a:bodyPr wrap="none" rtlCol="0">
            <a:spAutoFit/>
          </a:bodyPr>
          <a:lstStyle/>
          <a:p>
            <a:r>
              <a:rPr lang="en-US" sz="1200" dirty="0"/>
              <a:t>(V. Di Benedetto, A. </a:t>
            </a:r>
            <a:r>
              <a:rPr lang="en-US" sz="1200" dirty="0" err="1"/>
              <a:t>Mazzacane</a:t>
            </a:r>
            <a:r>
              <a:rPr lang="en-US" sz="1200" dirty="0"/>
              <a:t>)</a:t>
            </a:r>
          </a:p>
        </p:txBody>
      </p:sp>
    </p:spTree>
    <p:extLst>
      <p:ext uri="{BB962C8B-B14F-4D97-AF65-F5344CB8AC3E}">
        <p14:creationId xmlns:p14="http://schemas.microsoft.com/office/powerpoint/2010/main" val="2398771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Cuts with Background off</a:t>
            </a:r>
            <a:endParaRPr lang="en-US" dirty="0"/>
          </a:p>
        </p:txBody>
      </p:sp>
      <p:sp>
        <p:nvSpPr>
          <p:cNvPr id="3" name="Content Placeholder 2"/>
          <p:cNvSpPr>
            <a:spLocks noGrp="1"/>
          </p:cNvSpPr>
          <p:nvPr>
            <p:ph idx="1"/>
          </p:nvPr>
        </p:nvSpPr>
        <p:spPr>
          <a:xfrm>
            <a:off x="119053" y="990544"/>
            <a:ext cx="5590425" cy="5204847"/>
          </a:xfrm>
        </p:spPr>
        <p:txBody>
          <a:bodyPr>
            <a:normAutofit/>
          </a:bodyPr>
          <a:lstStyle/>
          <a:p>
            <a:pPr marL="0" indent="0">
              <a:buNone/>
            </a:pPr>
            <a:r>
              <a:rPr lang="en-US" sz="2400" dirty="0" smtClean="0"/>
              <a:t>Cuts applied in the absence of background have little effect on resolution</a:t>
            </a:r>
            <a:endParaRPr lang="en-US" sz="2400" dirty="0"/>
          </a:p>
          <a:p>
            <a:r>
              <a:rPr lang="en-US" sz="2400" dirty="0" smtClean="0"/>
              <a:t>Time </a:t>
            </a:r>
            <a:r>
              <a:rPr lang="en-US" sz="2400" dirty="0" err="1"/>
              <a:t>gate</a:t>
            </a:r>
            <a:r>
              <a:rPr lang="en-US" sz="2400" dirty="0" err="1" smtClean="0"/>
              <a:t>,NO</a:t>
            </a:r>
            <a:r>
              <a:rPr lang="en-US" sz="2400" dirty="0" smtClean="0"/>
              <a:t> </a:t>
            </a:r>
            <a:r>
              <a:rPr lang="en-US" sz="2400" dirty="0"/>
              <a:t>background</a:t>
            </a:r>
          </a:p>
          <a:p>
            <a:r>
              <a:rPr lang="en-US" sz="2400" dirty="0" smtClean="0"/>
              <a:t>Calorimeter </a:t>
            </a:r>
            <a:r>
              <a:rPr lang="en-US" sz="2400" dirty="0"/>
              <a:t>efficiency: 90%.</a:t>
            </a:r>
          </a:p>
          <a:p>
            <a:r>
              <a:rPr lang="en-US" sz="2400" dirty="0" smtClean="0"/>
              <a:t>Tracker </a:t>
            </a:r>
            <a:r>
              <a:rPr lang="en-US" sz="2400" dirty="0"/>
              <a:t>single layer hit efficiency: 95%.</a:t>
            </a:r>
          </a:p>
          <a:p>
            <a:endParaRPr lang="en-US" sz="2400" dirty="0" smtClean="0"/>
          </a:p>
          <a:p>
            <a:endParaRPr lang="en-US" sz="2400" dirty="0"/>
          </a:p>
          <a:p>
            <a:r>
              <a:rPr lang="en-US" sz="2400" dirty="0" smtClean="0"/>
              <a:t>+ ROI</a:t>
            </a:r>
            <a:endParaRPr lang="en-US" sz="24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36</a:t>
            </a:fld>
            <a:endParaRPr lang="en-US"/>
          </a:p>
        </p:txBody>
      </p:sp>
      <p:pic>
        <p:nvPicPr>
          <p:cNvPr id="8" name="Picture 7"/>
          <p:cNvPicPr>
            <a:picLocks noChangeAspect="1"/>
          </p:cNvPicPr>
          <p:nvPr/>
        </p:nvPicPr>
        <p:blipFill>
          <a:blip r:embed="rId2"/>
          <a:stretch>
            <a:fillRect/>
          </a:stretch>
        </p:blipFill>
        <p:spPr>
          <a:xfrm>
            <a:off x="5741876" y="3854590"/>
            <a:ext cx="3444238" cy="2820344"/>
          </a:xfrm>
          <a:prstGeom prst="rect">
            <a:avLst/>
          </a:prstGeom>
        </p:spPr>
      </p:pic>
      <p:pic>
        <p:nvPicPr>
          <p:cNvPr id="9" name="Picture 8"/>
          <p:cNvPicPr>
            <a:picLocks noChangeAspect="1"/>
          </p:cNvPicPr>
          <p:nvPr/>
        </p:nvPicPr>
        <p:blipFill>
          <a:blip r:embed="rId3"/>
          <a:stretch>
            <a:fillRect/>
          </a:stretch>
        </p:blipFill>
        <p:spPr>
          <a:xfrm>
            <a:off x="5690535" y="990544"/>
            <a:ext cx="3434521" cy="2869815"/>
          </a:xfrm>
          <a:prstGeom prst="rect">
            <a:avLst/>
          </a:prstGeom>
        </p:spPr>
      </p:pic>
      <p:cxnSp>
        <p:nvCxnSpPr>
          <p:cNvPr id="11" name="Straight Arrow Connector 10"/>
          <p:cNvCxnSpPr/>
          <p:nvPr/>
        </p:nvCxnSpPr>
        <p:spPr>
          <a:xfrm flipV="1">
            <a:off x="1501913" y="4958522"/>
            <a:ext cx="3986696" cy="44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84514" y="2789582"/>
            <a:ext cx="12060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07414" y="6073169"/>
            <a:ext cx="2403047" cy="276999"/>
          </a:xfrm>
          <a:prstGeom prst="rect">
            <a:avLst/>
          </a:prstGeom>
          <a:noFill/>
        </p:spPr>
        <p:txBody>
          <a:bodyPr wrap="none" rtlCol="0">
            <a:spAutoFit/>
          </a:bodyPr>
          <a:lstStyle/>
          <a:p>
            <a:r>
              <a:rPr lang="en-US" sz="1200" dirty="0"/>
              <a:t>(V. Di Benedetto, A. </a:t>
            </a:r>
            <a:r>
              <a:rPr lang="en-US" sz="1200" dirty="0" err="1"/>
              <a:t>Mazzacane</a:t>
            </a:r>
            <a:r>
              <a:rPr lang="en-US" sz="1200" dirty="0"/>
              <a:t>)</a:t>
            </a:r>
          </a:p>
        </p:txBody>
      </p:sp>
    </p:spTree>
    <p:extLst>
      <p:ext uri="{BB962C8B-B14F-4D97-AF65-F5344CB8AC3E}">
        <p14:creationId xmlns:p14="http://schemas.microsoft.com/office/powerpoint/2010/main" val="1355271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Result</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37</a:t>
            </a:fld>
            <a:endParaRPr lang="en-US"/>
          </a:p>
        </p:txBody>
      </p:sp>
      <p:pic>
        <p:nvPicPr>
          <p:cNvPr id="7" name="Picture 6"/>
          <p:cNvPicPr>
            <a:picLocks noChangeAspect="1"/>
          </p:cNvPicPr>
          <p:nvPr/>
        </p:nvPicPr>
        <p:blipFill>
          <a:blip r:embed="rId2"/>
          <a:stretch>
            <a:fillRect/>
          </a:stretch>
        </p:blipFill>
        <p:spPr>
          <a:xfrm>
            <a:off x="5709478" y="1078396"/>
            <a:ext cx="3252857" cy="2618756"/>
          </a:xfrm>
          <a:prstGeom prst="rect">
            <a:avLst/>
          </a:prstGeom>
        </p:spPr>
      </p:pic>
      <p:pic>
        <p:nvPicPr>
          <p:cNvPr id="8" name="Picture 7"/>
          <p:cNvPicPr>
            <a:picLocks noChangeAspect="1"/>
          </p:cNvPicPr>
          <p:nvPr/>
        </p:nvPicPr>
        <p:blipFill>
          <a:blip r:embed="rId3"/>
          <a:stretch>
            <a:fillRect/>
          </a:stretch>
        </p:blipFill>
        <p:spPr>
          <a:xfrm>
            <a:off x="5901706" y="3776869"/>
            <a:ext cx="3242294" cy="2393122"/>
          </a:xfrm>
          <a:prstGeom prst="rect">
            <a:avLst/>
          </a:prstGeom>
        </p:spPr>
      </p:pic>
      <p:sp>
        <p:nvSpPr>
          <p:cNvPr id="9" name="Content Placeholder 8"/>
          <p:cNvSpPr>
            <a:spLocks noGrp="1"/>
          </p:cNvSpPr>
          <p:nvPr>
            <p:ph idx="1"/>
          </p:nvPr>
        </p:nvSpPr>
        <p:spPr>
          <a:xfrm>
            <a:off x="119053" y="990544"/>
            <a:ext cx="5590425" cy="5557072"/>
          </a:xfrm>
        </p:spPr>
        <p:txBody>
          <a:bodyPr>
            <a:normAutofit fontScale="85000" lnSpcReduction="10000"/>
          </a:bodyPr>
          <a:lstStyle/>
          <a:p>
            <a:pPr marL="0" indent="0">
              <a:buNone/>
            </a:pPr>
            <a:r>
              <a:rPr lang="en-US" dirty="0" smtClean="0"/>
              <a:t>Final Result</a:t>
            </a:r>
          </a:p>
          <a:p>
            <a:r>
              <a:rPr lang="en-US" dirty="0" smtClean="0"/>
              <a:t>Time </a:t>
            </a:r>
            <a:r>
              <a:rPr lang="en-US" dirty="0"/>
              <a:t>gate, </a:t>
            </a:r>
            <a:r>
              <a:rPr lang="en-US" dirty="0" err="1"/>
              <a:t>RoI</a:t>
            </a:r>
            <a:r>
              <a:rPr lang="en-US" dirty="0"/>
              <a:t>, and BG applied.</a:t>
            </a:r>
          </a:p>
          <a:p>
            <a:r>
              <a:rPr lang="en-US" dirty="0" smtClean="0"/>
              <a:t>Calorimeter </a:t>
            </a:r>
            <a:r>
              <a:rPr lang="en-US" dirty="0"/>
              <a:t>efficiency: 90%</a:t>
            </a:r>
            <a:r>
              <a:rPr lang="en-US" dirty="0" smtClean="0"/>
              <a:t>.</a:t>
            </a:r>
          </a:p>
          <a:p>
            <a:r>
              <a:rPr lang="en-US" dirty="0" smtClean="0"/>
              <a:t>Tracker </a:t>
            </a:r>
            <a:r>
              <a:rPr lang="en-US" dirty="0"/>
              <a:t>single layer hit efficiency: 95%.</a:t>
            </a:r>
          </a:p>
          <a:p>
            <a:r>
              <a:rPr lang="en-US" dirty="0" smtClean="0"/>
              <a:t>At </a:t>
            </a:r>
            <a:r>
              <a:rPr lang="en-US" dirty="0"/>
              <a:t>this step there is a degradation </a:t>
            </a:r>
            <a:r>
              <a:rPr lang="en-US" dirty="0" smtClean="0"/>
              <a:t>in the </a:t>
            </a:r>
            <a:r>
              <a:rPr lang="en-US" dirty="0"/>
              <a:t>H/A mass resolution</a:t>
            </a:r>
            <a:r>
              <a:rPr lang="en-US" dirty="0" smtClean="0"/>
              <a:t>.</a:t>
            </a:r>
          </a:p>
          <a:p>
            <a:pPr marL="0" indent="0">
              <a:buNone/>
            </a:pPr>
            <a:r>
              <a:rPr lang="en-US" dirty="0" smtClean="0"/>
              <a:t>Result with old background was 4.6% ~ 30% increase in resolution, </a:t>
            </a:r>
            <a:r>
              <a:rPr lang="en-US" dirty="0"/>
              <a:t>I</a:t>
            </a:r>
            <a:r>
              <a:rPr lang="en-US" dirty="0" smtClean="0"/>
              <a:t>n this (rather clean) case the physics is still accessible</a:t>
            </a:r>
          </a:p>
          <a:p>
            <a:pPr marL="0" indent="0">
              <a:buNone/>
            </a:pPr>
            <a:r>
              <a:rPr lang="en-US" dirty="0" smtClean="0"/>
              <a:t>More details in Vito’s talk</a:t>
            </a:r>
          </a:p>
        </p:txBody>
      </p:sp>
      <p:sp>
        <p:nvSpPr>
          <p:cNvPr id="10" name="TextBox 9"/>
          <p:cNvSpPr txBox="1"/>
          <p:nvPr/>
        </p:nvSpPr>
        <p:spPr>
          <a:xfrm>
            <a:off x="6206272" y="6214333"/>
            <a:ext cx="2403047" cy="276999"/>
          </a:xfrm>
          <a:prstGeom prst="rect">
            <a:avLst/>
          </a:prstGeom>
          <a:noFill/>
        </p:spPr>
        <p:txBody>
          <a:bodyPr wrap="none" rtlCol="0">
            <a:spAutoFit/>
          </a:bodyPr>
          <a:lstStyle/>
          <a:p>
            <a:r>
              <a:rPr lang="en-US" sz="1200" dirty="0"/>
              <a:t>(V. Di Benedetto, A. </a:t>
            </a:r>
            <a:r>
              <a:rPr lang="en-US" sz="1200" dirty="0" err="1"/>
              <a:t>Mazzacane</a:t>
            </a:r>
            <a:r>
              <a:rPr lang="en-US" sz="1200" dirty="0"/>
              <a:t>)</a:t>
            </a:r>
          </a:p>
        </p:txBody>
      </p:sp>
    </p:spTree>
    <p:extLst>
      <p:ext uri="{BB962C8B-B14F-4D97-AF65-F5344CB8AC3E}">
        <p14:creationId xmlns:p14="http://schemas.microsoft.com/office/powerpoint/2010/main" val="1060291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Studies</a:t>
            </a:r>
            <a:endParaRPr lang="en-US" dirty="0"/>
          </a:p>
        </p:txBody>
      </p:sp>
      <p:sp>
        <p:nvSpPr>
          <p:cNvPr id="3" name="Content Placeholder 2"/>
          <p:cNvSpPr>
            <a:spLocks noGrp="1"/>
          </p:cNvSpPr>
          <p:nvPr>
            <p:ph idx="1"/>
          </p:nvPr>
        </p:nvSpPr>
        <p:spPr/>
        <p:txBody>
          <a:bodyPr/>
          <a:lstStyle/>
          <a:p>
            <a:pPr marL="0" indent="0">
              <a:buNone/>
            </a:pPr>
            <a:r>
              <a:rPr lang="en-US" dirty="0" smtClean="0"/>
              <a:t>We have explored capabilities for both a Higgs factory </a:t>
            </a:r>
            <a:r>
              <a:rPr lang="en-US" dirty="0" err="1" smtClean="0"/>
              <a:t>muon</a:t>
            </a:r>
            <a:r>
              <a:rPr lang="en-US" dirty="0" smtClean="0"/>
              <a:t> collider and Higgs self-coupling measurements at a possible high energy (6 </a:t>
            </a:r>
            <a:r>
              <a:rPr lang="en-US" dirty="0" err="1" smtClean="0"/>
              <a:t>TeV</a:t>
            </a:r>
            <a:r>
              <a:rPr lang="en-US" dirty="0" smtClean="0"/>
              <a:t>) machine.  These were based on parametric studies assuming backgrounds in these machines could be controlled, but the acceptance is limited by a 10-15 degree cone. </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38</a:t>
            </a:fld>
            <a:endParaRPr lang="en-US"/>
          </a:p>
        </p:txBody>
      </p:sp>
    </p:spTree>
    <p:extLst>
      <p:ext uri="{BB962C8B-B14F-4D97-AF65-F5344CB8AC3E}">
        <p14:creationId xmlns:p14="http://schemas.microsoft.com/office/powerpoint/2010/main" val="938272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Factory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s-channel Higgs production affords the most precise measurement </a:t>
            </a:r>
            <a:r>
              <a:rPr lang="en-US" dirty="0" smtClean="0"/>
              <a:t>of the </a:t>
            </a:r>
            <a:r>
              <a:rPr lang="en-US" dirty="0" err="1"/>
              <a:t>muon</a:t>
            </a:r>
            <a:r>
              <a:rPr lang="en-US" dirty="0"/>
              <a:t> Higgs-Yukawa </a:t>
            </a:r>
            <a:r>
              <a:rPr lang="en-US" dirty="0" smtClean="0"/>
              <a:t>coupling</a:t>
            </a:r>
            <a:r>
              <a:rPr lang="en-US" dirty="0"/>
              <a:t>, </a:t>
            </a:r>
            <a:r>
              <a:rPr lang="en-US" dirty="0" err="1"/>
              <a:t>g</a:t>
            </a:r>
            <a:r>
              <a:rPr lang="en-US" baseline="-25000" dirty="0" err="1"/>
              <a:t>μ</a:t>
            </a:r>
            <a:r>
              <a:rPr lang="en-US" dirty="0"/>
              <a:t>, </a:t>
            </a:r>
            <a:endParaRPr lang="en-US" dirty="0" smtClean="0"/>
          </a:p>
          <a:p>
            <a:r>
              <a:rPr lang="en-US" dirty="0" smtClean="0">
                <a:solidFill>
                  <a:srgbClr val="3366FF"/>
                </a:solidFill>
              </a:rPr>
              <a:t>precision </a:t>
            </a:r>
            <a:r>
              <a:rPr lang="en-US" dirty="0" err="1">
                <a:solidFill>
                  <a:srgbClr val="3366FF"/>
                </a:solidFill>
              </a:rPr>
              <a:t>δg</a:t>
            </a:r>
            <a:r>
              <a:rPr lang="en-US" baseline="-25000" dirty="0" err="1">
                <a:solidFill>
                  <a:srgbClr val="3366FF"/>
                </a:solidFill>
              </a:rPr>
              <a:t>μ</a:t>
            </a:r>
            <a:r>
              <a:rPr lang="en-US" dirty="0">
                <a:solidFill>
                  <a:srgbClr val="3366FF"/>
                </a:solidFill>
              </a:rPr>
              <a:t>/</a:t>
            </a:r>
            <a:r>
              <a:rPr lang="en-US" dirty="0" err="1">
                <a:solidFill>
                  <a:srgbClr val="3366FF"/>
                </a:solidFill>
              </a:rPr>
              <a:t>g</a:t>
            </a:r>
            <a:r>
              <a:rPr lang="en-US" baseline="-25000" dirty="0" err="1">
                <a:solidFill>
                  <a:srgbClr val="3366FF"/>
                </a:solidFill>
              </a:rPr>
              <a:t>μ</a:t>
            </a:r>
            <a:r>
              <a:rPr lang="en-US" dirty="0">
                <a:solidFill>
                  <a:srgbClr val="3366FF"/>
                </a:solidFill>
              </a:rPr>
              <a:t> </a:t>
            </a:r>
            <a:r>
              <a:rPr lang="en-US" dirty="0" smtClean="0">
                <a:solidFill>
                  <a:srgbClr val="3366FF"/>
                </a:solidFill>
              </a:rPr>
              <a:t>~ </a:t>
            </a:r>
            <a:r>
              <a:rPr lang="en-US" dirty="0">
                <a:solidFill>
                  <a:srgbClr val="3366FF"/>
                </a:solidFill>
              </a:rPr>
              <a:t>(few)%</a:t>
            </a:r>
            <a:r>
              <a:rPr lang="en-US" dirty="0" smtClean="0"/>
              <a:t>.</a:t>
            </a:r>
          </a:p>
          <a:p>
            <a:pPr marL="0" indent="0">
              <a:buNone/>
            </a:pPr>
            <a:r>
              <a:rPr lang="en-US" dirty="0" smtClean="0"/>
              <a:t>The </a:t>
            </a:r>
            <a:r>
              <a:rPr lang="en-US" dirty="0"/>
              <a:t>s-channel Higgs production affords the best mass measurement of the </a:t>
            </a:r>
            <a:r>
              <a:rPr lang="en-US" dirty="0" smtClean="0"/>
              <a:t>Higgs boson </a:t>
            </a:r>
          </a:p>
          <a:p>
            <a:r>
              <a:rPr lang="en-US" dirty="0" smtClean="0">
                <a:solidFill>
                  <a:srgbClr val="3366FF"/>
                </a:solidFill>
              </a:rPr>
              <a:t>precision </a:t>
            </a:r>
            <a:r>
              <a:rPr lang="en-US" dirty="0">
                <a:solidFill>
                  <a:srgbClr val="3366FF"/>
                </a:solidFill>
              </a:rPr>
              <a:t>of  </a:t>
            </a:r>
            <a:r>
              <a:rPr lang="en-US" dirty="0" smtClean="0">
                <a:solidFill>
                  <a:srgbClr val="3366FF"/>
                </a:solidFill>
              </a:rPr>
              <a:t>~(</a:t>
            </a:r>
            <a:r>
              <a:rPr lang="en-US" dirty="0">
                <a:solidFill>
                  <a:srgbClr val="3366FF"/>
                </a:solidFill>
              </a:rPr>
              <a:t>few) </a:t>
            </a:r>
            <a:r>
              <a:rPr lang="en-US" dirty="0" smtClean="0">
                <a:solidFill>
                  <a:srgbClr val="3366FF"/>
                </a:solidFill>
              </a:rPr>
              <a:t>x10</a:t>
            </a:r>
            <a:r>
              <a:rPr lang="en-US" baseline="30000" dirty="0">
                <a:solidFill>
                  <a:srgbClr val="3366FF"/>
                </a:solidFill>
              </a:rPr>
              <a:t>−6</a:t>
            </a:r>
            <a:r>
              <a:rPr lang="en-US" dirty="0">
                <a:solidFill>
                  <a:srgbClr val="3366FF"/>
                </a:solidFill>
              </a:rPr>
              <a:t> with a luminosity of </a:t>
            </a:r>
            <a:r>
              <a:rPr lang="en-US" dirty="0" smtClean="0">
                <a:solidFill>
                  <a:srgbClr val="3366FF"/>
                </a:solidFill>
              </a:rPr>
              <a:t>10</a:t>
            </a:r>
            <a:r>
              <a:rPr lang="en-US" baseline="30000" dirty="0" smtClean="0">
                <a:solidFill>
                  <a:srgbClr val="3366FF"/>
                </a:solidFill>
              </a:rPr>
              <a:t>32</a:t>
            </a:r>
            <a:r>
              <a:rPr lang="en-US" dirty="0" smtClean="0">
                <a:solidFill>
                  <a:srgbClr val="3366FF"/>
                </a:solidFill>
              </a:rPr>
              <a:t> </a:t>
            </a:r>
            <a:r>
              <a:rPr lang="en-US" dirty="0">
                <a:solidFill>
                  <a:srgbClr val="3366FF"/>
                </a:solidFill>
              </a:rPr>
              <a:t>cm</a:t>
            </a:r>
            <a:r>
              <a:rPr lang="en-US" baseline="30000" dirty="0">
                <a:solidFill>
                  <a:srgbClr val="3366FF"/>
                </a:solidFill>
              </a:rPr>
              <a:t>−2</a:t>
            </a:r>
            <a:r>
              <a:rPr lang="en-US" dirty="0">
                <a:solidFill>
                  <a:srgbClr val="3366FF"/>
                </a:solidFill>
              </a:rPr>
              <a:t>s</a:t>
            </a:r>
            <a:r>
              <a:rPr lang="en-US" baseline="30000" dirty="0">
                <a:solidFill>
                  <a:srgbClr val="3366FF"/>
                </a:solidFill>
              </a:rPr>
              <a:t>−1</a:t>
            </a:r>
            <a:r>
              <a:rPr lang="en-US" dirty="0">
                <a:solidFill>
                  <a:srgbClr val="3366FF"/>
                </a:solidFill>
              </a:rPr>
              <a:t>.</a:t>
            </a:r>
          </a:p>
          <a:p>
            <a:pPr marL="0" indent="0">
              <a:buNone/>
            </a:pPr>
            <a:r>
              <a:rPr lang="en-US" dirty="0" smtClean="0"/>
              <a:t>It </a:t>
            </a:r>
            <a:r>
              <a:rPr lang="en-US" dirty="0"/>
              <a:t>affords the best </a:t>
            </a:r>
            <a:r>
              <a:rPr lang="en-US" i="1" dirty="0">
                <a:solidFill>
                  <a:srgbClr val="FF6600"/>
                </a:solidFill>
              </a:rPr>
              <a:t>direct</a:t>
            </a:r>
            <a:r>
              <a:rPr lang="en-US" dirty="0"/>
              <a:t> measurement of the Higgs boson width to a </a:t>
            </a:r>
            <a:endParaRPr lang="en-US" dirty="0" smtClean="0"/>
          </a:p>
          <a:p>
            <a:r>
              <a:rPr lang="en-US" dirty="0" smtClean="0">
                <a:solidFill>
                  <a:srgbClr val="3366FF"/>
                </a:solidFill>
              </a:rPr>
              <a:t>precision of a few percent</a:t>
            </a:r>
            <a:endParaRPr lang="en-US" dirty="0">
              <a:solidFill>
                <a:srgbClr val="3366FF"/>
              </a:solidFill>
            </a:endParaRPr>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39</a:t>
            </a:fld>
            <a:endParaRPr lang="en-US"/>
          </a:p>
        </p:txBody>
      </p:sp>
    </p:spTree>
    <p:extLst>
      <p:ext uri="{BB962C8B-B14F-4D97-AF65-F5344CB8AC3E}">
        <p14:creationId xmlns:p14="http://schemas.microsoft.com/office/powerpoint/2010/main" val="192093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Overview</a:t>
            </a:r>
            <a:endParaRPr lang="en-US" dirty="0"/>
          </a:p>
        </p:txBody>
      </p:sp>
      <p:sp>
        <p:nvSpPr>
          <p:cNvPr id="3" name="Content Placeholder 2"/>
          <p:cNvSpPr>
            <a:spLocks noGrp="1"/>
          </p:cNvSpPr>
          <p:nvPr>
            <p:ph idx="1"/>
          </p:nvPr>
        </p:nvSpPr>
        <p:spPr/>
        <p:txBody>
          <a:bodyPr/>
          <a:lstStyle/>
          <a:p>
            <a:pPr marL="0" indent="0">
              <a:buNone/>
            </a:pPr>
            <a:r>
              <a:rPr lang="en-US" dirty="0" smtClean="0"/>
              <a:t>Although the </a:t>
            </a:r>
            <a:r>
              <a:rPr lang="en-US" dirty="0" err="1" smtClean="0"/>
              <a:t>muon</a:t>
            </a:r>
            <a:r>
              <a:rPr lang="en-US" dirty="0" smtClean="0"/>
              <a:t> collider shares Feynman diagrams with its </a:t>
            </a:r>
            <a:r>
              <a:rPr lang="en-US" dirty="0" err="1" smtClean="0"/>
              <a:t>e</a:t>
            </a:r>
            <a:r>
              <a:rPr lang="en-US" baseline="30000" dirty="0" err="1" smtClean="0"/>
              <a:t>+</a:t>
            </a:r>
            <a:r>
              <a:rPr lang="en-US" dirty="0" err="1" smtClean="0"/>
              <a:t>e</a:t>
            </a:r>
            <a:r>
              <a:rPr lang="en-US" baseline="30000" dirty="0" smtClean="0"/>
              <a:t>-</a:t>
            </a:r>
            <a:r>
              <a:rPr lang="en-US" dirty="0" smtClean="0"/>
              <a:t> cousins there are a number of distinct differences which affect the physics reach of a </a:t>
            </a:r>
            <a:r>
              <a:rPr lang="en-US" dirty="0" err="1" smtClean="0"/>
              <a:t>muon</a:t>
            </a:r>
            <a:r>
              <a:rPr lang="en-US" dirty="0" smtClean="0"/>
              <a:t>-based machine. These considerations are distinct for a </a:t>
            </a:r>
            <a:r>
              <a:rPr lang="en-US" dirty="0" smtClean="0">
                <a:solidFill>
                  <a:schemeClr val="tx2"/>
                </a:solidFill>
              </a:rPr>
              <a:t>Higgs factory where a </a:t>
            </a:r>
            <a:r>
              <a:rPr lang="en-US" dirty="0" err="1" smtClean="0">
                <a:solidFill>
                  <a:schemeClr val="tx2"/>
                </a:solidFill>
              </a:rPr>
              <a:t>Muon</a:t>
            </a:r>
            <a:r>
              <a:rPr lang="en-US" dirty="0" smtClean="0">
                <a:solidFill>
                  <a:schemeClr val="tx2"/>
                </a:solidFill>
              </a:rPr>
              <a:t> Collider has x 40,000 higher coupling in the s-channel,</a:t>
            </a:r>
            <a:r>
              <a:rPr lang="en-US" dirty="0" smtClean="0"/>
              <a:t> and </a:t>
            </a:r>
            <a:r>
              <a:rPr lang="en-US" dirty="0" smtClean="0">
                <a:solidFill>
                  <a:srgbClr val="1F497D"/>
                </a:solidFill>
              </a:rPr>
              <a:t>a multi-</a:t>
            </a:r>
            <a:r>
              <a:rPr lang="en-US" dirty="0" err="1" smtClean="0">
                <a:solidFill>
                  <a:srgbClr val="1F497D"/>
                </a:solidFill>
              </a:rPr>
              <a:t>TeV</a:t>
            </a:r>
            <a:r>
              <a:rPr lang="en-US" dirty="0" smtClean="0">
                <a:solidFill>
                  <a:srgbClr val="1F497D"/>
                </a:solidFill>
              </a:rPr>
              <a:t> machine, where most of the same physics processes dominate but the machine characteristics are different.</a:t>
            </a:r>
          </a:p>
          <a:p>
            <a:pPr marL="857250" lvl="1" indent="-457200"/>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a:t>
            </a:fld>
            <a:endParaRPr lang="en-US"/>
          </a:p>
        </p:txBody>
      </p:sp>
    </p:spTree>
    <p:extLst>
      <p:ext uri="{BB962C8B-B14F-4D97-AF65-F5344CB8AC3E}">
        <p14:creationId xmlns:p14="http://schemas.microsoft.com/office/powerpoint/2010/main" val="1536002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Factory S/B</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Higgs production in an S-channel factory still has significant SM background.</a:t>
            </a:r>
            <a:endParaRPr lang="en-US" sz="18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40</a:t>
            </a:fld>
            <a:endParaRPr lang="en-US"/>
          </a:p>
        </p:txBody>
      </p:sp>
      <p:pic>
        <p:nvPicPr>
          <p:cNvPr id="7" name="Picture 6"/>
          <p:cNvPicPr>
            <a:picLocks noChangeAspect="1"/>
          </p:cNvPicPr>
          <p:nvPr/>
        </p:nvPicPr>
        <p:blipFill>
          <a:blip r:embed="rId2"/>
          <a:stretch>
            <a:fillRect/>
          </a:stretch>
        </p:blipFill>
        <p:spPr>
          <a:xfrm>
            <a:off x="5496772" y="1408349"/>
            <a:ext cx="3355598" cy="3346972"/>
          </a:xfrm>
          <a:prstGeom prst="rect">
            <a:avLst/>
          </a:prstGeom>
        </p:spPr>
      </p:pic>
      <p:sp>
        <p:nvSpPr>
          <p:cNvPr id="8" name="TextBox 7"/>
          <p:cNvSpPr txBox="1"/>
          <p:nvPr/>
        </p:nvSpPr>
        <p:spPr>
          <a:xfrm>
            <a:off x="119053" y="4860351"/>
            <a:ext cx="8813280" cy="1477328"/>
          </a:xfrm>
          <a:prstGeom prst="rect">
            <a:avLst/>
          </a:prstGeom>
          <a:noFill/>
        </p:spPr>
        <p:txBody>
          <a:bodyPr wrap="square" rtlCol="0">
            <a:spAutoFit/>
          </a:bodyPr>
          <a:lstStyle/>
          <a:p>
            <a:r>
              <a:rPr lang="en-US" dirty="0"/>
              <a:t>cross sections are calculated as the peak value of the </a:t>
            </a:r>
            <a:r>
              <a:rPr lang="en-US" dirty="0" smtClean="0"/>
              <a:t>peak </a:t>
            </a:r>
            <a:r>
              <a:rPr lang="en-US" dirty="0" err="1"/>
              <a:t>Breit</a:t>
            </a:r>
            <a:r>
              <a:rPr lang="en-US" dirty="0"/>
              <a:t>-Wigner convoluted with a Gaussian of width 3.54 MeV to simulate the effect </a:t>
            </a:r>
            <a:r>
              <a:rPr lang="en-US" dirty="0" smtClean="0"/>
              <a:t>of beam </a:t>
            </a:r>
            <a:r>
              <a:rPr lang="en-US" dirty="0"/>
              <a:t>smearing. The inclusion of </a:t>
            </a:r>
            <a:r>
              <a:rPr lang="en-US" dirty="0">
                <a:solidFill>
                  <a:srgbClr val="3366FF"/>
                </a:solidFill>
              </a:rPr>
              <a:t>initial state radiation effects and full one loop </a:t>
            </a:r>
            <a:r>
              <a:rPr lang="en-US" dirty="0" smtClean="0">
                <a:solidFill>
                  <a:srgbClr val="3366FF"/>
                </a:solidFill>
              </a:rPr>
              <a:t>corrections further reduces </a:t>
            </a:r>
            <a:r>
              <a:rPr lang="en-US" dirty="0">
                <a:solidFill>
                  <a:srgbClr val="3366FF"/>
                </a:solidFill>
              </a:rPr>
              <a:t>the cross sections for Higgs production by a factor of 0.53</a:t>
            </a:r>
            <a:r>
              <a:rPr lang="en-US" dirty="0"/>
              <a:t>; resulting in</a:t>
            </a:r>
          </a:p>
          <a:p>
            <a:r>
              <a:rPr lang="en-US" dirty="0"/>
              <a:t>a total Higgs cross section of 13.6 </a:t>
            </a:r>
            <a:r>
              <a:rPr lang="en-US" dirty="0" err="1"/>
              <a:t>pb</a:t>
            </a:r>
            <a:r>
              <a:rPr lang="en-US" dirty="0"/>
              <a:t>.</a:t>
            </a:r>
          </a:p>
        </p:txBody>
      </p:sp>
      <p:pic>
        <p:nvPicPr>
          <p:cNvPr id="9" name="Picture 8"/>
          <p:cNvPicPr>
            <a:picLocks noChangeAspect="1"/>
          </p:cNvPicPr>
          <p:nvPr/>
        </p:nvPicPr>
        <p:blipFill>
          <a:blip r:embed="rId3"/>
          <a:stretch>
            <a:fillRect/>
          </a:stretch>
        </p:blipFill>
        <p:spPr>
          <a:xfrm>
            <a:off x="720300" y="1589420"/>
            <a:ext cx="4073950" cy="3165901"/>
          </a:xfrm>
          <a:prstGeom prst="rect">
            <a:avLst/>
          </a:prstGeom>
        </p:spPr>
      </p:pic>
      <p:sp>
        <p:nvSpPr>
          <p:cNvPr id="6" name="Rectangle 5"/>
          <p:cNvSpPr/>
          <p:nvPr/>
        </p:nvSpPr>
        <p:spPr>
          <a:xfrm>
            <a:off x="6723514" y="4233333"/>
            <a:ext cx="2069629" cy="216370"/>
          </a:xfrm>
          <a:prstGeom prst="rect">
            <a:avLst/>
          </a:prstGeom>
          <a:solidFill>
            <a:srgbClr val="FF66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723514" y="3998148"/>
            <a:ext cx="2069629" cy="216370"/>
          </a:xfrm>
          <a:prstGeom prst="rect">
            <a:avLst/>
          </a:prstGeom>
          <a:solidFill>
            <a:srgbClr val="FF66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723514" y="3085630"/>
            <a:ext cx="2069629" cy="216370"/>
          </a:xfrm>
          <a:prstGeom prst="rect">
            <a:avLst/>
          </a:prstGeom>
          <a:solidFill>
            <a:srgbClr val="FF66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06352" y="2384942"/>
            <a:ext cx="2069629" cy="216370"/>
          </a:xfrm>
          <a:prstGeom prst="rect">
            <a:avLst/>
          </a:prstGeom>
          <a:solidFill>
            <a:srgbClr val="FF66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137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Mass and Width</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a:t>Fitted values of Higgs decay width, mass and branching ratio from </a:t>
            </a:r>
            <a:r>
              <a:rPr lang="en-US" sz="1600" dirty="0" smtClean="0"/>
              <a:t>simulated data</a:t>
            </a:r>
            <a:r>
              <a:rPr lang="en-US" sz="1600" dirty="0"/>
              <a:t>. Mass values are the difference between the measured mass and the true mass </a:t>
            </a:r>
            <a:r>
              <a:rPr lang="en-US" sz="1600" dirty="0" smtClean="0"/>
              <a:t>of 126 </a:t>
            </a:r>
            <a:r>
              <a:rPr lang="en-US" sz="1600" dirty="0" err="1" smtClean="0"/>
              <a:t>GeV</a:t>
            </a:r>
            <a:r>
              <a:rPr lang="en-US" sz="1600" dirty="0" smtClean="0"/>
              <a:t>. </a:t>
            </a:r>
            <a:r>
              <a:rPr lang="en-US" sz="1600" dirty="0"/>
              <a:t>Total integrated luminosity was 4.2 fb</a:t>
            </a:r>
            <a:r>
              <a:rPr lang="en-US" sz="1600" baseline="30000" dirty="0"/>
              <a:t>−</a:t>
            </a:r>
            <a:r>
              <a:rPr lang="en-US" sz="1600" baseline="30000" dirty="0" smtClean="0"/>
              <a:t>1</a:t>
            </a:r>
            <a:endParaRPr lang="en-US" sz="1600" baseline="300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41</a:t>
            </a:fld>
            <a:endParaRPr lang="en-US"/>
          </a:p>
        </p:txBody>
      </p:sp>
      <p:pic>
        <p:nvPicPr>
          <p:cNvPr id="6" name="Picture 5"/>
          <p:cNvPicPr>
            <a:picLocks noChangeAspect="1"/>
          </p:cNvPicPr>
          <p:nvPr/>
        </p:nvPicPr>
        <p:blipFill>
          <a:blip r:embed="rId2"/>
          <a:stretch>
            <a:fillRect/>
          </a:stretch>
        </p:blipFill>
        <p:spPr>
          <a:xfrm>
            <a:off x="5301330" y="3783210"/>
            <a:ext cx="3842669" cy="2541389"/>
          </a:xfrm>
          <a:prstGeom prst="rect">
            <a:avLst/>
          </a:prstGeom>
        </p:spPr>
      </p:pic>
      <p:pic>
        <p:nvPicPr>
          <p:cNvPr id="7" name="Picture 6"/>
          <p:cNvPicPr>
            <a:picLocks noChangeAspect="1"/>
          </p:cNvPicPr>
          <p:nvPr/>
        </p:nvPicPr>
        <p:blipFill>
          <a:blip r:embed="rId3"/>
          <a:stretch>
            <a:fillRect/>
          </a:stretch>
        </p:blipFill>
        <p:spPr>
          <a:xfrm>
            <a:off x="5307006" y="1102888"/>
            <a:ext cx="3836994" cy="2624727"/>
          </a:xfrm>
          <a:prstGeom prst="rect">
            <a:avLst/>
          </a:prstGeom>
        </p:spPr>
      </p:pic>
      <p:sp>
        <p:nvSpPr>
          <p:cNvPr id="8" name="TextBox 7"/>
          <p:cNvSpPr txBox="1"/>
          <p:nvPr/>
        </p:nvSpPr>
        <p:spPr>
          <a:xfrm>
            <a:off x="4909448" y="1135035"/>
            <a:ext cx="783763" cy="307777"/>
          </a:xfrm>
          <a:prstGeom prst="rect">
            <a:avLst/>
          </a:prstGeom>
          <a:solidFill>
            <a:srgbClr val="FFFFFF"/>
          </a:solidFill>
        </p:spPr>
        <p:txBody>
          <a:bodyPr wrap="none" rtlCol="0">
            <a:spAutoFit/>
          </a:bodyPr>
          <a:lstStyle/>
          <a:p>
            <a:r>
              <a:rPr lang="en-US" sz="1400" dirty="0" smtClean="0"/>
              <a:t>336000</a:t>
            </a:r>
            <a:endParaRPr lang="en-US" sz="1400" dirty="0"/>
          </a:p>
        </p:txBody>
      </p:sp>
      <p:sp>
        <p:nvSpPr>
          <p:cNvPr id="9" name="TextBox 8"/>
          <p:cNvSpPr txBox="1"/>
          <p:nvPr/>
        </p:nvSpPr>
        <p:spPr>
          <a:xfrm>
            <a:off x="4888800" y="3727615"/>
            <a:ext cx="783763" cy="307777"/>
          </a:xfrm>
          <a:prstGeom prst="rect">
            <a:avLst/>
          </a:prstGeom>
          <a:solidFill>
            <a:srgbClr val="FFFFFF"/>
          </a:solidFill>
        </p:spPr>
        <p:txBody>
          <a:bodyPr wrap="none" rtlCol="0">
            <a:spAutoFit/>
          </a:bodyPr>
          <a:lstStyle/>
          <a:p>
            <a:r>
              <a:rPr lang="en-US" sz="1400" dirty="0" smtClean="0"/>
              <a:t>143000</a:t>
            </a:r>
            <a:endParaRPr lang="en-US" sz="1400" dirty="0"/>
          </a:p>
        </p:txBody>
      </p:sp>
      <p:pic>
        <p:nvPicPr>
          <p:cNvPr id="10" name="Picture 9"/>
          <p:cNvPicPr>
            <a:picLocks noChangeAspect="1"/>
          </p:cNvPicPr>
          <p:nvPr/>
        </p:nvPicPr>
        <p:blipFill>
          <a:blip r:embed="rId4"/>
          <a:stretch>
            <a:fillRect/>
          </a:stretch>
        </p:blipFill>
        <p:spPr>
          <a:xfrm>
            <a:off x="16934" y="1102888"/>
            <a:ext cx="4930254" cy="2278060"/>
          </a:xfrm>
          <a:prstGeom prst="rect">
            <a:avLst/>
          </a:prstGeom>
        </p:spPr>
      </p:pic>
      <p:pic>
        <p:nvPicPr>
          <p:cNvPr id="11" name="Picture 10"/>
          <p:cNvPicPr>
            <a:picLocks noChangeAspect="1"/>
          </p:cNvPicPr>
          <p:nvPr/>
        </p:nvPicPr>
        <p:blipFill>
          <a:blip r:embed="rId5"/>
          <a:stretch>
            <a:fillRect/>
          </a:stretch>
        </p:blipFill>
        <p:spPr>
          <a:xfrm>
            <a:off x="43062" y="4893778"/>
            <a:ext cx="5069532" cy="1172091"/>
          </a:xfrm>
          <a:prstGeom prst="rect">
            <a:avLst/>
          </a:prstGeom>
        </p:spPr>
      </p:pic>
      <p:sp>
        <p:nvSpPr>
          <p:cNvPr id="12" name="TextBox 11"/>
          <p:cNvSpPr txBox="1"/>
          <p:nvPr/>
        </p:nvSpPr>
        <p:spPr>
          <a:xfrm>
            <a:off x="150053" y="5991476"/>
            <a:ext cx="2853165" cy="338554"/>
          </a:xfrm>
          <a:prstGeom prst="rect">
            <a:avLst/>
          </a:prstGeom>
          <a:noFill/>
        </p:spPr>
        <p:txBody>
          <a:bodyPr wrap="none" rtlCol="0">
            <a:spAutoFit/>
          </a:bodyPr>
          <a:lstStyle/>
          <a:p>
            <a:r>
              <a:rPr lang="en-US" sz="1600" dirty="0" smtClean="0"/>
              <a:t>Accuracy of fitted parameters</a:t>
            </a:r>
            <a:endParaRPr lang="en-US" sz="1600" dirty="0"/>
          </a:p>
        </p:txBody>
      </p:sp>
      <p:sp>
        <p:nvSpPr>
          <p:cNvPr id="13" name="TextBox 12"/>
          <p:cNvSpPr txBox="1"/>
          <p:nvPr/>
        </p:nvSpPr>
        <p:spPr>
          <a:xfrm>
            <a:off x="6626745" y="2320214"/>
            <a:ext cx="1198252" cy="646331"/>
          </a:xfrm>
          <a:prstGeom prst="rect">
            <a:avLst/>
          </a:prstGeom>
          <a:noFill/>
        </p:spPr>
        <p:txBody>
          <a:bodyPr wrap="none" rtlCol="0">
            <a:spAutoFit/>
          </a:bodyPr>
          <a:lstStyle/>
          <a:p>
            <a:r>
              <a:rPr lang="en-US" dirty="0" smtClean="0"/>
              <a:t>Scan- </a:t>
            </a:r>
          </a:p>
          <a:p>
            <a:r>
              <a:rPr lang="en-US" dirty="0" smtClean="0"/>
              <a:t>All events</a:t>
            </a:r>
            <a:endParaRPr lang="en-US" dirty="0"/>
          </a:p>
        </p:txBody>
      </p:sp>
      <p:sp>
        <p:nvSpPr>
          <p:cNvPr id="14" name="TextBox 13"/>
          <p:cNvSpPr txBox="1"/>
          <p:nvPr/>
        </p:nvSpPr>
        <p:spPr>
          <a:xfrm>
            <a:off x="6493064" y="5069726"/>
            <a:ext cx="1557600" cy="646331"/>
          </a:xfrm>
          <a:prstGeom prst="rect">
            <a:avLst/>
          </a:prstGeom>
          <a:noFill/>
        </p:spPr>
        <p:txBody>
          <a:bodyPr wrap="none" rtlCol="0">
            <a:spAutoFit/>
          </a:bodyPr>
          <a:lstStyle/>
          <a:p>
            <a:r>
              <a:rPr lang="en-US" dirty="0" smtClean="0"/>
              <a:t>Scan- energy</a:t>
            </a:r>
          </a:p>
          <a:p>
            <a:r>
              <a:rPr lang="en-US" dirty="0" smtClean="0"/>
              <a:t>cuts</a:t>
            </a:r>
          </a:p>
        </p:txBody>
      </p:sp>
    </p:spTree>
    <p:extLst>
      <p:ext uri="{BB962C8B-B14F-4D97-AF65-F5344CB8AC3E}">
        <p14:creationId xmlns:p14="http://schemas.microsoft.com/office/powerpoint/2010/main" val="106559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Energy Collider Higgs Self-Coupling</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Measurement of the Higgs </a:t>
            </a:r>
            <a:r>
              <a:rPr lang="en-US" sz="1800" dirty="0" err="1"/>
              <a:t>trilinear</a:t>
            </a:r>
            <a:r>
              <a:rPr lang="en-US" sz="1800" dirty="0"/>
              <a:t> self-coupling is a </a:t>
            </a:r>
            <a:r>
              <a:rPr lang="en-US" sz="1800" dirty="0">
                <a:solidFill>
                  <a:srgbClr val="3366FF"/>
                </a:solidFill>
              </a:rPr>
              <a:t>direct probe of the shape of </a:t>
            </a:r>
            <a:r>
              <a:rPr lang="en-US" sz="1800" dirty="0" smtClean="0">
                <a:solidFill>
                  <a:srgbClr val="3366FF"/>
                </a:solidFill>
              </a:rPr>
              <a:t>the Higgs </a:t>
            </a:r>
            <a:r>
              <a:rPr lang="en-US" sz="1800" dirty="0">
                <a:solidFill>
                  <a:srgbClr val="3366FF"/>
                </a:solidFill>
              </a:rPr>
              <a:t>potential </a:t>
            </a:r>
            <a:r>
              <a:rPr lang="en-US" sz="1800" dirty="0"/>
              <a:t>and a crucial test of the Standard Model</a:t>
            </a:r>
            <a:r>
              <a:rPr lang="en-US" sz="1800" dirty="0" smtClean="0"/>
              <a:t>.</a:t>
            </a:r>
          </a:p>
          <a:p>
            <a:pPr marL="0" indent="0">
              <a:buNone/>
            </a:pPr>
            <a:r>
              <a:rPr lang="en-US" sz="1800" dirty="0" smtClean="0">
                <a:solidFill>
                  <a:srgbClr val="FF6600"/>
                </a:solidFill>
              </a:rPr>
              <a:t>All future high energy accelerators are likely to address this measurement.  </a:t>
            </a:r>
          </a:p>
          <a:p>
            <a:r>
              <a:rPr lang="en-US" sz="1800" dirty="0" smtClean="0"/>
              <a:t>A high energy (6 </a:t>
            </a:r>
            <a:r>
              <a:rPr lang="en-US" sz="1800" dirty="0" err="1" smtClean="0"/>
              <a:t>TeV</a:t>
            </a:r>
            <a:r>
              <a:rPr lang="en-US" sz="1800" dirty="0" smtClean="0"/>
              <a:t>) </a:t>
            </a:r>
            <a:r>
              <a:rPr lang="en-US" sz="1800" dirty="0" err="1" smtClean="0"/>
              <a:t>Muon</a:t>
            </a:r>
            <a:r>
              <a:rPr lang="en-US" sz="1800" dirty="0" smtClean="0"/>
              <a:t> collider would have the advantage of both higher luminosity and larger cross section</a:t>
            </a:r>
          </a:p>
          <a:p>
            <a:r>
              <a:rPr lang="en-US" sz="1800" dirty="0" smtClean="0"/>
              <a:t>CLIC may have larger acceptance</a:t>
            </a:r>
          </a:p>
          <a:p>
            <a:pPr marL="0" indent="0">
              <a:buNone/>
            </a:pPr>
            <a:r>
              <a:rPr lang="en-US" sz="1800" dirty="0" smtClean="0"/>
              <a:t>Study the tradeoffs …</a:t>
            </a:r>
          </a:p>
          <a:p>
            <a:pPr marL="0" indent="0">
              <a:buNone/>
            </a:pPr>
            <a:endParaRPr lang="en-US" sz="18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42</a:t>
            </a:fld>
            <a:endParaRPr lang="en-US"/>
          </a:p>
        </p:txBody>
      </p:sp>
      <p:pic>
        <p:nvPicPr>
          <p:cNvPr id="6" name="Picture 5"/>
          <p:cNvPicPr>
            <a:picLocks noChangeAspect="1"/>
          </p:cNvPicPr>
          <p:nvPr/>
        </p:nvPicPr>
        <p:blipFill>
          <a:blip r:embed="rId2"/>
          <a:stretch>
            <a:fillRect/>
          </a:stretch>
        </p:blipFill>
        <p:spPr>
          <a:xfrm>
            <a:off x="3985415" y="1096406"/>
            <a:ext cx="5158583" cy="1480833"/>
          </a:xfrm>
          <a:prstGeom prst="rect">
            <a:avLst/>
          </a:prstGeom>
        </p:spPr>
      </p:pic>
      <p:pic>
        <p:nvPicPr>
          <p:cNvPr id="8" name="Picture 7"/>
          <p:cNvPicPr>
            <a:picLocks noChangeAspect="1"/>
          </p:cNvPicPr>
          <p:nvPr/>
        </p:nvPicPr>
        <p:blipFill>
          <a:blip r:embed="rId3"/>
          <a:stretch>
            <a:fillRect/>
          </a:stretch>
        </p:blipFill>
        <p:spPr>
          <a:xfrm>
            <a:off x="4264189" y="2741282"/>
            <a:ext cx="4511986" cy="3672693"/>
          </a:xfrm>
          <a:prstGeom prst="rect">
            <a:avLst/>
          </a:prstGeom>
        </p:spPr>
      </p:pic>
      <p:sp>
        <p:nvSpPr>
          <p:cNvPr id="9" name="TextBox 8"/>
          <p:cNvSpPr txBox="1"/>
          <p:nvPr/>
        </p:nvSpPr>
        <p:spPr>
          <a:xfrm>
            <a:off x="2973575" y="5048644"/>
            <a:ext cx="1538411" cy="1077218"/>
          </a:xfrm>
          <a:prstGeom prst="rect">
            <a:avLst/>
          </a:prstGeom>
          <a:noFill/>
          <a:ln>
            <a:solidFill>
              <a:srgbClr val="FF0000"/>
            </a:solidFill>
          </a:ln>
        </p:spPr>
        <p:txBody>
          <a:bodyPr wrap="square" rtlCol="0">
            <a:spAutoFit/>
          </a:bodyPr>
          <a:lstStyle/>
          <a:p>
            <a:r>
              <a:rPr lang="en-US" sz="1600" dirty="0" smtClean="0"/>
              <a:t>Variation of </a:t>
            </a:r>
          </a:p>
          <a:p>
            <a:r>
              <a:rPr lang="en-US" sz="1600" dirty="0" smtClean="0">
                <a:latin typeface="Symbol" charset="2"/>
                <a:cs typeface="Symbol" charset="2"/>
              </a:rPr>
              <a:t>s</a:t>
            </a:r>
            <a:r>
              <a:rPr lang="en-US" sz="1600" dirty="0" smtClean="0"/>
              <a:t> with </a:t>
            </a:r>
            <a:r>
              <a:rPr lang="en-US" sz="1600" dirty="0" smtClean="0">
                <a:latin typeface="Symbol" charset="2"/>
                <a:cs typeface="Symbol" charset="2"/>
              </a:rPr>
              <a:t>l</a:t>
            </a:r>
            <a:r>
              <a:rPr lang="en-US" sz="1600" dirty="0"/>
              <a:t> </a:t>
            </a:r>
            <a:r>
              <a:rPr lang="en-US" sz="1600" dirty="0" smtClean="0"/>
              <a:t>provides the sensitivity</a:t>
            </a:r>
            <a:endParaRPr lang="en-US" sz="1600" dirty="0"/>
          </a:p>
        </p:txBody>
      </p:sp>
      <p:cxnSp>
        <p:nvCxnSpPr>
          <p:cNvPr id="11" name="Straight Arrow Connector 10"/>
          <p:cNvCxnSpPr>
            <a:stCxn id="9" idx="3"/>
          </p:cNvCxnSpPr>
          <p:nvPr/>
        </p:nvCxnSpPr>
        <p:spPr>
          <a:xfrm flipV="1">
            <a:off x="4511986" y="5182862"/>
            <a:ext cx="2219856" cy="4043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048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Self-coupling Analysis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For now we take the CLIC analysis and scale the results to the event yield correcting for events lost to the cone.</a:t>
            </a:r>
          </a:p>
          <a:p>
            <a:r>
              <a:rPr lang="en-US" sz="2400" dirty="0" smtClean="0"/>
              <a:t>Losses due to the cone cut increase with </a:t>
            </a:r>
            <a:r>
              <a:rPr lang="en-US" sz="2400" dirty="0" err="1" smtClean="0"/>
              <a:t>E</a:t>
            </a:r>
            <a:r>
              <a:rPr lang="en-US" sz="2400" baseline="-25000" dirty="0" err="1" smtClean="0"/>
              <a:t>cm</a:t>
            </a:r>
            <a:r>
              <a:rPr lang="en-US" sz="2400" dirty="0" smtClean="0"/>
              <a:t>, but the 6 </a:t>
            </a:r>
            <a:r>
              <a:rPr lang="en-US" sz="2400" dirty="0" err="1" smtClean="0"/>
              <a:t>TeV</a:t>
            </a:r>
            <a:r>
              <a:rPr lang="en-US" sz="2400" dirty="0" smtClean="0"/>
              <a:t> has about 2x the cross section for cone angles between 10 and 20 degrees</a:t>
            </a:r>
            <a:endParaRPr lang="en-US" sz="2400" dirty="0"/>
          </a:p>
          <a:p>
            <a:pPr marL="0" indent="0">
              <a:buNone/>
            </a:pPr>
            <a:endParaRPr lang="en-US" sz="2400" dirty="0" smtClean="0"/>
          </a:p>
          <a:p>
            <a:pPr marL="0" indent="0">
              <a:buNone/>
            </a:pPr>
            <a:r>
              <a:rPr lang="en-US" sz="2400" dirty="0" smtClean="0"/>
              <a:t> </a:t>
            </a:r>
            <a:endParaRPr lang="en-US" sz="24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43</a:t>
            </a:fld>
            <a:endParaRPr lang="en-US"/>
          </a:p>
        </p:txBody>
      </p:sp>
      <p:pic>
        <p:nvPicPr>
          <p:cNvPr id="6" name="Picture 5"/>
          <p:cNvPicPr>
            <a:picLocks noChangeAspect="1"/>
          </p:cNvPicPr>
          <p:nvPr/>
        </p:nvPicPr>
        <p:blipFill>
          <a:blip r:embed="rId2"/>
          <a:stretch>
            <a:fillRect/>
          </a:stretch>
        </p:blipFill>
        <p:spPr>
          <a:xfrm>
            <a:off x="4479811" y="990544"/>
            <a:ext cx="4664188" cy="3469608"/>
          </a:xfrm>
          <a:prstGeom prst="rect">
            <a:avLst/>
          </a:prstGeom>
        </p:spPr>
      </p:pic>
      <p:pic>
        <p:nvPicPr>
          <p:cNvPr id="8" name="Picture 7"/>
          <p:cNvPicPr>
            <a:picLocks noChangeAspect="1"/>
          </p:cNvPicPr>
          <p:nvPr/>
        </p:nvPicPr>
        <p:blipFill>
          <a:blip r:embed="rId3"/>
          <a:stretch>
            <a:fillRect/>
          </a:stretch>
        </p:blipFill>
        <p:spPr>
          <a:xfrm>
            <a:off x="205298" y="5028777"/>
            <a:ext cx="4274513" cy="577337"/>
          </a:xfrm>
          <a:prstGeom prst="rect">
            <a:avLst/>
          </a:prstGeom>
        </p:spPr>
      </p:pic>
      <p:sp>
        <p:nvSpPr>
          <p:cNvPr id="7" name="TextBox 6"/>
          <p:cNvSpPr txBox="1"/>
          <p:nvPr/>
        </p:nvSpPr>
        <p:spPr>
          <a:xfrm>
            <a:off x="6126933" y="4671115"/>
            <a:ext cx="1846141" cy="646331"/>
          </a:xfrm>
          <a:prstGeom prst="rect">
            <a:avLst/>
          </a:prstGeom>
          <a:noFill/>
        </p:spPr>
        <p:txBody>
          <a:bodyPr wrap="none" rtlCol="0">
            <a:spAutoFit/>
          </a:bodyPr>
          <a:lstStyle/>
          <a:p>
            <a:pPr algn="ctr"/>
            <a:r>
              <a:rPr lang="en-US" dirty="0" smtClean="0"/>
              <a:t>HH-&gt;4b, all 4 </a:t>
            </a:r>
            <a:r>
              <a:rPr lang="en-US" dirty="0" err="1" smtClean="0"/>
              <a:t>bs</a:t>
            </a:r>
            <a:r>
              <a:rPr lang="en-US" dirty="0" smtClean="0"/>
              <a:t> </a:t>
            </a:r>
          </a:p>
          <a:p>
            <a:pPr algn="ctr"/>
            <a:r>
              <a:rPr lang="en-US" dirty="0" smtClean="0"/>
              <a:t>accepted</a:t>
            </a:r>
            <a:endParaRPr lang="en-US" dirty="0"/>
          </a:p>
        </p:txBody>
      </p:sp>
    </p:spTree>
    <p:extLst>
      <p:ext uri="{BB962C8B-B14F-4D97-AF65-F5344CB8AC3E}">
        <p14:creationId xmlns:p14="http://schemas.microsoft.com/office/powerpoint/2010/main" val="3954830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Self-coupling results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Results obtained by scaling CLIC results – note that the values can be improved by utilizing polarization</a:t>
            </a:r>
            <a:endParaRPr lang="en-US" sz="28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44</a:t>
            </a:fld>
            <a:endParaRPr lang="en-US"/>
          </a:p>
        </p:txBody>
      </p:sp>
      <p:pic>
        <p:nvPicPr>
          <p:cNvPr id="6" name="Picture 5"/>
          <p:cNvPicPr>
            <a:picLocks noChangeAspect="1"/>
          </p:cNvPicPr>
          <p:nvPr/>
        </p:nvPicPr>
        <p:blipFill>
          <a:blip r:embed="rId2"/>
          <a:stretch>
            <a:fillRect/>
          </a:stretch>
        </p:blipFill>
        <p:spPr>
          <a:xfrm>
            <a:off x="-1" y="1879047"/>
            <a:ext cx="9144000" cy="3893976"/>
          </a:xfrm>
          <a:prstGeom prst="rect">
            <a:avLst/>
          </a:prstGeom>
        </p:spPr>
      </p:pic>
      <p:sp>
        <p:nvSpPr>
          <p:cNvPr id="7" name="TextBox 6"/>
          <p:cNvSpPr txBox="1"/>
          <p:nvPr/>
        </p:nvSpPr>
        <p:spPr>
          <a:xfrm>
            <a:off x="119053" y="5660134"/>
            <a:ext cx="3111950" cy="830997"/>
          </a:xfrm>
          <a:prstGeom prst="rect">
            <a:avLst/>
          </a:prstGeom>
          <a:noFill/>
          <a:ln>
            <a:solidFill>
              <a:schemeClr val="accent1"/>
            </a:solidFill>
          </a:ln>
        </p:spPr>
        <p:txBody>
          <a:bodyPr wrap="none" rtlCol="0">
            <a:spAutoFit/>
          </a:bodyPr>
          <a:lstStyle/>
          <a:p>
            <a:r>
              <a:rPr lang="en-US" sz="1600" dirty="0" smtClean="0"/>
              <a:t>HL-LHC – evidence</a:t>
            </a:r>
          </a:p>
          <a:p>
            <a:r>
              <a:rPr lang="en-US" sz="1600" dirty="0" smtClean="0"/>
              <a:t>ILC (20yr) – 13%</a:t>
            </a:r>
          </a:p>
          <a:p>
            <a:r>
              <a:rPr lang="en-US" sz="1600" dirty="0" smtClean="0"/>
              <a:t>3 </a:t>
            </a:r>
            <a:r>
              <a:rPr lang="en-US" sz="1600" dirty="0" err="1" smtClean="0"/>
              <a:t>TeV</a:t>
            </a:r>
            <a:r>
              <a:rPr lang="en-US" sz="1600" dirty="0" smtClean="0"/>
              <a:t> CLIC (polarization) – 10%</a:t>
            </a:r>
            <a:endParaRPr lang="en-US" sz="1600" dirty="0"/>
          </a:p>
        </p:txBody>
      </p:sp>
      <p:sp>
        <p:nvSpPr>
          <p:cNvPr id="8" name="Rectangle 7"/>
          <p:cNvSpPr/>
          <p:nvPr/>
        </p:nvSpPr>
        <p:spPr>
          <a:xfrm>
            <a:off x="4077262" y="5318352"/>
            <a:ext cx="4957604" cy="341782"/>
          </a:xfrm>
          <a:prstGeom prst="rect">
            <a:avLst/>
          </a:prstGeom>
          <a:solidFill>
            <a:srgbClr val="C0504D">
              <a:alpha val="2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084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Physics reach at a </a:t>
            </a:r>
            <a:r>
              <a:rPr lang="en-US" dirty="0" err="1" smtClean="0"/>
              <a:t>Muon</a:t>
            </a:r>
            <a:r>
              <a:rPr lang="en-US" dirty="0" smtClean="0"/>
              <a:t> Collider will be constrained by beam decay backgrounds</a:t>
            </a:r>
          </a:p>
          <a:p>
            <a:r>
              <a:rPr lang="en-US" dirty="0" smtClean="0"/>
              <a:t>These backgrounds are significantly larger than in the previous simulation</a:t>
            </a:r>
          </a:p>
          <a:p>
            <a:r>
              <a:rPr lang="en-US" dirty="0" smtClean="0"/>
              <a:t>They can be handled in the case of heavy Higgs by using calorimeter roads</a:t>
            </a:r>
            <a:endParaRPr lang="en-US" dirty="0"/>
          </a:p>
          <a:p>
            <a:r>
              <a:rPr lang="en-US" dirty="0" smtClean="0"/>
              <a:t>More work needs to be done to understand and refine background rejection in more generic physics </a:t>
            </a:r>
            <a:r>
              <a:rPr lang="en-US" dirty="0" smtClean="0"/>
              <a:t>analysis </a:t>
            </a:r>
            <a:endParaRPr lang="en-US" dirty="0" smtClean="0"/>
          </a:p>
          <a:p>
            <a:pPr marL="0" indent="0">
              <a:buNone/>
            </a:pPr>
            <a:r>
              <a:rPr lang="en-US" dirty="0" smtClean="0"/>
              <a:t>We hope to write up these results as conclusions of the Physics and Detector studies</a:t>
            </a:r>
          </a:p>
          <a:p>
            <a:endParaRPr lang="en-US" dirty="0" smtClean="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45</a:t>
            </a:fld>
            <a:endParaRPr lang="en-US"/>
          </a:p>
        </p:txBody>
      </p:sp>
    </p:spTree>
    <p:extLst>
      <p:ext uri="{BB962C8B-B14F-4D97-AF65-F5344CB8AC3E}">
        <p14:creationId xmlns:p14="http://schemas.microsoft.com/office/powerpoint/2010/main" val="2475156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Tracking Rejection</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46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643" y="1829659"/>
            <a:ext cx="4483472" cy="3040515"/>
          </a:xfrm>
          <a:prstGeom prst="rect">
            <a:avLst/>
          </a:prstGeom>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2" y="1968248"/>
            <a:ext cx="4306957" cy="29161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4578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Energy Collider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LHC results seem to indicate that any new physics spectrum is likely to be in the multi-</a:t>
            </a:r>
            <a:r>
              <a:rPr lang="en-US" sz="2400" dirty="0" err="1" smtClean="0"/>
              <a:t>TeV</a:t>
            </a:r>
            <a:r>
              <a:rPr lang="en-US" sz="2400" dirty="0" smtClean="0"/>
              <a:t> range.</a:t>
            </a:r>
          </a:p>
          <a:p>
            <a:r>
              <a:rPr lang="en-US" sz="2400" dirty="0" smtClean="0"/>
              <a:t>This is problematic for </a:t>
            </a:r>
            <a:br>
              <a:rPr lang="en-US" sz="2400" dirty="0" smtClean="0"/>
            </a:br>
            <a:r>
              <a:rPr lang="en-US" sz="2400" dirty="0" err="1" smtClean="0"/>
              <a:t>e</a:t>
            </a:r>
            <a:r>
              <a:rPr lang="en-US" sz="2400" baseline="30000" dirty="0" err="1" smtClean="0"/>
              <a:t>+</a:t>
            </a:r>
            <a:r>
              <a:rPr lang="en-US" sz="2400" dirty="0" err="1" smtClean="0"/>
              <a:t>e</a:t>
            </a:r>
            <a:r>
              <a:rPr lang="en-US" sz="2400" baseline="30000" dirty="0" smtClean="0"/>
              <a:t>-</a:t>
            </a:r>
            <a:r>
              <a:rPr lang="en-US" sz="2400" dirty="0" smtClean="0"/>
              <a:t> machines due </a:t>
            </a:r>
            <a:br>
              <a:rPr lang="en-US" sz="2400" dirty="0" smtClean="0"/>
            </a:br>
            <a:r>
              <a:rPr lang="en-US" sz="2400" dirty="0" smtClean="0"/>
              <a:t>to power lost to</a:t>
            </a:r>
            <a:br>
              <a:rPr lang="en-US" sz="2400" dirty="0" smtClean="0"/>
            </a:br>
            <a:r>
              <a:rPr lang="en-US" sz="2400" dirty="0" smtClean="0"/>
              <a:t>radiation.</a:t>
            </a:r>
          </a:p>
          <a:p>
            <a:r>
              <a:rPr lang="en-US" sz="2400" dirty="0" err="1" smtClean="0"/>
              <a:t>Muon</a:t>
            </a:r>
            <a:r>
              <a:rPr lang="en-US" sz="2400" dirty="0" smtClean="0"/>
              <a:t> collider seems</a:t>
            </a:r>
            <a:br>
              <a:rPr lang="en-US" sz="2400" dirty="0" smtClean="0"/>
            </a:br>
            <a:r>
              <a:rPr lang="en-US" sz="2400" dirty="0" smtClean="0"/>
              <a:t>to be the only high </a:t>
            </a:r>
            <a:br>
              <a:rPr lang="en-US" sz="2400" dirty="0" smtClean="0"/>
            </a:br>
            <a:r>
              <a:rPr lang="en-US" sz="2400" dirty="0" smtClean="0"/>
              <a:t>luminosity lepton</a:t>
            </a:r>
            <a:br>
              <a:rPr lang="en-US" sz="2400" dirty="0" smtClean="0"/>
            </a:br>
            <a:r>
              <a:rPr lang="en-US" sz="2400" dirty="0" smtClean="0"/>
              <a:t>collider candidate </a:t>
            </a:r>
            <a:br>
              <a:rPr lang="en-US" sz="2400" dirty="0" smtClean="0"/>
            </a:br>
            <a:r>
              <a:rPr lang="en-US" sz="2400" dirty="0" smtClean="0"/>
              <a:t>capable of delivering </a:t>
            </a:r>
            <a:br>
              <a:rPr lang="en-US" sz="2400" dirty="0" smtClean="0"/>
            </a:br>
            <a:r>
              <a:rPr lang="en-US" sz="2400" dirty="0" smtClean="0"/>
              <a:t>CM energies &gt;3 </a:t>
            </a:r>
            <a:r>
              <a:rPr lang="en-US" sz="2400" dirty="0" err="1" smtClean="0"/>
              <a:t>TeV</a:t>
            </a:r>
            <a:endParaRPr lang="en-US" sz="2400" dirty="0" smtClean="0"/>
          </a:p>
          <a:p>
            <a:pPr marL="0" indent="0">
              <a:buNone/>
            </a:pPr>
            <a:endParaRPr lang="en-US" sz="24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5</a:t>
            </a:fld>
            <a:endParaRPr lang="en-US"/>
          </a:p>
        </p:txBody>
      </p:sp>
      <p:pic>
        <p:nvPicPr>
          <p:cNvPr id="6" name="Picture 5"/>
          <p:cNvPicPr>
            <a:picLocks noChangeAspect="1"/>
          </p:cNvPicPr>
          <p:nvPr/>
        </p:nvPicPr>
        <p:blipFill>
          <a:blip r:embed="rId2"/>
          <a:stretch>
            <a:fillRect/>
          </a:stretch>
        </p:blipFill>
        <p:spPr>
          <a:xfrm>
            <a:off x="4028578" y="2007285"/>
            <a:ext cx="4838511" cy="3771193"/>
          </a:xfrm>
          <a:prstGeom prst="rect">
            <a:avLst/>
          </a:prstGeom>
        </p:spPr>
      </p:pic>
    </p:spTree>
    <p:extLst>
      <p:ext uri="{BB962C8B-B14F-4D97-AF65-F5344CB8AC3E}">
        <p14:creationId xmlns:p14="http://schemas.microsoft.com/office/powerpoint/2010/main" val="111186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Factory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A </a:t>
            </a:r>
            <a:r>
              <a:rPr lang="en-US" sz="2800" dirty="0" err="1"/>
              <a:t>Muon</a:t>
            </a:r>
            <a:r>
              <a:rPr lang="en-US" sz="2800" dirty="0"/>
              <a:t> Collider is uniquely capable of producing Higgs bosons in the s channel with beam energy resolution comparable to </a:t>
            </a:r>
            <a:r>
              <a:rPr lang="en-US" sz="2800" dirty="0" smtClean="0"/>
              <a:t>its </a:t>
            </a:r>
            <a:r>
              <a:rPr lang="en-US" sz="2800" dirty="0"/>
              <a:t>width</a:t>
            </a:r>
          </a:p>
          <a:p>
            <a:r>
              <a:rPr lang="en-US" sz="2800" dirty="0"/>
              <a:t>(m</a:t>
            </a:r>
            <a:r>
              <a:rPr lang="en-US" sz="2800" baseline="-25000" dirty="0">
                <a:latin typeface="Symbol" charset="2"/>
                <a:cs typeface="Symbol" charset="2"/>
              </a:rPr>
              <a:t>m</a:t>
            </a:r>
            <a:r>
              <a:rPr lang="en-US" sz="2800" dirty="0"/>
              <a:t>/m</a:t>
            </a:r>
            <a:r>
              <a:rPr lang="en-US" sz="2800" baseline="-25000" dirty="0"/>
              <a:t>e</a:t>
            </a:r>
            <a:r>
              <a:rPr lang="en-US" sz="2800" dirty="0"/>
              <a:t>)</a:t>
            </a:r>
            <a:r>
              <a:rPr lang="en-US" sz="2800" baseline="30000" dirty="0"/>
              <a:t>2</a:t>
            </a:r>
            <a:r>
              <a:rPr lang="en-US" sz="2800" dirty="0"/>
              <a:t> =  ~40,000</a:t>
            </a:r>
          </a:p>
          <a:p>
            <a:r>
              <a:rPr lang="en-US" sz="2800" dirty="0">
                <a:latin typeface="Symbol" charset="2"/>
                <a:cs typeface="Symbol" charset="2"/>
              </a:rPr>
              <a:t>G</a:t>
            </a:r>
            <a:r>
              <a:rPr lang="en-US" sz="2800" dirty="0"/>
              <a:t>(H</a:t>
            </a:r>
            <a:r>
              <a:rPr lang="en-US" sz="2800" dirty="0" smtClean="0"/>
              <a:t>) ~ 4.2 </a:t>
            </a:r>
            <a:r>
              <a:rPr lang="en-US" sz="2800" dirty="0"/>
              <a:t>MeV</a:t>
            </a:r>
          </a:p>
          <a:p>
            <a:r>
              <a:rPr lang="en-US" sz="2800" dirty="0">
                <a:latin typeface="Symbol" charset="2"/>
                <a:cs typeface="Symbol" charset="2"/>
              </a:rPr>
              <a:t>D</a:t>
            </a:r>
            <a:r>
              <a:rPr lang="en-US" sz="2800" dirty="0"/>
              <a:t>E(beam) ~ few MeV</a:t>
            </a:r>
          </a:p>
          <a:p>
            <a:pPr marL="0" indent="0">
              <a:buNone/>
            </a:pPr>
            <a:r>
              <a:rPr lang="en-US" sz="2800" dirty="0" smtClean="0"/>
              <a:t>The beam </a:t>
            </a:r>
            <a:r>
              <a:rPr lang="en-US" sz="2800" dirty="0"/>
              <a:t>energy resolution </a:t>
            </a:r>
            <a:r>
              <a:rPr lang="en-US" sz="2800" dirty="0" smtClean="0"/>
              <a:t/>
            </a:r>
            <a:br>
              <a:rPr lang="en-US" sz="2800" dirty="0" smtClean="0"/>
            </a:br>
            <a:r>
              <a:rPr lang="en-US" sz="2800" dirty="0" smtClean="0"/>
              <a:t>could be comparable </a:t>
            </a:r>
            <a:r>
              <a:rPr lang="en-US" sz="2800" dirty="0"/>
              <a:t>to the </a:t>
            </a:r>
            <a:r>
              <a:rPr lang="en-US" sz="2800" dirty="0" smtClean="0"/>
              <a:t/>
            </a:r>
            <a:br>
              <a:rPr lang="en-US" sz="2800" dirty="0" smtClean="0"/>
            </a:br>
            <a:r>
              <a:rPr lang="en-US" sz="2800" dirty="0" smtClean="0"/>
              <a:t>Higgs width which enables:</a:t>
            </a:r>
            <a:endParaRPr lang="en-US" sz="2800" dirty="0"/>
          </a:p>
          <a:p>
            <a:pPr lvl="1"/>
            <a:r>
              <a:rPr lang="en-US" dirty="0">
                <a:solidFill>
                  <a:srgbClr val="FF6600"/>
                </a:solidFill>
              </a:rPr>
              <a:t>Direct measurement of </a:t>
            </a:r>
            <a:r>
              <a:rPr lang="en-US" dirty="0" smtClean="0">
                <a:solidFill>
                  <a:srgbClr val="FF6600"/>
                </a:solidFill>
              </a:rPr>
              <a:t>width </a:t>
            </a:r>
          </a:p>
          <a:p>
            <a:pPr lvl="1"/>
            <a:r>
              <a:rPr lang="en-US" dirty="0" smtClean="0">
                <a:solidFill>
                  <a:srgbClr val="FF6600"/>
                </a:solidFill>
              </a:rPr>
              <a:t>Precise </a:t>
            </a:r>
            <a:r>
              <a:rPr lang="en-US" dirty="0">
                <a:solidFill>
                  <a:srgbClr val="FF6600"/>
                </a:solidFill>
              </a:rPr>
              <a:t>mass </a:t>
            </a:r>
            <a:r>
              <a:rPr lang="en-US" dirty="0" smtClean="0">
                <a:solidFill>
                  <a:srgbClr val="FF6600"/>
                </a:solidFill>
              </a:rPr>
              <a:t>measurement </a:t>
            </a:r>
          </a:p>
          <a:p>
            <a:pPr marL="57150" indent="0">
              <a:buNone/>
            </a:pPr>
            <a:r>
              <a:rPr lang="en-US" sz="2600" dirty="0" smtClean="0">
                <a:solidFill>
                  <a:srgbClr val="FF0000"/>
                </a:solidFill>
              </a:rPr>
              <a:t>Enabled by precise beam energy measurement by g-2 precession </a:t>
            </a:r>
            <a:r>
              <a:rPr lang="en-US" sz="2600" dirty="0">
                <a:solidFill>
                  <a:srgbClr val="FF0000"/>
                </a:solidFill>
              </a:rPr>
              <a:t>(Raja &amp; </a:t>
            </a:r>
            <a:r>
              <a:rPr lang="en-US" sz="2600" dirty="0" err="1">
                <a:solidFill>
                  <a:srgbClr val="FF0000"/>
                </a:solidFill>
              </a:rPr>
              <a:t>Tollestrup</a:t>
            </a:r>
            <a:r>
              <a:rPr lang="en-US" sz="2600" dirty="0" smtClean="0">
                <a:solidFill>
                  <a:srgbClr val="FF0000"/>
                </a:solidFill>
              </a:rPr>
              <a:t>)</a:t>
            </a:r>
            <a:endParaRPr lang="en-US" sz="2600" dirty="0">
              <a:solidFill>
                <a:srgbClr val="FF0000"/>
              </a:solidFill>
            </a:endParaRPr>
          </a:p>
          <a:p>
            <a:pPr marL="0" indent="0">
              <a:buNone/>
            </a:pPr>
            <a:endParaRPr lang="en-US" sz="2800"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6</a:t>
            </a:fld>
            <a:endParaRPr lang="en-US"/>
          </a:p>
        </p:txBody>
      </p:sp>
      <p:pic>
        <p:nvPicPr>
          <p:cNvPr id="6" name="Picture 5"/>
          <p:cNvPicPr>
            <a:picLocks noChangeAspect="1"/>
          </p:cNvPicPr>
          <p:nvPr/>
        </p:nvPicPr>
        <p:blipFill>
          <a:blip r:embed="rId2"/>
          <a:stretch>
            <a:fillRect/>
          </a:stretch>
        </p:blipFill>
        <p:spPr>
          <a:xfrm>
            <a:off x="5293585" y="1822503"/>
            <a:ext cx="3798103" cy="3612505"/>
          </a:xfrm>
          <a:prstGeom prst="rect">
            <a:avLst/>
          </a:prstGeom>
        </p:spPr>
      </p:pic>
    </p:spTree>
    <p:extLst>
      <p:ext uri="{BB962C8B-B14F-4D97-AF65-F5344CB8AC3E}">
        <p14:creationId xmlns:p14="http://schemas.microsoft.com/office/powerpoint/2010/main" val="358675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Environment</a:t>
            </a:r>
            <a:endParaRPr lang="en-US" dirty="0"/>
          </a:p>
        </p:txBody>
      </p:sp>
      <p:sp>
        <p:nvSpPr>
          <p:cNvPr id="3" name="Content Placeholder 2"/>
          <p:cNvSpPr>
            <a:spLocks noGrp="1"/>
          </p:cNvSpPr>
          <p:nvPr>
            <p:ph idx="1"/>
          </p:nvPr>
        </p:nvSpPr>
        <p:spPr/>
        <p:txBody>
          <a:bodyPr>
            <a:normAutofit/>
          </a:bodyPr>
          <a:lstStyle/>
          <a:p>
            <a:r>
              <a:rPr lang="en-US" dirty="0"/>
              <a:t>Narrow beam energy </a:t>
            </a:r>
            <a:r>
              <a:rPr lang="en-US" dirty="0" smtClean="0"/>
              <a:t>spread </a:t>
            </a:r>
            <a:br>
              <a:rPr lang="en-US" dirty="0" smtClean="0"/>
            </a:br>
            <a:r>
              <a:rPr lang="en-US" dirty="0" smtClean="0"/>
              <a:t>can enable precision physics</a:t>
            </a:r>
            <a:endParaRPr lang="en-US" dirty="0"/>
          </a:p>
          <a:p>
            <a:pPr lvl="1"/>
            <a:r>
              <a:rPr lang="en-US" dirty="0"/>
              <a:t>Precision </a:t>
            </a:r>
            <a:r>
              <a:rPr lang="en-US" dirty="0" smtClean="0"/>
              <a:t>beam scans</a:t>
            </a:r>
            <a:endParaRPr lang="en-US" dirty="0"/>
          </a:p>
          <a:p>
            <a:pPr lvl="1"/>
            <a:r>
              <a:rPr lang="en-US" dirty="0"/>
              <a:t>Kinematic </a:t>
            </a:r>
            <a:r>
              <a:rPr lang="en-US" dirty="0" smtClean="0"/>
              <a:t>constraints</a:t>
            </a:r>
          </a:p>
          <a:p>
            <a:r>
              <a:rPr lang="en-US" dirty="0" smtClean="0"/>
              <a:t>2 </a:t>
            </a:r>
            <a:r>
              <a:rPr lang="en-US" dirty="0"/>
              <a:t>Detectors</a:t>
            </a:r>
          </a:p>
          <a:p>
            <a:pPr lvl="1"/>
            <a:r>
              <a:rPr lang="en-US" dirty="0" err="1">
                <a:latin typeface="Symbol" charset="2"/>
                <a:cs typeface="Symbol" charset="2"/>
              </a:rPr>
              <a:t>D</a:t>
            </a:r>
            <a:r>
              <a:rPr lang="en-US" dirty="0" err="1"/>
              <a:t>Tbunch</a:t>
            </a:r>
            <a:r>
              <a:rPr lang="en-US" dirty="0"/>
              <a:t> ~ 10 </a:t>
            </a:r>
            <a:r>
              <a:rPr lang="en-US" dirty="0" err="1"/>
              <a:t>ms</a:t>
            </a:r>
            <a:r>
              <a:rPr lang="en-US" dirty="0"/>
              <a:t> </a:t>
            </a:r>
          </a:p>
          <a:p>
            <a:r>
              <a:rPr lang="en-US" dirty="0" smtClean="0"/>
              <a:t>Enhanced </a:t>
            </a:r>
            <a:r>
              <a:rPr lang="en-US" dirty="0"/>
              <a:t>s-channel rates </a:t>
            </a:r>
            <a:br>
              <a:rPr lang="en-US" dirty="0"/>
            </a:br>
            <a:r>
              <a:rPr lang="en-US" dirty="0" smtClean="0"/>
              <a:t>for </a:t>
            </a:r>
            <a:r>
              <a:rPr lang="en-US" dirty="0"/>
              <a:t>Higgs-like particles</a:t>
            </a:r>
          </a:p>
          <a:p>
            <a:r>
              <a:rPr lang="en-US" dirty="0"/>
              <a:t>Multi-</a:t>
            </a:r>
            <a:r>
              <a:rPr lang="en-US" dirty="0" err="1"/>
              <a:t>TeV</a:t>
            </a:r>
            <a:r>
              <a:rPr lang="en-US" dirty="0"/>
              <a:t> lepton collider cross sections dominated by </a:t>
            </a:r>
            <a:r>
              <a:rPr lang="en-US" dirty="0" smtClean="0"/>
              <a:t>boson fusion</a:t>
            </a:r>
            <a:endParaRPr lang="en-US" dirty="0"/>
          </a:p>
          <a:p>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7</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447" y="990544"/>
            <a:ext cx="2840457" cy="264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6000448" y="3633030"/>
            <a:ext cx="2957926" cy="3157088"/>
          </a:xfrm>
          <a:prstGeom prst="rect">
            <a:avLst/>
          </a:prstGeom>
        </p:spPr>
      </p:pic>
      <p:sp>
        <p:nvSpPr>
          <p:cNvPr id="8" name="TextBox 7"/>
          <p:cNvSpPr txBox="1"/>
          <p:nvPr/>
        </p:nvSpPr>
        <p:spPr>
          <a:xfrm>
            <a:off x="6645936" y="2822747"/>
            <a:ext cx="633594" cy="307777"/>
          </a:xfrm>
          <a:prstGeom prst="rect">
            <a:avLst/>
          </a:prstGeom>
          <a:noFill/>
        </p:spPr>
        <p:txBody>
          <a:bodyPr wrap="none" rtlCol="0">
            <a:spAutoFit/>
          </a:bodyPr>
          <a:lstStyle/>
          <a:p>
            <a:r>
              <a:rPr lang="en-US" sz="1400" dirty="0" smtClean="0"/>
              <a:t>(Han)</a:t>
            </a:r>
            <a:endParaRPr lang="en-US" sz="1400" dirty="0"/>
          </a:p>
        </p:txBody>
      </p:sp>
    </p:spTree>
    <p:extLst>
      <p:ext uri="{BB962C8B-B14F-4D97-AF65-F5344CB8AC3E}">
        <p14:creationId xmlns:p14="http://schemas.microsoft.com/office/powerpoint/2010/main" val="204706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Luminosity Goals</a:t>
            </a:r>
            <a:endParaRPr lang="en-US" dirty="0"/>
          </a:p>
        </p:txBody>
      </p:sp>
      <p:sp>
        <p:nvSpPr>
          <p:cNvPr id="3" name="Content Placeholder 2"/>
          <p:cNvSpPr>
            <a:spLocks noGrp="1"/>
          </p:cNvSpPr>
          <p:nvPr>
            <p:ph idx="1"/>
          </p:nvPr>
        </p:nvSpPr>
        <p:spPr>
          <a:xfrm>
            <a:off x="119053" y="1058514"/>
            <a:ext cx="8915813" cy="5557072"/>
          </a:xfrm>
        </p:spPr>
        <p:txBody>
          <a:bodyPr>
            <a:normAutofit fontScale="92500" lnSpcReduction="20000"/>
          </a:bodyPr>
          <a:lstStyle/>
          <a:p>
            <a:r>
              <a:rPr lang="en-US" sz="2800" dirty="0"/>
              <a:t>L~10</a:t>
            </a:r>
            <a:r>
              <a:rPr lang="en-US" sz="2800" baseline="30000" dirty="0"/>
              <a:t>34</a:t>
            </a:r>
            <a:r>
              <a:rPr lang="en-US" sz="2800" dirty="0"/>
              <a:t> at 3 </a:t>
            </a:r>
            <a:r>
              <a:rPr lang="en-US" sz="2800" dirty="0" err="1"/>
              <a:t>TeV</a:t>
            </a:r>
            <a:r>
              <a:rPr lang="en-US" sz="2800" dirty="0"/>
              <a:t> provides ~ </a:t>
            </a:r>
            <a:r>
              <a:rPr lang="en-US" sz="2800" dirty="0"/>
              <a:t/>
            </a:r>
            <a:br>
              <a:rPr lang="en-US" sz="2800" dirty="0"/>
            </a:br>
            <a:r>
              <a:rPr lang="en-US" sz="2800" dirty="0" smtClean="0"/>
              <a:t>965 </a:t>
            </a:r>
            <a:r>
              <a:rPr lang="en-US" sz="2800" dirty="0"/>
              <a:t>events/unit </a:t>
            </a:r>
            <a:r>
              <a:rPr lang="en-US" sz="2800" dirty="0" smtClean="0"/>
              <a:t>R</a:t>
            </a:r>
          </a:p>
          <a:p>
            <a:pPr lvl="1"/>
            <a:r>
              <a:rPr lang="en-US" dirty="0" smtClean="0"/>
              <a:t>Events are precious</a:t>
            </a:r>
            <a:endParaRPr lang="en-US" dirty="0"/>
          </a:p>
          <a:p>
            <a:pPr lvl="1"/>
            <a:r>
              <a:rPr lang="en-US" dirty="0"/>
              <a:t>Much of the yield is in </a:t>
            </a:r>
            <a:r>
              <a:rPr lang="en-US" dirty="0" smtClean="0"/>
              <a:t>boson </a:t>
            </a:r>
            <a:br>
              <a:rPr lang="en-US" dirty="0" smtClean="0"/>
            </a:br>
            <a:r>
              <a:rPr lang="en-US" dirty="0" smtClean="0"/>
              <a:t>fusion reactions</a:t>
            </a:r>
            <a:endParaRPr lang="en-US" dirty="0"/>
          </a:p>
          <a:p>
            <a:pPr lvl="1"/>
            <a:r>
              <a:rPr lang="en-US" dirty="0"/>
              <a:t>Need to resolve W, Z jets</a:t>
            </a:r>
          </a:p>
          <a:p>
            <a:pPr lvl="1"/>
            <a:r>
              <a:rPr lang="en-US" dirty="0"/>
              <a:t>Large missing energies</a:t>
            </a:r>
          </a:p>
          <a:p>
            <a:r>
              <a:rPr lang="en-US" sz="2800" dirty="0"/>
              <a:t>Physics environment similar </a:t>
            </a:r>
            <a:r>
              <a:rPr lang="en-US" sz="2800" dirty="0" smtClean="0"/>
              <a:t/>
            </a:r>
            <a:br>
              <a:rPr lang="en-US" sz="2800" dirty="0" smtClean="0"/>
            </a:br>
            <a:r>
              <a:rPr lang="en-US" sz="2800" dirty="0" smtClean="0"/>
              <a:t>to </a:t>
            </a:r>
            <a:r>
              <a:rPr lang="en-US" sz="2800" dirty="0"/>
              <a:t>CLIC with </a:t>
            </a:r>
            <a:endParaRPr lang="en-US" sz="2800" dirty="0" smtClean="0"/>
          </a:p>
          <a:p>
            <a:pPr lvl="1"/>
            <a:r>
              <a:rPr lang="en-US" dirty="0" smtClean="0"/>
              <a:t>lower </a:t>
            </a:r>
            <a:r>
              <a:rPr lang="en-US" dirty="0" err="1"/>
              <a:t>beamstrahlung</a:t>
            </a:r>
            <a:r>
              <a:rPr lang="en-US" dirty="0"/>
              <a:t>, </a:t>
            </a:r>
            <a:endParaRPr lang="en-US" dirty="0" smtClean="0"/>
          </a:p>
          <a:p>
            <a:pPr lvl="1"/>
            <a:r>
              <a:rPr lang="en-US" dirty="0" smtClean="0"/>
              <a:t>higher </a:t>
            </a:r>
            <a:r>
              <a:rPr lang="en-US" dirty="0"/>
              <a:t>decay </a:t>
            </a:r>
            <a:r>
              <a:rPr lang="en-US" dirty="0" smtClean="0"/>
              <a:t>backgrounds </a:t>
            </a:r>
          </a:p>
          <a:p>
            <a:pPr lvl="1"/>
            <a:r>
              <a:rPr lang="en-US" dirty="0" smtClean="0"/>
              <a:t>less </a:t>
            </a:r>
            <a:r>
              <a:rPr lang="en-US" dirty="0"/>
              <a:t>polarization </a:t>
            </a:r>
            <a:endParaRPr lang="en-US" dirty="0" smtClean="0"/>
          </a:p>
          <a:p>
            <a:pPr lvl="1"/>
            <a:r>
              <a:rPr lang="en-US" dirty="0" smtClean="0"/>
              <a:t>Similar ~10 </a:t>
            </a:r>
            <a:r>
              <a:rPr lang="en-US" dirty="0"/>
              <a:t>degrees </a:t>
            </a:r>
            <a:r>
              <a:rPr lang="en-US" dirty="0" smtClean="0"/>
              <a:t>around beam obscured </a:t>
            </a:r>
            <a:r>
              <a:rPr lang="en-US" dirty="0"/>
              <a:t>by </a:t>
            </a:r>
            <a:r>
              <a:rPr lang="en-US" dirty="0" smtClean="0"/>
              <a:t>shielding</a:t>
            </a:r>
            <a:endParaRPr lang="en-US" dirty="0"/>
          </a:p>
          <a:p>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8</a:t>
            </a:fld>
            <a:endParaRPr lang="en-US"/>
          </a:p>
        </p:txBody>
      </p:sp>
      <p:pic>
        <p:nvPicPr>
          <p:cNvPr id="6" name="Picture 5"/>
          <p:cNvPicPr>
            <a:picLocks noChangeAspect="1"/>
          </p:cNvPicPr>
          <p:nvPr/>
        </p:nvPicPr>
        <p:blipFill rotWithShape="1">
          <a:blip r:embed="rId2"/>
          <a:srcRect l="4" r="52995"/>
          <a:stretch/>
        </p:blipFill>
        <p:spPr>
          <a:xfrm>
            <a:off x="5289937" y="1280769"/>
            <a:ext cx="3770153" cy="3672862"/>
          </a:xfrm>
          <a:prstGeom prst="rect">
            <a:avLst/>
          </a:prstGeom>
        </p:spPr>
      </p:pic>
    </p:spTree>
    <p:extLst>
      <p:ext uri="{BB962C8B-B14F-4D97-AF65-F5344CB8AC3E}">
        <p14:creationId xmlns:p14="http://schemas.microsoft.com/office/powerpoint/2010/main" val="200881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From the detector side the central issue in a </a:t>
            </a:r>
            <a:r>
              <a:rPr lang="en-US" dirty="0" err="1" smtClean="0"/>
              <a:t>muon</a:t>
            </a:r>
            <a:r>
              <a:rPr lang="en-US" dirty="0" smtClean="0"/>
              <a:t> collider are backgrounds due to </a:t>
            </a:r>
            <a:r>
              <a:rPr lang="en-US" dirty="0" err="1" smtClean="0"/>
              <a:t>muon</a:t>
            </a:r>
            <a:r>
              <a:rPr lang="en-US" dirty="0" smtClean="0"/>
              <a:t> beam decays.</a:t>
            </a:r>
          </a:p>
          <a:p>
            <a:r>
              <a:rPr lang="en-US" dirty="0">
                <a:solidFill>
                  <a:srgbClr val="000000"/>
                </a:solidFill>
              </a:rPr>
              <a:t>For </a:t>
            </a:r>
            <a:r>
              <a:rPr lang="en-US" dirty="0" smtClean="0">
                <a:solidFill>
                  <a:srgbClr val="000000"/>
                </a:solidFill>
              </a:rPr>
              <a:t>a 0.75</a:t>
            </a:r>
            <a:r>
              <a:rPr lang="en-US" dirty="0">
                <a:solidFill>
                  <a:srgbClr val="000000"/>
                </a:solidFill>
              </a:rPr>
              <a:t>-TeV </a:t>
            </a:r>
            <a:r>
              <a:rPr lang="en-US" dirty="0" err="1">
                <a:solidFill>
                  <a:srgbClr val="000000"/>
                </a:solidFill>
              </a:rPr>
              <a:t>muon</a:t>
            </a:r>
            <a:r>
              <a:rPr lang="en-US" dirty="0">
                <a:solidFill>
                  <a:srgbClr val="000000"/>
                </a:solidFill>
              </a:rPr>
              <a:t> beam of </a:t>
            </a:r>
            <a:r>
              <a:rPr lang="en-US" dirty="0" smtClean="0">
                <a:solidFill>
                  <a:srgbClr val="000000"/>
                </a:solidFill>
              </a:rPr>
              <a:t>2x10</a:t>
            </a:r>
            <a:r>
              <a:rPr lang="en-US" baseline="30000" dirty="0" smtClean="0">
                <a:solidFill>
                  <a:srgbClr val="000000"/>
                </a:solidFill>
              </a:rPr>
              <a:t>12</a:t>
            </a:r>
            <a:r>
              <a:rPr lang="en-US" dirty="0" smtClean="0">
                <a:solidFill>
                  <a:srgbClr val="000000"/>
                </a:solidFill>
              </a:rPr>
              <a:t>/bunch</a:t>
            </a:r>
          </a:p>
          <a:p>
            <a:pPr lvl="1"/>
            <a:r>
              <a:rPr lang="en-US" dirty="0" smtClean="0">
                <a:solidFill>
                  <a:srgbClr val="000000"/>
                </a:solidFill>
              </a:rPr>
              <a:t>4.28x10</a:t>
            </a:r>
            <a:r>
              <a:rPr lang="en-US" baseline="30000" dirty="0" smtClean="0">
                <a:solidFill>
                  <a:srgbClr val="000000"/>
                </a:solidFill>
              </a:rPr>
              <a:t>5</a:t>
            </a:r>
            <a:r>
              <a:rPr lang="en-US" dirty="0" smtClean="0">
                <a:solidFill>
                  <a:srgbClr val="000000"/>
                </a:solidFill>
              </a:rPr>
              <a:t> </a:t>
            </a:r>
            <a:r>
              <a:rPr lang="en-US" dirty="0" err="1">
                <a:solidFill>
                  <a:srgbClr val="000000"/>
                </a:solidFill>
              </a:rPr>
              <a:t>dec</a:t>
            </a:r>
            <a:r>
              <a:rPr lang="en-US" dirty="0">
                <a:solidFill>
                  <a:srgbClr val="000000"/>
                </a:solidFill>
              </a:rPr>
              <a:t>/m per bunch </a:t>
            </a:r>
            <a:r>
              <a:rPr lang="en-US" dirty="0" smtClean="0">
                <a:solidFill>
                  <a:srgbClr val="000000"/>
                </a:solidFill>
              </a:rPr>
              <a:t>crossing</a:t>
            </a:r>
          </a:p>
          <a:p>
            <a:pPr lvl="1"/>
            <a:r>
              <a:rPr lang="en-US" dirty="0" smtClean="0">
                <a:solidFill>
                  <a:srgbClr val="000000"/>
                </a:solidFill>
              </a:rPr>
              <a:t>0.5 </a:t>
            </a:r>
            <a:r>
              <a:rPr lang="en-US" dirty="0">
                <a:solidFill>
                  <a:srgbClr val="000000"/>
                </a:solidFill>
              </a:rPr>
              <a:t>kW/m.</a:t>
            </a:r>
          </a:p>
          <a:p>
            <a:pPr marL="0" indent="0">
              <a:buNone/>
            </a:pPr>
            <a:r>
              <a:rPr lang="en-US" dirty="0" smtClean="0">
                <a:solidFill>
                  <a:srgbClr val="660066"/>
                </a:solidFill>
              </a:rPr>
              <a:t>Understanding how to study and mitigate these backgrounds is crucial to the overall validation of the </a:t>
            </a:r>
            <a:r>
              <a:rPr lang="en-US" dirty="0" err="1" smtClean="0">
                <a:solidFill>
                  <a:srgbClr val="660066"/>
                </a:solidFill>
              </a:rPr>
              <a:t>muon</a:t>
            </a:r>
            <a:r>
              <a:rPr lang="en-US" dirty="0" smtClean="0">
                <a:solidFill>
                  <a:srgbClr val="660066"/>
                </a:solidFill>
              </a:rPr>
              <a:t> collider concept. </a:t>
            </a:r>
            <a:r>
              <a:rPr lang="en-US" dirty="0" smtClean="0"/>
              <a:t>That has been a primary focus of physics and detector work.</a:t>
            </a:r>
          </a:p>
          <a:p>
            <a:pPr marL="0" indent="0">
              <a:buNone/>
            </a:pPr>
            <a:r>
              <a:rPr lang="en-US" dirty="0" smtClean="0"/>
              <a:t>We have had to re-evaluate backgrounds and rejection techniques with the new simulation</a:t>
            </a:r>
            <a:endParaRPr lang="en-US" dirty="0"/>
          </a:p>
        </p:txBody>
      </p:sp>
      <p:sp>
        <p:nvSpPr>
          <p:cNvPr id="4" name="Date Placeholder 3"/>
          <p:cNvSpPr>
            <a:spLocks noGrp="1"/>
          </p:cNvSpPr>
          <p:nvPr>
            <p:ph type="dt" sz="half" idx="10"/>
          </p:nvPr>
        </p:nvSpPr>
        <p:spPr/>
        <p:txBody>
          <a:bodyPr/>
          <a:lstStyle/>
          <a:p>
            <a:r>
              <a:rPr lang="en-US" smtClean="0"/>
              <a:t>R. Lipton December 3,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9</a:t>
            </a:fld>
            <a:endParaRPr lang="en-US"/>
          </a:p>
        </p:txBody>
      </p:sp>
    </p:spTree>
    <p:extLst>
      <p:ext uri="{BB962C8B-B14F-4D97-AF65-F5344CB8AC3E}">
        <p14:creationId xmlns:p14="http://schemas.microsoft.com/office/powerpoint/2010/main" val="1440162523"/>
      </p:ext>
    </p:extLst>
  </p:cSld>
  <p:clrMapOvr>
    <a:masterClrMapping/>
  </p:clrMapOvr>
</p:sld>
</file>

<file path=ppt/theme/theme1.xml><?xml version="1.0" encoding="utf-8"?>
<a:theme xmlns:a="http://schemas.openxmlformats.org/drawingml/2006/main" name="MuPAC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MuPAC_Review_Template.potx</Template>
  <TotalTime>2241</TotalTime>
  <Words>3340</Words>
  <Application>Microsoft Macintosh PowerPoint</Application>
  <PresentationFormat>On-screen Show (4:3)</PresentationFormat>
  <Paragraphs>422</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MuPAC_Review_Template</vt:lpstr>
      <vt:lpstr>Custom Design</vt:lpstr>
      <vt:lpstr>Physics and Detectors for  a Muon Collider</vt:lpstr>
      <vt:lpstr>Outline</vt:lpstr>
      <vt:lpstr>An Initial Comment</vt:lpstr>
      <vt:lpstr>Physics Overview</vt:lpstr>
      <vt:lpstr>High Energy Collider</vt:lpstr>
      <vt:lpstr>Higgs Factory</vt:lpstr>
      <vt:lpstr>Physics Environment</vt:lpstr>
      <vt:lpstr>Luminosity Goals</vt:lpstr>
      <vt:lpstr>Backgrounds</vt:lpstr>
      <vt:lpstr>MARS Simulations</vt:lpstr>
      <vt:lpstr>Machine Detector Interface Model</vt:lpstr>
      <vt:lpstr>Detector Model</vt:lpstr>
      <vt:lpstr>Detector Simulation Tools</vt:lpstr>
      <vt:lpstr>Attacking the Background - Timing</vt:lpstr>
      <vt:lpstr>MARS Backgrounds</vt:lpstr>
      <vt:lpstr>PowerPoint Presentation</vt:lpstr>
      <vt:lpstr>PowerPoint Presentation</vt:lpstr>
      <vt:lpstr>MARS 1.5 TeV MC background data N. Terentiev  (CMU/Fermilab) </vt:lpstr>
      <vt:lpstr>Background rejection techniques in Si VXD and Tracker</vt:lpstr>
      <vt:lpstr>Background rejection techniques in Si VXD and Tracker</vt:lpstr>
      <vt:lpstr>Background rejection techniques in Si VXD and Tracker</vt:lpstr>
      <vt:lpstr>Background rejection techniques in Si VXD and Tracker</vt:lpstr>
      <vt:lpstr>Background rejection techniques in Si VXD and Tracker</vt:lpstr>
      <vt:lpstr>Doublet Layers</vt:lpstr>
      <vt:lpstr>Background rejection techniques in Si VXD and Tracker</vt:lpstr>
      <vt:lpstr>Background rejection techniques in Si VXD and Tracker</vt:lpstr>
      <vt:lpstr>Results for IP efficiency and  MARS surviving fraction</vt:lpstr>
      <vt:lpstr>Results for IP efficiency and  MARS surviving fraction</vt:lpstr>
      <vt:lpstr>PowerPoint Presentation</vt:lpstr>
      <vt:lpstr>PowerPoint Presentation</vt:lpstr>
      <vt:lpstr>PowerPoint Presentation</vt:lpstr>
      <vt:lpstr>PowerPoint Presentation</vt:lpstr>
      <vt:lpstr>Background Rejection Comments</vt:lpstr>
      <vt:lpstr>Physics analysis with MARS background</vt:lpstr>
      <vt:lpstr>H/A Reconstruction</vt:lpstr>
      <vt:lpstr>Cuts with Background off</vt:lpstr>
      <vt:lpstr>Final Result</vt:lpstr>
      <vt:lpstr>Parametric Studies</vt:lpstr>
      <vt:lpstr>Higgs Factory</vt:lpstr>
      <vt:lpstr>Higgs Factory S/B</vt:lpstr>
      <vt:lpstr>Higgs Mass and Width</vt:lpstr>
      <vt:lpstr>High Energy Collider Higgs Self-Coupling</vt:lpstr>
      <vt:lpstr>Self-coupling Analysis</vt:lpstr>
      <vt:lpstr>Self-coupling results</vt:lpstr>
      <vt:lpstr>Conclusions</vt:lpstr>
      <vt:lpstr>Old Tracking Rejection</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Palmer</dc:creator>
  <cp:lastModifiedBy>Ronald Lipton</cp:lastModifiedBy>
  <cp:revision>84</cp:revision>
  <dcterms:created xsi:type="dcterms:W3CDTF">2012-06-15T14:46:19Z</dcterms:created>
  <dcterms:modified xsi:type="dcterms:W3CDTF">2014-12-03T17:17:13Z</dcterms:modified>
</cp:coreProperties>
</file>