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6" r:id="rId2"/>
    <p:sldId id="269" r:id="rId3"/>
    <p:sldId id="289" r:id="rId4"/>
    <p:sldId id="279" r:id="rId5"/>
    <p:sldId id="312" r:id="rId6"/>
    <p:sldId id="277" r:id="rId7"/>
    <p:sldId id="281" r:id="rId8"/>
    <p:sldId id="314" r:id="rId9"/>
    <p:sldId id="311" r:id="rId10"/>
    <p:sldId id="313" r:id="rId11"/>
    <p:sldId id="316" r:id="rId12"/>
    <p:sldId id="264" r:id="rId13"/>
    <p:sldId id="317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7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01FB-7A1C-46D5-A7D8-4D79E6FBD3A6}" type="datetimeFigureOut">
              <a:rPr lang="de-DE" smtClean="0"/>
              <a:t>13.10.2014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12F4-AAA4-4AA4-ADC9-04883CA678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4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lnSpc>
                <a:spcPct val="75000"/>
              </a:lnSpc>
              <a:spcAft>
                <a:spcPct val="0"/>
              </a:spcAft>
            </a:pPr>
            <a:fld id="{2B76B653-A305-4D7D-9E07-DB02073BC4AE}" type="slidenum">
              <a:rPr lang="en-US" smtClean="0">
                <a:solidFill>
                  <a:srgbClr val="FFFFFF"/>
                </a:solidFill>
              </a:rPr>
              <a:pPr fontAlgn="base">
                <a:lnSpc>
                  <a:spcPct val="75000"/>
                </a:lnSpc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0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  <p:pic>
        <p:nvPicPr>
          <p:cNvPr id="10" name="Picture 37" descr="Helmholtz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469900"/>
            <a:ext cx="82296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7075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7075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12200" y="6619875"/>
            <a:ext cx="468313" cy="301625"/>
          </a:xfrm>
        </p:spPr>
        <p:txBody>
          <a:bodyPr/>
          <a:lstStyle>
            <a:lvl1pPr>
              <a:defRPr/>
            </a:lvl1pPr>
          </a:lstStyle>
          <a:p>
            <a:fld id="{E7F8BC49-6844-48A9-B504-9F56C9E147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4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1F2A7-D5C6-45C6-BBE6-2FF40320BC3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3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469900"/>
            <a:ext cx="82296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12200" y="6619875"/>
            <a:ext cx="468313" cy="301625"/>
          </a:xfrm>
        </p:spPr>
        <p:txBody>
          <a:bodyPr/>
          <a:lstStyle>
            <a:lvl1pPr>
              <a:defRPr/>
            </a:lvl1pPr>
          </a:lstStyle>
          <a:p>
            <a:fld id="{4B80B719-2D5A-4361-AB31-C954000ABD7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3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469900"/>
            <a:ext cx="8229600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7075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7075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12200" y="6619875"/>
            <a:ext cx="468313" cy="301625"/>
          </a:xfrm>
        </p:spPr>
        <p:txBody>
          <a:bodyPr/>
          <a:lstStyle>
            <a:lvl1pPr>
              <a:defRPr/>
            </a:lvl1pPr>
          </a:lstStyle>
          <a:p>
            <a:fld id="{23E571C9-D4E4-4E6E-BA22-71FB6B35E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 bwMode="auto">
          <a:xfrm>
            <a:off x="152400" y="6553200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Lutz Lilje,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62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lnSpc>
                <a:spcPct val="75000"/>
              </a:lnSpc>
              <a:spcAft>
                <a:spcPct val="0"/>
              </a:spcAft>
            </a:pPr>
            <a:fld id="{2B76B653-A305-4D7D-9E07-DB02073BC4AE}" type="slidenum">
              <a:rPr lang="en-US" smtClean="0">
                <a:solidFill>
                  <a:srgbClr val="FFFFFF"/>
                </a:solidFill>
              </a:rPr>
              <a:pPr fontAlgn="base">
                <a:lnSpc>
                  <a:spcPct val="75000"/>
                </a:lnSpc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Tuner meeting - ILC / </a:t>
            </a:r>
            <a:r>
              <a:rPr lang="en-US" dirty="0" err="1" smtClean="0"/>
              <a:t>Fermilab</a:t>
            </a:r>
            <a:r>
              <a:rPr lang="en-US" dirty="0" smtClean="0"/>
              <a:t> / LCLS-II Monday 13 October</a:t>
            </a:r>
          </a:p>
          <a:p>
            <a:pPr fontAlgn="base">
              <a:spcAft>
                <a:spcPct val="0"/>
              </a:spcAft>
            </a:pPr>
            <a:r>
              <a:rPr lang="en-GB" dirty="0" smtClean="0"/>
              <a:t> Lutz Lilje,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6632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XFEL WP 07</a:t>
            </a:r>
            <a:r>
              <a:rPr lang="en-US" sz="1400" baseline="0" dirty="0" smtClean="0">
                <a:solidFill>
                  <a:srgbClr val="FFFFFF"/>
                </a:solidFill>
              </a:rPr>
              <a:t> Cavity Frequency T</a:t>
            </a:r>
            <a:r>
              <a:rPr lang="en-US" sz="1400" dirty="0" smtClean="0">
                <a:solidFill>
                  <a:srgbClr val="FFFFFF"/>
                </a:solidFill>
              </a:rPr>
              <a:t>uner</a:t>
            </a:r>
            <a:endParaRPr lang="en-US" altLang="ko-KR" sz="1400" dirty="0" smtClean="0">
              <a:solidFill>
                <a:srgbClr val="FFFFFF"/>
              </a:solidFill>
              <a:ea typeface="굴림" pitchFamily="1" charset="-127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75" r:id="rId3"/>
    <p:sldLayoutId id="2147483677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790575" y="3352800"/>
            <a:ext cx="7667625" cy="2868612"/>
          </a:xfrm>
        </p:spPr>
        <p:txBody>
          <a:bodyPr>
            <a:normAutofit fontScale="92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Lutz Lilje</a:t>
            </a:r>
          </a:p>
          <a:p>
            <a:r>
              <a:rPr lang="de-DE" dirty="0" smtClean="0"/>
              <a:t>DESY</a:t>
            </a:r>
          </a:p>
          <a:p>
            <a:endParaRPr lang="de-DE" dirty="0" smtClean="0"/>
          </a:p>
          <a:p>
            <a:r>
              <a:rPr lang="en-US" b="1" dirty="0"/>
              <a:t>Tuner meeting - ILC / </a:t>
            </a:r>
            <a:r>
              <a:rPr lang="en-US" b="1" dirty="0" err="1"/>
              <a:t>Fermilab</a:t>
            </a:r>
            <a:r>
              <a:rPr lang="en-US" b="1" dirty="0"/>
              <a:t> / LCLS-II Monday 13 October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0" y="1314450"/>
            <a:ext cx="9144000" cy="1844675"/>
          </a:xfrm>
        </p:spPr>
        <p:txBody>
          <a:bodyPr>
            <a:noAutofit/>
          </a:bodyPr>
          <a:lstStyle/>
          <a:p>
            <a:r>
              <a:rPr lang="en-US" sz="4400" dirty="0"/>
              <a:t>Fabrication and Quality Control </a:t>
            </a:r>
            <a:r>
              <a:rPr lang="en-US" sz="4400" dirty="0" smtClean="0"/>
              <a:t>of the </a:t>
            </a:r>
            <a:r>
              <a:rPr lang="en-US" sz="4400" dirty="0"/>
              <a:t>Frequency Tuner for the XFEL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686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788" y="541338"/>
            <a:ext cx="4139642" cy="481012"/>
          </a:xfrm>
        </p:spPr>
        <p:txBody>
          <a:bodyPr/>
          <a:lstStyle/>
          <a:p>
            <a:r>
              <a:rPr lang="de-DE" dirty="0" smtClean="0"/>
              <a:t>Industrial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System 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-76200" y="1447800"/>
            <a:ext cx="8382000" cy="388620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Contract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awarded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PI, Karlsruhe</a:t>
            </a:r>
          </a:p>
          <a:p>
            <a:pPr lvl="1"/>
            <a:r>
              <a:rPr lang="de-DE" dirty="0" smtClean="0"/>
              <a:t>PI </a:t>
            </a:r>
            <a:r>
              <a:rPr lang="de-DE" dirty="0" err="1" smtClean="0"/>
              <a:t>Ceramics</a:t>
            </a:r>
            <a:r>
              <a:rPr lang="de-DE" dirty="0" smtClean="0"/>
              <a:t> for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endParaRPr lang="de-DE" dirty="0" smtClean="0"/>
          </a:p>
          <a:p>
            <a:endParaRPr lang="de-DE" dirty="0"/>
          </a:p>
          <a:p>
            <a:r>
              <a:rPr lang="de-DE" baseline="0" dirty="0" smtClean="0"/>
              <a:t>Design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drawings</a:t>
            </a:r>
            <a:endParaRPr lang="de-DE" baseline="0" dirty="0" smtClean="0"/>
          </a:p>
          <a:p>
            <a:pPr lvl="1"/>
            <a:r>
              <a:rPr lang="de-DE" baseline="0" dirty="0" err="1" smtClean="0"/>
              <a:t>Avoid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stresses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piezos</a:t>
            </a:r>
            <a:r>
              <a:rPr lang="de-DE" baseline="0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optimising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0" dirty="0" err="1" smtClean="0"/>
              <a:t>lates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for </a:t>
            </a:r>
            <a:r>
              <a:rPr lang="de-DE" baseline="0" dirty="0" err="1" smtClean="0"/>
              <a:t>pressing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piezo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elements</a:t>
            </a:r>
            <a:endParaRPr lang="de-DE" baseline="0" dirty="0" smtClean="0"/>
          </a:p>
          <a:p>
            <a:pPr lvl="2"/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thickness</a:t>
            </a:r>
            <a:endParaRPr lang="de-DE" dirty="0" smtClean="0"/>
          </a:p>
          <a:p>
            <a:pPr lvl="2"/>
            <a:r>
              <a:rPr lang="de-DE" dirty="0" smtClean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fixation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wiring</a:t>
            </a:r>
            <a:endParaRPr 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810000" cy="214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Z:\DESY\text\Organisation\XFEL-Tuner\CFTs\Piezos\Hebel Des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32" y="4091939"/>
            <a:ext cx="3019868" cy="23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788" y="541338"/>
            <a:ext cx="4139642" cy="481012"/>
          </a:xfrm>
        </p:spPr>
        <p:txBody>
          <a:bodyPr/>
          <a:lstStyle/>
          <a:p>
            <a:r>
              <a:rPr lang="de-DE" dirty="0" smtClean="0"/>
              <a:t>Industrial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System 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-76200" y="1124919"/>
            <a:ext cx="5368925" cy="5504481"/>
          </a:xfrm>
        </p:spPr>
        <p:txBody>
          <a:bodyPr>
            <a:normAutofit fontScale="70000" lnSpcReduction="20000"/>
          </a:bodyPr>
          <a:lstStyle/>
          <a:p>
            <a:r>
              <a:rPr lang="de-DE" baseline="0" dirty="0" smtClean="0"/>
              <a:t>Quality </a:t>
            </a:r>
            <a:r>
              <a:rPr lang="de-DE" baseline="0" dirty="0" err="1" smtClean="0"/>
              <a:t>control</a:t>
            </a:r>
            <a:endParaRPr lang="de-DE" dirty="0" smtClean="0"/>
          </a:p>
          <a:p>
            <a:pPr lvl="1"/>
            <a:r>
              <a:rPr lang="de-DE" dirty="0" err="1" smtClean="0"/>
              <a:t>Burn</a:t>
            </a:r>
            <a:r>
              <a:rPr lang="de-DE" dirty="0" smtClean="0"/>
              <a:t>-in </a:t>
            </a:r>
            <a:r>
              <a:rPr lang="de-DE" dirty="0" err="1" smtClean="0"/>
              <a:t>test</a:t>
            </a:r>
            <a:r>
              <a:rPr lang="de-DE" dirty="0" smtClean="0"/>
              <a:t> after </a:t>
            </a:r>
            <a:r>
              <a:rPr lang="de-DE" dirty="0" err="1" smtClean="0"/>
              <a:t>assembly</a:t>
            </a:r>
            <a:endParaRPr lang="de-DE" dirty="0"/>
          </a:p>
          <a:p>
            <a:pPr lvl="2"/>
            <a:r>
              <a:rPr lang="de-DE" dirty="0" smtClean="0"/>
              <a:t>DC </a:t>
            </a:r>
            <a:r>
              <a:rPr lang="de-DE" dirty="0" err="1"/>
              <a:t>test</a:t>
            </a:r>
            <a:endParaRPr lang="de-DE" dirty="0"/>
          </a:p>
          <a:p>
            <a:pPr lvl="3"/>
            <a:r>
              <a:rPr lang="de-DE" dirty="0" smtClean="0"/>
              <a:t>100 </a:t>
            </a:r>
            <a:r>
              <a:rPr lang="de-DE" dirty="0"/>
              <a:t>% </a:t>
            </a:r>
            <a:r>
              <a:rPr lang="de-DE" dirty="0" err="1"/>
              <a:t>of</a:t>
            </a:r>
            <a:r>
              <a:rPr lang="de-DE" dirty="0"/>
              <a:t> nominal </a:t>
            </a:r>
            <a:r>
              <a:rPr lang="de-DE" dirty="0" err="1"/>
              <a:t>voltage</a:t>
            </a:r>
            <a:r>
              <a:rPr lang="de-DE" dirty="0"/>
              <a:t> for 2 </a:t>
            </a:r>
            <a:r>
              <a:rPr lang="de-DE" dirty="0" err="1"/>
              <a:t>hours</a:t>
            </a:r>
            <a:endParaRPr lang="de-DE" dirty="0"/>
          </a:p>
          <a:p>
            <a:pPr lvl="2"/>
            <a:r>
              <a:rPr lang="de-DE" dirty="0" smtClean="0"/>
              <a:t>AC </a:t>
            </a:r>
            <a:r>
              <a:rPr lang="de-DE" dirty="0" err="1"/>
              <a:t>test</a:t>
            </a:r>
            <a:endParaRPr lang="de-DE" dirty="0"/>
          </a:p>
          <a:p>
            <a:pPr lvl="3"/>
            <a:r>
              <a:rPr lang="de-DE" dirty="0" smtClean="0"/>
              <a:t>Voltage:100</a:t>
            </a:r>
            <a:r>
              <a:rPr lang="de-DE" dirty="0"/>
              <a:t>% </a:t>
            </a:r>
            <a:r>
              <a:rPr lang="de-DE" dirty="0" err="1"/>
              <a:t>of</a:t>
            </a:r>
            <a:r>
              <a:rPr lang="de-DE" dirty="0"/>
              <a:t> nominal </a:t>
            </a:r>
            <a:r>
              <a:rPr lang="de-DE" dirty="0" err="1"/>
              <a:t>piezo</a:t>
            </a:r>
            <a:r>
              <a:rPr lang="de-DE" dirty="0"/>
              <a:t> </a:t>
            </a:r>
            <a:r>
              <a:rPr lang="de-DE" dirty="0" err="1" smtClean="0"/>
              <a:t>voltage</a:t>
            </a:r>
            <a:endParaRPr lang="de-DE" dirty="0" smtClean="0"/>
          </a:p>
          <a:p>
            <a:pPr lvl="3"/>
            <a:r>
              <a:rPr lang="de-DE" dirty="0" smtClean="0"/>
              <a:t>Pulse </a:t>
            </a:r>
            <a:r>
              <a:rPr lang="de-DE" dirty="0" err="1" smtClean="0"/>
              <a:t>length:Sinusoidal</a:t>
            </a:r>
            <a:r>
              <a:rPr lang="de-DE" dirty="0" smtClean="0"/>
              <a:t> </a:t>
            </a:r>
            <a:r>
              <a:rPr lang="de-DE" dirty="0"/>
              <a:t>Half Wave </a:t>
            </a:r>
            <a:r>
              <a:rPr lang="de-DE" dirty="0" err="1"/>
              <a:t>of</a:t>
            </a:r>
            <a:r>
              <a:rPr lang="de-DE" dirty="0"/>
              <a:t> 1000 Hz</a:t>
            </a:r>
          </a:p>
          <a:p>
            <a:pPr lvl="3"/>
            <a:r>
              <a:rPr lang="de-DE" dirty="0" smtClean="0"/>
              <a:t>Rep </a:t>
            </a:r>
            <a:r>
              <a:rPr lang="de-DE" dirty="0"/>
              <a:t>rate:		100 Hz</a:t>
            </a:r>
          </a:p>
          <a:p>
            <a:pPr lvl="3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Cycles</a:t>
            </a:r>
            <a:r>
              <a:rPr lang="de-DE" dirty="0"/>
              <a:t>:	1 </a:t>
            </a:r>
            <a:r>
              <a:rPr lang="de-DE" dirty="0" smtClean="0"/>
              <a:t>Million</a:t>
            </a:r>
          </a:p>
          <a:p>
            <a:pPr lvl="3"/>
            <a:endParaRPr lang="de-DE" dirty="0"/>
          </a:p>
          <a:p>
            <a:pPr lvl="2"/>
            <a:r>
              <a:rPr lang="de-DE" dirty="0" smtClean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endParaRPr lang="de-DE" dirty="0"/>
          </a:p>
          <a:p>
            <a:pPr lvl="3"/>
            <a:r>
              <a:rPr lang="de-DE" dirty="0" err="1" smtClean="0"/>
              <a:t>Capacitance</a:t>
            </a:r>
            <a:endParaRPr lang="de-DE" dirty="0"/>
          </a:p>
          <a:p>
            <a:pPr lvl="3"/>
            <a:r>
              <a:rPr lang="de-DE" dirty="0" err="1" smtClean="0"/>
              <a:t>Stroke</a:t>
            </a:r>
            <a:endParaRPr lang="de-DE" dirty="0"/>
          </a:p>
          <a:p>
            <a:pPr lvl="3"/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nominal </a:t>
            </a:r>
            <a:r>
              <a:rPr lang="de-DE" dirty="0" err="1"/>
              <a:t>voltage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de-DE" dirty="0" smtClean="0"/>
              <a:t>QC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DESY EDMS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23750" r="60527" b="10169"/>
          <a:stretch/>
        </p:blipFill>
        <p:spPr bwMode="auto">
          <a:xfrm>
            <a:off x="5300985" y="2286000"/>
            <a:ext cx="3812535" cy="38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32088" r="11754" b="12187"/>
          <a:stretch>
            <a:fillRect/>
          </a:stretch>
        </p:blipFill>
        <p:spPr bwMode="auto">
          <a:xfrm>
            <a:off x="6781800" y="0"/>
            <a:ext cx="2362200" cy="189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Status of the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1" y="1066800"/>
            <a:ext cx="8458200" cy="5472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Mechanics: </a:t>
            </a:r>
          </a:p>
          <a:p>
            <a:pPr lvl="1"/>
            <a:r>
              <a:rPr lang="en-US" dirty="0"/>
              <a:t>Series </a:t>
            </a:r>
            <a:r>
              <a:rPr lang="en-US" dirty="0" smtClean="0"/>
              <a:t>fabrication finished. Delivery </a:t>
            </a:r>
            <a:r>
              <a:rPr lang="en-US" dirty="0" smtClean="0"/>
              <a:t>completed</a:t>
            </a:r>
          </a:p>
          <a:p>
            <a:pPr lvl="2"/>
            <a:r>
              <a:rPr lang="en-US" baseline="0" dirty="0" smtClean="0"/>
              <a:t>721 normal + 103 mirrored units</a:t>
            </a:r>
            <a:endParaRPr lang="en-US" dirty="0" smtClean="0"/>
          </a:p>
          <a:p>
            <a:pPr lvl="2"/>
            <a:r>
              <a:rPr lang="en-US" dirty="0" smtClean="0"/>
              <a:t>Minor problems with tolerances </a:t>
            </a:r>
            <a:endParaRPr lang="en-US" dirty="0"/>
          </a:p>
          <a:p>
            <a:r>
              <a:rPr lang="en-US" dirty="0"/>
              <a:t>Drive unit: </a:t>
            </a:r>
          </a:p>
          <a:p>
            <a:pPr lvl="1"/>
            <a:r>
              <a:rPr lang="en-US" dirty="0"/>
              <a:t>Documentation reports decided. </a:t>
            </a:r>
          </a:p>
          <a:p>
            <a:pPr lvl="1"/>
            <a:r>
              <a:rPr lang="en-US" dirty="0" smtClean="0"/>
              <a:t>More than </a:t>
            </a:r>
            <a:r>
              <a:rPr lang="en-US" dirty="0" err="1" smtClean="0"/>
              <a:t>than</a:t>
            </a:r>
            <a:r>
              <a:rPr lang="en-US" dirty="0" smtClean="0"/>
              <a:t> half of all units </a:t>
            </a:r>
            <a:r>
              <a:rPr lang="en-US" dirty="0"/>
              <a:t>have FAT and been delivered to CEA and DESY. </a:t>
            </a:r>
            <a:endParaRPr lang="en-US" dirty="0" smtClean="0"/>
          </a:p>
          <a:p>
            <a:pPr lvl="2"/>
            <a:r>
              <a:rPr lang="en-US" dirty="0" smtClean="0"/>
              <a:t>588 normal and 84 mirrored</a:t>
            </a:r>
            <a:endParaRPr lang="en-US" dirty="0"/>
          </a:p>
          <a:p>
            <a:r>
              <a:rPr lang="en-US" dirty="0" err="1" smtClean="0"/>
              <a:t>Piezo</a:t>
            </a:r>
            <a:r>
              <a:rPr lang="en-US" dirty="0" smtClean="0"/>
              <a:t> </a:t>
            </a:r>
            <a:r>
              <a:rPr lang="en-US" dirty="0"/>
              <a:t>system: </a:t>
            </a:r>
          </a:p>
          <a:p>
            <a:pPr lvl="1"/>
            <a:r>
              <a:rPr lang="en-US" dirty="0"/>
              <a:t>Continuing tests of permanent FLASH setup. </a:t>
            </a:r>
          </a:p>
          <a:p>
            <a:pPr lvl="1"/>
            <a:r>
              <a:rPr lang="en-US" dirty="0" smtClean="0"/>
              <a:t>Series production of fixtures completed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824 units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en-US" dirty="0" err="1" smtClean="0"/>
              <a:t>Piezos</a:t>
            </a:r>
            <a:r>
              <a:rPr lang="en-US" dirty="0" smtClean="0"/>
              <a:t> (of 1600) failed the FAT and were replaced by the company</a:t>
            </a:r>
            <a:endParaRPr lang="en-US" dirty="0"/>
          </a:p>
          <a:p>
            <a:r>
              <a:rPr lang="en-US" dirty="0"/>
              <a:t>QC testing during module installation at </a:t>
            </a:r>
            <a:r>
              <a:rPr lang="en-US" dirty="0" err="1"/>
              <a:t>Saclay</a:t>
            </a:r>
            <a:r>
              <a:rPr lang="en-US" dirty="0"/>
              <a:t> (INFN contribution). </a:t>
            </a:r>
          </a:p>
          <a:p>
            <a:r>
              <a:rPr lang="en-US" dirty="0" smtClean="0"/>
              <a:t>Documentation </a:t>
            </a:r>
            <a:r>
              <a:rPr lang="en-US" dirty="0"/>
              <a:t>in EDMS continues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239000" cy="841375"/>
          </a:xfrm>
        </p:spPr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I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time, …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46074" y="1600200"/>
            <a:ext cx="7959725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…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different?</a:t>
            </a:r>
          </a:p>
          <a:p>
            <a:r>
              <a:rPr lang="de-DE" dirty="0" err="1" smtClean="0"/>
              <a:t>Piezo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Design </a:t>
            </a:r>
            <a:r>
              <a:rPr lang="de-DE" dirty="0" err="1" smtClean="0"/>
              <a:t>improved</a:t>
            </a:r>
            <a:r>
              <a:rPr lang="de-DE" dirty="0" smtClean="0"/>
              <a:t> for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robustness</a:t>
            </a:r>
            <a:endParaRPr lang="de-DE" dirty="0" smtClean="0"/>
          </a:p>
          <a:p>
            <a:pPr lvl="1"/>
            <a:r>
              <a:rPr lang="de-DE" dirty="0" err="1" smtClean="0"/>
              <a:t>Kept</a:t>
            </a:r>
            <a:r>
              <a:rPr lang="de-DE" dirty="0" smtClean="0"/>
              <a:t> </a:t>
            </a:r>
            <a:r>
              <a:rPr lang="de-DE" dirty="0" err="1" smtClean="0"/>
              <a:t>overhead</a:t>
            </a:r>
            <a:r>
              <a:rPr lang="de-DE" dirty="0" smtClean="0"/>
              <a:t> in </a:t>
            </a:r>
            <a:r>
              <a:rPr lang="de-DE" dirty="0" err="1" smtClean="0"/>
              <a:t>voltage</a:t>
            </a:r>
            <a:endParaRPr lang="de-DE" dirty="0" smtClean="0"/>
          </a:p>
          <a:p>
            <a:pPr lvl="1"/>
            <a:r>
              <a:rPr lang="de-DE" dirty="0" smtClean="0"/>
              <a:t>Position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T-sensor?</a:t>
            </a:r>
          </a:p>
          <a:p>
            <a:r>
              <a:rPr lang="de-DE" dirty="0" err="1" smtClean="0"/>
              <a:t>Mechanics</a:t>
            </a:r>
            <a:endParaRPr lang="de-DE" dirty="0" smtClean="0"/>
          </a:p>
          <a:p>
            <a:pPr lvl="1"/>
            <a:r>
              <a:rPr lang="de-DE" dirty="0" err="1" smtClean="0"/>
              <a:t>Nothing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design</a:t>
            </a:r>
          </a:p>
          <a:p>
            <a:pPr lvl="1"/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endParaRPr lang="de-DE" dirty="0" smtClean="0"/>
          </a:p>
          <a:p>
            <a:r>
              <a:rPr lang="de-DE" dirty="0" smtClean="0"/>
              <a:t>Drive </a:t>
            </a:r>
            <a:r>
              <a:rPr lang="de-DE" dirty="0" err="1" smtClean="0"/>
              <a:t>unit</a:t>
            </a:r>
            <a:endParaRPr lang="de-DE" dirty="0" smtClean="0"/>
          </a:p>
          <a:p>
            <a:pPr lvl="1"/>
            <a:r>
              <a:rPr lang="de-DE" dirty="0" smtClean="0"/>
              <a:t>More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 smtClean="0"/>
          </a:p>
          <a:p>
            <a:pPr lvl="1"/>
            <a:r>
              <a:rPr lang="de-DE" dirty="0" smtClean="0"/>
              <a:t>T-sensor?</a:t>
            </a:r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1679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714375" y="2819400"/>
            <a:ext cx="7820025" cy="2868612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: </a:t>
            </a:r>
          </a:p>
          <a:p>
            <a:r>
              <a:rPr lang="de-DE" baseline="0" dirty="0" smtClean="0"/>
              <a:t>R. </a:t>
            </a:r>
            <a:r>
              <a:rPr lang="de-DE" baseline="0" dirty="0" err="1" smtClean="0"/>
              <a:t>Paparella</a:t>
            </a:r>
            <a:r>
              <a:rPr lang="de-DE" baseline="0" dirty="0" smtClean="0"/>
              <a:t>, A. Bosotti, C. Albrecht, K. Jensch, O. Keller, K Przygoda, M. </a:t>
            </a:r>
            <a:r>
              <a:rPr lang="de-DE" baseline="0" dirty="0" err="1" smtClean="0"/>
              <a:t>Grecki</a:t>
            </a:r>
            <a:r>
              <a:rPr lang="de-DE" baseline="0" dirty="0" smtClean="0"/>
              <a:t>, C. Müller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S1 Global Test </a:t>
            </a:r>
            <a:r>
              <a:rPr lang="de-DE" dirty="0" err="1" smtClean="0"/>
              <a:t>at</a:t>
            </a:r>
            <a:r>
              <a:rPr lang="de-DE" dirty="0" smtClean="0"/>
              <a:t> KEK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80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7474" y="1347788"/>
            <a:ext cx="7883525" cy="4459287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towards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industrialisation</a:t>
            </a:r>
            <a:endParaRPr lang="de-DE" baseline="0" dirty="0" smtClean="0"/>
          </a:p>
          <a:p>
            <a:pPr lvl="1"/>
            <a:r>
              <a:rPr lang="de-DE" dirty="0" err="1" smtClean="0"/>
              <a:t>Mechanics</a:t>
            </a:r>
            <a:endParaRPr lang="de-DE" dirty="0" smtClean="0"/>
          </a:p>
          <a:p>
            <a:pPr lvl="1"/>
            <a:r>
              <a:rPr lang="de-DE" dirty="0" smtClean="0"/>
              <a:t>Motor </a:t>
            </a:r>
            <a:r>
              <a:rPr lang="de-DE" dirty="0" err="1" smtClean="0"/>
              <a:t>drive</a:t>
            </a:r>
            <a:endParaRPr lang="de-DE" dirty="0" smtClean="0"/>
          </a:p>
          <a:p>
            <a:pPr lvl="1"/>
            <a:r>
              <a:rPr lang="de-DE" dirty="0" err="1" smtClean="0"/>
              <a:t>Piezo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pPr lvl="0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 smtClean="0"/>
          </a:p>
          <a:p>
            <a:pPr lvl="0"/>
            <a:endParaRPr lang="de-DE" dirty="0"/>
          </a:p>
          <a:p>
            <a:pPr lvl="0"/>
            <a:r>
              <a:rPr lang="de-DE" dirty="0" err="1" smtClean="0"/>
              <a:t>Disclaimer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on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driver</a:t>
            </a:r>
            <a:r>
              <a:rPr lang="de-DE" dirty="0" smtClean="0"/>
              <a:t> electronic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err="1" smtClean="0"/>
              <a:t>Developments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on-track </a:t>
            </a:r>
            <a:r>
              <a:rPr lang="de-DE" dirty="0" err="1" smtClean="0"/>
              <a:t>by</a:t>
            </a:r>
            <a:r>
              <a:rPr lang="de-DE" dirty="0" smtClean="0"/>
              <a:t> LLRF WP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smtClean="0"/>
              <a:t>DESY </a:t>
            </a:r>
            <a:r>
              <a:rPr lang="de-DE" dirty="0" err="1" smtClean="0"/>
              <a:t>groups</a:t>
            </a:r>
            <a:r>
              <a:rPr lang="de-DE" dirty="0" smtClean="0"/>
              <a:t> MSK </a:t>
            </a:r>
            <a:r>
              <a:rPr lang="de-DE" dirty="0" err="1" smtClean="0"/>
              <a:t>and</a:t>
            </a:r>
            <a:r>
              <a:rPr lang="de-DE" dirty="0" smtClean="0"/>
              <a:t> MCS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214116" cy="841375"/>
          </a:xfrm>
        </p:spPr>
        <p:txBody>
          <a:bodyPr/>
          <a:lstStyle/>
          <a:p>
            <a:r>
              <a:rPr lang="en-US" dirty="0" smtClean="0"/>
              <a:t>Tuner Scheme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239838"/>
            <a:ext cx="4038600" cy="146843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Current</a:t>
            </a:r>
            <a:r>
              <a:rPr lang="de-DE" sz="1800" dirty="0">
                <a:solidFill>
                  <a:schemeClr val="accent2"/>
                </a:solidFill>
              </a:rPr>
              <a:t> design</a:t>
            </a:r>
            <a:r>
              <a:rPr lang="de-DE" sz="1800" dirty="0"/>
              <a:t> in </a:t>
            </a:r>
            <a:r>
              <a:rPr lang="de-DE" sz="1800" dirty="0" err="1"/>
              <a:t>use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FLASH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/>
              <a:t>Original design </a:t>
            </a:r>
            <a:r>
              <a:rPr lang="de-DE" sz="1800" dirty="0" err="1"/>
              <a:t>by</a:t>
            </a:r>
            <a:r>
              <a:rPr lang="de-DE" sz="1800" dirty="0"/>
              <a:t> CEA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Fast </a:t>
            </a:r>
            <a:r>
              <a:rPr lang="de-DE" sz="1800" dirty="0" err="1"/>
              <a:t>piezo</a:t>
            </a:r>
            <a:r>
              <a:rPr lang="de-DE" sz="1800" dirty="0"/>
              <a:t> </a:t>
            </a:r>
            <a:r>
              <a:rPr lang="de-DE" sz="1800" dirty="0" err="1"/>
              <a:t>detuning</a:t>
            </a:r>
            <a:r>
              <a:rPr lang="de-DE" sz="1800" dirty="0"/>
              <a:t> </a:t>
            </a:r>
            <a:r>
              <a:rPr lang="de-DE" sz="1800" dirty="0" err="1"/>
              <a:t>introduced</a:t>
            </a:r>
            <a:r>
              <a:rPr lang="de-DE" sz="1800" dirty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DESY</a:t>
            </a:r>
            <a:endParaRPr lang="en-GB" sz="1800" dirty="0"/>
          </a:p>
        </p:txBody>
      </p:sp>
      <p:pic>
        <p:nvPicPr>
          <p:cNvPr id="180371" name="Picture 147" descr="ITPR04d3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981075"/>
            <a:ext cx="3168650" cy="2376488"/>
          </a:xfrm>
          <a:noFill/>
          <a:ln/>
        </p:spPr>
      </p:pic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179388" y="2636838"/>
            <a:ext cx="5597525" cy="3743325"/>
            <a:chOff x="229" y="679"/>
            <a:chExt cx="4091" cy="2819"/>
          </a:xfrm>
        </p:grpSpPr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1477" y="738"/>
              <a:ext cx="2843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>
                  <a:latin typeface="Comic Sans MS" pitchFamily="66" charset="0"/>
                </a:rPr>
                <a:t>Design by M. Maurier and P. Leconte  based of the MACSE tuner design (CEA Saclay)</a:t>
              </a:r>
            </a:p>
          </p:txBody>
        </p:sp>
        <p:grpSp>
          <p:nvGrpSpPr>
            <p:cNvPr id="180230" name="Group 6"/>
            <p:cNvGrpSpPr>
              <a:grpSpLocks/>
            </p:cNvGrpSpPr>
            <p:nvPr/>
          </p:nvGrpSpPr>
          <p:grpSpPr bwMode="auto">
            <a:xfrm>
              <a:off x="717" y="679"/>
              <a:ext cx="376" cy="2755"/>
              <a:chOff x="488" y="2208"/>
              <a:chExt cx="376" cy="2755"/>
            </a:xfrm>
          </p:grpSpPr>
          <p:grpSp>
            <p:nvGrpSpPr>
              <p:cNvPr id="180231" name="Group 7"/>
              <p:cNvGrpSpPr>
                <a:grpSpLocks/>
              </p:cNvGrpSpPr>
              <p:nvPr/>
            </p:nvGrpSpPr>
            <p:grpSpPr bwMode="auto">
              <a:xfrm>
                <a:off x="623" y="2857"/>
                <a:ext cx="106" cy="2106"/>
                <a:chOff x="2561" y="177"/>
                <a:chExt cx="466" cy="5298"/>
              </a:xfrm>
            </p:grpSpPr>
            <p:grpSp>
              <p:nvGrpSpPr>
                <p:cNvPr id="180232" name="Group 8"/>
                <p:cNvGrpSpPr>
                  <a:grpSpLocks/>
                </p:cNvGrpSpPr>
                <p:nvPr/>
              </p:nvGrpSpPr>
              <p:grpSpPr bwMode="auto">
                <a:xfrm>
                  <a:off x="2562" y="2830"/>
                  <a:ext cx="465" cy="2645"/>
                  <a:chOff x="2564" y="2830"/>
                  <a:chExt cx="465" cy="2645"/>
                </a:xfrm>
              </p:grpSpPr>
              <p:grpSp>
                <p:nvGrpSpPr>
                  <p:cNvPr id="1802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564" y="4947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3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36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3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38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39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4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4" y="4414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4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42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4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44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45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4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4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5" y="3886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48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49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50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51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52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53" name="AutoShape 2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5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65" y="3366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55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56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57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58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59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6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6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565" y="2830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62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63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64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6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66" name="AutoShap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67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80268" name="Group 44"/>
                <p:cNvGrpSpPr>
                  <a:grpSpLocks/>
                </p:cNvGrpSpPr>
                <p:nvPr/>
              </p:nvGrpSpPr>
              <p:grpSpPr bwMode="auto">
                <a:xfrm>
                  <a:off x="2561" y="177"/>
                  <a:ext cx="465" cy="2645"/>
                  <a:chOff x="2564" y="2830"/>
                  <a:chExt cx="465" cy="2645"/>
                </a:xfrm>
              </p:grpSpPr>
              <p:grpSp>
                <p:nvGrpSpPr>
                  <p:cNvPr id="18026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564" y="4947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70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71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72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7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7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75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7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2564" y="4414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7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78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79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80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81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82" name="AutoShape 5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8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565" y="3886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84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85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86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8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88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89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9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565" y="3366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91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92" name="AutoShap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93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294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95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296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029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565" y="2830"/>
                    <a:ext cx="464" cy="528"/>
                    <a:chOff x="2547" y="4947"/>
                    <a:chExt cx="464" cy="528"/>
                  </a:xfrm>
                </p:grpSpPr>
                <p:grpSp>
                  <p:nvGrpSpPr>
                    <p:cNvPr id="180298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4947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299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300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30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7" y="5214"/>
                      <a:ext cx="459" cy="261"/>
                      <a:chOff x="968" y="4963"/>
                      <a:chExt cx="459" cy="261"/>
                    </a:xfrm>
                  </p:grpSpPr>
                  <p:sp>
                    <p:nvSpPr>
                      <p:cNvPr id="180302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8" y="5096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303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71" y="4963"/>
                        <a:ext cx="456" cy="128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</p:grpSp>
          <p:sp>
            <p:nvSpPr>
              <p:cNvPr id="180304" name="Rectangle 80"/>
              <p:cNvSpPr>
                <a:spLocks noChangeArrowheads="1"/>
              </p:cNvSpPr>
              <p:nvPr/>
            </p:nvSpPr>
            <p:spPr bwMode="auto">
              <a:xfrm>
                <a:off x="488" y="2208"/>
                <a:ext cx="376" cy="6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0305" name="Rectangle 81"/>
            <p:cNvSpPr>
              <a:spLocks noChangeArrowheads="1"/>
            </p:cNvSpPr>
            <p:nvPr/>
          </p:nvSpPr>
          <p:spPr bwMode="auto">
            <a:xfrm rot="294094">
              <a:off x="674" y="1501"/>
              <a:ext cx="2753" cy="4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0306" name="Rectangle 82"/>
            <p:cNvSpPr>
              <a:spLocks noChangeArrowheads="1"/>
            </p:cNvSpPr>
            <p:nvPr/>
          </p:nvSpPr>
          <p:spPr bwMode="auto">
            <a:xfrm rot="-724110">
              <a:off x="3059" y="1568"/>
              <a:ext cx="1100" cy="4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0307" name="PubL" descr="blanc)"/>
            <p:cNvSpPr>
              <a:spLocks noEditPoints="1" noChangeArrowheads="1"/>
            </p:cNvSpPr>
            <p:nvPr/>
          </p:nvSpPr>
          <p:spPr bwMode="auto">
            <a:xfrm rot="37099233">
              <a:off x="1596" y="940"/>
              <a:ext cx="1043" cy="2972"/>
            </a:xfrm>
            <a:custGeom>
              <a:avLst/>
              <a:gdLst>
                <a:gd name="G0" fmla="+- 0 0 0"/>
                <a:gd name="G1" fmla="*/ 9193 1 2"/>
                <a:gd name="G2" fmla="+- 9193 0 0"/>
                <a:gd name="G3" fmla="+- 18395 0 0"/>
                <a:gd name="G4" fmla="*/ 18395 1 2"/>
                <a:gd name="G5" fmla="+- 10800 G4 0"/>
                <a:gd name="T0" fmla="*/ 4597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999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8395"/>
                  </a:lnTo>
                  <a:lnTo>
                    <a:pt x="9193" y="18395"/>
                  </a:lnTo>
                  <a:lnTo>
                    <a:pt x="9193" y="0"/>
                  </a:lnTo>
                  <a:close/>
                </a:path>
              </a:pathLst>
            </a:custGeom>
            <a:pattFill prst="dk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08" name="Oval 84"/>
            <p:cNvSpPr>
              <a:spLocks noChangeArrowheads="1"/>
            </p:cNvSpPr>
            <p:nvPr/>
          </p:nvSpPr>
          <p:spPr bwMode="auto">
            <a:xfrm>
              <a:off x="3206" y="1773"/>
              <a:ext cx="198" cy="1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0309" name="Group 85"/>
            <p:cNvGrpSpPr>
              <a:grpSpLocks/>
            </p:cNvGrpSpPr>
            <p:nvPr/>
          </p:nvGrpSpPr>
          <p:grpSpPr bwMode="auto">
            <a:xfrm>
              <a:off x="1315" y="1621"/>
              <a:ext cx="2784" cy="1650"/>
              <a:chOff x="1094" y="2774"/>
              <a:chExt cx="2784" cy="1650"/>
            </a:xfrm>
          </p:grpSpPr>
          <p:grpSp>
            <p:nvGrpSpPr>
              <p:cNvPr id="180310" name="Group 86"/>
              <p:cNvGrpSpPr>
                <a:grpSpLocks/>
              </p:cNvGrpSpPr>
              <p:nvPr/>
            </p:nvGrpSpPr>
            <p:grpSpPr bwMode="auto">
              <a:xfrm>
                <a:off x="3667" y="2774"/>
                <a:ext cx="211" cy="1650"/>
                <a:chOff x="2955" y="4262"/>
                <a:chExt cx="211" cy="890"/>
              </a:xfrm>
            </p:grpSpPr>
            <p:grpSp>
              <p:nvGrpSpPr>
                <p:cNvPr id="180311" name="Group 87"/>
                <p:cNvGrpSpPr>
                  <a:grpSpLocks/>
                </p:cNvGrpSpPr>
                <p:nvPr/>
              </p:nvGrpSpPr>
              <p:grpSpPr bwMode="auto">
                <a:xfrm>
                  <a:off x="2955" y="4262"/>
                  <a:ext cx="208" cy="889"/>
                  <a:chOff x="2955" y="4262"/>
                  <a:chExt cx="208" cy="889"/>
                </a:xfrm>
              </p:grpSpPr>
              <p:grpSp>
                <p:nvGrpSpPr>
                  <p:cNvPr id="18031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080" y="4262"/>
                    <a:ext cx="83" cy="889"/>
                    <a:chOff x="3080" y="4262"/>
                    <a:chExt cx="83" cy="889"/>
                  </a:xfrm>
                </p:grpSpPr>
                <p:sp>
                  <p:nvSpPr>
                    <p:cNvPr id="180313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3" y="426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80314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0" y="4603"/>
                      <a:ext cx="81" cy="208"/>
                      <a:chOff x="2449" y="4797"/>
                      <a:chExt cx="117" cy="517"/>
                    </a:xfrm>
                  </p:grpSpPr>
                  <p:sp>
                    <p:nvSpPr>
                      <p:cNvPr id="180315" name="Arc 9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451" y="4797"/>
                        <a:ext cx="115" cy="26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316" name="Arc 9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449" y="5053"/>
                        <a:ext cx="115" cy="26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031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1" y="4815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0318" name="Group 94"/>
                  <p:cNvGrpSpPr>
                    <a:grpSpLocks/>
                  </p:cNvGrpSpPr>
                  <p:nvPr/>
                </p:nvGrpSpPr>
                <p:grpSpPr bwMode="auto">
                  <a:xfrm flipH="1">
                    <a:off x="2955" y="4262"/>
                    <a:ext cx="83" cy="889"/>
                    <a:chOff x="3080" y="4262"/>
                    <a:chExt cx="83" cy="889"/>
                  </a:xfrm>
                </p:grpSpPr>
                <p:sp>
                  <p:nvSpPr>
                    <p:cNvPr id="18031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3" y="426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80320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0" y="4603"/>
                      <a:ext cx="81" cy="208"/>
                      <a:chOff x="2449" y="4797"/>
                      <a:chExt cx="117" cy="517"/>
                    </a:xfrm>
                  </p:grpSpPr>
                  <p:sp>
                    <p:nvSpPr>
                      <p:cNvPr id="180321" name="Arc 9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451" y="4797"/>
                        <a:ext cx="115" cy="26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0322" name="Arc 9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449" y="5053"/>
                        <a:ext cx="115" cy="261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032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1" y="4815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0324" name="Line 100"/>
                <p:cNvSpPr>
                  <a:spLocks noChangeShapeType="1"/>
                </p:cNvSpPr>
                <p:nvPr/>
              </p:nvSpPr>
              <p:spPr bwMode="auto">
                <a:xfrm>
                  <a:off x="2955" y="4263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25" name="Line 101"/>
                <p:cNvSpPr>
                  <a:spLocks noChangeShapeType="1"/>
                </p:cNvSpPr>
                <p:nvPr/>
              </p:nvSpPr>
              <p:spPr bwMode="auto">
                <a:xfrm>
                  <a:off x="2959" y="5152"/>
                  <a:ext cx="20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0326" name="Oval 102"/>
              <p:cNvSpPr>
                <a:spLocks noChangeArrowheads="1"/>
              </p:cNvSpPr>
              <p:nvPr/>
            </p:nvSpPr>
            <p:spPr bwMode="auto">
              <a:xfrm>
                <a:off x="3744" y="280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80327" name="Group 103"/>
              <p:cNvGrpSpPr>
                <a:grpSpLocks/>
              </p:cNvGrpSpPr>
              <p:nvPr/>
            </p:nvGrpSpPr>
            <p:grpSpPr bwMode="auto">
              <a:xfrm>
                <a:off x="1094" y="2774"/>
                <a:ext cx="211" cy="1650"/>
                <a:chOff x="1094" y="2774"/>
                <a:chExt cx="211" cy="1650"/>
              </a:xfrm>
            </p:grpSpPr>
            <p:grpSp>
              <p:nvGrpSpPr>
                <p:cNvPr id="180328" name="Group 104"/>
                <p:cNvGrpSpPr>
                  <a:grpSpLocks/>
                </p:cNvGrpSpPr>
                <p:nvPr/>
              </p:nvGrpSpPr>
              <p:grpSpPr bwMode="auto">
                <a:xfrm>
                  <a:off x="1094" y="2774"/>
                  <a:ext cx="211" cy="1650"/>
                  <a:chOff x="2955" y="4262"/>
                  <a:chExt cx="211" cy="890"/>
                </a:xfrm>
              </p:grpSpPr>
              <p:grpSp>
                <p:nvGrpSpPr>
                  <p:cNvPr id="180329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955" y="4262"/>
                    <a:ext cx="208" cy="889"/>
                    <a:chOff x="2955" y="4262"/>
                    <a:chExt cx="208" cy="889"/>
                  </a:xfrm>
                </p:grpSpPr>
                <p:grpSp>
                  <p:nvGrpSpPr>
                    <p:cNvPr id="180330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0" y="4262"/>
                      <a:ext cx="83" cy="889"/>
                      <a:chOff x="3080" y="4262"/>
                      <a:chExt cx="83" cy="889"/>
                    </a:xfrm>
                  </p:grpSpPr>
                  <p:sp>
                    <p:nvSpPr>
                      <p:cNvPr id="180331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63" y="4262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80332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0" y="4603"/>
                        <a:ext cx="81" cy="208"/>
                        <a:chOff x="2449" y="4797"/>
                        <a:chExt cx="117" cy="517"/>
                      </a:xfrm>
                    </p:grpSpPr>
                    <p:sp>
                      <p:nvSpPr>
                        <p:cNvPr id="180333" name="Arc 10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451" y="4797"/>
                          <a:ext cx="115" cy="26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334" name="Arc 110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2449" y="5053"/>
                          <a:ext cx="115" cy="26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80335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61" y="4815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80336" name="Group 11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55" y="4262"/>
                      <a:ext cx="83" cy="889"/>
                      <a:chOff x="3080" y="4262"/>
                      <a:chExt cx="83" cy="889"/>
                    </a:xfrm>
                  </p:grpSpPr>
                  <p:sp>
                    <p:nvSpPr>
                      <p:cNvPr id="180337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63" y="4262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80338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0" y="4603"/>
                        <a:ext cx="81" cy="208"/>
                        <a:chOff x="2449" y="4797"/>
                        <a:chExt cx="117" cy="517"/>
                      </a:xfrm>
                    </p:grpSpPr>
                    <p:sp>
                      <p:nvSpPr>
                        <p:cNvPr id="180339" name="Arc 115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451" y="4797"/>
                          <a:ext cx="115" cy="26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340" name="Arc 11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2449" y="5053"/>
                          <a:ext cx="115" cy="261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80341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61" y="4815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8034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4263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034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959" y="5152"/>
                    <a:ext cx="20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0344" name="Oval 120"/>
                <p:cNvSpPr>
                  <a:spLocks noChangeArrowheads="1"/>
                </p:cNvSpPr>
                <p:nvPr/>
              </p:nvSpPr>
              <p:spPr bwMode="auto">
                <a:xfrm>
                  <a:off x="1155" y="2811"/>
                  <a:ext cx="72" cy="7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0345" name="Group 121"/>
            <p:cNvGrpSpPr>
              <a:grpSpLocks/>
            </p:cNvGrpSpPr>
            <p:nvPr/>
          </p:nvGrpSpPr>
          <p:grpSpPr bwMode="auto">
            <a:xfrm>
              <a:off x="2382" y="1680"/>
              <a:ext cx="211" cy="714"/>
              <a:chOff x="2955" y="4262"/>
              <a:chExt cx="211" cy="890"/>
            </a:xfrm>
          </p:grpSpPr>
          <p:grpSp>
            <p:nvGrpSpPr>
              <p:cNvPr id="180346" name="Group 122"/>
              <p:cNvGrpSpPr>
                <a:grpSpLocks/>
              </p:cNvGrpSpPr>
              <p:nvPr/>
            </p:nvGrpSpPr>
            <p:grpSpPr bwMode="auto">
              <a:xfrm>
                <a:off x="2955" y="4262"/>
                <a:ext cx="208" cy="889"/>
                <a:chOff x="2955" y="4262"/>
                <a:chExt cx="208" cy="889"/>
              </a:xfrm>
            </p:grpSpPr>
            <p:grpSp>
              <p:nvGrpSpPr>
                <p:cNvPr id="180347" name="Group 123"/>
                <p:cNvGrpSpPr>
                  <a:grpSpLocks/>
                </p:cNvGrpSpPr>
                <p:nvPr/>
              </p:nvGrpSpPr>
              <p:grpSpPr bwMode="auto">
                <a:xfrm>
                  <a:off x="3080" y="4262"/>
                  <a:ext cx="83" cy="889"/>
                  <a:chOff x="3080" y="4262"/>
                  <a:chExt cx="83" cy="889"/>
                </a:xfrm>
              </p:grpSpPr>
              <p:sp>
                <p:nvSpPr>
                  <p:cNvPr id="18034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4262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8034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080" y="4603"/>
                    <a:ext cx="81" cy="208"/>
                    <a:chOff x="2449" y="4797"/>
                    <a:chExt cx="117" cy="517"/>
                  </a:xfrm>
                </p:grpSpPr>
                <p:sp>
                  <p:nvSpPr>
                    <p:cNvPr id="180350" name="Arc 126"/>
                    <p:cNvSpPr>
                      <a:spLocks/>
                    </p:cNvSpPr>
                    <p:nvPr/>
                  </p:nvSpPr>
                  <p:spPr bwMode="auto">
                    <a:xfrm flipH="1">
                      <a:off x="2451" y="4797"/>
                      <a:ext cx="115" cy="26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351" name="Arc 12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49" y="5053"/>
                      <a:ext cx="115" cy="26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035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4815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0353" name="Group 129"/>
                <p:cNvGrpSpPr>
                  <a:grpSpLocks/>
                </p:cNvGrpSpPr>
                <p:nvPr/>
              </p:nvGrpSpPr>
              <p:grpSpPr bwMode="auto">
                <a:xfrm flipH="1">
                  <a:off x="2955" y="4262"/>
                  <a:ext cx="83" cy="889"/>
                  <a:chOff x="3080" y="4262"/>
                  <a:chExt cx="83" cy="889"/>
                </a:xfrm>
              </p:grpSpPr>
              <p:sp>
                <p:nvSpPr>
                  <p:cNvPr id="18035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163" y="4262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80355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080" y="4603"/>
                    <a:ext cx="81" cy="208"/>
                    <a:chOff x="2449" y="4797"/>
                    <a:chExt cx="117" cy="517"/>
                  </a:xfrm>
                </p:grpSpPr>
                <p:sp>
                  <p:nvSpPr>
                    <p:cNvPr id="180356" name="Arc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2451" y="4797"/>
                      <a:ext cx="115" cy="26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357" name="Arc 13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449" y="5053"/>
                      <a:ext cx="115" cy="26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035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4815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80359" name="Line 135"/>
              <p:cNvSpPr>
                <a:spLocks noChangeShapeType="1"/>
              </p:cNvSpPr>
              <p:nvPr/>
            </p:nvSpPr>
            <p:spPr bwMode="auto">
              <a:xfrm>
                <a:off x="2955" y="4263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360" name="Line 136"/>
              <p:cNvSpPr>
                <a:spLocks noChangeShapeType="1"/>
              </p:cNvSpPr>
              <p:nvPr/>
            </p:nvSpPr>
            <p:spPr bwMode="auto">
              <a:xfrm>
                <a:off x="2959" y="5152"/>
                <a:ext cx="2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0361" name="Oval 137"/>
            <p:cNvSpPr>
              <a:spLocks noChangeArrowheads="1"/>
            </p:cNvSpPr>
            <p:nvPr/>
          </p:nvSpPr>
          <p:spPr bwMode="auto">
            <a:xfrm>
              <a:off x="2461" y="1743"/>
              <a:ext cx="64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0362" name="Line 138"/>
            <p:cNvSpPr>
              <a:spLocks noChangeShapeType="1"/>
            </p:cNvSpPr>
            <p:nvPr/>
          </p:nvSpPr>
          <p:spPr bwMode="auto">
            <a:xfrm>
              <a:off x="565" y="1703"/>
              <a:ext cx="8" cy="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3" name="Line 139"/>
            <p:cNvSpPr>
              <a:spLocks noChangeShapeType="1"/>
            </p:cNvSpPr>
            <p:nvPr/>
          </p:nvSpPr>
          <p:spPr bwMode="auto">
            <a:xfrm>
              <a:off x="3288" y="1682"/>
              <a:ext cx="1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4" name="Line 140"/>
            <p:cNvSpPr>
              <a:spLocks noChangeShapeType="1"/>
            </p:cNvSpPr>
            <p:nvPr/>
          </p:nvSpPr>
          <p:spPr bwMode="auto">
            <a:xfrm flipV="1">
              <a:off x="333" y="1687"/>
              <a:ext cx="39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5" name="Line 141"/>
            <p:cNvSpPr>
              <a:spLocks noChangeShapeType="1"/>
            </p:cNvSpPr>
            <p:nvPr/>
          </p:nvSpPr>
          <p:spPr bwMode="auto">
            <a:xfrm flipV="1">
              <a:off x="2896" y="1626"/>
              <a:ext cx="1424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6" name="Line 142"/>
            <p:cNvSpPr>
              <a:spLocks noChangeShapeType="1"/>
            </p:cNvSpPr>
            <p:nvPr/>
          </p:nvSpPr>
          <p:spPr bwMode="auto">
            <a:xfrm>
              <a:off x="448" y="1610"/>
              <a:ext cx="3784" cy="3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7" name="Line 143"/>
            <p:cNvSpPr>
              <a:spLocks noChangeShapeType="1"/>
            </p:cNvSpPr>
            <p:nvPr/>
          </p:nvSpPr>
          <p:spPr bwMode="auto">
            <a:xfrm>
              <a:off x="2493" y="1671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368" name="Text Box 144"/>
            <p:cNvSpPr txBox="1">
              <a:spLocks noChangeArrowheads="1"/>
            </p:cNvSpPr>
            <p:nvPr/>
          </p:nvSpPr>
          <p:spPr bwMode="auto">
            <a:xfrm>
              <a:off x="229" y="3015"/>
              <a:ext cx="61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Comic Sans MS" pitchFamily="66" charset="0"/>
                </a:rPr>
                <a:t>L</a:t>
              </a:r>
              <a:r>
                <a:rPr lang="en-US" baseline="-25000">
                  <a:latin typeface="Comic Sans MS" pitchFamily="66" charset="0"/>
                </a:rPr>
                <a:t>screw</a:t>
              </a:r>
              <a:endParaRPr lang="en-US">
                <a:latin typeface="Symbol" pitchFamily="18" charset="2"/>
              </a:endParaRPr>
            </a:p>
          </p:txBody>
        </p:sp>
        <p:sp>
          <p:nvSpPr>
            <p:cNvPr id="180369" name="Text Box 145"/>
            <p:cNvSpPr txBox="1">
              <a:spLocks noChangeArrowheads="1"/>
            </p:cNvSpPr>
            <p:nvPr/>
          </p:nvSpPr>
          <p:spPr bwMode="auto">
            <a:xfrm>
              <a:off x="3016" y="1193"/>
              <a:ext cx="61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Comic Sans MS" pitchFamily="66" charset="0"/>
                </a:rPr>
                <a:t>L</a:t>
              </a:r>
              <a:r>
                <a:rPr lang="en-US" baseline="-25000">
                  <a:latin typeface="Comic Sans MS" pitchFamily="66" charset="0"/>
                </a:rPr>
                <a:t>arms</a:t>
              </a:r>
              <a:endParaRPr lang="en-US">
                <a:latin typeface="Symbol" pitchFamily="18" charset="2"/>
              </a:endParaRPr>
            </a:p>
          </p:txBody>
        </p:sp>
        <p:sp>
          <p:nvSpPr>
            <p:cNvPr id="180370" name="Text Box 146"/>
            <p:cNvSpPr txBox="1">
              <a:spLocks noChangeArrowheads="1"/>
            </p:cNvSpPr>
            <p:nvPr/>
          </p:nvSpPr>
          <p:spPr bwMode="auto">
            <a:xfrm>
              <a:off x="2127" y="1256"/>
              <a:ext cx="619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Comic Sans MS" pitchFamily="66" charset="0"/>
                </a:rPr>
                <a:t>L</a:t>
              </a:r>
              <a:r>
                <a:rPr lang="en-US" baseline="-25000">
                  <a:latin typeface="Comic Sans MS" pitchFamily="66" charset="0"/>
                </a:rPr>
                <a:t>cavity</a:t>
              </a:r>
              <a:endParaRPr lang="en-US">
                <a:latin typeface="Symbol" pitchFamily="18" charset="2"/>
              </a:endParaRPr>
            </a:p>
          </p:txBody>
        </p:sp>
      </p:grpSp>
      <p:pic>
        <p:nvPicPr>
          <p:cNvPr id="180373" name="Picture 149" descr="Fixure mit Tuner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9138" y="3933825"/>
            <a:ext cx="3236912" cy="2090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F85F-EE21-4848-9BCF-71FE800F5A61}" type="slidenum">
              <a:rPr lang="en-GB"/>
              <a:pPr/>
              <a:t>4</a:t>
            </a:fld>
            <a:endParaRPr lang="en-GB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2050890" cy="91440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Tuner Parts: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Overview</a:t>
            </a:r>
          </a:p>
        </p:txBody>
      </p:sp>
      <p:pic>
        <p:nvPicPr>
          <p:cNvPr id="5898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32088" r="11754" b="12187"/>
          <a:stretch>
            <a:fillRect/>
          </a:stretch>
        </p:blipFill>
        <p:spPr>
          <a:xfrm>
            <a:off x="2051050" y="-26988"/>
            <a:ext cx="2592388" cy="2074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589828" name="Group 4"/>
          <p:cNvGrpSpPr>
            <a:grpSpLocks/>
          </p:cNvGrpSpPr>
          <p:nvPr/>
        </p:nvGrpSpPr>
        <p:grpSpPr bwMode="auto">
          <a:xfrm>
            <a:off x="-36513" y="2060575"/>
            <a:ext cx="4967288" cy="4824413"/>
            <a:chOff x="431" y="981"/>
            <a:chExt cx="3129" cy="3039"/>
          </a:xfrm>
        </p:grpSpPr>
        <p:pic>
          <p:nvPicPr>
            <p:cNvPr id="5898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7" t="43196" r="20447" b="9695"/>
            <a:stretch>
              <a:fillRect/>
            </a:stretch>
          </p:blipFill>
          <p:spPr bwMode="auto">
            <a:xfrm>
              <a:off x="431" y="981"/>
              <a:ext cx="3129" cy="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9830" name="Text Box 6"/>
            <p:cNvSpPr txBox="1">
              <a:spLocks noChangeArrowheads="1"/>
            </p:cNvSpPr>
            <p:nvPr/>
          </p:nvSpPr>
          <p:spPr bwMode="auto">
            <a:xfrm>
              <a:off x="1119" y="2310"/>
              <a:ext cx="945" cy="1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 b="0"/>
                <a:t>Mechanics</a:t>
              </a:r>
            </a:p>
          </p:txBody>
        </p:sp>
        <p:sp>
          <p:nvSpPr>
            <p:cNvPr id="589831" name="Text Box 7"/>
            <p:cNvSpPr txBox="1">
              <a:spLocks noChangeArrowheads="1"/>
            </p:cNvSpPr>
            <p:nvPr/>
          </p:nvSpPr>
          <p:spPr bwMode="auto">
            <a:xfrm>
              <a:off x="581" y="3477"/>
              <a:ext cx="809" cy="1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 b="0"/>
                <a:t>Drive Unit</a:t>
              </a:r>
            </a:p>
          </p:txBody>
        </p:sp>
        <p:sp>
          <p:nvSpPr>
            <p:cNvPr id="589832" name="Text Box 8"/>
            <p:cNvSpPr txBox="1">
              <a:spLocks noChangeArrowheads="1"/>
            </p:cNvSpPr>
            <p:nvPr/>
          </p:nvSpPr>
          <p:spPr bwMode="auto">
            <a:xfrm>
              <a:off x="1792" y="1140"/>
              <a:ext cx="1076" cy="19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 b="0"/>
                <a:t>Piezo System</a:t>
              </a:r>
            </a:p>
          </p:txBody>
        </p:sp>
      </p:grpSp>
      <p:pic>
        <p:nvPicPr>
          <p:cNvPr id="5898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5" t="42819" r="25140" b="16771"/>
          <a:stretch>
            <a:fillRect/>
          </a:stretch>
        </p:blipFill>
        <p:spPr bwMode="auto">
          <a:xfrm>
            <a:off x="4643438" y="-26988"/>
            <a:ext cx="4500562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6" t="32655" r="9363" b="11394"/>
          <a:stretch>
            <a:fillRect/>
          </a:stretch>
        </p:blipFill>
        <p:spPr bwMode="auto">
          <a:xfrm>
            <a:off x="7872413" y="0"/>
            <a:ext cx="127158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5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45178" r="8215" b="16771"/>
          <a:stretch>
            <a:fillRect/>
          </a:stretch>
        </p:blipFill>
        <p:spPr>
          <a:xfrm>
            <a:off x="4643438" y="3454400"/>
            <a:ext cx="4537075" cy="340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for </a:t>
            </a:r>
            <a:r>
              <a:rPr lang="de-DE" dirty="0" err="1" smtClean="0"/>
              <a:t>industrialisation</a:t>
            </a:r>
            <a:r>
              <a:rPr lang="de-DE" dirty="0" smtClean="0"/>
              <a:t>: </a:t>
            </a:r>
            <a:r>
              <a:rPr lang="de-DE" dirty="0" err="1" smtClean="0"/>
              <a:t>Mechanics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21725" cy="5053012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Mechanics</a:t>
            </a:r>
            <a:r>
              <a:rPr lang="de-DE" dirty="0" smtClean="0"/>
              <a:t>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CEA</a:t>
            </a:r>
          </a:p>
          <a:p>
            <a:pPr lvl="1"/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supplier</a:t>
            </a:r>
            <a:r>
              <a:rPr lang="de-DE" dirty="0" smtClean="0"/>
              <a:t> in France</a:t>
            </a:r>
          </a:p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endParaRPr lang="de-DE" dirty="0" smtClean="0"/>
          </a:p>
          <a:p>
            <a:r>
              <a:rPr lang="de-DE" dirty="0" smtClean="0"/>
              <a:t>Material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endParaRPr lang="de-DE" baseline="0" dirty="0" smtClean="0"/>
          </a:p>
          <a:p>
            <a:pPr lvl="1"/>
            <a:r>
              <a:rPr lang="de-DE" dirty="0" smtClean="0"/>
              <a:t>Steel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permeability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endParaRPr lang="de-DE" baseline="0" dirty="0" smtClean="0"/>
          </a:p>
          <a:p>
            <a:pPr lvl="0"/>
            <a:r>
              <a:rPr lang="de-DE" dirty="0" err="1" smtClean="0"/>
              <a:t>Therefore</a:t>
            </a:r>
            <a:r>
              <a:rPr lang="de-DE" baseline="0" dirty="0" smtClean="0"/>
              <a:t> </a:t>
            </a:r>
          </a:p>
          <a:p>
            <a:pPr lvl="1"/>
            <a:r>
              <a:rPr lang="de-DE" dirty="0" err="1" smtClean="0"/>
              <a:t>Prototypes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experienced</a:t>
            </a:r>
            <a:r>
              <a:rPr lang="de-DE" dirty="0" smtClean="0"/>
              <a:t> in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machined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r>
              <a:rPr lang="de-DE" dirty="0" smtClean="0"/>
              <a:t> (for Airbus etc.)</a:t>
            </a:r>
          </a:p>
          <a:p>
            <a:r>
              <a:rPr lang="de-DE" dirty="0" err="1" smtClean="0"/>
              <a:t>Conclusions</a:t>
            </a:r>
            <a:endParaRPr lang="de-DE" dirty="0" smtClean="0"/>
          </a:p>
          <a:p>
            <a:pPr lvl="1"/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simplifications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drawings</a:t>
            </a:r>
            <a:endParaRPr lang="de-DE" dirty="0" smtClean="0"/>
          </a:p>
          <a:p>
            <a:pPr lvl="1"/>
            <a:r>
              <a:rPr lang="de-DE" dirty="0" smtClean="0"/>
              <a:t>Relaxed </a:t>
            </a:r>
            <a:r>
              <a:rPr lang="de-DE" dirty="0" err="1" smtClean="0"/>
              <a:t>tolerances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for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time</a:t>
            </a:r>
          </a:p>
          <a:p>
            <a:pPr lvl="1"/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for a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for </a:t>
            </a:r>
            <a:r>
              <a:rPr lang="de-DE" dirty="0" err="1" smtClean="0"/>
              <a:t>tender</a:t>
            </a:r>
            <a:endParaRPr lang="de-DE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5" t="42819" r="25140" b="16771"/>
          <a:stretch>
            <a:fillRect/>
          </a:stretch>
        </p:blipFill>
        <p:spPr bwMode="auto">
          <a:xfrm>
            <a:off x="5791200" y="1047931"/>
            <a:ext cx="3352800" cy="265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788" y="541338"/>
            <a:ext cx="4139642" cy="481012"/>
          </a:xfrm>
        </p:spPr>
        <p:txBody>
          <a:bodyPr/>
          <a:lstStyle/>
          <a:p>
            <a:r>
              <a:rPr lang="de-DE" dirty="0" smtClean="0"/>
              <a:t>Industrial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mechanics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2708" r="49690" b="10593"/>
          <a:stretch/>
        </p:blipFill>
        <p:spPr bwMode="auto">
          <a:xfrm>
            <a:off x="5345020" y="3581400"/>
            <a:ext cx="3679640" cy="29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23750" r="53812" b="10434"/>
          <a:stretch/>
        </p:blipFill>
        <p:spPr bwMode="auto">
          <a:xfrm>
            <a:off x="5233430" y="107326"/>
            <a:ext cx="3902820" cy="33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17475" y="1143000"/>
            <a:ext cx="5115955" cy="5339034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 smtClean="0"/>
              <a:t>Contract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awarded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Astro- und Feinwerktechnik, Berlin</a:t>
            </a:r>
          </a:p>
          <a:p>
            <a:pPr lvl="1"/>
            <a:r>
              <a:rPr lang="de-DE" baseline="0" dirty="0" smtClean="0"/>
              <a:t>Minor </a:t>
            </a:r>
            <a:r>
              <a:rPr lang="de-DE" baseline="0" dirty="0" err="1" smtClean="0"/>
              <a:t>adaption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drawings</a:t>
            </a:r>
            <a:endParaRPr lang="de-DE" baseline="0" dirty="0" smtClean="0"/>
          </a:p>
          <a:p>
            <a:pPr lvl="1"/>
            <a:r>
              <a:rPr lang="de-DE" baseline="0" dirty="0" smtClean="0"/>
              <a:t>After </a:t>
            </a:r>
            <a:r>
              <a:rPr lang="de-DE" baseline="0" dirty="0" err="1" smtClean="0"/>
              <a:t>initial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material smooth </a:t>
            </a:r>
            <a:r>
              <a:rPr lang="de-DE" baseline="0" dirty="0" err="1" smtClean="0"/>
              <a:t>production</a:t>
            </a:r>
            <a:endParaRPr lang="de-DE" baseline="0" dirty="0" smtClean="0"/>
          </a:p>
          <a:p>
            <a:r>
              <a:rPr lang="de-DE" baseline="0" dirty="0" smtClean="0"/>
              <a:t>Quality </a:t>
            </a:r>
            <a:r>
              <a:rPr lang="de-DE" baseline="0" dirty="0" err="1" smtClean="0"/>
              <a:t>control</a:t>
            </a:r>
            <a:endParaRPr lang="de-DE" baseline="0" dirty="0" smtClean="0"/>
          </a:p>
          <a:p>
            <a:pPr lvl="1"/>
            <a:r>
              <a:rPr lang="de-DE" dirty="0" smtClean="0"/>
              <a:t>Agreement on ‚essential‘ </a:t>
            </a:r>
            <a:r>
              <a:rPr lang="de-DE" dirty="0" err="1" smtClean="0"/>
              <a:t>measures</a:t>
            </a:r>
            <a:endParaRPr lang="de-DE" baseline="0" dirty="0" smtClean="0"/>
          </a:p>
          <a:p>
            <a:pPr lvl="1"/>
            <a:r>
              <a:rPr lang="de-DE" dirty="0" err="1" smtClean="0"/>
              <a:t>Pre-series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cross-checked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DESY</a:t>
            </a:r>
          </a:p>
          <a:p>
            <a:pPr lvl="1"/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fixture</a:t>
            </a:r>
            <a:r>
              <a:rPr lang="de-DE" dirty="0" smtClean="0"/>
              <a:t> </a:t>
            </a:r>
            <a:r>
              <a:rPr lang="de-DE" dirty="0" err="1" smtClean="0"/>
              <a:t>incoming</a:t>
            </a:r>
            <a:r>
              <a:rPr lang="de-DE" dirty="0" smtClean="0"/>
              <a:t> check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Piezo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 smtClean="0"/>
          </a:p>
          <a:p>
            <a:pPr lvl="1"/>
            <a:r>
              <a:rPr lang="de-DE" dirty="0" smtClean="0"/>
              <a:t>QC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DESY EDMS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 smtClean="0"/>
          </a:p>
          <a:p>
            <a:r>
              <a:rPr lang="de-DE" dirty="0" err="1" smtClean="0"/>
              <a:t>Delivery</a:t>
            </a:r>
            <a:endParaRPr lang="de-DE" dirty="0" smtClean="0"/>
          </a:p>
          <a:p>
            <a:pPr lvl="1"/>
            <a:r>
              <a:rPr lang="de-DE" dirty="0" err="1" smtClean="0"/>
              <a:t>Pre-assembled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pPr lvl="2"/>
            <a:r>
              <a:rPr lang="de-DE" dirty="0" err="1" smtClean="0"/>
              <a:t>Allows</a:t>
            </a:r>
            <a:r>
              <a:rPr lang="de-DE" dirty="0" smtClean="0"/>
              <a:t> for additional </a:t>
            </a:r>
            <a:r>
              <a:rPr lang="de-DE" dirty="0" err="1" smtClean="0"/>
              <a:t>cross</a:t>
            </a:r>
            <a:r>
              <a:rPr lang="de-DE" dirty="0" smtClean="0"/>
              <a:t>-check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completeness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0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</a:t>
            </a:r>
            <a:r>
              <a:rPr lang="en-US" dirty="0" err="1" smtClean="0"/>
              <a:t>industrialisation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Motor and gear box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45178" r="8215" b="16771"/>
          <a:stretch>
            <a:fillRect/>
          </a:stretch>
        </p:blipFill>
        <p:spPr>
          <a:xfrm>
            <a:off x="6897687" y="0"/>
            <a:ext cx="2246313" cy="16851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219200"/>
            <a:ext cx="8416925" cy="52054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Basic idea from CEA: Step motor and harmonic drive</a:t>
            </a:r>
          </a:p>
          <a:p>
            <a:pPr lvl="1"/>
            <a:r>
              <a:rPr lang="en-US" dirty="0" smtClean="0"/>
              <a:t>Initial tests failed due to insufficient coating</a:t>
            </a:r>
          </a:p>
          <a:p>
            <a:pPr lvl="2"/>
            <a:r>
              <a:rPr lang="en-US" dirty="0" smtClean="0"/>
              <a:t>Lubrication under cold vacuum conditions tricky</a:t>
            </a:r>
          </a:p>
          <a:p>
            <a:pPr lvl="1"/>
            <a:r>
              <a:rPr lang="en-US" dirty="0" smtClean="0"/>
              <a:t>DESY in-house development on coatings</a:t>
            </a:r>
          </a:p>
          <a:p>
            <a:pPr lvl="2"/>
            <a:r>
              <a:rPr lang="en-US" dirty="0" smtClean="0"/>
              <a:t>Parts purchased via different sources</a:t>
            </a:r>
          </a:p>
          <a:p>
            <a:pPr lvl="2"/>
            <a:r>
              <a:rPr lang="en-US" dirty="0" smtClean="0"/>
              <a:t>Integration/Assembly at DESY</a:t>
            </a:r>
          </a:p>
          <a:p>
            <a:pPr lvl="1"/>
            <a:r>
              <a:rPr lang="en-US" dirty="0" smtClean="0"/>
              <a:t>Second motor supplier came into play later than expected</a:t>
            </a:r>
          </a:p>
          <a:p>
            <a:pPr lvl="2"/>
            <a:r>
              <a:rPr lang="en-US" dirty="0" smtClean="0"/>
              <a:t>Cold testing possible at vendor</a:t>
            </a:r>
          </a:p>
          <a:p>
            <a:r>
              <a:rPr lang="en-US" dirty="0" smtClean="0"/>
              <a:t>Therefore:</a:t>
            </a:r>
          </a:p>
          <a:p>
            <a:pPr lvl="1"/>
            <a:r>
              <a:rPr lang="en-US" dirty="0" smtClean="0"/>
              <a:t>Training for at least two companies to deliver complete and tested drive units: </a:t>
            </a:r>
          </a:p>
          <a:p>
            <a:pPr lvl="2"/>
            <a:r>
              <a:rPr lang="en-US" dirty="0" smtClean="0"/>
              <a:t>Motor, gear box, thread with nut</a:t>
            </a:r>
          </a:p>
          <a:p>
            <a:pPr lvl="2"/>
            <a:r>
              <a:rPr lang="en-US" dirty="0" smtClean="0"/>
              <a:t>Test temperature liquid nitrogen, units under load</a:t>
            </a:r>
          </a:p>
          <a:p>
            <a:pPr lvl="1"/>
            <a:r>
              <a:rPr lang="en-US" dirty="0" smtClean="0"/>
              <a:t>Use</a:t>
            </a:r>
            <a:r>
              <a:rPr lang="en-US" baseline="0" dirty="0" smtClean="0"/>
              <a:t> prototyping phase</a:t>
            </a:r>
          </a:p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Both vendors were capable to fulfill XFEL requirements</a:t>
            </a:r>
          </a:p>
          <a:p>
            <a:pPr lvl="2"/>
            <a:r>
              <a:rPr lang="en-US" dirty="0" smtClean="0"/>
              <a:t>E.g. Life-Time</a:t>
            </a:r>
          </a:p>
        </p:txBody>
      </p:sp>
    </p:spTree>
    <p:extLst>
      <p:ext uri="{BB962C8B-B14F-4D97-AF65-F5344CB8AC3E}">
        <p14:creationId xmlns:p14="http://schemas.microsoft.com/office/powerpoint/2010/main" val="32961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788" y="541338"/>
            <a:ext cx="4139642" cy="481012"/>
          </a:xfrm>
        </p:spPr>
        <p:txBody>
          <a:bodyPr/>
          <a:lstStyle/>
          <a:p>
            <a:r>
              <a:rPr lang="de-DE" dirty="0" smtClean="0"/>
              <a:t>Industrial </a:t>
            </a:r>
            <a:r>
              <a:rPr lang="de-DE" dirty="0" err="1" smtClean="0"/>
              <a:t>fabrication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2708" r="49690" b="10593"/>
          <a:stretch/>
        </p:blipFill>
        <p:spPr bwMode="auto">
          <a:xfrm>
            <a:off x="5345020" y="3581400"/>
            <a:ext cx="3679640" cy="29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17475" y="1143000"/>
            <a:ext cx="5115955" cy="5339034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Contract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awarded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Harmonic</a:t>
            </a:r>
            <a:r>
              <a:rPr lang="de-DE" baseline="0" dirty="0" smtClean="0"/>
              <a:t> Drive, Limburg</a:t>
            </a:r>
          </a:p>
          <a:p>
            <a:pPr lvl="1"/>
            <a:r>
              <a:rPr lang="de-DE" baseline="0" dirty="0" smtClean="0"/>
              <a:t>Minor </a:t>
            </a:r>
            <a:r>
              <a:rPr lang="de-DE" baseline="0" dirty="0" err="1" smtClean="0"/>
              <a:t>adaption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drawings</a:t>
            </a:r>
            <a:endParaRPr lang="de-DE" baseline="0" dirty="0" smtClean="0"/>
          </a:p>
          <a:p>
            <a:r>
              <a:rPr lang="de-DE" baseline="0" dirty="0" smtClean="0"/>
              <a:t>Quality </a:t>
            </a:r>
            <a:r>
              <a:rPr lang="de-DE" baseline="0" dirty="0" err="1" smtClean="0"/>
              <a:t>control</a:t>
            </a:r>
            <a:endParaRPr lang="de-DE" dirty="0"/>
          </a:p>
          <a:p>
            <a:pPr lvl="1"/>
            <a:r>
              <a:rPr lang="de-DE" dirty="0" smtClean="0"/>
              <a:t>Agreement on </a:t>
            </a:r>
            <a:r>
              <a:rPr lang="de-DE" dirty="0" err="1" smtClean="0"/>
              <a:t>few</a:t>
            </a:r>
            <a:r>
              <a:rPr lang="de-DE" dirty="0" smtClean="0"/>
              <a:t> ‚essential‘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endParaRPr lang="de-DE" baseline="0" dirty="0" smtClean="0"/>
          </a:p>
          <a:p>
            <a:pPr lvl="1"/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liquid N2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pPr lvl="2"/>
            <a:r>
              <a:rPr lang="de-DE" dirty="0" err="1" smtClean="0"/>
              <a:t>Record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endParaRPr lang="de-DE" dirty="0" smtClean="0"/>
          </a:p>
          <a:p>
            <a:pPr lvl="3"/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movement</a:t>
            </a:r>
            <a:endParaRPr lang="de-DE" dirty="0" smtClean="0"/>
          </a:p>
          <a:p>
            <a:pPr lvl="3"/>
            <a:r>
              <a:rPr lang="de-DE" dirty="0" smtClean="0"/>
              <a:t>Loss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 smtClean="0"/>
          </a:p>
          <a:p>
            <a:pPr lvl="3"/>
            <a:r>
              <a:rPr lang="de-DE" dirty="0" smtClean="0"/>
              <a:t>Total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 smtClean="0"/>
          </a:p>
          <a:p>
            <a:pPr lvl="1"/>
            <a:r>
              <a:rPr lang="de-DE" dirty="0" smtClean="0"/>
              <a:t>QC 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DESY EDMS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endParaRPr lang="de-DE" dirty="0" smtClean="0"/>
          </a:p>
          <a:p>
            <a:r>
              <a:rPr lang="de-DE" dirty="0" err="1" smtClean="0"/>
              <a:t>Delivery</a:t>
            </a:r>
            <a:endParaRPr lang="de-DE" dirty="0" smtClean="0"/>
          </a:p>
          <a:p>
            <a:pPr lvl="1"/>
            <a:r>
              <a:rPr lang="de-DE" dirty="0" err="1" smtClean="0"/>
              <a:t>Delivered</a:t>
            </a:r>
            <a:r>
              <a:rPr lang="de-DE" dirty="0" smtClean="0"/>
              <a:t> in a </a:t>
            </a:r>
            <a:r>
              <a:rPr lang="de-DE" dirty="0" err="1" smtClean="0"/>
              <a:t>sealed</a:t>
            </a:r>
            <a:r>
              <a:rPr lang="de-DE" dirty="0" smtClean="0"/>
              <a:t> </a:t>
            </a:r>
            <a:r>
              <a:rPr lang="de-DE" dirty="0" err="1" smtClean="0"/>
              <a:t>bag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disseccant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humidity</a:t>
            </a:r>
            <a:r>
              <a:rPr lang="de-DE" dirty="0" smtClean="0"/>
              <a:t> </a:t>
            </a:r>
            <a:r>
              <a:rPr lang="de-DE" dirty="0" err="1" smtClean="0"/>
              <a:t>indicator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24171" r="42706" b="11389"/>
          <a:stretch/>
        </p:blipFill>
        <p:spPr bwMode="auto">
          <a:xfrm>
            <a:off x="5494772" y="990600"/>
            <a:ext cx="3649228" cy="25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for </a:t>
            </a:r>
            <a:r>
              <a:rPr lang="de-DE" dirty="0" err="1" smtClean="0"/>
              <a:t>indutrialisation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Piezo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81173"/>
            <a:ext cx="8645525" cy="56244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DESY</a:t>
            </a:r>
            <a:r>
              <a:rPr lang="en-US" baseline="0" dirty="0" smtClean="0"/>
              <a:t> development with several iterations</a:t>
            </a:r>
          </a:p>
          <a:p>
            <a:pPr lvl="1"/>
            <a:r>
              <a:rPr lang="en-US" dirty="0" smtClean="0"/>
              <a:t>Guaranteeing</a:t>
            </a:r>
            <a:r>
              <a:rPr lang="en-US" baseline="0" dirty="0" smtClean="0"/>
              <a:t> sufficient pre-load for </a:t>
            </a:r>
            <a:r>
              <a:rPr lang="en-US" baseline="0" dirty="0" err="1" smtClean="0"/>
              <a:t>piezos</a:t>
            </a:r>
            <a:endParaRPr lang="en-US" baseline="0" dirty="0" smtClean="0"/>
          </a:p>
          <a:p>
            <a:pPr lvl="1"/>
            <a:r>
              <a:rPr lang="en-US" baseline="0" dirty="0" smtClean="0"/>
              <a:t>Avoid loose </a:t>
            </a:r>
            <a:r>
              <a:rPr lang="en-US" baseline="0" dirty="0" err="1" smtClean="0"/>
              <a:t>piezos</a:t>
            </a:r>
            <a:r>
              <a:rPr lang="en-US" baseline="0" dirty="0" smtClean="0"/>
              <a:t> under all operation conditions</a:t>
            </a:r>
          </a:p>
          <a:p>
            <a:pPr lvl="2"/>
            <a:r>
              <a:rPr lang="en-US" dirty="0" smtClean="0"/>
              <a:t>Change of pre-tuning of cavities</a:t>
            </a:r>
            <a:endParaRPr lang="en-US" baseline="0" dirty="0" smtClean="0"/>
          </a:p>
          <a:p>
            <a:pPr lvl="0"/>
            <a:r>
              <a:rPr lang="en-US" baseline="0" dirty="0" smtClean="0"/>
              <a:t>Assembly ‘hand-crafted’ at DESY</a:t>
            </a:r>
          </a:p>
          <a:p>
            <a:pPr lvl="0"/>
            <a:r>
              <a:rPr lang="en-US" baseline="0" dirty="0" smtClean="0"/>
              <a:t>No burn-in tests</a:t>
            </a:r>
          </a:p>
          <a:p>
            <a:pPr lvl="1"/>
            <a:r>
              <a:rPr lang="en-US" baseline="0" dirty="0" smtClean="0"/>
              <a:t>One special case of failure at initial operation suspected</a:t>
            </a:r>
          </a:p>
          <a:p>
            <a:pPr lvl="2"/>
            <a:r>
              <a:rPr lang="en-US" baseline="0" dirty="0" smtClean="0"/>
              <a:t>Not fully conclusive data  </a:t>
            </a:r>
          </a:p>
          <a:p>
            <a:pPr lvl="0"/>
            <a:r>
              <a:rPr lang="en-US" baseline="0" dirty="0" smtClean="0"/>
              <a:t>Therefore:</a:t>
            </a:r>
          </a:p>
          <a:p>
            <a:pPr lvl="1"/>
            <a:r>
              <a:rPr lang="en-US" dirty="0" smtClean="0"/>
              <a:t>Require companies to</a:t>
            </a:r>
          </a:p>
          <a:p>
            <a:pPr lvl="2"/>
            <a:r>
              <a:rPr lang="en-US" dirty="0" smtClean="0"/>
              <a:t>Further improve radiation resistance (ETFE cabling)</a:t>
            </a:r>
          </a:p>
          <a:p>
            <a:pPr lvl="2"/>
            <a:r>
              <a:rPr lang="en-US" dirty="0" smtClean="0"/>
              <a:t>Respect vacuum compatibility</a:t>
            </a:r>
          </a:p>
          <a:p>
            <a:pPr lvl="2"/>
            <a:r>
              <a:rPr lang="en-US" dirty="0" smtClean="0"/>
              <a:t>assemble </a:t>
            </a:r>
            <a:r>
              <a:rPr lang="en-US" dirty="0" err="1" smtClean="0"/>
              <a:t>piezo</a:t>
            </a:r>
            <a:r>
              <a:rPr lang="en-US" dirty="0" smtClean="0"/>
              <a:t> systems</a:t>
            </a:r>
          </a:p>
          <a:p>
            <a:pPr lvl="3"/>
            <a:r>
              <a:rPr lang="en-US" baseline="0" dirty="0" smtClean="0"/>
              <a:t>More than buying </a:t>
            </a:r>
            <a:r>
              <a:rPr lang="en-US" baseline="0" dirty="0" err="1" smtClean="0"/>
              <a:t>piezos</a:t>
            </a:r>
            <a:r>
              <a:rPr lang="en-US" baseline="0" dirty="0" smtClean="0"/>
              <a:t> only</a:t>
            </a:r>
          </a:p>
          <a:p>
            <a:pPr lvl="3"/>
            <a:r>
              <a:rPr lang="en-US" dirty="0" smtClean="0"/>
              <a:t>Use experience of </a:t>
            </a:r>
            <a:r>
              <a:rPr lang="en-US" dirty="0" err="1" smtClean="0"/>
              <a:t>piezo</a:t>
            </a:r>
            <a:r>
              <a:rPr lang="en-US" dirty="0" smtClean="0"/>
              <a:t> companies for assembly</a:t>
            </a:r>
            <a:endParaRPr lang="en-US" baseline="0" dirty="0" smtClean="0"/>
          </a:p>
          <a:p>
            <a:pPr lvl="2"/>
            <a:r>
              <a:rPr lang="en-US" dirty="0" smtClean="0"/>
              <a:t>perform burn–in test</a:t>
            </a:r>
          </a:p>
          <a:p>
            <a:pPr lvl="3"/>
            <a:r>
              <a:rPr lang="en-US" baseline="0" dirty="0" smtClean="0"/>
              <a:t>Room-temperature considered sufficient</a:t>
            </a:r>
          </a:p>
          <a:p>
            <a:pPr lvl="1"/>
            <a:r>
              <a:rPr lang="en-US" baseline="0" dirty="0" smtClean="0"/>
              <a:t>Implementation in series production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32088" r="11754" b="12187"/>
          <a:stretch>
            <a:fillRect/>
          </a:stretch>
        </p:blipFill>
        <p:spPr bwMode="auto">
          <a:xfrm>
            <a:off x="6705600" y="1081172"/>
            <a:ext cx="2362200" cy="189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XFEL 2011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XFEL 2011</vt:lpstr>
      <vt:lpstr>Fabrication and Quality Control of the Frequency Tuner for the XFEL</vt:lpstr>
      <vt:lpstr>Outline of the talk</vt:lpstr>
      <vt:lpstr>Tuner Scheme</vt:lpstr>
      <vt:lpstr>Tuner Parts:  Overview</vt:lpstr>
      <vt:lpstr>Challenges for industrialisation: Mechanics</vt:lpstr>
      <vt:lpstr>Industrial fabrication of mechanics </vt:lpstr>
      <vt:lpstr>Challenges for industrialisation:  Motor and gear box</vt:lpstr>
      <vt:lpstr>Industrial fabrication of drive unit </vt:lpstr>
      <vt:lpstr>Challenges for indutrialisation: Piezo system</vt:lpstr>
      <vt:lpstr>Industrial fabrication of Piezo System </vt:lpstr>
      <vt:lpstr>Industrial fabrication of Piezo System </vt:lpstr>
      <vt:lpstr>Status of the System Components</vt:lpstr>
      <vt:lpstr>If I had had time, …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Tuner Parts for Module Assembly</dc:title>
  <dc:creator>Lilje, Lutz</dc:creator>
  <cp:lastModifiedBy>Lutz Lilje</cp:lastModifiedBy>
  <cp:revision>70</cp:revision>
  <dcterms:created xsi:type="dcterms:W3CDTF">2006-08-16T00:00:00Z</dcterms:created>
  <dcterms:modified xsi:type="dcterms:W3CDTF">2014-10-13T07:41:43Z</dcterms:modified>
</cp:coreProperties>
</file>