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5" r:id="rId1"/>
    <p:sldMasterId id="2147483793" r:id="rId2"/>
    <p:sldMasterId id="2147483808" r:id="rId3"/>
  </p:sldMasterIdLst>
  <p:notesMasterIdLst>
    <p:notesMasterId r:id="rId30"/>
  </p:notesMasterIdLst>
  <p:handoutMasterIdLst>
    <p:handoutMasterId r:id="rId31"/>
  </p:handoutMasterIdLst>
  <p:sldIdLst>
    <p:sldId id="718" r:id="rId4"/>
    <p:sldId id="719" r:id="rId5"/>
    <p:sldId id="762" r:id="rId6"/>
    <p:sldId id="720" r:id="rId7"/>
    <p:sldId id="721" r:id="rId8"/>
    <p:sldId id="723" r:id="rId9"/>
    <p:sldId id="728" r:id="rId10"/>
    <p:sldId id="774" r:id="rId11"/>
    <p:sldId id="748" r:id="rId12"/>
    <p:sldId id="764" r:id="rId13"/>
    <p:sldId id="765" r:id="rId14"/>
    <p:sldId id="766" r:id="rId15"/>
    <p:sldId id="778" r:id="rId16"/>
    <p:sldId id="767" r:id="rId17"/>
    <p:sldId id="768" r:id="rId18"/>
    <p:sldId id="769" r:id="rId19"/>
    <p:sldId id="771" r:id="rId20"/>
    <p:sldId id="772" r:id="rId21"/>
    <p:sldId id="773" r:id="rId22"/>
    <p:sldId id="775" r:id="rId23"/>
    <p:sldId id="776" r:id="rId24"/>
    <p:sldId id="777" r:id="rId25"/>
    <p:sldId id="756" r:id="rId26"/>
    <p:sldId id="757" r:id="rId27"/>
    <p:sldId id="758" r:id="rId28"/>
    <p:sldId id="759" r:id="rId29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中間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中間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間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9293" autoAdjust="0"/>
    <p:restoredTop sz="99505" autoAdjust="0"/>
  </p:normalViewPr>
  <p:slideViewPr>
    <p:cSldViewPr snapToGrid="0" snapToObjects="1">
      <p:cViewPr varScale="1">
        <p:scale>
          <a:sx n="82" d="100"/>
          <a:sy n="82" d="100"/>
        </p:scale>
        <p:origin x="-14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13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196C9-23C8-FE47-9D46-A53BD40C9BAF}" type="datetimeFigureOut">
              <a:rPr kumimoji="1" lang="ja-JP" altLang="en-US" smtClean="0"/>
              <a:t>2014/10/12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6F373-F8A9-3049-9859-0838474B9D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70444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D8DF5-D20D-6948-B000-D1341DA2F226}" type="datetimeFigureOut">
              <a:rPr kumimoji="1" lang="ja-JP" altLang="en-US" smtClean="0"/>
              <a:t>2014/10/12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DF2DB-E24C-6945-95B3-A3F6B46EE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6791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lccolo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19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1024_greendot_divid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78486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kumimoji="0" lang="en-US" sz="240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kumimoji="0" lang="en-US" sz="240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pic>
        <p:nvPicPr>
          <p:cNvPr id="8" name="Picture 11" descr="1024_greendot_divid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248400"/>
            <a:ext cx="3124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14/09/29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latin typeface="Arial"/>
                <a:ea typeface="Arial Unicode MS"/>
                <a:cs typeface="Arial Unicode MS"/>
              </a:rPr>
              <a:t>KEK-LC-Meeting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362200" cy="457200"/>
          </a:xfrm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17668828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14/09/29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latin typeface="Arial"/>
                <a:ea typeface="Arial Unicode MS"/>
                <a:cs typeface="Arial Unicode MS"/>
              </a:rPr>
              <a:t>KEK-LC-Meeting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14862169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14/09/29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latin typeface="Arial"/>
                <a:ea typeface="Arial Unicode MS"/>
                <a:cs typeface="Arial Unicode MS"/>
              </a:rPr>
              <a:t>KEK-LC-Meeting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77192701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14/09/29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116E-1E24-204F-A7B8-C9EF31C001E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30814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14/09/29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116E-1E24-204F-A7B8-C9EF31C001E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30633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14/09/29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116E-1E24-204F-A7B8-C9EF31C001E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28376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14/09/29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116E-1E24-204F-A7B8-C9EF31C001E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85954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14/09/29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116E-1E24-204F-A7B8-C9EF31C001E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12696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14/09/29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116E-1E24-204F-A7B8-C9EF31C001E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50749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14/09/29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116E-1E24-204F-A7B8-C9EF31C001E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51390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14/09/29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116E-1E24-204F-A7B8-C9EF31C001E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2919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14/09/29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latin typeface="Arial"/>
                <a:ea typeface="Arial Unicode MS"/>
                <a:cs typeface="Arial Unicode MS"/>
              </a:rPr>
              <a:t>KEK-LC-Meeting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54242906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14/09/29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116E-1E24-204F-A7B8-C9EF31C001E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07603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14/09/29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116E-1E24-204F-A7B8-C9EF31C001E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57595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14/09/29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116E-1E24-204F-A7B8-C9EF31C001E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96583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A3001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KEK-LC-Meeting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14/09/29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1147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422-CE31-4678-99D6-341E70D4E325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2014/10/12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BDA7-9443-437B-9A78-8295CF74B17E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34852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A23F-E817-4187-B779-2AF092627DE2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2014/10/12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BDA7-9443-437B-9A78-8295CF74B17E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1556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2DD2-A127-48E7-85B1-EA808AB8F94D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2014/10/12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BDA7-9443-437B-9A78-8295CF74B17E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4638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A496-5A76-40D1-86A1-E5A86DE5FCED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2014/10/12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BDA7-9443-437B-9A78-8295CF74B17E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8021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18F8-9B7A-4F80-8855-7DFABDB747BB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2014/10/12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BDA7-9443-437B-9A78-8295CF74B17E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2081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778C-3D03-4EF7-89AB-E6463F7BD07D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2014/10/12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BDA7-9443-437B-9A78-8295CF74B17E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81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14/09/29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latin typeface="Arial"/>
                <a:ea typeface="Arial Unicode MS"/>
                <a:cs typeface="Arial Unicode MS"/>
              </a:rPr>
              <a:t>KEK-LC-Meeting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54788429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5E3B-E3DF-47A7-8B7C-75A47155FFC0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2014/10/12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BDA7-9443-437B-9A78-8295CF74B17E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8993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34EB-859C-45D6-8918-A505591DF8A9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2014/10/12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BDA7-9443-437B-9A78-8295CF74B17E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90522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599D-9971-4B39-B11B-127A60AB645E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2014/10/12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BDA7-9443-437B-9A78-8295CF74B17E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33707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D0D9-D5AE-46A4-8A24-9CA82FC630B1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2014/10/12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BDA7-9443-437B-9A78-8295CF74B17E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86111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092E-E4D7-4A21-8202-4E0F5BB651B6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2014/10/12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BDA7-9443-437B-9A78-8295CF74B17E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18252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490066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936000"/>
            <a:ext cx="82296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67544" y="6156000"/>
            <a:ext cx="82296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343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14/09/29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latin typeface="Arial"/>
                <a:ea typeface="Arial Unicode MS"/>
                <a:cs typeface="Arial Unicode MS"/>
              </a:rPr>
              <a:t>KEK-LC-Meeting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54120484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14/09/29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latin typeface="Arial"/>
                <a:ea typeface="Arial Unicode MS"/>
                <a:cs typeface="Arial Unicode MS"/>
              </a:rPr>
              <a:t>KEK-LC-Meeting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96301360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14/09/29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latin typeface="Arial"/>
                <a:ea typeface="Arial Unicode MS"/>
                <a:cs typeface="Arial Unicode MS"/>
              </a:rPr>
              <a:t>KEK-LC-Meeting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51149357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14/09/29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latin typeface="Arial"/>
                <a:ea typeface="Arial Unicode MS"/>
                <a:cs typeface="Arial Unicode MS"/>
              </a:rPr>
              <a:t>KEK-LC-Meeting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75399337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14/09/29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latin typeface="Arial"/>
                <a:ea typeface="Arial Unicode MS"/>
                <a:cs typeface="Arial Unicode MS"/>
              </a:rPr>
              <a:t>KEK-LC-Meeting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00518985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14/09/29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latin typeface="Arial"/>
                <a:ea typeface="Arial Unicode MS"/>
                <a:cs typeface="Arial Unicode MS"/>
              </a:rPr>
              <a:t>KEK-LC-Meeting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397906659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00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kumimoji="0" lang="en-US" altLang="ja-JP" smtClean="0">
                <a:solidFill>
                  <a:srgbClr val="FFFFFF">
                    <a:lumMod val="65000"/>
                  </a:srgbClr>
                </a:solidFill>
                <a:latin typeface="Arial"/>
                <a:ea typeface="Arial Unicode MS"/>
                <a:cs typeface="Arial Unicode MS"/>
              </a:rPr>
              <a:t>14/09/29</a:t>
            </a:r>
            <a:endParaRPr kumimoji="0" lang="en-US" dirty="0">
              <a:solidFill>
                <a:srgbClr val="FFFFFF">
                  <a:lumMod val="65000"/>
                </a:srgbClr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4008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>
                <a:latin typeface="Arial"/>
                <a:ea typeface="Arial Unicode MS"/>
                <a:cs typeface="Arial Unicode MS"/>
              </a:rPr>
              <a:t>KEK-LC-Meeting</a:t>
            </a:r>
            <a:endParaRPr kumimoji="0" lang="en-US" dirty="0">
              <a:latin typeface="Arial"/>
              <a:ea typeface="Arial Unicode MS"/>
              <a:cs typeface="Arial Unicode M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A6A6A6"/>
                </a:solidFill>
              </a:defRPr>
            </a:lvl1pPr>
          </a:lstStyle>
          <a:p>
            <a:fld id="{AAB6FA28-7AEC-3F43-9C2D-3DB969CFEC6A}" type="slidenum">
              <a:rPr kumimoji="0" lang="en-US" smtClean="0">
                <a:latin typeface="Arial"/>
                <a:ea typeface="Arial Unicode MS"/>
                <a:cs typeface="Arial Unicode MS"/>
              </a:rPr>
              <a:pPr/>
              <a:t>‹#›</a:t>
            </a:fld>
            <a:endParaRPr kumimoji="0" lang="en-US" dirty="0">
              <a:latin typeface="Arial"/>
              <a:ea typeface="Arial Unicode MS"/>
              <a:cs typeface="Arial Unicode MS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kumimoji="0" lang="en-US" sz="240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kumimoji="0" lang="en-US" sz="240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76200"/>
            <a:ext cx="708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2057" name="Picture 9" descr="1024_greendot_divider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ilccolor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19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1024_greendot_divider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78486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593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xmlns:p14="http://schemas.microsoft.com/office/powerpoint/2010/main">
    <p:fade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3346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23346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23346C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14/09/29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3116E-1E24-204F-A7B8-C9EF31C001E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0537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7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E6DAB28-5F1F-4A4D-914C-BC736C04BD0D}" type="datetime1">
              <a:rPr kumimoji="0"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2014/10/12</a:t>
            </a:fld>
            <a:endParaRPr kumimoji="0"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kumimoji="0"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8DBBDA7-9443-437B-9A78-8295CF74B17E}" type="slidenum">
              <a:rPr kumimoji="0"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kumimoji="0"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711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indico.fnal.gov/materialDisplay.py?contribId=6&amp;materialId=slides&amp;confId=896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685800" y="1118513"/>
            <a:ext cx="7772400" cy="2481937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kumimoji="1" lang="en-US" altLang="ja-JP" sz="3600" b="1" dirty="0" smtClean="0">
                <a:solidFill>
                  <a:srgbClr val="558ED5"/>
                </a:solidFill>
              </a:rPr>
              <a:t>LINAC2014 Satellite Meeting:</a:t>
            </a:r>
            <a:br>
              <a:rPr kumimoji="1" lang="en-US" altLang="ja-JP" sz="3600" b="1" dirty="0" smtClean="0">
                <a:solidFill>
                  <a:srgbClr val="558ED5"/>
                </a:solidFill>
              </a:rPr>
            </a:br>
            <a:r>
              <a:rPr kumimoji="1" lang="en-US" altLang="ja-JP" b="1" dirty="0" smtClean="0"/>
              <a:t>SRF </a:t>
            </a:r>
            <a:r>
              <a:rPr lang="en-US" altLang="ja-JP" b="1" dirty="0" smtClean="0"/>
              <a:t>Cavity-Tuner Workshop</a:t>
            </a:r>
            <a:br>
              <a:rPr lang="en-US" altLang="ja-JP" b="1" dirty="0" smtClean="0"/>
            </a:br>
            <a:r>
              <a:rPr lang="en-US" altLang="ja-JP" sz="3100" b="1" dirty="0" smtClean="0"/>
              <a:t>held at CERN, 5 Sept. 2014</a:t>
            </a:r>
            <a:br>
              <a:rPr lang="en-US" altLang="ja-JP" sz="3100" b="1" dirty="0" smtClean="0"/>
            </a:br>
            <a:r>
              <a:rPr lang="en-US" altLang="ja-JP" b="1" dirty="0" smtClean="0">
                <a:solidFill>
                  <a:srgbClr val="FF0000"/>
                </a:solidFill>
              </a:rPr>
              <a:t>Summary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1269540" y="409032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Akira Yamamoto (KEK/CERN)</a:t>
            </a:r>
          </a:p>
          <a:p>
            <a:endParaRPr lang="en-US" altLang="ja-JP" dirty="0"/>
          </a:p>
          <a:p>
            <a:r>
              <a:rPr lang="en-US" altLang="ja-JP" sz="3000" dirty="0" smtClean="0"/>
              <a:t>To be reported at SRF Tuner Workshop, </a:t>
            </a:r>
            <a:r>
              <a:rPr lang="en-US" altLang="ja-JP" sz="3000" dirty="0" err="1" smtClean="0"/>
              <a:t>Fermilab</a:t>
            </a:r>
            <a:r>
              <a:rPr lang="en-US" altLang="ja-JP" sz="3000" dirty="0" smtClean="0"/>
              <a:t>, 13 October, 2014</a:t>
            </a:r>
            <a:endParaRPr kumimoji="1" lang="ja-JP" altLang="en-US" sz="3000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14/09/29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116E-1E24-204F-A7B8-C9EF31C001E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07937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307" y="1637897"/>
            <a:ext cx="8985628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Possible synergy with ongoing/starting tuner work at CERN</a:t>
            </a:r>
          </a:p>
          <a:p>
            <a:endParaRPr lang="en-US" sz="2400" dirty="0"/>
          </a:p>
          <a:p>
            <a:r>
              <a:rPr lang="en-US" sz="2400" dirty="0" smtClean="0"/>
              <a:t>- Testing of SPL cavity with CEA tuner, Mechanical measurement lab</a:t>
            </a:r>
          </a:p>
          <a:p>
            <a:r>
              <a:rPr lang="en-US" sz="2400" dirty="0" smtClean="0"/>
              <a:t>- Tuner of HIE ISOLDE</a:t>
            </a:r>
          </a:p>
          <a:p>
            <a:r>
              <a:rPr lang="en-US" sz="2400" dirty="0" smtClean="0"/>
              <a:t>- Tuner HL-LHC Crab cavities</a:t>
            </a:r>
          </a:p>
          <a:p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687" y="406946"/>
            <a:ext cx="3905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en-dep.web.cern.ch/en-dep/images/logo_web_09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07" y="321220"/>
            <a:ext cx="666750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4221088"/>
            <a:ext cx="30734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Kurt Artoos</a:t>
            </a:r>
            <a:r>
              <a:rPr lang="en-US" sz="2800" dirty="0" smtClean="0"/>
              <a:t>, </a:t>
            </a:r>
          </a:p>
          <a:p>
            <a:r>
              <a:rPr lang="en-US" sz="2800" dirty="0" smtClean="0"/>
              <a:t>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September 2014</a:t>
            </a: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9541-1581-41AF-A112-3FC25C15E978}" type="datetime1">
              <a:rPr lang="en-GB" smtClean="0"/>
              <a:t>2014/10/12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BDA7-9443-437B-9A78-8295CF74B17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349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Touching points open for development :</a:t>
            </a:r>
          </a:p>
          <a:p>
            <a:pPr marL="0" indent="0">
              <a:buNone/>
            </a:pPr>
            <a:r>
              <a:rPr lang="en-US" sz="1800" dirty="0" smtClean="0"/>
              <a:t>	Test set-ups</a:t>
            </a:r>
            <a:r>
              <a:rPr lang="en-US" sz="1800" dirty="0"/>
              <a:t>	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	Compact design</a:t>
            </a:r>
          </a:p>
          <a:p>
            <a:pPr marL="0" indent="0">
              <a:buNone/>
            </a:pPr>
            <a:r>
              <a:rPr lang="en-US" sz="1800" dirty="0" smtClean="0"/>
              <a:t>	Stiffness management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Motor design, outside or inside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cold motorisation and transmissions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Tuning and alignment, floating tuners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Cost </a:t>
            </a:r>
            <a:r>
              <a:rPr lang="en-US" sz="1800" dirty="0" err="1" smtClean="0"/>
              <a:t>optimisation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High resolution, low hysteresis design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reliability/ maintainability (give example of exchangeability + access motor 	flange Isolde</a:t>
            </a:r>
          </a:p>
          <a:p>
            <a:pPr marL="0" indent="0">
              <a:buNone/>
            </a:pPr>
            <a:r>
              <a:rPr lang="en-US" sz="1800" dirty="0" smtClean="0"/>
              <a:t>	</a:t>
            </a:r>
            <a:endParaRPr lang="en-GB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687" y="406946"/>
            <a:ext cx="3905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en-dep.web.cern.ch/en-dep/images/logo_web_09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07" y="321220"/>
            <a:ext cx="666750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CD7C-B634-48B2-AE69-3B9DD19B8590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2014/10/12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BDA7-9443-437B-9A78-8295CF74B17E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936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464"/>
          <a:stretch/>
        </p:blipFill>
        <p:spPr>
          <a:xfrm>
            <a:off x="258281" y="3914638"/>
            <a:ext cx="4104456" cy="2632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9992" y="3914638"/>
            <a:ext cx="4644008" cy="2060824"/>
          </a:xfrm>
          <a:prstGeom prst="rect">
            <a:avLst/>
          </a:prstGeom>
        </p:spPr>
      </p:pic>
      <p:pic>
        <p:nvPicPr>
          <p:cNvPr id="6" name="Picture 5" descr="C:\Users\kartoos.CERN\AppData\Local\Microsoft\Windows\Temporary Internet Files\Content.Word\P613023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438799" cy="332785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38383" y="2492896"/>
            <a:ext cx="2513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kumimoji="0" lang="en-US" dirty="0">
                <a:solidFill>
                  <a:prstClr val="black"/>
                </a:solidFill>
                <a:latin typeface="Calibri"/>
              </a:rPr>
              <a:t>C</a:t>
            </a:r>
            <a:r>
              <a:rPr kumimoji="0" lang="en-US" dirty="0" smtClean="0">
                <a:solidFill>
                  <a:prstClr val="black"/>
                </a:solidFill>
                <a:latin typeface="Calibri"/>
              </a:rPr>
              <a:t>avity stiffness 4 </a:t>
            </a:r>
            <a:r>
              <a:rPr kumimoji="0" lang="en-US" dirty="0" err="1" smtClean="0">
                <a:solidFill>
                  <a:prstClr val="black"/>
                </a:solidFill>
                <a:latin typeface="Calibri"/>
              </a:rPr>
              <a:t>kN</a:t>
            </a:r>
            <a:r>
              <a:rPr kumimoji="0" lang="en-US" dirty="0" smtClean="0">
                <a:solidFill>
                  <a:prstClr val="black"/>
                </a:solidFill>
                <a:latin typeface="Calibri"/>
              </a:rPr>
              <a:t>/mm</a:t>
            </a:r>
          </a:p>
          <a:p>
            <a:pPr defTabSz="914400"/>
            <a:r>
              <a:rPr kumimoji="0" lang="en-US" dirty="0" smtClean="0">
                <a:solidFill>
                  <a:prstClr val="black"/>
                </a:solidFill>
                <a:latin typeface="Calibri"/>
              </a:rPr>
              <a:t>Tank 130 </a:t>
            </a:r>
            <a:r>
              <a:rPr kumimoji="0" lang="en-US" dirty="0" err="1" smtClean="0">
                <a:solidFill>
                  <a:prstClr val="black"/>
                </a:solidFill>
                <a:latin typeface="Calibri"/>
              </a:rPr>
              <a:t>kN</a:t>
            </a:r>
            <a:r>
              <a:rPr kumimoji="0" lang="en-US" dirty="0" smtClean="0">
                <a:solidFill>
                  <a:prstClr val="black"/>
                </a:solidFill>
                <a:latin typeface="Calibri"/>
              </a:rPr>
              <a:t>/mm</a:t>
            </a:r>
            <a:endParaRPr kumimoji="0"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7652" y="1667901"/>
            <a:ext cx="2776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kumimoji="0" lang="en-US" dirty="0" smtClean="0">
                <a:solidFill>
                  <a:prstClr val="black"/>
                </a:solidFill>
                <a:latin typeface="Calibri"/>
              </a:rPr>
              <a:t>Testing of tuner SPL cavities</a:t>
            </a:r>
            <a:endParaRPr kumimoji="0"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6618" y="3331828"/>
            <a:ext cx="2060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kumimoji="0" lang="en-US" dirty="0" smtClean="0">
                <a:solidFill>
                  <a:prstClr val="black"/>
                </a:solidFill>
                <a:latin typeface="Calibri"/>
              </a:rPr>
              <a:t>CEA tuner provided </a:t>
            </a:r>
            <a:endParaRPr kumimoji="0"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D5CC-D476-4FF9-96F8-248484158C74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2014/10/12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BDA7-9443-437B-9A78-8295CF74B17E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8337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9" descr="E:\DCIM\100OLYMP\PB17075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5520940" cy="414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DCIM\100OLYMP\PB27075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423972" y="1136869"/>
            <a:ext cx="412870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496" y="4928971"/>
            <a:ext cx="60758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 LVDT’s HBM® – WI +/- 2.5mm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 Displacement sensors based on bending stress measurements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Custom force sensors on rods</a:t>
            </a: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HBM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®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load cells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DAQ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QuantumX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 HBM ®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50 Hz</a:t>
            </a:r>
          </a:p>
        </p:txBody>
      </p:sp>
      <p:pic>
        <p:nvPicPr>
          <p:cNvPr id="8" name="Picture 9" descr="E:\DCIM\100OLYMP\PB17075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3665063"/>
            <a:ext cx="1475289" cy="126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kartoos.CERN\AppData\Local\Microsoft\Windows\Temporary Internet Files\Content.Word\P6130237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388" y="4554480"/>
            <a:ext cx="2969895" cy="22263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83905" y="75982"/>
            <a:ext cx="234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M. Guinchard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8524-E14B-4885-BEDC-7FA86D570A27}" type="datetime1">
              <a:rPr lang="en-GB" smtClean="0"/>
              <a:t>2014/10/12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BDA7-9443-437B-9A78-8295CF74B17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309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391" y="642563"/>
            <a:ext cx="4314302" cy="584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64293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b-NO" sz="2400" dirty="0" smtClean="0"/>
              <a:t>Test#01 : Cells deformation during cycles</a:t>
            </a:r>
            <a:endParaRPr lang="en-US" sz="2400" dirty="0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7524" y="692696"/>
            <a:ext cx="4182724" cy="201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 rot="355995">
            <a:off x="2977311" y="1760104"/>
            <a:ext cx="197574" cy="19316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 rot="355995">
            <a:off x="2493223" y="1710503"/>
            <a:ext cx="197574" cy="193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 rot="355995">
            <a:off x="2006419" y="1647121"/>
            <a:ext cx="197574" cy="19316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 rot="355995">
            <a:off x="1520655" y="1605962"/>
            <a:ext cx="197574" cy="19316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18"/>
          <p:cNvSpPr/>
          <p:nvPr/>
        </p:nvSpPr>
        <p:spPr>
          <a:xfrm rot="355995">
            <a:off x="1016599" y="1557861"/>
            <a:ext cx="197574" cy="193163"/>
          </a:xfrm>
          <a:prstGeom prst="rightArrow">
            <a:avLst/>
          </a:prstGeom>
          <a:solidFill>
            <a:srgbClr val="BB36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4" descr="E:\DCIM\100OLYMP\PB27075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869009" y="1010530"/>
            <a:ext cx="1080122" cy="81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ight Arrow 20"/>
          <p:cNvSpPr/>
          <p:nvPr/>
        </p:nvSpPr>
        <p:spPr>
          <a:xfrm rot="355995">
            <a:off x="368987" y="1451584"/>
            <a:ext cx="197574" cy="1931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00" name="Picture 4" descr="E:\DCIM\100OLYMP\PB27076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866825" y="3703545"/>
            <a:ext cx="1100552" cy="82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3779912" y="1524259"/>
            <a:ext cx="612068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3809198" y="2204864"/>
            <a:ext cx="612068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Notched Right Arrow 12"/>
          <p:cNvSpPr/>
          <p:nvPr/>
        </p:nvSpPr>
        <p:spPr>
          <a:xfrm rot="381245">
            <a:off x="4102594" y="1761714"/>
            <a:ext cx="468149" cy="3268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+</a:t>
            </a:r>
            <a:endParaRPr lang="en-GB" sz="1600" b="1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856779"/>
              </p:ext>
            </p:extLst>
          </p:nvPr>
        </p:nvGraphicFramePr>
        <p:xfrm>
          <a:off x="312244" y="3104964"/>
          <a:ext cx="4079736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586"/>
                <a:gridCol w="1416575"/>
                <a:gridCol w="141657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Traction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Compression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Force@01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Force@02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Force@03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Tuner@01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Tuner@02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Cell@01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Cell@02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Cell@03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Cell@04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Cell@05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Extremity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0.69 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kN</a:t>
                      </a:r>
                      <a:endParaRPr lang="en-GB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1.27 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kN</a:t>
                      </a:r>
                      <a:endParaRPr lang="en-GB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3.12 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kN</a:t>
                      </a:r>
                      <a:endParaRPr lang="en-GB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2.46 mm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2.65 mm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2.21 mm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1.91 mm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1.69 mm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1.47 mm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1.31 mm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1.28 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data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data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data</a:t>
                      </a:r>
                      <a:endParaRPr lang="en-GB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-2.56 mm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-2.72 mm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-1.84 mm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-1.54 mm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-1.37 mm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-1.19 mm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-1.01 mm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-1.07 mm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6016" y="6021288"/>
            <a:ext cx="3408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 step : install motor + </a:t>
            </a:r>
            <a:r>
              <a:rPr lang="en-US" dirty="0" err="1" smtClean="0"/>
              <a:t>piezo</a:t>
            </a:r>
            <a:endParaRPr lang="en-US" dirty="0" smtClean="0"/>
          </a:p>
          <a:p>
            <a:r>
              <a:rPr lang="en-US" dirty="0" smtClean="0"/>
              <a:t>Test resolution + LD compensation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3960955" y="6482953"/>
            <a:ext cx="234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M. Guinchard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D300-849C-44FD-90DA-31417975F2BB}" type="datetime1">
              <a:rPr lang="en-GB" smtClean="0"/>
              <a:t>2014/10/12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BDA7-9443-437B-9A78-8295CF74B17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80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1951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HL LHC Crab tuner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7784" y="437029"/>
            <a:ext cx="6465393" cy="45761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569279"/>
            <a:ext cx="5328592" cy="504921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65BE-8C60-42B1-923B-E67E49FA252E}" type="datetime1">
              <a:rPr lang="en-GB" smtClean="0"/>
              <a:t>2014/10/12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BDA7-9443-437B-9A78-8295CF74B17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570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Kurt\Tuners\lever system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8706" y="3645024"/>
            <a:ext cx="603608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097" r="3199"/>
          <a:stretch/>
        </p:blipFill>
        <p:spPr>
          <a:xfrm>
            <a:off x="4572000" y="356838"/>
            <a:ext cx="4485918" cy="24240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507" y="465786"/>
            <a:ext cx="463697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HIE Isolde QW cavity tuner</a:t>
            </a:r>
          </a:p>
          <a:p>
            <a:endParaRPr lang="en-US" dirty="0"/>
          </a:p>
          <a:p>
            <a:r>
              <a:rPr lang="en-US" dirty="0" smtClean="0"/>
              <a:t>Requested range 32 kHz</a:t>
            </a:r>
            <a:r>
              <a:rPr lang="en-GB" dirty="0" smtClean="0"/>
              <a:t>, resolution 0.5 Hz</a:t>
            </a:r>
          </a:p>
          <a:p>
            <a:r>
              <a:rPr lang="en-US" dirty="0" smtClean="0"/>
              <a:t>Deformation 0.3 mm Cu OFE tuning plate 5 mm</a:t>
            </a:r>
          </a:p>
          <a:p>
            <a:r>
              <a:rPr lang="en-US" dirty="0" smtClean="0"/>
              <a:t>Required high reliability + maintainability</a:t>
            </a:r>
          </a:p>
          <a:p>
            <a:r>
              <a:rPr lang="en-US" dirty="0" smtClean="0"/>
              <a:t>Compact tuner </a:t>
            </a:r>
          </a:p>
          <a:p>
            <a:r>
              <a:rPr lang="en-US" dirty="0" smtClean="0"/>
              <a:t>Low tuning forces to respect alignment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FA1F-5DCD-421B-901D-A221D047E86E}" type="datetime1">
              <a:rPr lang="en-GB" smtClean="0"/>
              <a:t>2014/10/12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BDA7-9443-437B-9A78-8295CF74B17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92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de-DE">
              <a:solidFill>
                <a:srgbClr val="000000"/>
              </a:solidFill>
            </a:endParaRPr>
          </a:p>
        </p:txBody>
      </p:sp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20688"/>
          </a:xfrm>
        </p:spPr>
        <p:txBody>
          <a:bodyPr anchor="ctr">
            <a:normAutofit fontScale="90000"/>
          </a:bodyPr>
          <a:lstStyle/>
          <a:p>
            <a:pPr defTabSz="457200" eaLnBrk="1" hangingPunct="1"/>
            <a:r>
              <a:rPr lang="en-US" sz="3600" b="1" dirty="0" smtClean="0">
                <a:solidFill>
                  <a:schemeClr val="bg1"/>
                </a:solidFill>
                <a:cs typeface="Arial" pitchFamily="34" charset="0"/>
              </a:rPr>
              <a:t>Full range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92075" y="6577409"/>
            <a:ext cx="174362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n-lt"/>
              </a:rPr>
              <a:t>Pei 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 Zhang</a:t>
            </a:r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99790" y="6597352"/>
            <a:ext cx="8944421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980728"/>
            <a:ext cx="7200000" cy="5400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 bwMode="auto">
          <a:xfrm>
            <a:off x="6804248" y="1412776"/>
            <a:ext cx="50405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3707104" y="5733256"/>
            <a:ext cx="374441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7056276" y="1412776"/>
            <a:ext cx="0" cy="43204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7164288" y="3449895"/>
            <a:ext cx="1907704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+mn-lt"/>
              </a:rPr>
              <a:t>Coarse range</a:t>
            </a:r>
          </a:p>
          <a:p>
            <a:pPr algn="ctr"/>
            <a:r>
              <a:rPr lang="en-US" sz="2200" b="1" dirty="0" smtClean="0">
                <a:latin typeface="+mn-lt"/>
              </a:rPr>
              <a:t>39 kHz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7FD2B-91BF-4812-992A-6FB7882CFB0E}" type="datetime1">
              <a:rPr lang="en-GB" smtClean="0"/>
              <a:t>2014/10/12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BDA7-9443-437B-9A78-8295CF74B17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772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92075" y="6577409"/>
            <a:ext cx="174362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n-lt"/>
              </a:rPr>
              <a:t>Pei 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 Zhang</a:t>
            </a:r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99790" y="6597352"/>
            <a:ext cx="8944421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8344" y="44624"/>
            <a:ext cx="5400000" cy="762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84" y="913086"/>
            <a:ext cx="3600000" cy="27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464" y="953109"/>
            <a:ext cx="3600000" cy="270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27840" y="764704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hysteresis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3435552" y="1216987"/>
            <a:ext cx="50405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3435552" y="2100918"/>
            <a:ext cx="50405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3687580" y="1216987"/>
            <a:ext cx="0" cy="88393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3795592" y="1428119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3Hz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91880" y="2782089"/>
            <a:ext cx="1872208" cy="4308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+mn-lt"/>
              </a:rPr>
              <a:t>0.08Hz/step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12" y="3825344"/>
            <a:ext cx="3600000" cy="270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464" y="3825344"/>
            <a:ext cx="3600000" cy="2700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084168" y="367696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hysteresis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91880" y="5734417"/>
            <a:ext cx="1872208" cy="43088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+mn-lt"/>
              </a:rPr>
              <a:t>0.11Hz/step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4731996" y="548680"/>
            <a:ext cx="1028436" cy="404429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3471556" y="4221088"/>
            <a:ext cx="50405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3471556" y="4293096"/>
            <a:ext cx="50405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3720245" y="3825344"/>
            <a:ext cx="3339" cy="3957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H="1" flipV="1">
            <a:off x="3727105" y="4293096"/>
            <a:ext cx="3339" cy="3957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3975612" y="402321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0.6Hz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075" y="116632"/>
            <a:ext cx="1671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+mn-lt"/>
              </a:rPr>
              <a:t>100 cycles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1D34-324B-43FA-A3D9-0A152BE64B45}" type="datetime1">
              <a:rPr lang="en-GB" smtClean="0"/>
              <a:t>2014/10/12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BDA7-9443-437B-9A78-8295CF74B17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88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7992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uner design and implementation ongoing at CERN for HIE ISOLDE, SPL , CRAB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the moment little man power available to do much more but maybe with the similarities in the work some exchange can be made with the ILC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EN/MME we have measurement and analysis capabilities, as well as for design, production and material science.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meeting very useful to avoid double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187624" y="3501008"/>
            <a:ext cx="58425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	Test </a:t>
            </a:r>
            <a:r>
              <a:rPr lang="en-US" sz="1600" dirty="0"/>
              <a:t>set-ups	</a:t>
            </a:r>
          </a:p>
          <a:p>
            <a:r>
              <a:rPr lang="en-US" sz="1600" dirty="0"/>
              <a:t>	Compact design</a:t>
            </a:r>
          </a:p>
          <a:p>
            <a:r>
              <a:rPr lang="en-US" sz="1600" dirty="0"/>
              <a:t>	Stiffness management</a:t>
            </a:r>
          </a:p>
          <a:p>
            <a:r>
              <a:rPr lang="en-US" sz="1600" dirty="0"/>
              <a:t>	Motor design, outside or inside</a:t>
            </a:r>
          </a:p>
          <a:p>
            <a:r>
              <a:rPr lang="en-US" sz="1600" dirty="0"/>
              <a:t>	cold </a:t>
            </a:r>
            <a:r>
              <a:rPr lang="en-US" sz="1600" dirty="0" err="1"/>
              <a:t>motorisation</a:t>
            </a:r>
            <a:r>
              <a:rPr lang="en-US" sz="1600" dirty="0"/>
              <a:t> and transmissions</a:t>
            </a:r>
          </a:p>
          <a:p>
            <a:r>
              <a:rPr lang="en-US" sz="1600" dirty="0"/>
              <a:t>	Tuning and alignment, floating tuners</a:t>
            </a:r>
          </a:p>
          <a:p>
            <a:r>
              <a:rPr lang="en-US" sz="1600" dirty="0"/>
              <a:t>	Cost </a:t>
            </a:r>
            <a:r>
              <a:rPr lang="en-US" sz="1600" dirty="0" err="1"/>
              <a:t>optimisation</a:t>
            </a:r>
            <a:endParaRPr lang="en-US" sz="1600" dirty="0"/>
          </a:p>
          <a:p>
            <a:r>
              <a:rPr lang="en-US" sz="1600" dirty="0"/>
              <a:t>	High resolution, low hysteresis design</a:t>
            </a:r>
          </a:p>
          <a:p>
            <a:r>
              <a:rPr lang="en-US" sz="1600" dirty="0"/>
              <a:t>	reliability/ </a:t>
            </a:r>
            <a:r>
              <a:rPr lang="en-US" sz="1600" dirty="0" smtClean="0"/>
              <a:t>maintainability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37D8-38D2-4891-8606-7F0E47993C09}" type="datetime1">
              <a:rPr lang="en-GB" smtClean="0"/>
              <a:t>2014/10/12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BDA7-9443-437B-9A78-8295CF74B17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143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Mini-workshop Plan &amp;  </a:t>
            </a:r>
            <a:r>
              <a:rPr lang="en-US" altLang="ja-JP" b="1" dirty="0"/>
              <a:t>Objectives</a:t>
            </a:r>
            <a:br>
              <a:rPr lang="en-US" altLang="ja-JP" b="1" dirty="0"/>
            </a:br>
            <a:r>
              <a:rPr lang="en-US" altLang="ja-JP" sz="3600" b="1" dirty="0" smtClean="0"/>
              <a:t>for SCRF </a:t>
            </a:r>
            <a:r>
              <a:rPr lang="en-US" altLang="ja-JP" sz="3600" b="1" dirty="0" err="1"/>
              <a:t>Cacity</a:t>
            </a:r>
            <a:r>
              <a:rPr lang="en-US" altLang="ja-JP" sz="3600" b="1" dirty="0"/>
              <a:t> Frequency-</a:t>
            </a:r>
            <a:r>
              <a:rPr lang="en-US" altLang="ja-JP" sz="3600" b="1" dirty="0" smtClean="0"/>
              <a:t>Tuners</a:t>
            </a:r>
            <a:endParaRPr kumimoji="1" lang="ja-JP" altLang="en-US" sz="36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8518" y="1865612"/>
            <a:ext cx="8776724" cy="4525963"/>
          </a:xfrm>
          <a:noFill/>
          <a:ln>
            <a:solidFill>
              <a:srgbClr val="3366FF"/>
            </a:solidFill>
          </a:ln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Title</a:t>
            </a:r>
            <a:r>
              <a:rPr lang="en-US" altLang="ja-JP" dirty="0"/>
              <a:t>: 			A mini-workshop on the SCRF-cavity tuner and He-Vessel design </a:t>
            </a:r>
          </a:p>
          <a:p>
            <a:pPr marL="0" indent="0">
              <a:buNone/>
            </a:pPr>
            <a:r>
              <a:rPr lang="en-US" altLang="ja-JP" dirty="0"/>
              <a:t>Date: 		</a:t>
            </a:r>
            <a:r>
              <a:rPr lang="en-US" altLang="ja-JP" dirty="0" smtClean="0"/>
              <a:t>5 </a:t>
            </a:r>
            <a:r>
              <a:rPr lang="en-US" altLang="ja-JP" dirty="0" err="1"/>
              <a:t>Septermber</a:t>
            </a:r>
            <a:r>
              <a:rPr lang="en-US" altLang="ja-JP" dirty="0"/>
              <a:t>, 2014 (Friday), </a:t>
            </a:r>
          </a:p>
          <a:p>
            <a:pPr marL="0" indent="0">
              <a:buNone/>
            </a:pPr>
            <a:r>
              <a:rPr lang="en-US" altLang="ja-JP" dirty="0"/>
              <a:t>Time: 		</a:t>
            </a:r>
            <a:r>
              <a:rPr lang="en-US" altLang="ja-JP" dirty="0" smtClean="0"/>
              <a:t>14</a:t>
            </a:r>
            <a:r>
              <a:rPr lang="en-US" altLang="ja-JP" dirty="0"/>
              <a:t>:30 ~ 17:00 (</a:t>
            </a:r>
            <a:r>
              <a:rPr lang="en-US" altLang="ja-JP" dirty="0" smtClean="0"/>
              <a:t>CERN)</a:t>
            </a:r>
            <a:r>
              <a:rPr lang="en-US" altLang="ja-JP" dirty="0"/>
              <a:t> 7:</a:t>
            </a:r>
            <a:r>
              <a:rPr lang="en-US" altLang="ja-JP" dirty="0" smtClean="0"/>
              <a:t>30 </a:t>
            </a:r>
            <a:r>
              <a:rPr lang="en-US" altLang="ja-JP" dirty="0"/>
              <a:t>~ 10:00 (</a:t>
            </a:r>
            <a:r>
              <a:rPr lang="en-US" altLang="ja-JP" dirty="0" err="1" smtClean="0"/>
              <a:t>Fnal</a:t>
            </a:r>
            <a:r>
              <a:rPr lang="en-US" altLang="ja-JP" dirty="0" smtClean="0"/>
              <a:t>)</a:t>
            </a:r>
            <a:r>
              <a:rPr lang="en-US" altLang="ja-JP" dirty="0"/>
              <a:t>, 21:30 ~ 24:00 (KEK)  </a:t>
            </a:r>
          </a:p>
          <a:p>
            <a:pPr marL="0" indent="0">
              <a:buNone/>
            </a:pPr>
            <a:r>
              <a:rPr lang="en-US" altLang="ja-JP" dirty="0"/>
              <a:t>Remote access:	"</a:t>
            </a:r>
            <a:r>
              <a:rPr lang="en-US" altLang="ja-JP" dirty="0" err="1"/>
              <a:t>Fuze</a:t>
            </a:r>
            <a:r>
              <a:rPr lang="en-US" altLang="ja-JP" dirty="0"/>
              <a:t> meeting" to be provided.</a:t>
            </a:r>
          </a:p>
          <a:p>
            <a:pPr marL="0" indent="0">
              <a:buNone/>
            </a:pPr>
            <a:r>
              <a:rPr lang="en-US" altLang="ja-JP" dirty="0"/>
              <a:t>Place: 		</a:t>
            </a:r>
            <a:r>
              <a:rPr lang="en-US" altLang="ja-JP" dirty="0" smtClean="0"/>
              <a:t>CERN </a:t>
            </a:r>
            <a:r>
              <a:rPr lang="en-US" altLang="ja-JP" dirty="0"/>
              <a:t>Main </a:t>
            </a:r>
            <a:r>
              <a:rPr lang="en-US" altLang="ja-JP" dirty="0" smtClean="0"/>
              <a:t>Building 6, or B30</a:t>
            </a:r>
            <a:r>
              <a:rPr lang="en-US" altLang="ja-JP" dirty="0"/>
              <a:t>-6-</a:t>
            </a:r>
            <a:r>
              <a:rPr lang="en-US" altLang="ja-JP" dirty="0" smtClean="0"/>
              <a:t>039 </a:t>
            </a:r>
          </a:p>
          <a:p>
            <a:pPr marL="0" indent="0">
              <a:buNone/>
            </a:pPr>
            <a:r>
              <a:rPr lang="en-US" altLang="ja-JP" dirty="0" smtClean="0"/>
              <a:t>Participants: 	Y. </a:t>
            </a:r>
            <a:r>
              <a:rPr lang="en-US" altLang="ja-JP" dirty="0" err="1" smtClean="0"/>
              <a:t>Pischalnikov</a:t>
            </a:r>
            <a:r>
              <a:rPr lang="en-US" altLang="ja-JP" dirty="0" smtClean="0"/>
              <a:t>, K. </a:t>
            </a:r>
            <a:r>
              <a:rPr lang="en-US" altLang="ja-JP" dirty="0" err="1" smtClean="0"/>
              <a:t>Artoos</a:t>
            </a:r>
            <a:r>
              <a:rPr lang="en-US" altLang="ja-JP" dirty="0" smtClean="0"/>
              <a:t>, G. </a:t>
            </a:r>
            <a:r>
              <a:rPr lang="en-US" altLang="ja-JP" dirty="0" err="1" smtClean="0"/>
              <a:t>Devanz</a:t>
            </a:r>
            <a:r>
              <a:rPr lang="en-US" altLang="ja-JP" dirty="0" smtClean="0"/>
              <a:t>, O. Napoli, E. </a:t>
            </a:r>
            <a:r>
              <a:rPr lang="en-US" altLang="ja-JP" dirty="0" err="1" smtClean="0"/>
              <a:t>Montesinos</a:t>
            </a:r>
            <a:r>
              <a:rPr lang="en-US" altLang="ja-JP" dirty="0" smtClean="0"/>
              <a:t>, M. Champion, E. Jensen, 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		H. </a:t>
            </a:r>
            <a:r>
              <a:rPr lang="en-US" altLang="ja-JP" dirty="0" err="1" smtClean="0"/>
              <a:t>Hayano</a:t>
            </a:r>
            <a:r>
              <a:rPr lang="en-US" altLang="ja-JP" dirty="0" smtClean="0"/>
              <a:t>, N. Yanagisawa, S. </a:t>
            </a:r>
            <a:r>
              <a:rPr lang="en-US" altLang="ja-JP" dirty="0" err="1" smtClean="0"/>
              <a:t>Stepnes</a:t>
            </a:r>
            <a:r>
              <a:rPr lang="en-US" altLang="ja-JP" dirty="0" smtClean="0"/>
              <a:t>  </a:t>
            </a:r>
          </a:p>
          <a:p>
            <a:pPr marL="0" indent="0">
              <a:buNone/>
            </a:pPr>
            <a:r>
              <a:rPr lang="en-US" altLang="ja-JP" dirty="0" smtClean="0"/>
              <a:t>Remote: </a:t>
            </a:r>
            <a:r>
              <a:rPr lang="en-US" altLang="ja-JP" dirty="0"/>
              <a:t>	</a:t>
            </a:r>
            <a:r>
              <a:rPr lang="en-US" altLang="ja-JP" dirty="0" smtClean="0"/>
              <a:t>	T. Peterson, C. Ginsburg, M. Ross,  J. </a:t>
            </a:r>
            <a:r>
              <a:rPr lang="en-US" altLang="ja-JP" dirty="0" err="1" smtClean="0"/>
              <a:t>Zhai</a:t>
            </a:r>
            <a:r>
              <a:rPr lang="en-US" altLang="ja-JP" dirty="0"/>
              <a:t> </a:t>
            </a:r>
            <a:r>
              <a:rPr lang="en-US" altLang="ja-JP" dirty="0" smtClean="0"/>
              <a:t>(et al.) , C .</a:t>
            </a:r>
            <a:r>
              <a:rPr lang="en-US" altLang="ja-JP" dirty="0" err="1" smtClean="0"/>
              <a:t>Pagani</a:t>
            </a:r>
            <a:r>
              <a:rPr lang="en-US" altLang="ja-JP" dirty="0" smtClean="0"/>
              <a:t> (et al.) </a:t>
            </a:r>
          </a:p>
          <a:p>
            <a:pPr marL="0" indent="0">
              <a:buNone/>
            </a:pPr>
            <a:endParaRPr lang="en-US" altLang="ja-JP" sz="5100" dirty="0"/>
          </a:p>
          <a:p>
            <a:pPr marL="0" indent="0">
              <a:buNone/>
            </a:pPr>
            <a:r>
              <a:rPr lang="en-US" altLang="ja-JP" sz="5100" dirty="0">
                <a:solidFill>
                  <a:srgbClr val="FF0000"/>
                </a:solidFill>
              </a:rPr>
              <a:t>Workshop Objectives to: </a:t>
            </a:r>
            <a:r>
              <a:rPr lang="en-US" altLang="ja-JP" dirty="0"/>
              <a:t>	</a:t>
            </a:r>
          </a:p>
          <a:p>
            <a:r>
              <a:rPr lang="en-US" altLang="ja-JP" sz="4500" dirty="0" smtClean="0"/>
              <a:t>Seek </a:t>
            </a:r>
            <a:r>
              <a:rPr lang="en-US" altLang="ja-JP" sz="4500" dirty="0"/>
              <a:t>for </a:t>
            </a:r>
            <a:r>
              <a:rPr lang="en-US" altLang="ja-JP" sz="4500" u="sng" dirty="0"/>
              <a:t>highly reliable and best cost-effective tuner </a:t>
            </a:r>
            <a:r>
              <a:rPr lang="en-US" altLang="ja-JP" sz="4500" dirty="0"/>
              <a:t>and He-vessel   </a:t>
            </a:r>
            <a:r>
              <a:rPr lang="en-US" altLang="ja-JP" sz="4500" dirty="0" smtClean="0"/>
              <a:t>designs </a:t>
            </a:r>
            <a:r>
              <a:rPr lang="en-US" altLang="ja-JP" sz="4500" dirty="0"/>
              <a:t>for  1.3 GHz SRF Linear Accelerators, </a:t>
            </a:r>
          </a:p>
          <a:p>
            <a:r>
              <a:rPr lang="en-US" altLang="ja-JP" sz="4500" dirty="0"/>
              <a:t>D</a:t>
            </a:r>
            <a:r>
              <a:rPr lang="en-US" altLang="ja-JP" sz="4500" dirty="0" smtClean="0"/>
              <a:t>iscuss </a:t>
            </a:r>
            <a:r>
              <a:rPr lang="en-US" altLang="ja-JP" sz="4500" dirty="0"/>
              <a:t>the design and prototype </a:t>
            </a:r>
            <a:r>
              <a:rPr lang="en-US" altLang="ja-JP" sz="4500" u="sng" dirty="0"/>
              <a:t>development progress </a:t>
            </a:r>
            <a:r>
              <a:rPr lang="en-US" altLang="ja-JP" sz="4500" dirty="0" smtClean="0"/>
              <a:t>for </a:t>
            </a:r>
            <a:r>
              <a:rPr lang="en-US" altLang="ja-JP" sz="4500" dirty="0"/>
              <a:t>the </a:t>
            </a:r>
            <a:r>
              <a:rPr lang="en-US" altLang="ja-JP" sz="4500" dirty="0">
                <a:solidFill>
                  <a:srgbClr val="558ED5"/>
                </a:solidFill>
              </a:rPr>
              <a:t>SLAC-LCLS </a:t>
            </a:r>
            <a:r>
              <a:rPr lang="en-US" altLang="ja-JP" sz="4500" dirty="0"/>
              <a:t>cavities.   </a:t>
            </a:r>
          </a:p>
          <a:p>
            <a:r>
              <a:rPr lang="en-US" altLang="ja-JP" sz="4500" dirty="0"/>
              <a:t>D</a:t>
            </a:r>
            <a:r>
              <a:rPr lang="en-US" altLang="ja-JP" sz="4500" dirty="0" smtClean="0"/>
              <a:t>iscuss </a:t>
            </a:r>
            <a:r>
              <a:rPr lang="en-US" altLang="ja-JP" sz="4500" dirty="0"/>
              <a:t>the </a:t>
            </a:r>
            <a:r>
              <a:rPr lang="en-US" altLang="ja-JP" sz="4500" u="sng" dirty="0" smtClean="0"/>
              <a:t>maintain-ability </a:t>
            </a:r>
            <a:r>
              <a:rPr lang="en-US" altLang="ja-JP" sz="4500" dirty="0"/>
              <a:t>and/or </a:t>
            </a:r>
            <a:r>
              <a:rPr lang="en-US" altLang="ja-JP" sz="4500" u="sng" dirty="0"/>
              <a:t>accessibility </a:t>
            </a:r>
          </a:p>
          <a:p>
            <a:r>
              <a:rPr lang="en-US" altLang="ja-JP" sz="4500" dirty="0" smtClean="0"/>
              <a:t>Discuss </a:t>
            </a:r>
            <a:r>
              <a:rPr lang="en-US" altLang="ja-JP" sz="4500" dirty="0"/>
              <a:t>the </a:t>
            </a:r>
            <a:r>
              <a:rPr lang="en-US" altLang="ja-JP" sz="4500" u="sng" dirty="0"/>
              <a:t>adaptability for the ILC </a:t>
            </a:r>
            <a:r>
              <a:rPr lang="en-US" altLang="ja-JP" sz="4500" dirty="0"/>
              <a:t>SCRF cavity design update</a:t>
            </a:r>
          </a:p>
          <a:p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14/09/29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116E-1E24-204F-A7B8-C9EF31C001E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33765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684213" y="764530"/>
            <a:ext cx="7788275" cy="1728366"/>
          </a:xfrm>
          <a:prstGeom prst="rect">
            <a:avLst/>
          </a:prstGeom>
          <a:solidFill>
            <a:srgbClr val="CCFFCC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b="1" dirty="0" smtClean="0"/>
              <a:t>Cavity Fabrication in CFF/KEK </a:t>
            </a:r>
          </a:p>
          <a:p>
            <a:r>
              <a:rPr lang="en-US" altLang="ja-JP" sz="2800" b="1" dirty="0" smtClean="0"/>
              <a:t>and </a:t>
            </a:r>
          </a:p>
          <a:p>
            <a:r>
              <a:rPr lang="en-US" altLang="ja-JP" sz="2800" b="1" dirty="0" smtClean="0"/>
              <a:t>its pressure vessel certification</a:t>
            </a:r>
          </a:p>
          <a:p>
            <a:r>
              <a:rPr lang="en-US" altLang="ja-JP" sz="2000" b="1" dirty="0" smtClean="0">
                <a:solidFill>
                  <a:srgbClr val="0070C0"/>
                </a:solidFill>
              </a:rPr>
              <a:t>Reported by A. Yamamoto</a:t>
            </a:r>
            <a:endParaRPr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3" name="サブタイトル 2"/>
          <p:cNvSpPr txBox="1">
            <a:spLocks/>
          </p:cNvSpPr>
          <p:nvPr/>
        </p:nvSpPr>
        <p:spPr>
          <a:xfrm>
            <a:off x="636463" y="3234254"/>
            <a:ext cx="8328025" cy="290016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>
                <a:solidFill>
                  <a:srgbClr val="00B050"/>
                </a:solidFill>
              </a:rPr>
              <a:t>This information provided by </a:t>
            </a:r>
            <a:r>
              <a:rPr lang="en-US" altLang="ja-JP" sz="1800" dirty="0" err="1" smtClean="0">
                <a:solidFill>
                  <a:srgbClr val="00B050"/>
                </a:solidFill>
              </a:rPr>
              <a:t>Eiji</a:t>
            </a:r>
            <a:r>
              <a:rPr lang="en-US" altLang="ja-JP" sz="1800" dirty="0" smtClean="0">
                <a:solidFill>
                  <a:srgbClr val="00B050"/>
                </a:solidFill>
              </a:rPr>
              <a:t> </a:t>
            </a:r>
            <a:r>
              <a:rPr lang="en-US" altLang="ja-JP" sz="1800" dirty="0" err="1" smtClean="0">
                <a:solidFill>
                  <a:srgbClr val="00B050"/>
                </a:solidFill>
              </a:rPr>
              <a:t>Kako,for</a:t>
            </a:r>
            <a:r>
              <a:rPr lang="en-US" altLang="ja-JP" sz="1800" dirty="0" smtClean="0">
                <a:solidFill>
                  <a:srgbClr val="00B050"/>
                </a:solidFill>
              </a:rPr>
              <a:t> this workshop at CERN, 5 Sept., </a:t>
            </a:r>
          </a:p>
          <a:p>
            <a:pPr marL="0" indent="0">
              <a:buNone/>
            </a:pPr>
            <a:r>
              <a:rPr lang="en-US" altLang="ja-JP" sz="1800" dirty="0" smtClean="0">
                <a:solidFill>
                  <a:srgbClr val="00B050"/>
                </a:solidFill>
              </a:rPr>
              <a:t>referring a presentation given by T. Saeki et al., at the TTC meeting </a:t>
            </a:r>
          </a:p>
          <a:p>
            <a:pPr marL="0" indent="0">
              <a:buNone/>
            </a:pPr>
            <a:r>
              <a:rPr lang="en-US" altLang="ja-JP" sz="1800" dirty="0" smtClean="0">
                <a:solidFill>
                  <a:srgbClr val="00B050"/>
                </a:solidFill>
              </a:rPr>
              <a:t>at </a:t>
            </a:r>
            <a:r>
              <a:rPr lang="en-US" altLang="ja-JP" sz="1800" dirty="0" err="1" smtClean="0">
                <a:solidFill>
                  <a:srgbClr val="00B050"/>
                </a:solidFill>
              </a:rPr>
              <a:t>Jlab</a:t>
            </a:r>
            <a:r>
              <a:rPr lang="en-US" altLang="ja-JP" sz="1800" dirty="0" smtClean="0">
                <a:solidFill>
                  <a:srgbClr val="00B050"/>
                </a:solidFill>
              </a:rPr>
              <a:t>, 5- 8 November, 2012. </a:t>
            </a:r>
          </a:p>
          <a:p>
            <a:pPr marL="0" indent="0">
              <a:buNone/>
            </a:pPr>
            <a:endParaRPr lang="en-US" altLang="ja-JP" sz="1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r-FR" altLang="ja-JP" sz="1200" dirty="0" err="1" smtClean="0"/>
              <a:t>T</a:t>
            </a:r>
            <a:r>
              <a:rPr lang="fr-FR" altLang="ja-JP" sz="1200" dirty="0" smtClean="0"/>
              <a:t>. </a:t>
            </a:r>
            <a:r>
              <a:rPr lang="fr-FR" altLang="ja-JP" sz="1200" dirty="0" err="1" smtClean="0"/>
              <a:t>Saeki</a:t>
            </a:r>
            <a:r>
              <a:rPr lang="fr-FR" altLang="ja-JP" sz="1200" dirty="0" smtClean="0"/>
              <a:t> </a:t>
            </a:r>
            <a:r>
              <a:rPr lang="en-GB" altLang="ja-JP" sz="1200" baseline="30000" dirty="0" smtClean="0"/>
              <a:t>#A)</a:t>
            </a:r>
            <a:r>
              <a:rPr lang="en-GB" altLang="ja-JP" sz="1200" dirty="0" smtClean="0"/>
              <a:t>, </a:t>
            </a:r>
            <a:r>
              <a:rPr lang="fr-FR" altLang="ja-JP" sz="1200" dirty="0" smtClean="0"/>
              <a:t>Y. </a:t>
            </a:r>
            <a:r>
              <a:rPr lang="fr-FR" altLang="ja-JP" sz="1200" dirty="0" err="1" smtClean="0"/>
              <a:t>Ajima</a:t>
            </a:r>
            <a:r>
              <a:rPr lang="fr-FR" altLang="ja-JP" sz="1200" dirty="0" smtClean="0"/>
              <a:t> </a:t>
            </a:r>
            <a:r>
              <a:rPr lang="en-GB" altLang="ja-JP" sz="1200" baseline="30000" dirty="0" smtClean="0"/>
              <a:t>A)</a:t>
            </a:r>
            <a:r>
              <a:rPr lang="fr-FR" altLang="ja-JP" sz="1200" dirty="0" smtClean="0"/>
              <a:t>, K. </a:t>
            </a:r>
            <a:r>
              <a:rPr lang="fr-FR" altLang="ja-JP" sz="1200" dirty="0" err="1" smtClean="0"/>
              <a:t>Enami</a:t>
            </a:r>
            <a:r>
              <a:rPr lang="fr-FR" altLang="ja-JP" sz="1200" dirty="0" smtClean="0"/>
              <a:t> </a:t>
            </a:r>
            <a:r>
              <a:rPr lang="en-GB" altLang="ja-JP" sz="1200" baseline="30000" dirty="0" smtClean="0"/>
              <a:t>A)</a:t>
            </a:r>
            <a:r>
              <a:rPr lang="fr-FR" altLang="ja-JP" sz="1200" dirty="0" smtClean="0"/>
              <a:t>, H. </a:t>
            </a:r>
            <a:r>
              <a:rPr lang="fr-FR" altLang="ja-JP" sz="1200" dirty="0" err="1" smtClean="0"/>
              <a:t>Hayano</a:t>
            </a:r>
            <a:r>
              <a:rPr lang="fr-FR" altLang="ja-JP" sz="1200" dirty="0" smtClean="0"/>
              <a:t> </a:t>
            </a:r>
            <a:r>
              <a:rPr lang="en-GB" altLang="ja-JP" sz="1200" baseline="30000" dirty="0" smtClean="0"/>
              <a:t>A)</a:t>
            </a:r>
            <a:r>
              <a:rPr lang="fr-FR" altLang="ja-JP" sz="1200" dirty="0" smtClean="0"/>
              <a:t>, H. </a:t>
            </a:r>
            <a:r>
              <a:rPr lang="fr-FR" altLang="ja-JP" sz="1200" dirty="0" err="1" smtClean="0"/>
              <a:t>Inoue</a:t>
            </a:r>
            <a:r>
              <a:rPr lang="fr-FR" altLang="ja-JP" sz="1200" dirty="0" smtClean="0"/>
              <a:t> </a:t>
            </a:r>
            <a:r>
              <a:rPr lang="en-GB" altLang="ja-JP" sz="1200" baseline="30000" dirty="0" smtClean="0"/>
              <a:t>A)</a:t>
            </a:r>
            <a:r>
              <a:rPr lang="fr-FR" altLang="ja-JP" sz="1200" dirty="0" smtClean="0"/>
              <a:t>, E. Kako </a:t>
            </a:r>
            <a:r>
              <a:rPr lang="en-GB" altLang="ja-JP" sz="1200" baseline="30000" dirty="0" smtClean="0"/>
              <a:t>A)</a:t>
            </a:r>
            <a:r>
              <a:rPr lang="fr-FR" altLang="ja-JP" sz="1200" dirty="0" smtClean="0"/>
              <a:t>, S. </a:t>
            </a:r>
            <a:r>
              <a:rPr lang="fr-FR" altLang="ja-JP" sz="1200" dirty="0" err="1" smtClean="0"/>
              <a:t>Kato</a:t>
            </a:r>
            <a:r>
              <a:rPr lang="fr-FR" altLang="ja-JP" sz="1200" dirty="0" smtClean="0"/>
              <a:t> </a:t>
            </a:r>
            <a:r>
              <a:rPr lang="en-GB" altLang="ja-JP" sz="1200" baseline="30000" dirty="0" smtClean="0"/>
              <a:t>A)</a:t>
            </a:r>
            <a:r>
              <a:rPr lang="fr-FR" altLang="ja-JP" sz="1200" dirty="0" smtClean="0"/>
              <a:t>, S. </a:t>
            </a:r>
            <a:r>
              <a:rPr lang="fr-FR" altLang="ja-JP" sz="1200" dirty="0" err="1" smtClean="0"/>
              <a:t>Koike</a:t>
            </a:r>
            <a:r>
              <a:rPr lang="fr-FR" altLang="ja-JP" sz="1200" dirty="0" smtClean="0"/>
              <a:t> </a:t>
            </a:r>
            <a:r>
              <a:rPr lang="en-GB" altLang="ja-JP" sz="1200" baseline="30000" dirty="0" smtClean="0"/>
              <a:t>A)</a:t>
            </a:r>
            <a:r>
              <a:rPr lang="fr-FR" altLang="ja-JP" sz="1200" dirty="0" smtClean="0"/>
              <a:t>, </a:t>
            </a:r>
          </a:p>
          <a:p>
            <a:pPr marL="0" indent="0">
              <a:buNone/>
            </a:pPr>
            <a:r>
              <a:rPr lang="fr-FR" altLang="ja-JP" sz="1200" dirty="0" err="1" smtClean="0"/>
              <a:t>T</a:t>
            </a:r>
            <a:r>
              <a:rPr lang="fr-FR" altLang="ja-JP" sz="1200" dirty="0" smtClean="0"/>
              <a:t>. </a:t>
            </a:r>
            <a:r>
              <a:rPr lang="fr-FR" altLang="ja-JP" sz="1200" dirty="0" err="1" smtClean="0"/>
              <a:t>Kubo</a:t>
            </a:r>
            <a:r>
              <a:rPr lang="fr-FR" altLang="ja-JP" sz="1200" dirty="0" smtClean="0"/>
              <a:t> </a:t>
            </a:r>
            <a:r>
              <a:rPr lang="en-GB" altLang="ja-JP" sz="1200" baseline="30000" dirty="0" smtClean="0"/>
              <a:t>A)</a:t>
            </a:r>
            <a:r>
              <a:rPr lang="fr-FR" altLang="ja-JP" sz="1200" dirty="0" smtClean="0"/>
              <a:t>, S. </a:t>
            </a:r>
            <a:r>
              <a:rPr lang="fr-FR" altLang="ja-JP" sz="1200" dirty="0" err="1" smtClean="0"/>
              <a:t>Noguchi</a:t>
            </a:r>
            <a:r>
              <a:rPr lang="fr-FR" altLang="ja-JP" sz="1200" dirty="0" smtClean="0"/>
              <a:t> </a:t>
            </a:r>
            <a:r>
              <a:rPr lang="en-GB" altLang="ja-JP" sz="1200" baseline="30000" dirty="0" smtClean="0"/>
              <a:t>A)</a:t>
            </a:r>
            <a:r>
              <a:rPr lang="fr-FR" altLang="ja-JP" sz="1200" dirty="0" smtClean="0"/>
              <a:t>, M. </a:t>
            </a:r>
            <a:r>
              <a:rPr lang="fr-FR" altLang="ja-JP" sz="1200" dirty="0" err="1" smtClean="0"/>
              <a:t>Satoh</a:t>
            </a:r>
            <a:r>
              <a:rPr lang="fr-FR" altLang="ja-JP" sz="1200" dirty="0" smtClean="0"/>
              <a:t> </a:t>
            </a:r>
            <a:r>
              <a:rPr lang="en-GB" altLang="ja-JP" sz="1200" baseline="30000" dirty="0" smtClean="0"/>
              <a:t>A)</a:t>
            </a:r>
            <a:r>
              <a:rPr lang="fr-FR" altLang="ja-JP" sz="1200" dirty="0" smtClean="0"/>
              <a:t>, M. </a:t>
            </a:r>
            <a:r>
              <a:rPr lang="fr-FR" altLang="ja-JP" sz="1200" dirty="0" err="1" smtClean="0"/>
              <a:t>Sawabe</a:t>
            </a:r>
            <a:r>
              <a:rPr lang="fr-FR" altLang="ja-JP" sz="1200" dirty="0" smtClean="0"/>
              <a:t> </a:t>
            </a:r>
            <a:r>
              <a:rPr lang="en-GB" altLang="ja-JP" sz="1200" baseline="30000" dirty="0" smtClean="0"/>
              <a:t>A)</a:t>
            </a:r>
            <a:r>
              <a:rPr lang="fr-FR" altLang="ja-JP" sz="1200" dirty="0" smtClean="0"/>
              <a:t>, </a:t>
            </a:r>
            <a:r>
              <a:rPr lang="fr-FR" altLang="ja-JP" sz="1200" dirty="0" err="1" smtClean="0"/>
              <a:t>T</a:t>
            </a:r>
            <a:r>
              <a:rPr lang="fr-FR" altLang="ja-JP" sz="1200" dirty="0" smtClean="0"/>
              <a:t>. </a:t>
            </a:r>
            <a:r>
              <a:rPr lang="fr-FR" altLang="ja-JP" sz="1200" dirty="0" err="1" smtClean="0"/>
              <a:t>Shishido</a:t>
            </a:r>
            <a:r>
              <a:rPr lang="fr-FR" altLang="ja-JP" sz="1200" dirty="0" smtClean="0"/>
              <a:t> </a:t>
            </a:r>
            <a:r>
              <a:rPr lang="en-GB" altLang="ja-JP" sz="1200" baseline="30000" dirty="0" smtClean="0"/>
              <a:t>A)</a:t>
            </a:r>
            <a:r>
              <a:rPr lang="fr-FR" altLang="ja-JP" sz="1200" dirty="0" smtClean="0"/>
              <a:t>, A. </a:t>
            </a:r>
            <a:r>
              <a:rPr lang="fr-FR" altLang="ja-JP" sz="1200" dirty="0" err="1" smtClean="0"/>
              <a:t>Terashima</a:t>
            </a:r>
            <a:r>
              <a:rPr lang="fr-FR" altLang="ja-JP" sz="1200" dirty="0" smtClean="0"/>
              <a:t> </a:t>
            </a:r>
            <a:r>
              <a:rPr lang="en-GB" altLang="ja-JP" sz="1200" baseline="30000" dirty="0" smtClean="0"/>
              <a:t>A)</a:t>
            </a:r>
            <a:r>
              <a:rPr lang="fr-FR" altLang="ja-JP" sz="1200" dirty="0" smtClean="0"/>
              <a:t>, N. Toge </a:t>
            </a:r>
            <a:r>
              <a:rPr lang="en-GB" altLang="ja-JP" sz="1200" baseline="30000" dirty="0" smtClean="0"/>
              <a:t>A)</a:t>
            </a:r>
            <a:r>
              <a:rPr lang="fr-FR" altLang="ja-JP" sz="1200" dirty="0" smtClean="0"/>
              <a:t>, </a:t>
            </a:r>
          </a:p>
          <a:p>
            <a:pPr marL="0" indent="0">
              <a:buNone/>
            </a:pPr>
            <a:r>
              <a:rPr lang="fr-FR" altLang="ja-JP" sz="1200" dirty="0" smtClean="0"/>
              <a:t>K. </a:t>
            </a:r>
            <a:r>
              <a:rPr lang="fr-FR" altLang="ja-JP" sz="1200" dirty="0" err="1" smtClean="0"/>
              <a:t>Umemori</a:t>
            </a:r>
            <a:r>
              <a:rPr lang="fr-FR" altLang="ja-JP" sz="1200" dirty="0" smtClean="0"/>
              <a:t> </a:t>
            </a:r>
            <a:r>
              <a:rPr lang="en-GB" altLang="ja-JP" sz="1200" baseline="30000" dirty="0" smtClean="0"/>
              <a:t>A)</a:t>
            </a:r>
            <a:r>
              <a:rPr lang="fr-FR" altLang="ja-JP" sz="1200" dirty="0" smtClean="0"/>
              <a:t>, K. </a:t>
            </a:r>
            <a:r>
              <a:rPr lang="fr-FR" altLang="ja-JP" sz="1200" dirty="0" err="1" smtClean="0"/>
              <a:t>Ueno</a:t>
            </a:r>
            <a:r>
              <a:rPr lang="fr-FR" altLang="ja-JP" sz="1200" dirty="0" smtClean="0"/>
              <a:t> </a:t>
            </a:r>
            <a:r>
              <a:rPr lang="en-GB" altLang="ja-JP" sz="1200" baseline="30000" dirty="0" smtClean="0"/>
              <a:t>A)</a:t>
            </a:r>
            <a:r>
              <a:rPr lang="fr-FR" altLang="ja-JP" sz="1200" dirty="0" smtClean="0"/>
              <a:t>, K. </a:t>
            </a:r>
            <a:r>
              <a:rPr lang="fr-FR" altLang="ja-JP" sz="1200" dirty="0" err="1" smtClean="0"/>
              <a:t>Watanabe</a:t>
            </a:r>
            <a:r>
              <a:rPr lang="fr-FR" altLang="ja-JP" sz="1200" dirty="0" smtClean="0"/>
              <a:t> </a:t>
            </a:r>
            <a:r>
              <a:rPr lang="en-GB" altLang="ja-JP" sz="1200" baseline="30000" dirty="0" smtClean="0"/>
              <a:t>A)</a:t>
            </a:r>
            <a:r>
              <a:rPr lang="fr-FR" altLang="ja-JP" sz="1200" dirty="0" smtClean="0"/>
              <a:t>, Y. </a:t>
            </a:r>
            <a:r>
              <a:rPr lang="fr-FR" altLang="ja-JP" sz="1200" dirty="0" err="1" smtClean="0"/>
              <a:t>Watanabe</a:t>
            </a:r>
            <a:r>
              <a:rPr lang="fr-FR" altLang="ja-JP" sz="1200" dirty="0" smtClean="0"/>
              <a:t> </a:t>
            </a:r>
            <a:r>
              <a:rPr lang="en-GB" altLang="ja-JP" sz="1200" baseline="30000" dirty="0" smtClean="0"/>
              <a:t>A)</a:t>
            </a:r>
            <a:r>
              <a:rPr lang="fr-FR" altLang="ja-JP" sz="1200" dirty="0" smtClean="0"/>
              <a:t>, S. Yamaguchi </a:t>
            </a:r>
            <a:r>
              <a:rPr lang="en-GB" altLang="ja-JP" sz="1200" baseline="30000" dirty="0" smtClean="0"/>
              <a:t>A)</a:t>
            </a:r>
            <a:r>
              <a:rPr lang="fr-FR" altLang="ja-JP" sz="1200" dirty="0" smtClean="0"/>
              <a:t>, A. Yamamoto </a:t>
            </a:r>
            <a:r>
              <a:rPr lang="en-GB" altLang="ja-JP" sz="1200" baseline="30000" dirty="0" smtClean="0"/>
              <a:t>A)</a:t>
            </a:r>
            <a:r>
              <a:rPr lang="fr-FR" altLang="ja-JP" sz="1200" dirty="0" smtClean="0"/>
              <a:t>,</a:t>
            </a:r>
          </a:p>
          <a:p>
            <a:pPr marL="0" indent="0">
              <a:buNone/>
            </a:pPr>
            <a:r>
              <a:rPr lang="fr-FR" altLang="ja-JP" sz="1200" dirty="0" smtClean="0"/>
              <a:t> Y. Yamamoto </a:t>
            </a:r>
            <a:r>
              <a:rPr lang="en-GB" altLang="ja-JP" sz="1200" baseline="30000" dirty="0" smtClean="0"/>
              <a:t>A)</a:t>
            </a:r>
            <a:r>
              <a:rPr lang="fr-FR" altLang="ja-JP" sz="1200" dirty="0" smtClean="0"/>
              <a:t>, M. </a:t>
            </a:r>
            <a:r>
              <a:rPr lang="fr-FR" altLang="ja-JP" sz="1200" dirty="0" err="1" smtClean="0"/>
              <a:t>Yamanaka</a:t>
            </a:r>
            <a:r>
              <a:rPr lang="fr-FR" altLang="ja-JP" sz="1200" dirty="0" smtClean="0"/>
              <a:t> </a:t>
            </a:r>
            <a:r>
              <a:rPr lang="en-GB" altLang="ja-JP" sz="1200" baseline="30000" dirty="0" smtClean="0"/>
              <a:t>A)</a:t>
            </a:r>
            <a:r>
              <a:rPr lang="fr-FR" altLang="ja-JP" sz="1200" dirty="0" smtClean="0"/>
              <a:t>, F. </a:t>
            </a:r>
            <a:r>
              <a:rPr lang="fr-FR" altLang="ja-JP" sz="1200" dirty="0" err="1" smtClean="0"/>
              <a:t>Yasuda</a:t>
            </a:r>
            <a:r>
              <a:rPr lang="fr-FR" altLang="ja-JP" sz="1200" dirty="0" smtClean="0"/>
              <a:t> </a:t>
            </a:r>
            <a:r>
              <a:rPr lang="en-GB" altLang="ja-JP" sz="1200" baseline="30000" dirty="0" smtClean="0"/>
              <a:t>B)</a:t>
            </a:r>
            <a:r>
              <a:rPr lang="fr-FR" altLang="ja-JP" sz="1200" dirty="0" smtClean="0"/>
              <a:t>, K. </a:t>
            </a:r>
            <a:r>
              <a:rPr lang="fr-FR" altLang="ja-JP" sz="1200" dirty="0" err="1" smtClean="0"/>
              <a:t>Yokoya</a:t>
            </a:r>
            <a:r>
              <a:rPr lang="fr-FR" altLang="ja-JP" sz="1200" dirty="0" smtClean="0"/>
              <a:t> </a:t>
            </a:r>
            <a:r>
              <a:rPr lang="en-GB" altLang="ja-JP" sz="1200" baseline="30000" dirty="0" smtClean="0"/>
              <a:t>A)</a:t>
            </a:r>
            <a:endParaRPr lang="en-GB" altLang="ja-JP" sz="12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GB" altLang="ja-JP" sz="1200" i="1" dirty="0" smtClean="0"/>
          </a:p>
          <a:p>
            <a:pPr marL="0" indent="0">
              <a:buNone/>
            </a:pPr>
            <a:r>
              <a:rPr lang="en-GB" altLang="ja-JP" sz="1200" i="1" dirty="0" smtClean="0"/>
              <a:t>A) KEK</a:t>
            </a:r>
            <a:r>
              <a:rPr lang="en-US" altLang="ja-JP" sz="1200" i="1" dirty="0" smtClean="0"/>
              <a:t>, </a:t>
            </a:r>
            <a:r>
              <a:rPr lang="en-GB" altLang="ja-JP" sz="1200" i="1" dirty="0" smtClean="0"/>
              <a:t>1-1 Oho, Tsukuba-</a:t>
            </a:r>
            <a:r>
              <a:rPr lang="en-GB" altLang="ja-JP" sz="1200" i="1" dirty="0" err="1" smtClean="0"/>
              <a:t>shi</a:t>
            </a:r>
            <a:r>
              <a:rPr lang="en-GB" altLang="ja-JP" sz="1200" i="1" dirty="0" smtClean="0"/>
              <a:t>, Ibaraki-ken, 305-0801, Japan</a:t>
            </a:r>
            <a:endParaRPr lang="ja-JP" altLang="ja-JP" sz="1200" i="1" dirty="0" smtClean="0"/>
          </a:p>
          <a:p>
            <a:pPr marL="0" indent="0">
              <a:buNone/>
            </a:pPr>
            <a:r>
              <a:rPr lang="en-GB" altLang="ja-JP" sz="1200" i="1" dirty="0" smtClean="0"/>
              <a:t>B) The University of Tokyo</a:t>
            </a:r>
            <a:r>
              <a:rPr lang="en-US" altLang="ja-JP" sz="1200" i="1" dirty="0" smtClean="0"/>
              <a:t>, </a:t>
            </a:r>
            <a:r>
              <a:rPr lang="en-GB" altLang="ja-JP" sz="1200" i="1" dirty="0" smtClean="0"/>
              <a:t>7-3-1 </a:t>
            </a:r>
            <a:r>
              <a:rPr lang="en-GB" altLang="ja-JP" sz="1200" i="1" dirty="0" err="1" smtClean="0"/>
              <a:t>Hongo</a:t>
            </a:r>
            <a:r>
              <a:rPr lang="en-GB" altLang="ja-JP" sz="1200" i="1" dirty="0" smtClean="0"/>
              <a:t>, Bunkyo-</a:t>
            </a:r>
            <a:r>
              <a:rPr lang="en-GB" altLang="ja-JP" sz="1200" i="1" dirty="0" err="1" smtClean="0"/>
              <a:t>ku</a:t>
            </a:r>
            <a:r>
              <a:rPr lang="en-GB" altLang="ja-JP" sz="1200" i="1" dirty="0" smtClean="0"/>
              <a:t>, Tokyo, 113-0033, Japan</a:t>
            </a:r>
            <a:endParaRPr lang="en-US" altLang="ja-JP" sz="1200" i="1" dirty="0" smtClean="0"/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8316913" y="6308725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/>
              <a:t>1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26850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179388" y="274638"/>
            <a:ext cx="8640762" cy="417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smtClean="0">
                <a:solidFill>
                  <a:srgbClr val="0070C0"/>
                </a:solidFill>
              </a:rPr>
              <a:t>Japanese High-Pressure Gas code regulation</a:t>
            </a:r>
            <a:endParaRPr lang="ja-JP" altLang="en-US" sz="3200">
              <a:solidFill>
                <a:srgbClr val="0070C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615113" y="63373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F4B4FD5D-3964-4B18-945B-9F0D24CBE2EC}" type="slidenum">
              <a:rPr lang="en-US" altLang="ja-JP" smtClean="0"/>
              <a:pPr eaLnBrk="1" hangingPunct="1"/>
              <a:t>21</a:t>
            </a:fld>
            <a:endParaRPr lang="en-US" altLang="ja-JP" smtClean="0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900113" y="836613"/>
            <a:ext cx="7200900" cy="646112"/>
          </a:xfrm>
          <a:prstGeom prst="rect">
            <a:avLst/>
          </a:prstGeom>
          <a:solidFill>
            <a:srgbClr val="D7FBA3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/>
              <a:t>We must fabricate cavities complying with Japanese High-Pressure Gas (PHG) code if we use the cavities in </a:t>
            </a:r>
            <a:r>
              <a:rPr lang="en-US" altLang="ja-JP" dirty="0" err="1"/>
              <a:t>cryomodule</a:t>
            </a:r>
            <a:r>
              <a:rPr lang="en-US" altLang="ja-JP" dirty="0"/>
              <a:t>.</a:t>
            </a:r>
            <a:endParaRPr lang="ja-JP" alt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47" r="-9" b="22433"/>
          <a:stretch>
            <a:fillRect/>
          </a:stretch>
        </p:blipFill>
        <p:spPr bwMode="auto">
          <a:xfrm>
            <a:off x="1036638" y="1954213"/>
            <a:ext cx="7064375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619250" y="1768475"/>
            <a:ext cx="431800" cy="3698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/>
              <a:t>Ti</a:t>
            </a:r>
            <a:endParaRPr lang="ja-JP" altLang="en-US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708400" y="1589088"/>
            <a:ext cx="431800" cy="3698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/>
              <a:t>Ti</a:t>
            </a:r>
            <a:endParaRPr lang="ja-JP" altLang="en-US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651500" y="1557338"/>
            <a:ext cx="433388" cy="3698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/>
              <a:t>Ti</a:t>
            </a:r>
            <a:endParaRPr lang="ja-JP" altLang="en-US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948488" y="1606550"/>
            <a:ext cx="431800" cy="3698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/>
              <a:t>Ti</a:t>
            </a:r>
            <a:endParaRPr lang="ja-JP" altLang="en-US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443288" y="2813050"/>
            <a:ext cx="481012" cy="3683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/>
              <a:t>Nb</a:t>
            </a:r>
            <a:endParaRPr lang="ja-JP" altLang="en-US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619250" y="2768600"/>
            <a:ext cx="673100" cy="36988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/>
              <a:t>NbTi</a:t>
            </a:r>
            <a:endParaRPr lang="ja-JP" alt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491288" y="2751138"/>
            <a:ext cx="673100" cy="369887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/>
              <a:t>NbTi</a:t>
            </a:r>
            <a:endParaRPr lang="ja-JP" altLang="en-US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42875" y="3406478"/>
            <a:ext cx="8893175" cy="923925"/>
          </a:xfrm>
          <a:prstGeom prst="rect">
            <a:avLst/>
          </a:prstGeom>
          <a:solidFill>
            <a:srgbClr val="CCFFCC"/>
          </a:solidFill>
          <a:ln>
            <a:solidFill>
              <a:srgbClr val="4F81BD"/>
            </a:solidFill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/>
              <a:t>We must confirm the strength of liquid-He pressure-vessel by analysis with simulation and declare the welding details of </a:t>
            </a:r>
            <a:r>
              <a:rPr lang="en-US" altLang="ja-JP" dirty="0" err="1"/>
              <a:t>Nb</a:t>
            </a:r>
            <a:r>
              <a:rPr lang="en-US" altLang="ja-JP" dirty="0"/>
              <a:t> cavity and Ti jacket to the authority. In addition, we must perform series of  pressure tests and report the results to the authority.</a:t>
            </a:r>
            <a:endParaRPr lang="ja-JP" alt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2" r="4057" b="40451"/>
          <a:stretch>
            <a:fillRect/>
          </a:stretch>
        </p:blipFill>
        <p:spPr bwMode="auto">
          <a:xfrm>
            <a:off x="4203700" y="4508500"/>
            <a:ext cx="4059238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正方形/長方形 17"/>
          <p:cNvSpPr>
            <a:spLocks noChangeArrowheads="1"/>
          </p:cNvSpPr>
          <p:nvPr/>
        </p:nvSpPr>
        <p:spPr bwMode="auto">
          <a:xfrm>
            <a:off x="506413" y="4652963"/>
            <a:ext cx="3959225" cy="6477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/>
              <a:t>(Step-1)Bare 9-cell cavity </a:t>
            </a:r>
            <a:r>
              <a:rPr lang="ja-JP" altLang="en-US"/>
              <a:t>（</a:t>
            </a:r>
            <a:r>
              <a:rPr lang="en-US" altLang="ja-JP"/>
              <a:t>pressure-test with water)</a:t>
            </a:r>
            <a:endParaRPr lang="ja-JP" altLang="en-US"/>
          </a:p>
        </p:txBody>
      </p:sp>
      <p:sp>
        <p:nvSpPr>
          <p:cNvPr id="18" name="正方形/長方形 18"/>
          <p:cNvSpPr>
            <a:spLocks noChangeArrowheads="1"/>
          </p:cNvSpPr>
          <p:nvPr/>
        </p:nvSpPr>
        <p:spPr bwMode="auto">
          <a:xfrm>
            <a:off x="506413" y="5807075"/>
            <a:ext cx="3959225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/>
              <a:t>(Step-2)Only He jacket (pressure-test with water)</a:t>
            </a:r>
            <a:endParaRPr lang="ja-JP" altLang="en-US"/>
          </a:p>
        </p:txBody>
      </p:sp>
      <p:sp>
        <p:nvSpPr>
          <p:cNvPr id="19" name="正方形/長方形 19"/>
          <p:cNvSpPr>
            <a:spLocks noChangeArrowheads="1"/>
          </p:cNvSpPr>
          <p:nvPr/>
        </p:nvSpPr>
        <p:spPr bwMode="auto">
          <a:xfrm>
            <a:off x="4279900" y="2711450"/>
            <a:ext cx="2020888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/>
              <a:t>Design = TESLA-like KEK-type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46951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5" t="60205" b="11185"/>
          <a:stretch>
            <a:fillRect/>
          </a:stretch>
        </p:blipFill>
        <p:spPr bwMode="auto">
          <a:xfrm>
            <a:off x="1330325" y="1557338"/>
            <a:ext cx="6227763" cy="22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5"/>
          <p:cNvSpPr>
            <a:spLocks noChangeArrowheads="1"/>
          </p:cNvSpPr>
          <p:nvPr/>
        </p:nvSpPr>
        <p:spPr bwMode="auto">
          <a:xfrm>
            <a:off x="395288" y="981075"/>
            <a:ext cx="8353425" cy="646113"/>
          </a:xfrm>
          <a:prstGeom prst="rect">
            <a:avLst/>
          </a:prstGeom>
          <a:solidFill>
            <a:srgbClr val="CCFFCC"/>
          </a:solidFill>
          <a:ln>
            <a:solidFill>
              <a:srgbClr val="4F81BD"/>
            </a:solidFill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/>
              <a:t>(Step-3)9-cell cavity with welded He jacket </a:t>
            </a:r>
            <a:r>
              <a:rPr lang="ja-JP" altLang="en-US" dirty="0"/>
              <a:t>（</a:t>
            </a:r>
            <a:r>
              <a:rPr lang="en-US" altLang="ja-JP" dirty="0"/>
              <a:t>Pressure-test with gas and liquid penetrant test (PT)</a:t>
            </a:r>
            <a:r>
              <a:rPr lang="ja-JP" altLang="en-US" dirty="0"/>
              <a:t> </a:t>
            </a:r>
            <a:r>
              <a:rPr lang="en-US" altLang="ja-JP" dirty="0"/>
              <a:t>along welding seams between cavity and He jacket)</a:t>
            </a:r>
            <a:endParaRPr lang="ja-JP" altLang="en-US" dirty="0"/>
          </a:p>
        </p:txBody>
      </p:sp>
      <p:sp>
        <p:nvSpPr>
          <p:cNvPr id="4" name="テキスト ボックス 6"/>
          <p:cNvSpPr txBox="1">
            <a:spLocks noChangeArrowheads="1"/>
          </p:cNvSpPr>
          <p:nvPr/>
        </p:nvSpPr>
        <p:spPr bwMode="auto">
          <a:xfrm>
            <a:off x="233363" y="3933825"/>
            <a:ext cx="8748712" cy="922338"/>
          </a:xfrm>
          <a:prstGeom prst="rect">
            <a:avLst/>
          </a:prstGeom>
          <a:solidFill>
            <a:srgbClr val="CCFFCC"/>
          </a:solidFill>
          <a:ln>
            <a:solidFill>
              <a:srgbClr val="4F81BD"/>
            </a:solidFill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FF0000"/>
                </a:solidFill>
              </a:rPr>
              <a:t>All the HPG-code process of past STF cavities had been done by the cavity vendor. But we (KEK/CFF) are trying to do the HPG process of KEK/CFF cavities by ourselves. 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79388" y="274638"/>
            <a:ext cx="8640762" cy="417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smtClean="0">
                <a:solidFill>
                  <a:srgbClr val="0070C0"/>
                </a:solidFill>
              </a:rPr>
              <a:t>Japanese High-Pressure Gas code regulation</a:t>
            </a:r>
            <a:endParaRPr lang="ja-JP" altLang="en-US" sz="3200">
              <a:solidFill>
                <a:srgbClr val="0070C0"/>
              </a:solidFill>
            </a:endParaRPr>
          </a:p>
        </p:txBody>
      </p:sp>
      <p:sp>
        <p:nvSpPr>
          <p:cNvPr id="6" name="正方形/長方形 8"/>
          <p:cNvSpPr>
            <a:spLocks noChangeArrowheads="1"/>
          </p:cNvSpPr>
          <p:nvPr/>
        </p:nvSpPr>
        <p:spPr bwMode="auto">
          <a:xfrm>
            <a:off x="233363" y="5157788"/>
            <a:ext cx="8766175" cy="1476375"/>
          </a:xfrm>
          <a:prstGeom prst="rect">
            <a:avLst/>
          </a:prstGeom>
          <a:solidFill>
            <a:srgbClr val="CCFFCC"/>
          </a:solidFill>
          <a:ln>
            <a:solidFill>
              <a:srgbClr val="4F81BD"/>
            </a:solidFill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/>
              <a:t>For realization of ILC, we need more cavity-vendors in Japan. In addition, in case of ILC in Japan, 2/3 of cavities might be imported from foreign vendors. If we (KEK/CFF) have the experience of HPG-code process, KEK/CFF can guide new and/or foreign vendors for the Japanese HPG-code process.</a:t>
            </a:r>
          </a:p>
          <a:p>
            <a:pPr eaLnBrk="1" hangingPunct="1"/>
            <a:r>
              <a:rPr lang="en-US" altLang="ja-JP" dirty="0"/>
              <a:t>Also if KEK/CFF controls the HPG-code process, the cavity cost might be reduced.</a:t>
            </a:r>
            <a:endParaRPr lang="ja-JP" altLang="en-US" dirty="0"/>
          </a:p>
        </p:txBody>
      </p:sp>
      <p:sp>
        <p:nvSpPr>
          <p:cNvPr id="7" name="右矢印 6"/>
          <p:cNvSpPr/>
          <p:nvPr/>
        </p:nvSpPr>
        <p:spPr>
          <a:xfrm rot="5400000">
            <a:off x="4416425" y="4583113"/>
            <a:ext cx="503238" cy="646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187450" y="2149475"/>
            <a:ext cx="500063" cy="36988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solidFill>
                  <a:schemeClr val="bg1"/>
                </a:solidFill>
              </a:rPr>
              <a:t>PT</a:t>
            </a:r>
            <a:endParaRPr lang="ja-JP" altLang="en-US">
              <a:solidFill>
                <a:schemeClr val="bg1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1687513" y="2335213"/>
            <a:ext cx="901700" cy="4460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>
            <a:off x="6588125" y="2514600"/>
            <a:ext cx="576263" cy="255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7164388" y="2276475"/>
            <a:ext cx="500062" cy="36988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solidFill>
                  <a:schemeClr val="bg1"/>
                </a:solidFill>
              </a:rPr>
              <a:t>PT</a:t>
            </a:r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26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smtClean="0"/>
              <a:t>Note 1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The </a:t>
            </a:r>
            <a:r>
              <a:rPr lang="en-US" altLang="ja-JP" dirty="0"/>
              <a:t>meeting has focused on the LCLS tuner design and development </a:t>
            </a:r>
          </a:p>
          <a:p>
            <a:pPr marL="0" indent="0">
              <a:buNone/>
            </a:pPr>
            <a:r>
              <a:rPr lang="en-US" altLang="ja-JP" dirty="0" smtClean="0"/>
              <a:t>carried </a:t>
            </a:r>
            <a:r>
              <a:rPr lang="en-US" altLang="ja-JP" dirty="0"/>
              <a:t>out at </a:t>
            </a:r>
            <a:r>
              <a:rPr lang="en-US" altLang="ja-JP" dirty="0" err="1"/>
              <a:t>Fermilab</a:t>
            </a:r>
            <a:r>
              <a:rPr lang="en-US" altLang="ja-JP" dirty="0"/>
              <a:t> in cooperation with SLAC. 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b="1" dirty="0" err="1">
                <a:solidFill>
                  <a:srgbClr val="3366FF"/>
                </a:solidFill>
              </a:rPr>
              <a:t>Yuriy</a:t>
            </a:r>
            <a:r>
              <a:rPr lang="en-US" altLang="ja-JP" b="1" dirty="0">
                <a:solidFill>
                  <a:srgbClr val="3366FF"/>
                </a:solidFill>
              </a:rPr>
              <a:t> (</a:t>
            </a:r>
            <a:r>
              <a:rPr lang="en-US" altLang="ja-JP" b="1" dirty="0" err="1">
                <a:solidFill>
                  <a:srgbClr val="3366FF"/>
                </a:solidFill>
              </a:rPr>
              <a:t>Pischalnikov</a:t>
            </a:r>
            <a:r>
              <a:rPr lang="en-US" altLang="ja-JP" b="1" dirty="0">
                <a:solidFill>
                  <a:srgbClr val="3366FF"/>
                </a:solidFill>
              </a:rPr>
              <a:t>) </a:t>
            </a:r>
            <a:r>
              <a:rPr lang="en-US" altLang="ja-JP" dirty="0"/>
              <a:t>gave the primary presentation, and it covered </a:t>
            </a:r>
          </a:p>
          <a:p>
            <a:pPr marL="0" indent="0">
              <a:buNone/>
            </a:pPr>
            <a:r>
              <a:rPr lang="en-US" altLang="ja-JP" dirty="0"/>
              <a:t>the effort for a new end-lever tuner design extended from the Tesla/EXFEL </a:t>
            </a:r>
          </a:p>
          <a:p>
            <a:pPr marL="0" indent="0">
              <a:buNone/>
            </a:pPr>
            <a:r>
              <a:rPr lang="en-US" altLang="ja-JP" dirty="0"/>
              <a:t>tuner design originally made at CEA-</a:t>
            </a:r>
            <a:r>
              <a:rPr lang="en-US" altLang="ja-JP" dirty="0" err="1"/>
              <a:t>Saclary</a:t>
            </a:r>
            <a:r>
              <a:rPr lang="en-US" altLang="ja-JP" dirty="0"/>
              <a:t>. and for a prototype development </a:t>
            </a:r>
          </a:p>
          <a:p>
            <a:pPr marL="0" indent="0">
              <a:buNone/>
            </a:pPr>
            <a:r>
              <a:rPr lang="en-US" altLang="ja-JP" dirty="0"/>
              <a:t>status. 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A prototype has just been completed, through a contract, at </a:t>
            </a:r>
            <a:r>
              <a:rPr lang="en-US" altLang="ja-JP" dirty="0" err="1"/>
              <a:t>Fermilab</a:t>
            </a:r>
            <a:r>
              <a:rPr lang="en-US" altLang="ja-JP" dirty="0"/>
              <a:t>, and </a:t>
            </a:r>
          </a:p>
          <a:p>
            <a:pPr marL="0" indent="0">
              <a:buNone/>
            </a:pPr>
            <a:r>
              <a:rPr lang="en-US" altLang="ja-JP" dirty="0"/>
              <a:t>it is to be tested at a test bench and also at the HTS (horizontal test station)</a:t>
            </a:r>
          </a:p>
          <a:p>
            <a:pPr marL="0" indent="0">
              <a:buNone/>
            </a:pPr>
            <a:r>
              <a:rPr lang="en-US" altLang="ja-JP" dirty="0"/>
              <a:t>at </a:t>
            </a:r>
            <a:r>
              <a:rPr lang="en-US" altLang="ja-JP" dirty="0" err="1"/>
              <a:t>Fermilab</a:t>
            </a:r>
            <a:r>
              <a:rPr lang="en-US" altLang="ja-JP" dirty="0"/>
              <a:t> in this autumn. 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b="1" dirty="0">
                <a:solidFill>
                  <a:srgbClr val="3366FF"/>
                </a:solidFill>
              </a:rPr>
              <a:t>Guillaume (</a:t>
            </a:r>
            <a:r>
              <a:rPr lang="en-US" altLang="ja-JP" b="1" dirty="0" err="1">
                <a:solidFill>
                  <a:srgbClr val="3366FF"/>
                </a:solidFill>
              </a:rPr>
              <a:t>Devanz</a:t>
            </a:r>
            <a:r>
              <a:rPr lang="en-US" altLang="ja-JP" b="1" dirty="0">
                <a:solidFill>
                  <a:srgbClr val="3366FF"/>
                </a:solidFill>
              </a:rPr>
              <a:t>) and Carlo (</a:t>
            </a:r>
            <a:r>
              <a:rPr lang="en-US" altLang="ja-JP" b="1" dirty="0" err="1">
                <a:solidFill>
                  <a:srgbClr val="3366FF"/>
                </a:solidFill>
              </a:rPr>
              <a:t>Pagani</a:t>
            </a:r>
            <a:r>
              <a:rPr lang="en-US" altLang="ja-JP" b="1" dirty="0">
                <a:solidFill>
                  <a:srgbClr val="3366FF"/>
                </a:solidFill>
              </a:rPr>
              <a:t>) </a:t>
            </a:r>
            <a:r>
              <a:rPr lang="en-US" altLang="ja-JP" dirty="0"/>
              <a:t>gave us their comments from their </a:t>
            </a:r>
          </a:p>
          <a:p>
            <a:pPr marL="0" indent="0">
              <a:buNone/>
            </a:pPr>
            <a:r>
              <a:rPr lang="en-US" altLang="ja-JP" dirty="0"/>
              <a:t>professional experiences with positive attitudes for this developments.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14/09/29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116E-1E24-204F-A7B8-C9EF31C001E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23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20593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/>
              <a:t>Note 2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ja-JP" altLang="en-US" dirty="0"/>
          </a:p>
          <a:p>
            <a:pPr marL="0" indent="0">
              <a:buNone/>
            </a:pPr>
            <a:r>
              <a:rPr lang="en-US" altLang="ja-JP" b="1" dirty="0" err="1">
                <a:solidFill>
                  <a:srgbClr val="3366FF"/>
                </a:solidFill>
              </a:rPr>
              <a:t>Kurts</a:t>
            </a:r>
            <a:r>
              <a:rPr lang="en-US" altLang="ja-JP" b="1" dirty="0">
                <a:solidFill>
                  <a:srgbClr val="3366FF"/>
                </a:solidFill>
              </a:rPr>
              <a:t> (</a:t>
            </a:r>
            <a:r>
              <a:rPr lang="en-US" altLang="ja-JP" b="1" dirty="0" err="1">
                <a:solidFill>
                  <a:srgbClr val="3366FF"/>
                </a:solidFill>
              </a:rPr>
              <a:t>Artoos</a:t>
            </a:r>
            <a:r>
              <a:rPr lang="en-US" altLang="ja-JP" b="1" dirty="0">
                <a:solidFill>
                  <a:srgbClr val="3366FF"/>
                </a:solidFill>
              </a:rPr>
              <a:t>) </a:t>
            </a:r>
            <a:r>
              <a:rPr lang="en-US" altLang="ja-JP" dirty="0"/>
              <a:t>presented his experiences on the frequency tuners specially on </a:t>
            </a:r>
          </a:p>
          <a:p>
            <a:pPr marL="0" indent="0">
              <a:buNone/>
            </a:pPr>
            <a:r>
              <a:rPr lang="en-US" altLang="ja-JP" dirty="0"/>
              <a:t>the CERN-SPL cavity frequency tuner tests recently carried out and on the </a:t>
            </a:r>
          </a:p>
          <a:p>
            <a:pPr marL="0" indent="0">
              <a:buNone/>
            </a:pPr>
            <a:r>
              <a:rPr lang="en-US" altLang="ja-JP" dirty="0"/>
              <a:t>CERN-ISOLDE cavity tuner design and development. 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b="1" dirty="0">
                <a:solidFill>
                  <a:srgbClr val="3366FF"/>
                </a:solidFill>
              </a:rPr>
              <a:t>Akira </a:t>
            </a:r>
            <a:r>
              <a:rPr lang="en-US" altLang="ja-JP" dirty="0"/>
              <a:t>(Yamamoto) introduced a </a:t>
            </a:r>
            <a:r>
              <a:rPr lang="en-US" altLang="ja-JP" dirty="0" smtClean="0"/>
              <a:t>major </a:t>
            </a:r>
            <a:r>
              <a:rPr lang="en-US" altLang="ja-JP" dirty="0"/>
              <a:t>effort for negotiation with </a:t>
            </a:r>
          </a:p>
          <a:p>
            <a:pPr marL="0" indent="0">
              <a:buNone/>
            </a:pPr>
            <a:r>
              <a:rPr lang="en-US" altLang="ja-JP" dirty="0"/>
              <a:t>the High-Pressure-Code Authority in Japan to have reached an </a:t>
            </a:r>
          </a:p>
          <a:p>
            <a:pPr marL="0" indent="0">
              <a:buNone/>
            </a:pPr>
            <a:r>
              <a:rPr lang="en-US" altLang="ja-JP" dirty="0"/>
              <a:t>optimized solution for the cavity inspection in a safe and cost-effective way.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b="1" dirty="0" smtClean="0">
                <a:solidFill>
                  <a:srgbClr val="3366FF"/>
                </a:solidFill>
              </a:rPr>
              <a:t>Tom </a:t>
            </a:r>
            <a:r>
              <a:rPr lang="en-US" altLang="ja-JP" b="1" dirty="0">
                <a:solidFill>
                  <a:srgbClr val="3366FF"/>
                </a:solidFill>
              </a:rPr>
              <a:t>(Peterson) </a:t>
            </a:r>
            <a:r>
              <a:rPr lang="en-US" altLang="ja-JP" dirty="0"/>
              <a:t>commented remotely the importance of this development </a:t>
            </a:r>
          </a:p>
          <a:p>
            <a:pPr marL="0" indent="0">
              <a:buNone/>
            </a:pPr>
            <a:r>
              <a:rPr lang="en-US" altLang="ja-JP" dirty="0"/>
              <a:t>from LCLS cavity development view for maximizing a possibility to use </a:t>
            </a:r>
          </a:p>
          <a:p>
            <a:pPr marL="0" indent="0">
              <a:buNone/>
            </a:pPr>
            <a:r>
              <a:rPr lang="en-US" altLang="ja-JP" dirty="0"/>
              <a:t>the ILC type (short) cavities developed by using existing ones. 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14/09/29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116E-1E24-204F-A7B8-C9EF31C001E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25785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/>
              <a:t>Note 3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7743" y="1408512"/>
            <a:ext cx="8519057" cy="49478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altLang="ja-JP" b="1" dirty="0">
                <a:solidFill>
                  <a:srgbClr val="3366FF"/>
                </a:solidFill>
              </a:rPr>
              <a:t>Olivier (Napoli), Mark (Champion), Erik (Jensen), Hitoshi (</a:t>
            </a:r>
            <a:r>
              <a:rPr lang="en-US" altLang="ja-JP" b="1" dirty="0" err="1">
                <a:solidFill>
                  <a:srgbClr val="3366FF"/>
                </a:solidFill>
              </a:rPr>
              <a:t>Hayano</a:t>
            </a:r>
            <a:r>
              <a:rPr lang="en-US" altLang="ja-JP" b="1" dirty="0">
                <a:solidFill>
                  <a:srgbClr val="3366FF"/>
                </a:solidFill>
              </a:rPr>
              <a:t>), and </a:t>
            </a:r>
            <a:r>
              <a:rPr lang="en-US" altLang="ja-JP" b="1" dirty="0" err="1">
                <a:solidFill>
                  <a:srgbClr val="3366FF"/>
                </a:solidFill>
              </a:rPr>
              <a:t>Steinar</a:t>
            </a:r>
            <a:r>
              <a:rPr lang="en-US" altLang="ja-JP" b="1" dirty="0">
                <a:solidFill>
                  <a:srgbClr val="3366FF"/>
                </a:solidFill>
              </a:rPr>
              <a:t> (</a:t>
            </a:r>
            <a:r>
              <a:rPr lang="en-US" altLang="ja-JP" b="1" dirty="0" err="1">
                <a:solidFill>
                  <a:srgbClr val="3366FF"/>
                </a:solidFill>
              </a:rPr>
              <a:t>Stepnes</a:t>
            </a:r>
            <a:r>
              <a:rPr lang="en-US" altLang="ja-JP" b="1" dirty="0" smtClean="0">
                <a:solidFill>
                  <a:srgbClr val="3366FF"/>
                </a:solidFill>
              </a:rPr>
              <a:t>): </a:t>
            </a:r>
            <a:r>
              <a:rPr lang="en-US" altLang="ja-JP" dirty="0" smtClean="0"/>
              <a:t>stated </a:t>
            </a:r>
            <a:r>
              <a:rPr lang="en-US" altLang="ja-JP" dirty="0"/>
              <a:t>that the design sounds OK, and did not find a show-stopper.  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solidFill>
                  <a:srgbClr val="3366FF"/>
                </a:solidFill>
              </a:rPr>
              <a:t>Akira </a:t>
            </a:r>
            <a:r>
              <a:rPr lang="en-US" altLang="ja-JP" dirty="0"/>
              <a:t>suggested a possibility to organize </a:t>
            </a:r>
            <a:r>
              <a:rPr lang="en-US" altLang="ja-JP" dirty="0" smtClean="0"/>
              <a:t>the</a:t>
            </a:r>
            <a:r>
              <a:rPr lang="en-US" altLang="ja-JP" dirty="0" smtClean="0">
                <a:solidFill>
                  <a:srgbClr val="008000"/>
                </a:solidFill>
              </a:rPr>
              <a:t> prototype </a:t>
            </a:r>
            <a:r>
              <a:rPr lang="en-US" altLang="ja-JP" dirty="0">
                <a:solidFill>
                  <a:srgbClr val="008000"/>
                </a:solidFill>
              </a:rPr>
              <a:t>tuner test also  to be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008000"/>
                </a:solidFill>
              </a:rPr>
              <a:t>carried out at CERN, </a:t>
            </a:r>
            <a:r>
              <a:rPr lang="en-US" altLang="ja-JP" dirty="0"/>
              <a:t>after </a:t>
            </a:r>
            <a:r>
              <a:rPr lang="en-US" altLang="ja-JP" dirty="0" smtClean="0"/>
              <a:t>the </a:t>
            </a:r>
            <a:r>
              <a:rPr lang="en-US" altLang="ja-JP" dirty="0"/>
              <a:t>test at </a:t>
            </a:r>
            <a:r>
              <a:rPr lang="en-US" altLang="ja-JP" dirty="0" err="1"/>
              <a:t>Fermilab</a:t>
            </a:r>
            <a:r>
              <a:rPr lang="en-US" altLang="ja-JP" dirty="0" smtClean="0"/>
              <a:t>, to establish common </a:t>
            </a:r>
            <a:r>
              <a:rPr lang="en-US" altLang="ja-JP" dirty="0"/>
              <a:t>understanding </a:t>
            </a:r>
            <a:r>
              <a:rPr lang="en-US" altLang="ja-JP" dirty="0" smtClean="0"/>
              <a:t>among </a:t>
            </a:r>
            <a:r>
              <a:rPr lang="en-US" altLang="ja-JP" dirty="0"/>
              <a:t>world-wide </a:t>
            </a:r>
            <a:r>
              <a:rPr lang="en-US" altLang="ja-JP" dirty="0" smtClean="0"/>
              <a:t>experts and to prospect the future.  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As a summary, the </a:t>
            </a:r>
            <a:r>
              <a:rPr lang="en-US" altLang="ja-JP" dirty="0" err="1" smtClean="0"/>
              <a:t>Fermilab’s</a:t>
            </a:r>
            <a:r>
              <a:rPr lang="en-US" altLang="ja-JP" dirty="0" smtClean="0"/>
              <a:t> design and development of a new wider lever-tuner should meet the requirements, </a:t>
            </a:r>
            <a:r>
              <a:rPr lang="en-US" altLang="ja-JP" dirty="0"/>
              <a:t>and </a:t>
            </a:r>
            <a:r>
              <a:rPr lang="en-US" altLang="ja-JP" dirty="0" smtClean="0"/>
              <a:t>it is encouraged </a:t>
            </a:r>
            <a:r>
              <a:rPr lang="en-US" altLang="ja-JP" dirty="0"/>
              <a:t>to go forward along this direction</a:t>
            </a:r>
            <a:r>
              <a:rPr lang="en-US" altLang="ja-JP" dirty="0" smtClean="0"/>
              <a:t>.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Following subjects should be further investigated: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Access-ability </a:t>
            </a:r>
            <a:r>
              <a:rPr lang="en-US" altLang="ja-JP" dirty="0" smtClean="0"/>
              <a:t>and/or maintenance-ability of the active components, for the best operational availability to be anticipated, </a:t>
            </a:r>
          </a:p>
          <a:p>
            <a:pPr lvl="1"/>
            <a:r>
              <a:rPr lang="en-US" altLang="ja-JP" dirty="0" smtClean="0"/>
              <a:t>Tuner assembly procedure in harmonization with </a:t>
            </a:r>
            <a:r>
              <a:rPr lang="en-US" altLang="ja-JP" dirty="0" smtClean="0">
                <a:solidFill>
                  <a:srgbClr val="FF0000"/>
                </a:solidFill>
              </a:rPr>
              <a:t>cavity string alignment </a:t>
            </a:r>
            <a:r>
              <a:rPr lang="en-US" altLang="ja-JP" dirty="0" smtClean="0"/>
              <a:t>work/check to be available after the tuner assembly work, 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High-Pressure-Code </a:t>
            </a:r>
            <a:r>
              <a:rPr lang="en-US" altLang="ja-JP" dirty="0" smtClean="0"/>
              <a:t>(HPC) Issues: how we may manage it with technical and cost effective way. 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Applicability</a:t>
            </a:r>
            <a:r>
              <a:rPr lang="en-US" altLang="ja-JP" dirty="0" smtClean="0"/>
              <a:t> of the new tuner design for both the shorter (ILC-type) and the ordinal (EXFEL-type) cavities as a common design (or not), </a:t>
            </a:r>
          </a:p>
          <a:p>
            <a:pPr lvl="1"/>
            <a:r>
              <a:rPr lang="en-US" altLang="ja-JP" dirty="0" smtClean="0"/>
              <a:t>The possibility of </a:t>
            </a:r>
            <a:r>
              <a:rPr lang="en-US" altLang="ja-JP" dirty="0" smtClean="0">
                <a:solidFill>
                  <a:srgbClr val="FF0000"/>
                </a:solidFill>
              </a:rPr>
              <a:t>the new tuner test </a:t>
            </a:r>
            <a:r>
              <a:rPr lang="en-US" altLang="ja-JP" dirty="0" smtClean="0"/>
              <a:t>to be carried out also at other laboratories to share the understanding and to prospect the future applications. 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We agreed </a:t>
            </a:r>
            <a:r>
              <a:rPr lang="en-US" altLang="ja-JP" dirty="0"/>
              <a:t>to organize the </a:t>
            </a:r>
            <a:r>
              <a:rPr lang="en-US" altLang="ja-JP" dirty="0">
                <a:solidFill>
                  <a:srgbClr val="3366FF"/>
                </a:solidFill>
              </a:rPr>
              <a:t>next meeting to be held at </a:t>
            </a:r>
            <a:r>
              <a:rPr lang="en-US" altLang="ja-JP" dirty="0" err="1" smtClean="0">
                <a:solidFill>
                  <a:srgbClr val="3366FF"/>
                </a:solidFill>
              </a:rPr>
              <a:t>Fermilab</a:t>
            </a:r>
            <a:r>
              <a:rPr lang="en-US" altLang="ja-JP" dirty="0" smtClean="0">
                <a:solidFill>
                  <a:srgbClr val="3366FF"/>
                </a:solidFill>
              </a:rPr>
              <a:t>, on </a:t>
            </a:r>
            <a:r>
              <a:rPr lang="en-US" altLang="ja-JP" dirty="0">
                <a:solidFill>
                  <a:srgbClr val="FF0000"/>
                </a:solidFill>
              </a:rPr>
              <a:t>13 </a:t>
            </a:r>
            <a:r>
              <a:rPr lang="en-US" altLang="ja-JP" dirty="0" smtClean="0">
                <a:solidFill>
                  <a:srgbClr val="FF0000"/>
                </a:solidFill>
              </a:rPr>
              <a:t>October</a:t>
            </a:r>
            <a:r>
              <a:rPr lang="en-US" altLang="ja-JP" dirty="0" smtClean="0">
                <a:solidFill>
                  <a:srgbClr val="008000"/>
                </a:solidFill>
              </a:rPr>
              <a:t>,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/>
              <a:t>and the discussions to be progressed, based on further progress at </a:t>
            </a:r>
            <a:r>
              <a:rPr lang="en-US" altLang="ja-JP" dirty="0" err="1" smtClean="0"/>
              <a:t>Fermilab</a:t>
            </a:r>
            <a:r>
              <a:rPr lang="en-US" altLang="ja-JP" dirty="0" smtClean="0"/>
              <a:t>. </a:t>
            </a:r>
            <a:r>
              <a:rPr lang="en-US" altLang="ja-JP" dirty="0"/>
              <a:t> 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14/09/29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116E-1E24-204F-A7B8-C9EF31C001E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25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5589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600" b="1" dirty="0" smtClean="0"/>
              <a:t>The 2</a:t>
            </a:r>
            <a:r>
              <a:rPr kumimoji="1" lang="en-US" altLang="ja-JP" sz="3600" b="1" baseline="30000" dirty="0" smtClean="0"/>
              <a:t>nd</a:t>
            </a:r>
            <a:r>
              <a:rPr kumimoji="1" lang="en-US" altLang="ja-JP" sz="3600" b="1" dirty="0" smtClean="0"/>
              <a:t> Workshop at </a:t>
            </a:r>
            <a:r>
              <a:rPr kumimoji="1" lang="en-US" altLang="ja-JP" sz="3600" b="1" dirty="0" err="1" smtClean="0"/>
              <a:t>Fermilab</a:t>
            </a:r>
            <a:r>
              <a:rPr kumimoji="1" lang="en-US" altLang="ja-JP" sz="3600" b="1" dirty="0" smtClean="0"/>
              <a:t>, 13 Oct.  </a:t>
            </a:r>
            <a:br>
              <a:rPr kumimoji="1" lang="en-US" altLang="ja-JP" sz="3600" b="1" dirty="0" smtClean="0"/>
            </a:br>
            <a:r>
              <a:rPr lang="en-US" altLang="ja-JP" sz="3600" b="1" dirty="0" smtClean="0"/>
              <a:t>Agenda</a:t>
            </a:r>
            <a:endParaRPr kumimoji="1" lang="ja-JP" altLang="en-US" sz="36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  <a:ln>
            <a:solidFill>
              <a:srgbClr val="4F81BD"/>
            </a:solidFill>
          </a:ln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altLang="ja-JP" dirty="0"/>
              <a:t>Monday, October 13, 2014 </a:t>
            </a:r>
          </a:p>
          <a:p>
            <a:pPr marL="0" indent="0">
              <a:buNone/>
            </a:pPr>
            <a:r>
              <a:rPr lang="en-US" altLang="ja-JP" dirty="0"/>
              <a:t>08:00 - 08:10 </a:t>
            </a:r>
            <a:r>
              <a:rPr lang="en-US" altLang="ja-JP" dirty="0" smtClean="0"/>
              <a:t>	Welcome </a:t>
            </a:r>
            <a:r>
              <a:rPr lang="en-US" altLang="ja-JP" i="1" dirty="0"/>
              <a:t>10'</a:t>
            </a:r>
            <a:r>
              <a:rPr lang="en-US" altLang="ja-JP" dirty="0"/>
              <a:t> Speakers: Camille Ginsburg (</a:t>
            </a:r>
            <a:r>
              <a:rPr lang="en-US" altLang="ja-JP" dirty="0" err="1"/>
              <a:t>Fermilab</a:t>
            </a:r>
            <a:r>
              <a:rPr lang="en-US" altLang="ja-JP" dirty="0"/>
              <a:t>), </a:t>
            </a:r>
            <a:r>
              <a:rPr lang="en-US" altLang="ja-JP" dirty="0" smtClean="0"/>
              <a:t>Akira </a:t>
            </a:r>
            <a:r>
              <a:rPr lang="en-US" altLang="ja-JP" dirty="0"/>
              <a:t>Yamamoto (KEK) </a:t>
            </a:r>
          </a:p>
          <a:p>
            <a:pPr marL="0" indent="0">
              <a:buNone/>
            </a:pPr>
            <a:r>
              <a:rPr lang="en-US" altLang="ja-JP" dirty="0"/>
              <a:t>08:10 - 08:30 </a:t>
            </a:r>
            <a:r>
              <a:rPr lang="en-US" altLang="ja-JP" dirty="0" smtClean="0"/>
              <a:t>	Summary </a:t>
            </a:r>
            <a:r>
              <a:rPr lang="en-US" altLang="ja-JP" dirty="0"/>
              <a:t>and open issues from the CERN meeting </a:t>
            </a:r>
            <a:r>
              <a:rPr lang="en-US" altLang="ja-JP" i="1" dirty="0"/>
              <a:t>20'</a:t>
            </a:r>
            <a:r>
              <a:rPr lang="en-US" altLang="ja-JP" dirty="0"/>
              <a:t> Speaker: </a:t>
            </a:r>
            <a:r>
              <a:rPr lang="en-US" altLang="ja-JP" dirty="0" smtClean="0"/>
              <a:t>Akira </a:t>
            </a:r>
            <a:r>
              <a:rPr lang="en-US" altLang="ja-JP" dirty="0"/>
              <a:t>Yamamoto (KEK) </a:t>
            </a:r>
          </a:p>
          <a:p>
            <a:pPr marL="0" indent="0">
              <a:buNone/>
            </a:pPr>
            <a:r>
              <a:rPr lang="en-US" altLang="ja-JP" dirty="0"/>
              <a:t>08:30 - 09:00 </a:t>
            </a:r>
            <a:r>
              <a:rPr lang="en-US" altLang="ja-JP" dirty="0" smtClean="0"/>
              <a:t>	LCLS</a:t>
            </a:r>
            <a:r>
              <a:rPr lang="en-US" altLang="ja-JP" dirty="0"/>
              <a:t>-II tuner mechanics, especially accessibility, tuner accessibility mock-up </a:t>
            </a:r>
            <a:r>
              <a:rPr lang="en-US" altLang="ja-JP" i="1" dirty="0"/>
              <a:t>30'</a:t>
            </a:r>
            <a:r>
              <a:rPr lang="en-US" altLang="ja-JP" dirty="0"/>
              <a:t> </a:t>
            </a:r>
            <a:r>
              <a:rPr lang="en-US" altLang="ja-JP" dirty="0" smtClean="0"/>
              <a:t>							Speakers</a:t>
            </a:r>
            <a:r>
              <a:rPr lang="en-US" altLang="ja-JP" dirty="0"/>
              <a:t>: </a:t>
            </a:r>
            <a:r>
              <a:rPr lang="en-US" altLang="ja-JP" dirty="0" err="1"/>
              <a:t>Evgueni</a:t>
            </a:r>
            <a:r>
              <a:rPr lang="en-US" altLang="ja-JP" dirty="0"/>
              <a:t> </a:t>
            </a:r>
            <a:r>
              <a:rPr lang="en-US" altLang="ja-JP" dirty="0" err="1"/>
              <a:t>Borissov</a:t>
            </a:r>
            <a:r>
              <a:rPr lang="en-US" altLang="ja-JP" dirty="0"/>
              <a:t> (</a:t>
            </a:r>
            <a:r>
              <a:rPr lang="en-US" altLang="ja-JP" dirty="0" err="1"/>
              <a:t>Fermilab</a:t>
            </a:r>
            <a:r>
              <a:rPr lang="en-US" altLang="ja-JP" dirty="0"/>
              <a:t>), Dr. </a:t>
            </a:r>
            <a:r>
              <a:rPr lang="en-US" altLang="ja-JP" dirty="0" err="1"/>
              <a:t>Yuriy</a:t>
            </a:r>
            <a:r>
              <a:rPr lang="en-US" altLang="ja-JP" dirty="0"/>
              <a:t> </a:t>
            </a:r>
            <a:r>
              <a:rPr lang="en-US" altLang="ja-JP" dirty="0" err="1"/>
              <a:t>Pischalnikov</a:t>
            </a:r>
            <a:r>
              <a:rPr lang="en-US" altLang="ja-JP" dirty="0"/>
              <a:t> (</a:t>
            </a:r>
            <a:r>
              <a:rPr lang="en-US" altLang="ja-JP" dirty="0" err="1"/>
              <a:t>Fermilab</a:t>
            </a:r>
            <a:r>
              <a:rPr lang="en-US" altLang="ja-JP" dirty="0"/>
              <a:t>) </a:t>
            </a:r>
          </a:p>
          <a:p>
            <a:pPr marL="0" indent="0">
              <a:buNone/>
            </a:pPr>
            <a:r>
              <a:rPr lang="en-US" altLang="ja-JP" dirty="0"/>
              <a:t>09:00 - 09:30 </a:t>
            </a:r>
            <a:r>
              <a:rPr lang="en-US" altLang="ja-JP" dirty="0" smtClean="0"/>
              <a:t>	</a:t>
            </a:r>
            <a:r>
              <a:rPr lang="en-US" altLang="ja-JP" dirty="0" err="1" smtClean="0"/>
              <a:t>Saclay</a:t>
            </a:r>
            <a:r>
              <a:rPr lang="en-US" altLang="ja-JP" dirty="0" smtClean="0"/>
              <a:t> </a:t>
            </a:r>
            <a:r>
              <a:rPr lang="en-US" altLang="ja-JP" dirty="0"/>
              <a:t>1 tuner for CW operations at HZB </a:t>
            </a:r>
            <a:r>
              <a:rPr lang="en-US" altLang="ja-JP" i="1" dirty="0"/>
              <a:t>30'</a:t>
            </a:r>
            <a:r>
              <a:rPr lang="en-US" altLang="ja-JP" dirty="0"/>
              <a:t> 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			Speaker</a:t>
            </a:r>
            <a:r>
              <a:rPr lang="en-US" altLang="ja-JP" dirty="0"/>
              <a:t>: Dr. Axel Neumann (Helmholtz </a:t>
            </a:r>
            <a:r>
              <a:rPr lang="en-US" altLang="ja-JP" dirty="0" err="1"/>
              <a:t>Zentrum</a:t>
            </a:r>
            <a:r>
              <a:rPr lang="en-US" altLang="ja-JP" dirty="0"/>
              <a:t> Berlin) </a:t>
            </a:r>
          </a:p>
          <a:p>
            <a:pPr marL="0" indent="0">
              <a:buNone/>
            </a:pPr>
            <a:r>
              <a:rPr lang="en-US" altLang="ja-JP" dirty="0"/>
              <a:t>09:30 - 10:00 </a:t>
            </a:r>
            <a:r>
              <a:rPr lang="en-US" altLang="ja-JP" dirty="0" smtClean="0"/>
              <a:t>	Experience </a:t>
            </a:r>
            <a:r>
              <a:rPr lang="en-US" altLang="ja-JP" dirty="0"/>
              <a:t>with tuner integration/alignment with cavity string and </a:t>
            </a:r>
            <a:r>
              <a:rPr lang="en-US" altLang="ja-JP" dirty="0" err="1"/>
              <a:t>cryomodules</a:t>
            </a:r>
            <a:r>
              <a:rPr lang="en-US" altLang="ja-JP" dirty="0"/>
              <a:t> at </a:t>
            </a:r>
            <a:r>
              <a:rPr lang="en-US" altLang="ja-JP" dirty="0" smtClean="0"/>
              <a:t>					CEA</a:t>
            </a:r>
            <a:r>
              <a:rPr lang="en-US" altLang="ja-JP" dirty="0"/>
              <a:t>-</a:t>
            </a:r>
            <a:r>
              <a:rPr lang="en-US" altLang="ja-JP" dirty="0" err="1"/>
              <a:t>Saclay</a:t>
            </a:r>
            <a:r>
              <a:rPr lang="en-US" altLang="ja-JP" dirty="0"/>
              <a:t> </a:t>
            </a:r>
            <a:r>
              <a:rPr lang="en-US" altLang="ja-JP" i="1" dirty="0"/>
              <a:t>30'</a:t>
            </a:r>
            <a:r>
              <a:rPr lang="en-US" altLang="ja-JP" dirty="0"/>
              <a:t> 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			Speaker</a:t>
            </a:r>
            <a:r>
              <a:rPr lang="en-US" altLang="ja-JP" dirty="0"/>
              <a:t>: Dr. Olivier </a:t>
            </a:r>
            <a:r>
              <a:rPr lang="en-US" altLang="ja-JP" dirty="0" err="1"/>
              <a:t>Napoly</a:t>
            </a:r>
            <a:r>
              <a:rPr lang="en-US" altLang="ja-JP" dirty="0"/>
              <a:t> (CEA </a:t>
            </a:r>
            <a:r>
              <a:rPr lang="en-US" altLang="ja-JP" dirty="0" err="1"/>
              <a:t>Saclay</a:t>
            </a:r>
            <a:r>
              <a:rPr lang="en-US" altLang="ja-JP" dirty="0"/>
              <a:t>) </a:t>
            </a:r>
          </a:p>
          <a:p>
            <a:pPr marL="0" indent="0">
              <a:buNone/>
            </a:pPr>
            <a:endParaRPr lang="en-US" altLang="ja-JP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en-US" altLang="ja-JP" dirty="0" smtClean="0">
                <a:solidFill>
                  <a:srgbClr val="3366FF"/>
                </a:solidFill>
              </a:rPr>
              <a:t>10</a:t>
            </a:r>
            <a:r>
              <a:rPr lang="en-US" altLang="ja-JP" dirty="0">
                <a:solidFill>
                  <a:srgbClr val="3366FF"/>
                </a:solidFill>
              </a:rPr>
              <a:t>:00 - 10:15 Coffee Break 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10</a:t>
            </a:r>
            <a:r>
              <a:rPr lang="en-US" altLang="ja-JP" dirty="0"/>
              <a:t>:15 - 10:45 </a:t>
            </a:r>
            <a:r>
              <a:rPr lang="en-US" altLang="ja-JP" dirty="0" smtClean="0"/>
              <a:t>	Lessons </a:t>
            </a:r>
            <a:r>
              <a:rPr lang="en-US" altLang="ja-JP" dirty="0"/>
              <a:t>learned from SNS tuner harmonic drive failures </a:t>
            </a:r>
            <a:r>
              <a:rPr lang="en-US" altLang="ja-JP" i="1" dirty="0"/>
              <a:t>30'</a:t>
            </a:r>
            <a:r>
              <a:rPr lang="en-US" altLang="ja-JP" dirty="0"/>
              <a:t> 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			Speaker</a:t>
            </a:r>
            <a:r>
              <a:rPr lang="en-US" altLang="ja-JP" dirty="0"/>
              <a:t>: Mr. Matthew Howell (Oak Ridge National Laboratory) Material: </a:t>
            </a:r>
            <a:r>
              <a:rPr lang="en-US" altLang="ja-JP" dirty="0">
                <a:hlinkClick r:id="rId2"/>
              </a:rPr>
              <a:t>Slides 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10:45 - 11:15 </a:t>
            </a:r>
            <a:r>
              <a:rPr lang="en-US" altLang="ja-JP" dirty="0" smtClean="0"/>
              <a:t>	</a:t>
            </a:r>
            <a:r>
              <a:rPr lang="en-US" altLang="ja-JP" dirty="0" err="1" smtClean="0"/>
              <a:t>Piezo</a:t>
            </a:r>
            <a:r>
              <a:rPr lang="en-US" altLang="ja-JP" dirty="0" smtClean="0"/>
              <a:t> </a:t>
            </a:r>
            <a:r>
              <a:rPr lang="en-US" altLang="ja-JP" dirty="0"/>
              <a:t>heating experience </a:t>
            </a:r>
            <a:r>
              <a:rPr lang="en-US" altLang="ja-JP" i="1" dirty="0"/>
              <a:t>30'</a:t>
            </a:r>
            <a:r>
              <a:rPr lang="en-US" altLang="ja-JP" dirty="0"/>
              <a:t> Speaker: </a:t>
            </a:r>
            <a:r>
              <a:rPr lang="en-US" altLang="ja-JP" dirty="0" err="1"/>
              <a:t>Mariusz</a:t>
            </a:r>
            <a:r>
              <a:rPr lang="en-US" altLang="ja-JP" dirty="0"/>
              <a:t> </a:t>
            </a:r>
            <a:r>
              <a:rPr lang="en-US" altLang="ja-JP" dirty="0" err="1"/>
              <a:t>Grecki</a:t>
            </a:r>
            <a:r>
              <a:rPr lang="en-US" altLang="ja-JP" dirty="0"/>
              <a:t> </a:t>
            </a:r>
          </a:p>
          <a:p>
            <a:pPr marL="0" indent="0">
              <a:buNone/>
            </a:pPr>
            <a:r>
              <a:rPr lang="en-US" altLang="ja-JP" dirty="0"/>
              <a:t>11:15 - 11:45 </a:t>
            </a:r>
            <a:r>
              <a:rPr lang="en-US" altLang="ja-JP" dirty="0" smtClean="0"/>
              <a:t>	</a:t>
            </a:r>
            <a:r>
              <a:rPr lang="en-US" altLang="ja-JP" dirty="0" err="1" smtClean="0"/>
              <a:t>Piezo</a:t>
            </a:r>
            <a:r>
              <a:rPr lang="en-US" altLang="ja-JP" dirty="0" smtClean="0"/>
              <a:t> </a:t>
            </a:r>
            <a:r>
              <a:rPr lang="en-US" altLang="ja-JP" dirty="0"/>
              <a:t>lifetime - testing </a:t>
            </a:r>
            <a:r>
              <a:rPr lang="en-US" altLang="ja-JP" i="1" dirty="0"/>
              <a:t>30'</a:t>
            </a:r>
            <a:r>
              <a:rPr lang="en-US" altLang="ja-JP" dirty="0"/>
              <a:t> Speaker: Dr. </a:t>
            </a:r>
            <a:r>
              <a:rPr lang="en-US" altLang="ja-JP" dirty="0" err="1"/>
              <a:t>Yuriy</a:t>
            </a:r>
            <a:r>
              <a:rPr lang="en-US" altLang="ja-JP" dirty="0"/>
              <a:t> </a:t>
            </a:r>
            <a:r>
              <a:rPr lang="en-US" altLang="ja-JP" dirty="0" err="1"/>
              <a:t>Pischalnikov</a:t>
            </a:r>
            <a:r>
              <a:rPr lang="en-US" altLang="ja-JP" dirty="0"/>
              <a:t> (</a:t>
            </a:r>
            <a:r>
              <a:rPr lang="en-US" altLang="ja-JP" dirty="0" err="1"/>
              <a:t>Fermilab</a:t>
            </a:r>
            <a:r>
              <a:rPr lang="en-US" altLang="ja-JP" dirty="0"/>
              <a:t>) </a:t>
            </a:r>
          </a:p>
          <a:p>
            <a:pPr marL="0" indent="0">
              <a:buNone/>
            </a:pPr>
            <a:r>
              <a:rPr lang="en-US" altLang="ja-JP" dirty="0"/>
              <a:t>11:45 - 12:15 </a:t>
            </a:r>
            <a:r>
              <a:rPr lang="en-US" altLang="ja-JP" dirty="0" smtClean="0"/>
              <a:t>	</a:t>
            </a:r>
            <a:r>
              <a:rPr lang="en-US" altLang="ja-JP" dirty="0" err="1" smtClean="0"/>
              <a:t>Piezo</a:t>
            </a:r>
            <a:r>
              <a:rPr lang="en-US" altLang="ja-JP" dirty="0" smtClean="0"/>
              <a:t> </a:t>
            </a:r>
            <a:r>
              <a:rPr lang="en-US" altLang="ja-JP" dirty="0"/>
              <a:t>lifetime - LLRF controls issues </a:t>
            </a:r>
            <a:r>
              <a:rPr lang="en-US" altLang="ja-JP" i="1" dirty="0"/>
              <a:t>30'</a:t>
            </a:r>
            <a:r>
              <a:rPr lang="en-US" altLang="ja-JP" dirty="0"/>
              <a:t> Speaker: Larry Doolittle (LBNL) </a:t>
            </a:r>
          </a:p>
          <a:p>
            <a:pPr marL="0" indent="0">
              <a:buNone/>
            </a:pPr>
            <a:r>
              <a:rPr lang="en-US" altLang="ja-JP" dirty="0"/>
              <a:t>12:15 - 12:45 </a:t>
            </a:r>
            <a:r>
              <a:rPr lang="en-US" altLang="ja-JP" dirty="0" smtClean="0"/>
              <a:t>	</a:t>
            </a:r>
            <a:r>
              <a:rPr lang="en-US" altLang="ja-JP" dirty="0" err="1" smtClean="0"/>
              <a:t>Piezo</a:t>
            </a:r>
            <a:r>
              <a:rPr lang="en-US" altLang="ja-JP" dirty="0" smtClean="0"/>
              <a:t> </a:t>
            </a:r>
            <a:r>
              <a:rPr lang="en-US" altLang="ja-JP" dirty="0"/>
              <a:t>lifetime - limiting LLRF slew rate </a:t>
            </a:r>
            <a:r>
              <a:rPr lang="en-US" altLang="ja-JP" i="1" dirty="0"/>
              <a:t>30'</a:t>
            </a:r>
            <a:r>
              <a:rPr lang="en-US" altLang="ja-JP" dirty="0"/>
              <a:t> Speaker: Mr. Brian Chase (FNAL) 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>
                <a:solidFill>
                  <a:srgbClr val="3366FF"/>
                </a:solidFill>
              </a:rPr>
              <a:t>12</a:t>
            </a:r>
            <a:r>
              <a:rPr lang="en-US" altLang="ja-JP" dirty="0">
                <a:solidFill>
                  <a:srgbClr val="3366FF"/>
                </a:solidFill>
              </a:rPr>
              <a:t>:45 - 13:45 Lunch 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13</a:t>
            </a:r>
            <a:r>
              <a:rPr lang="en-US" altLang="ja-JP" dirty="0"/>
              <a:t>:45 - 15:15 </a:t>
            </a:r>
            <a:r>
              <a:rPr lang="en-US" altLang="ja-JP" dirty="0" smtClean="0"/>
              <a:t>	Comments </a:t>
            </a:r>
            <a:r>
              <a:rPr lang="en-US" altLang="ja-JP" dirty="0"/>
              <a:t>and further discussion </a:t>
            </a:r>
            <a:r>
              <a:rPr lang="en-US" altLang="ja-JP" i="1" dirty="0"/>
              <a:t>1h30'</a:t>
            </a:r>
            <a:r>
              <a:rPr lang="en-US" altLang="ja-JP" dirty="0"/>
              <a:t> 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14/09/29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116E-1E24-204F-A7B8-C9EF31C001E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26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75499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SRF Tuner Workshop at CERN</a:t>
            </a:r>
            <a:r>
              <a:rPr kumimoji="1" lang="en-US" altLang="ja-JP" dirty="0" smtClean="0"/>
              <a:t>, </a:t>
            </a:r>
            <a:br>
              <a:rPr kumimoji="1" lang="en-US" altLang="ja-JP" dirty="0" smtClean="0"/>
            </a:br>
            <a:r>
              <a:rPr kumimoji="1" lang="en-US" altLang="ja-JP" dirty="0" smtClean="0"/>
              <a:t>5 Sept. 2014</a:t>
            </a:r>
            <a:endParaRPr kumimoji="1" lang="ja-JP" altLang="en-US" dirty="0"/>
          </a:p>
        </p:txBody>
      </p:sp>
      <p:pic>
        <p:nvPicPr>
          <p:cNvPr id="8" name="コンテンツ プレースホルダー 7" descr="DSC05436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4" b="222"/>
          <a:stretch/>
        </p:blipFill>
        <p:spPr>
          <a:xfrm>
            <a:off x="3967329" y="2116082"/>
            <a:ext cx="4907003" cy="3319992"/>
          </a:xfrm>
        </p:spPr>
      </p:pic>
      <p:pic>
        <p:nvPicPr>
          <p:cNvPr id="7" name="コンテンツ プレースホルダー 6" descr="DSC05437.jp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9" b="8890"/>
          <a:stretch/>
        </p:blipFill>
        <p:spPr>
          <a:xfrm>
            <a:off x="273593" y="1623152"/>
            <a:ext cx="4038600" cy="2447082"/>
          </a:xfrm>
          <a:ln>
            <a:solidFill>
              <a:schemeClr val="bg1"/>
            </a:solidFill>
          </a:ln>
        </p:spPr>
      </p:pic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14/09/29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116E-1E24-204F-A7B8-C9EF31C001E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3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7200" y="5239183"/>
            <a:ext cx="8209944" cy="92333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3366FF"/>
                </a:solidFill>
              </a:rPr>
              <a:t>Face-to-face: 	</a:t>
            </a:r>
            <a:r>
              <a:rPr lang="en-US" altLang="ja-JP" dirty="0" smtClean="0"/>
              <a:t>Y</a:t>
            </a:r>
            <a:r>
              <a:rPr lang="en-US" altLang="ja-JP" dirty="0"/>
              <a:t>. </a:t>
            </a:r>
            <a:r>
              <a:rPr lang="en-US" altLang="ja-JP" dirty="0" err="1"/>
              <a:t>Pischalnikov</a:t>
            </a:r>
            <a:r>
              <a:rPr lang="en-US" altLang="ja-JP" dirty="0"/>
              <a:t>, K. </a:t>
            </a:r>
            <a:r>
              <a:rPr lang="en-US" altLang="ja-JP" dirty="0" err="1"/>
              <a:t>Artoos</a:t>
            </a:r>
            <a:r>
              <a:rPr lang="en-US" altLang="ja-JP" dirty="0"/>
              <a:t>, G. </a:t>
            </a:r>
            <a:r>
              <a:rPr lang="en-US" altLang="ja-JP" dirty="0" err="1"/>
              <a:t>Devanz</a:t>
            </a:r>
            <a:r>
              <a:rPr lang="en-US" altLang="ja-JP" dirty="0"/>
              <a:t>, O. Napoli, E. </a:t>
            </a:r>
            <a:r>
              <a:rPr lang="en-US" altLang="ja-JP" dirty="0" err="1"/>
              <a:t>Montesinos</a:t>
            </a:r>
            <a:r>
              <a:rPr lang="en-US" altLang="ja-JP" dirty="0"/>
              <a:t>, </a:t>
            </a:r>
            <a:endParaRPr lang="en-US" altLang="ja-JP" dirty="0" smtClean="0"/>
          </a:p>
          <a:p>
            <a:r>
              <a:rPr lang="en-US" altLang="ja-JP" dirty="0" smtClean="0"/>
              <a:t>			M</a:t>
            </a:r>
            <a:r>
              <a:rPr lang="en-US" altLang="ja-JP" dirty="0"/>
              <a:t>. Champion, E. Jensen, </a:t>
            </a:r>
            <a:r>
              <a:rPr lang="en-US" altLang="ja-JP" dirty="0" smtClean="0"/>
              <a:t>H</a:t>
            </a:r>
            <a:r>
              <a:rPr lang="en-US" altLang="ja-JP" dirty="0"/>
              <a:t>. </a:t>
            </a:r>
            <a:r>
              <a:rPr lang="en-US" altLang="ja-JP" dirty="0" err="1"/>
              <a:t>Hayano</a:t>
            </a:r>
            <a:r>
              <a:rPr lang="en-US" altLang="ja-JP" dirty="0"/>
              <a:t>, N. Yanagisawa, S. </a:t>
            </a:r>
            <a:r>
              <a:rPr lang="en-US" altLang="ja-JP" dirty="0" err="1"/>
              <a:t>Stepnes</a:t>
            </a:r>
            <a:r>
              <a:rPr lang="en-US" altLang="ja-JP" dirty="0"/>
              <a:t> </a:t>
            </a:r>
            <a:endParaRPr lang="en-US" altLang="ja-JP" dirty="0" smtClean="0"/>
          </a:p>
          <a:p>
            <a:r>
              <a:rPr lang="en-US" altLang="ja-JP" dirty="0" smtClean="0">
                <a:solidFill>
                  <a:srgbClr val="3366FF"/>
                </a:solidFill>
              </a:rPr>
              <a:t>Remote: 		</a:t>
            </a:r>
            <a:r>
              <a:rPr lang="en-US" altLang="ja-JP" dirty="0" smtClean="0"/>
              <a:t>T</a:t>
            </a:r>
            <a:r>
              <a:rPr lang="en-US" altLang="ja-JP" dirty="0"/>
              <a:t>. Peterson, C. Ginsburg, M. Ross,  J. </a:t>
            </a:r>
            <a:r>
              <a:rPr lang="en-US" altLang="ja-JP" dirty="0" err="1"/>
              <a:t>Zhai</a:t>
            </a:r>
            <a:r>
              <a:rPr lang="en-US" altLang="ja-JP" dirty="0"/>
              <a:t> (et al.) , C .</a:t>
            </a:r>
            <a:r>
              <a:rPr lang="en-US" altLang="ja-JP" dirty="0" err="1"/>
              <a:t>Pagani</a:t>
            </a:r>
            <a:r>
              <a:rPr lang="en-US" altLang="ja-JP" dirty="0"/>
              <a:t> (et al.) 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27779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/>
              <a:t>Agenda: 5 September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600200"/>
            <a:ext cx="8471173" cy="4525963"/>
          </a:xfrm>
          <a:ln>
            <a:solidFill>
              <a:srgbClr val="3366FF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14:30 	Objective of the meeting					A. Yamamoto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14:40	</a:t>
            </a:r>
            <a:r>
              <a:rPr lang="en-US" altLang="ja-JP" dirty="0" smtClean="0">
                <a:solidFill>
                  <a:srgbClr val="0000FF"/>
                </a:solidFill>
              </a:rPr>
              <a:t>Tuner design update and development </a:t>
            </a:r>
            <a:r>
              <a:rPr lang="en-US" altLang="ja-JP" dirty="0" smtClean="0"/>
              <a:t>		</a:t>
            </a:r>
            <a:r>
              <a:rPr lang="en-US" altLang="ja-JP" dirty="0" smtClean="0">
                <a:solidFill>
                  <a:srgbClr val="3366FF"/>
                </a:solidFill>
              </a:rPr>
              <a:t>Y. </a:t>
            </a:r>
            <a:r>
              <a:rPr lang="en-US" altLang="ja-JP" dirty="0" err="1" smtClean="0">
                <a:solidFill>
                  <a:srgbClr val="3366FF"/>
                </a:solidFill>
              </a:rPr>
              <a:t>Pishalnikov</a:t>
            </a:r>
            <a:r>
              <a:rPr lang="en-US" altLang="ja-JP" dirty="0" smtClean="0">
                <a:solidFill>
                  <a:srgbClr val="3366FF"/>
                </a:solidFill>
              </a:rPr>
              <a:t> (</a:t>
            </a:r>
            <a:r>
              <a:rPr lang="en-US" altLang="ja-JP" dirty="0" err="1" smtClean="0">
                <a:solidFill>
                  <a:srgbClr val="3366FF"/>
                </a:solidFill>
              </a:rPr>
              <a:t>Fnal</a:t>
            </a:r>
            <a:r>
              <a:rPr lang="en-US" altLang="ja-JP" dirty="0" smtClean="0">
                <a:solidFill>
                  <a:srgbClr val="3366FF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ja-JP" dirty="0" smtClean="0"/>
              <a:t>15:10	Comments on tuner design					G. </a:t>
            </a:r>
            <a:r>
              <a:rPr lang="en-US" altLang="ja-JP" dirty="0" err="1" smtClean="0"/>
              <a:t>Devanz</a:t>
            </a:r>
            <a:r>
              <a:rPr lang="en-US" altLang="ja-JP" dirty="0" smtClean="0"/>
              <a:t> (CEA)</a:t>
            </a:r>
          </a:p>
          <a:p>
            <a:pPr marL="0" indent="0">
              <a:buNone/>
            </a:pPr>
            <a:r>
              <a:rPr lang="en-US" altLang="ja-JP" dirty="0" smtClean="0"/>
              <a:t>15:30	Comment on tuner design 					C. </a:t>
            </a:r>
            <a:r>
              <a:rPr lang="en-US" altLang="ja-JP" dirty="0" err="1" smtClean="0"/>
              <a:t>Pagani</a:t>
            </a:r>
            <a:r>
              <a:rPr lang="en-US" altLang="ja-JP" dirty="0" smtClean="0"/>
              <a:t> (INFN) </a:t>
            </a:r>
          </a:p>
          <a:p>
            <a:pPr marL="0" indent="0">
              <a:buNone/>
            </a:pPr>
            <a:r>
              <a:rPr lang="en-US" altLang="ja-JP" dirty="0" smtClean="0">
                <a:solidFill>
                  <a:srgbClr val="3366FF"/>
                </a:solidFill>
              </a:rPr>
              <a:t>15:45	Report from SPL tuner test and comment	K. </a:t>
            </a:r>
            <a:r>
              <a:rPr lang="en-US" altLang="ja-JP" dirty="0" err="1" smtClean="0">
                <a:solidFill>
                  <a:srgbClr val="3366FF"/>
                </a:solidFill>
              </a:rPr>
              <a:t>Artoos</a:t>
            </a:r>
            <a:r>
              <a:rPr lang="en-US" altLang="ja-JP" dirty="0" smtClean="0">
                <a:solidFill>
                  <a:srgbClr val="3366FF"/>
                </a:solidFill>
              </a:rPr>
              <a:t> (CERN) </a:t>
            </a:r>
          </a:p>
          <a:p>
            <a:pPr marL="0" indent="0">
              <a:buNone/>
            </a:pPr>
            <a:r>
              <a:rPr lang="en-US" altLang="ja-JP" dirty="0" smtClean="0"/>
              <a:t>16:00 	Comment on He-vessel &amp; HP. Code Issues	TBD (DESY/KEK) 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16:15	Discussions for further development		All</a:t>
            </a:r>
          </a:p>
          <a:p>
            <a:pPr marL="0" indent="0">
              <a:buNone/>
            </a:pPr>
            <a:r>
              <a:rPr lang="en-US" altLang="ja-JP" dirty="0" smtClean="0"/>
              <a:t>17:00 	End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14/09/29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116E-1E24-204F-A7B8-C9EF31C001E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83855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1074" y="2564007"/>
            <a:ext cx="5826760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spc="-175" dirty="0">
                <a:solidFill>
                  <a:srgbClr val="A3001D"/>
                </a:solidFill>
                <a:latin typeface="Arial"/>
                <a:cs typeface="Arial"/>
              </a:rPr>
              <a:t>T</a:t>
            </a:r>
            <a:r>
              <a:rPr sz="4000" spc="-20" dirty="0">
                <a:solidFill>
                  <a:srgbClr val="A3001D"/>
                </a:solidFill>
                <a:latin typeface="Arial"/>
                <a:cs typeface="Arial"/>
              </a:rPr>
              <a:t>uner</a:t>
            </a:r>
            <a:r>
              <a:rPr sz="4000" spc="10" dirty="0">
                <a:solidFill>
                  <a:srgbClr val="A3001D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A3001D"/>
                </a:solidFill>
                <a:latin typeface="Arial"/>
                <a:cs typeface="Arial"/>
              </a:rPr>
              <a:t>Design</a:t>
            </a:r>
            <a:r>
              <a:rPr sz="4000" spc="10" dirty="0">
                <a:solidFill>
                  <a:srgbClr val="A3001D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A3001D"/>
                </a:solidFill>
                <a:latin typeface="Arial"/>
                <a:cs typeface="Arial"/>
              </a:rPr>
              <a:t>Update</a:t>
            </a:r>
            <a:r>
              <a:rPr sz="4000" spc="15" dirty="0">
                <a:solidFill>
                  <a:srgbClr val="A3001D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A3001D"/>
                </a:solidFill>
                <a:latin typeface="Arial"/>
                <a:cs typeface="Arial"/>
              </a:rPr>
              <a:t>and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ts val="4760"/>
              </a:lnSpc>
            </a:pPr>
            <a:r>
              <a:rPr sz="4000" spc="-25" dirty="0">
                <a:solidFill>
                  <a:srgbClr val="A3001D"/>
                </a:solidFill>
                <a:latin typeface="Arial"/>
                <a:cs typeface="Arial"/>
              </a:rPr>
              <a:t>Development</a:t>
            </a:r>
            <a:r>
              <a:rPr sz="4000" spc="40" dirty="0">
                <a:solidFill>
                  <a:srgbClr val="A3001D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A3001D"/>
                </a:solidFill>
                <a:latin typeface="Arial"/>
                <a:cs typeface="Arial"/>
              </a:rPr>
              <a:t>at</a:t>
            </a:r>
            <a:r>
              <a:rPr sz="4000" spc="-5" dirty="0">
                <a:solidFill>
                  <a:srgbClr val="A3001D"/>
                </a:solidFill>
                <a:latin typeface="Arial"/>
                <a:cs typeface="Arial"/>
              </a:rPr>
              <a:t> </a:t>
            </a:r>
            <a:r>
              <a:rPr sz="4000" spc="-30" dirty="0">
                <a:solidFill>
                  <a:srgbClr val="A3001D"/>
                </a:solidFill>
                <a:latin typeface="Arial"/>
                <a:cs typeface="Arial"/>
              </a:rPr>
              <a:t>FNAL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8130" y="3741070"/>
            <a:ext cx="4236720" cy="1189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" algn="ctr">
              <a:lnSpc>
                <a:spcPct val="100000"/>
              </a:lnSpc>
            </a:pPr>
            <a:r>
              <a:rPr sz="2400" i="1" spc="-90" dirty="0">
                <a:latin typeface="Arial"/>
                <a:cs typeface="Arial"/>
              </a:rPr>
              <a:t>Y</a:t>
            </a:r>
            <a:r>
              <a:rPr sz="2400" i="1" dirty="0">
                <a:latin typeface="Arial"/>
                <a:cs typeface="Arial"/>
              </a:rPr>
              <a:t>uriy Pisc</a:t>
            </a:r>
            <a:r>
              <a:rPr sz="2400" i="1" spc="-10" dirty="0">
                <a:latin typeface="Arial"/>
                <a:cs typeface="Arial"/>
              </a:rPr>
              <a:t>h</a:t>
            </a:r>
            <a:r>
              <a:rPr sz="2400" i="1" dirty="0">
                <a:latin typeface="Arial"/>
                <a:cs typeface="Arial"/>
              </a:rPr>
              <a:t>al</a:t>
            </a:r>
            <a:r>
              <a:rPr sz="2400" i="1" spc="-10" dirty="0">
                <a:latin typeface="Arial"/>
                <a:cs typeface="Arial"/>
              </a:rPr>
              <a:t>n</a:t>
            </a:r>
            <a:r>
              <a:rPr sz="2400" i="1" dirty="0">
                <a:latin typeface="Arial"/>
                <a:cs typeface="Arial"/>
              </a:rPr>
              <a:t>ik</a:t>
            </a:r>
            <a:r>
              <a:rPr sz="2400" i="1" spc="-10" dirty="0">
                <a:latin typeface="Arial"/>
                <a:cs typeface="Arial"/>
              </a:rPr>
              <a:t>o</a:t>
            </a:r>
            <a:r>
              <a:rPr sz="2400" i="1" dirty="0">
                <a:latin typeface="Arial"/>
                <a:cs typeface="Arial"/>
              </a:rPr>
              <a:t>v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4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i="1" dirty="0">
                <a:latin typeface="Arial"/>
                <a:cs typeface="Arial"/>
              </a:rPr>
              <a:t>for</a:t>
            </a:r>
            <a:r>
              <a:rPr sz="2400" i="1" spc="-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F</a:t>
            </a:r>
            <a:r>
              <a:rPr sz="2400" i="1" spc="-10" dirty="0">
                <a:latin typeface="Arial"/>
                <a:cs typeface="Arial"/>
              </a:rPr>
              <a:t>N</a:t>
            </a:r>
            <a:r>
              <a:rPr sz="2400" i="1" dirty="0">
                <a:latin typeface="Arial"/>
                <a:cs typeface="Arial"/>
              </a:rPr>
              <a:t>A</a:t>
            </a:r>
            <a:r>
              <a:rPr sz="2400" i="1" spc="-145" dirty="0">
                <a:latin typeface="Arial"/>
                <a:cs typeface="Arial"/>
              </a:rPr>
              <a:t>L</a:t>
            </a:r>
            <a:r>
              <a:rPr sz="2400" i="1" spc="-65" dirty="0">
                <a:latin typeface="Arial"/>
                <a:cs typeface="Arial"/>
              </a:rPr>
              <a:t>’</a:t>
            </a:r>
            <a:r>
              <a:rPr sz="2400" i="1" dirty="0">
                <a:latin typeface="Arial"/>
                <a:cs typeface="Arial"/>
              </a:rPr>
              <a:t>s</a:t>
            </a:r>
            <a:r>
              <a:rPr sz="2400" i="1" spc="2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L</a:t>
            </a:r>
            <a:r>
              <a:rPr sz="2400" i="1" spc="-10" dirty="0">
                <a:latin typeface="Arial"/>
                <a:cs typeface="Arial"/>
              </a:rPr>
              <a:t>C</a:t>
            </a:r>
            <a:r>
              <a:rPr sz="2400" i="1" dirty="0">
                <a:latin typeface="Arial"/>
                <a:cs typeface="Arial"/>
              </a:rPr>
              <a:t>LS</a:t>
            </a:r>
            <a:r>
              <a:rPr sz="2400" i="1" spc="1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II</a:t>
            </a:r>
            <a:r>
              <a:rPr sz="2400" i="1" spc="-30" dirty="0">
                <a:latin typeface="Arial"/>
                <a:cs typeface="Arial"/>
              </a:rPr>
              <a:t> </a:t>
            </a:r>
            <a:r>
              <a:rPr sz="2400" i="1" spc="-185" dirty="0">
                <a:latin typeface="Arial"/>
                <a:cs typeface="Arial"/>
              </a:rPr>
              <a:t>T</a:t>
            </a:r>
            <a:r>
              <a:rPr sz="2400" i="1" dirty="0">
                <a:latin typeface="Arial"/>
                <a:cs typeface="Arial"/>
              </a:rPr>
              <a:t>u</a:t>
            </a:r>
            <a:r>
              <a:rPr sz="2400" i="1" spc="-10" dirty="0">
                <a:latin typeface="Arial"/>
                <a:cs typeface="Arial"/>
              </a:rPr>
              <a:t>n</a:t>
            </a:r>
            <a:r>
              <a:rPr sz="2400" i="1" dirty="0">
                <a:latin typeface="Arial"/>
                <a:cs typeface="Arial"/>
              </a:rPr>
              <a:t>er</a:t>
            </a:r>
            <a:r>
              <a:rPr sz="2400" i="1" spc="15" dirty="0">
                <a:latin typeface="Arial"/>
                <a:cs typeface="Arial"/>
              </a:rPr>
              <a:t> </a:t>
            </a:r>
            <a:r>
              <a:rPr sz="2400" i="1" spc="-225" dirty="0">
                <a:latin typeface="Arial"/>
                <a:cs typeface="Arial"/>
              </a:rPr>
              <a:t>T</a:t>
            </a:r>
            <a:r>
              <a:rPr sz="2400" i="1" dirty="0">
                <a:latin typeface="Arial"/>
                <a:cs typeface="Arial"/>
              </a:rPr>
              <a:t>e</a:t>
            </a:r>
            <a:r>
              <a:rPr sz="2400" i="1" spc="-10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m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92807" y="5344761"/>
            <a:ext cx="4082415" cy="890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35600"/>
              </a:lnSpc>
            </a:pPr>
            <a:r>
              <a:rPr sz="1600" i="1" spc="-25" dirty="0">
                <a:latin typeface="Arial"/>
                <a:cs typeface="Arial"/>
              </a:rPr>
              <a:t>M</a:t>
            </a:r>
            <a:r>
              <a:rPr sz="1600" i="1" spc="-10" dirty="0">
                <a:latin typeface="Arial"/>
                <a:cs typeface="Arial"/>
              </a:rPr>
              <a:t>in</a:t>
            </a:r>
            <a:r>
              <a:rPr sz="1600" i="1" dirty="0">
                <a:latin typeface="Arial"/>
                <a:cs typeface="Arial"/>
              </a:rPr>
              <a:t>i</a:t>
            </a:r>
            <a:r>
              <a:rPr sz="1600" i="1" spc="-15" dirty="0">
                <a:latin typeface="Arial"/>
                <a:cs typeface="Arial"/>
              </a:rPr>
              <a:t>-</a:t>
            </a:r>
            <a:r>
              <a:rPr sz="1600" i="1" spc="-10" dirty="0">
                <a:latin typeface="Arial"/>
                <a:cs typeface="Arial"/>
              </a:rPr>
              <a:t>work</a:t>
            </a:r>
            <a:r>
              <a:rPr sz="1600" i="1" spc="-5" dirty="0">
                <a:latin typeface="Arial"/>
                <a:cs typeface="Arial"/>
              </a:rPr>
              <a:t>s</a:t>
            </a:r>
            <a:r>
              <a:rPr sz="1600" i="1" spc="-10" dirty="0">
                <a:latin typeface="Arial"/>
                <a:cs typeface="Arial"/>
              </a:rPr>
              <a:t>hop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15" dirty="0">
                <a:latin typeface="Arial"/>
                <a:cs typeface="Arial"/>
              </a:rPr>
              <a:t>SCRF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cavity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frequency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tuners CERN</a:t>
            </a:r>
            <a:endParaRPr sz="16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  <a:spcBef>
                <a:spcPts val="685"/>
              </a:spcBef>
            </a:pPr>
            <a:r>
              <a:rPr sz="1600" i="1" spc="-10" dirty="0">
                <a:latin typeface="Arial"/>
                <a:cs typeface="Arial"/>
              </a:rPr>
              <a:t>Sept.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5,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2014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407281" cy="27531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07073" y="258787"/>
            <a:ext cx="2614549" cy="8245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14/09/29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116E-1E24-204F-A7B8-C9EF31C001E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5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16850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60843"/>
            <a:ext cx="8229600" cy="941063"/>
          </a:xfrm>
          <a:prstGeom prst="rect">
            <a:avLst/>
          </a:prstGeom>
        </p:spPr>
        <p:txBody>
          <a:bodyPr vert="horz" wrap="square" lIns="0" tIns="200442" rIns="0" bIns="0" rtlCol="0">
            <a:spAutoFit/>
          </a:bodyPr>
          <a:lstStyle/>
          <a:p>
            <a:pPr marL="111760">
              <a:lnSpc>
                <a:spcPct val="100000"/>
              </a:lnSpc>
            </a:pPr>
            <a:r>
              <a:rPr sz="4800" b="1" spc="-25" dirty="0"/>
              <a:t>G</a:t>
            </a:r>
            <a:r>
              <a:rPr sz="4800" b="1" spc="-35" dirty="0"/>
              <a:t>o</a:t>
            </a:r>
            <a:r>
              <a:rPr sz="4800" b="1" spc="-15" dirty="0"/>
              <a:t>als</a:t>
            </a:r>
            <a:endParaRPr sz="4800" b="1" dirty="0"/>
          </a:p>
        </p:txBody>
      </p:sp>
      <p:sp>
        <p:nvSpPr>
          <p:cNvPr id="4" name="object 4"/>
          <p:cNvSpPr txBox="1"/>
          <p:nvPr/>
        </p:nvSpPr>
        <p:spPr>
          <a:xfrm>
            <a:off x="524357" y="6457120"/>
            <a:ext cx="2355850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10" dirty="0">
                <a:latin typeface="Arial"/>
                <a:cs typeface="Arial"/>
              </a:rPr>
              <a:t>Y</a:t>
            </a:r>
            <a:r>
              <a:rPr sz="1100" i="1" dirty="0">
                <a:latin typeface="Arial"/>
                <a:cs typeface="Arial"/>
              </a:rPr>
              <a:t>u.</a:t>
            </a:r>
            <a:r>
              <a:rPr sz="1100" i="1" spc="-5" dirty="0">
                <a:latin typeface="Arial"/>
                <a:cs typeface="Arial"/>
              </a:rPr>
              <a:t>P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sc</a:t>
            </a:r>
            <a:r>
              <a:rPr sz="1100" i="1" spc="-10" dirty="0">
                <a:latin typeface="Arial"/>
                <a:cs typeface="Arial"/>
              </a:rPr>
              <a:t>h</a:t>
            </a:r>
            <a:r>
              <a:rPr sz="1100" i="1" dirty="0">
                <a:latin typeface="Arial"/>
                <a:cs typeface="Arial"/>
              </a:rPr>
              <a:t>a</a:t>
            </a:r>
            <a:r>
              <a:rPr sz="1100" i="1" spc="-10" dirty="0">
                <a:latin typeface="Arial"/>
                <a:cs typeface="Arial"/>
              </a:rPr>
              <a:t>l</a:t>
            </a:r>
            <a:r>
              <a:rPr sz="1100" i="1" dirty="0">
                <a:latin typeface="Arial"/>
                <a:cs typeface="Arial"/>
              </a:rPr>
              <a:t>n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k</a:t>
            </a:r>
            <a:r>
              <a:rPr sz="1100" i="1" spc="-5" dirty="0">
                <a:latin typeface="Arial"/>
                <a:cs typeface="Arial"/>
              </a:rPr>
              <a:t>ov</a:t>
            </a:r>
            <a:r>
              <a:rPr sz="1100" i="1" dirty="0">
                <a:latin typeface="Arial"/>
                <a:cs typeface="Arial"/>
              </a:rPr>
              <a:t>,</a:t>
            </a:r>
            <a:r>
              <a:rPr sz="1100" i="1" spc="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CER</a:t>
            </a:r>
            <a:r>
              <a:rPr sz="1100" i="1" dirty="0">
                <a:latin typeface="Arial"/>
                <a:cs typeface="Arial"/>
              </a:rPr>
              <a:t>N</a:t>
            </a:r>
            <a:r>
              <a:rPr sz="1100" i="1" spc="1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S</a:t>
            </a:r>
            <a:r>
              <a:rPr sz="1100" i="1" dirty="0">
                <a:latin typeface="Arial"/>
                <a:cs typeface="Arial"/>
              </a:rPr>
              <a:t>e</a:t>
            </a:r>
            <a:r>
              <a:rPr sz="1100" i="1" spc="-10" dirty="0">
                <a:latin typeface="Arial"/>
                <a:cs typeface="Arial"/>
              </a:rPr>
              <a:t>p</a:t>
            </a:r>
            <a:r>
              <a:rPr sz="1100" i="1" dirty="0">
                <a:latin typeface="Arial"/>
                <a:cs typeface="Arial"/>
              </a:rPr>
              <a:t>t.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5,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2</a:t>
            </a:r>
            <a:r>
              <a:rPr sz="1100" i="1" spc="-10" dirty="0">
                <a:latin typeface="Arial"/>
                <a:cs typeface="Arial"/>
              </a:rPr>
              <a:t>0</a:t>
            </a:r>
            <a:r>
              <a:rPr sz="1100" i="1" dirty="0">
                <a:latin typeface="Arial"/>
                <a:cs typeface="Arial"/>
              </a:rPr>
              <a:t>14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614156" y="6521070"/>
            <a:ext cx="206375" cy="165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4500" y="1313338"/>
            <a:ext cx="8089900" cy="4830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20100"/>
              </a:lnSpc>
              <a:buClr>
                <a:srgbClr val="971E31"/>
              </a:buClr>
              <a:buFont typeface="Arial"/>
              <a:buChar char="•"/>
              <a:tabLst>
                <a:tab pos="355600" algn="l"/>
              </a:tabLst>
            </a:pPr>
            <a:r>
              <a:rPr sz="2400" i="1" spc="-220" dirty="0">
                <a:solidFill>
                  <a:srgbClr val="290007"/>
                </a:solidFill>
                <a:latin typeface="Arial"/>
                <a:cs typeface="Arial"/>
              </a:rPr>
              <a:t>T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o</a:t>
            </a:r>
            <a:r>
              <a:rPr sz="2400" i="1" spc="-10" dirty="0">
                <a:solidFill>
                  <a:srgbClr val="290007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des</a:t>
            </a:r>
            <a:r>
              <a:rPr sz="2400" i="1" spc="-10" dirty="0">
                <a:solidFill>
                  <a:srgbClr val="290007"/>
                </a:solidFill>
                <a:latin typeface="Arial"/>
                <a:cs typeface="Arial"/>
              </a:rPr>
              <a:t>i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gn</a:t>
            </a:r>
            <a:r>
              <a:rPr sz="2400" i="1" spc="25" dirty="0">
                <a:solidFill>
                  <a:srgbClr val="290007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tuner </a:t>
            </a:r>
            <a:r>
              <a:rPr sz="2400" i="1" spc="-10" dirty="0">
                <a:solidFill>
                  <a:srgbClr val="290007"/>
                </a:solidFill>
                <a:latin typeface="Arial"/>
                <a:cs typeface="Arial"/>
              </a:rPr>
              <a:t>w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hich</a:t>
            </a:r>
            <a:r>
              <a:rPr sz="2400" i="1" spc="15" dirty="0">
                <a:solidFill>
                  <a:srgbClr val="290007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w</a:t>
            </a:r>
            <a:r>
              <a:rPr sz="2400" i="1" spc="-10" dirty="0">
                <a:solidFill>
                  <a:srgbClr val="290007"/>
                </a:solidFill>
                <a:latin typeface="Arial"/>
                <a:cs typeface="Arial"/>
              </a:rPr>
              <a:t>i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ll</a:t>
            </a:r>
            <a:r>
              <a:rPr sz="2400" i="1" spc="25" dirty="0">
                <a:solidFill>
                  <a:srgbClr val="290007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3366FF"/>
                </a:solidFill>
                <a:latin typeface="Arial"/>
                <a:cs typeface="Arial"/>
              </a:rPr>
              <a:t>fit</a:t>
            </a:r>
            <a:r>
              <a:rPr sz="2400" i="1" spc="-15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3366FF"/>
                </a:solidFill>
                <a:latin typeface="Arial"/>
                <a:cs typeface="Arial"/>
              </a:rPr>
              <a:t>to </a:t>
            </a:r>
            <a:r>
              <a:rPr sz="2400" i="1" spc="-10" dirty="0">
                <a:solidFill>
                  <a:srgbClr val="3366FF"/>
                </a:solidFill>
                <a:latin typeface="Arial"/>
                <a:cs typeface="Arial"/>
              </a:rPr>
              <a:t>e</a:t>
            </a:r>
            <a:r>
              <a:rPr sz="2400" i="1" dirty="0">
                <a:solidFill>
                  <a:srgbClr val="3366FF"/>
                </a:solidFill>
                <a:latin typeface="Arial"/>
                <a:cs typeface="Arial"/>
              </a:rPr>
              <a:t>xisting i</a:t>
            </a:r>
            <a:r>
              <a:rPr sz="2400" i="1" spc="-10" dirty="0">
                <a:solidFill>
                  <a:srgbClr val="3366FF"/>
                </a:solidFill>
                <a:latin typeface="Arial"/>
                <a:cs typeface="Arial"/>
              </a:rPr>
              <a:t>n</a:t>
            </a:r>
            <a:r>
              <a:rPr sz="2400" i="1" dirty="0">
                <a:solidFill>
                  <a:srgbClr val="3366FF"/>
                </a:solidFill>
                <a:latin typeface="Arial"/>
                <a:cs typeface="Arial"/>
              </a:rPr>
              <a:t>ventory</a:t>
            </a:r>
            <a:r>
              <a:rPr sz="2400" i="1" spc="15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of cav</a:t>
            </a:r>
            <a:r>
              <a:rPr sz="2400" i="1" spc="-10" dirty="0">
                <a:solidFill>
                  <a:srgbClr val="290007"/>
                </a:solidFill>
                <a:latin typeface="Arial"/>
                <a:cs typeface="Arial"/>
              </a:rPr>
              <a:t>i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ties</a:t>
            </a:r>
            <a:r>
              <a:rPr sz="2400" i="1" spc="10" dirty="0">
                <a:solidFill>
                  <a:srgbClr val="290007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at </a:t>
            </a:r>
            <a:r>
              <a:rPr sz="2400" i="1" spc="-10" dirty="0">
                <a:solidFill>
                  <a:srgbClr val="290007"/>
                </a:solidFill>
                <a:latin typeface="Arial"/>
                <a:cs typeface="Arial"/>
              </a:rPr>
              <a:t>F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N</a:t>
            </a:r>
            <a:r>
              <a:rPr sz="2400" i="1" spc="-10" dirty="0">
                <a:solidFill>
                  <a:srgbClr val="290007"/>
                </a:solidFill>
                <a:latin typeface="Arial"/>
                <a:cs typeface="Arial"/>
              </a:rPr>
              <a:t>A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L. .</a:t>
            </a:r>
            <a:r>
              <a:rPr sz="2400" i="1" spc="5" dirty="0">
                <a:solidFill>
                  <a:srgbClr val="290007"/>
                </a:solidFill>
                <a:latin typeface="Arial"/>
                <a:cs typeface="Arial"/>
              </a:rPr>
              <a:t>.</a:t>
            </a:r>
            <a:r>
              <a:rPr sz="2400" i="1" spc="15" dirty="0">
                <a:solidFill>
                  <a:srgbClr val="290007"/>
                </a:solidFill>
                <a:latin typeface="Arial"/>
                <a:cs typeface="Arial"/>
              </a:rPr>
              <a:t>”</a:t>
            </a:r>
            <a:r>
              <a:rPr sz="2400" i="1" u="heavy" dirty="0">
                <a:solidFill>
                  <a:srgbClr val="290007"/>
                </a:solidFill>
                <a:latin typeface="Arial"/>
                <a:cs typeface="Arial"/>
              </a:rPr>
              <a:t>short-short”</a:t>
            </a:r>
            <a:r>
              <a:rPr sz="2400" i="1" u="heavy" spc="-35" dirty="0">
                <a:solidFill>
                  <a:srgbClr val="290007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(cavity b</a:t>
            </a:r>
            <a:r>
              <a:rPr sz="2400" i="1" spc="-10" dirty="0">
                <a:solidFill>
                  <a:srgbClr val="290007"/>
                </a:solidFill>
                <a:latin typeface="Arial"/>
                <a:cs typeface="Arial"/>
              </a:rPr>
              <a:t>u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i</a:t>
            </a:r>
            <a:r>
              <a:rPr sz="2400" i="1" spc="-10" dirty="0">
                <a:solidFill>
                  <a:srgbClr val="290007"/>
                </a:solidFill>
                <a:latin typeface="Arial"/>
                <a:cs typeface="Arial"/>
              </a:rPr>
              <a:t>l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t</a:t>
            </a:r>
            <a:r>
              <a:rPr sz="2400" i="1" spc="15" dirty="0">
                <a:solidFill>
                  <a:srgbClr val="290007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for sl</a:t>
            </a:r>
            <a:r>
              <a:rPr sz="2400" i="1" spc="-10" dirty="0">
                <a:solidFill>
                  <a:srgbClr val="290007"/>
                </a:solidFill>
                <a:latin typeface="Arial"/>
                <a:cs typeface="Arial"/>
              </a:rPr>
              <a:t>i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m</a:t>
            </a:r>
            <a:r>
              <a:rPr sz="2400" i="1" spc="5" dirty="0">
                <a:solidFill>
                  <a:srgbClr val="290007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bl</a:t>
            </a:r>
            <a:r>
              <a:rPr sz="2400" i="1" spc="-10" dirty="0">
                <a:solidFill>
                  <a:srgbClr val="290007"/>
                </a:solidFill>
                <a:latin typeface="Arial"/>
                <a:cs typeface="Arial"/>
              </a:rPr>
              <a:t>a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de tuner for </a:t>
            </a:r>
            <a:r>
              <a:rPr sz="2400" i="1" spc="-10" dirty="0">
                <a:solidFill>
                  <a:srgbClr val="290007"/>
                </a:solidFill>
                <a:latin typeface="Arial"/>
                <a:cs typeface="Arial"/>
              </a:rPr>
              <a:t>C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M3/4/5…).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810"/>
              </a:spcBef>
            </a:pPr>
            <a:r>
              <a:rPr sz="1600" i="1" spc="-15" dirty="0">
                <a:solidFill>
                  <a:srgbClr val="007399"/>
                </a:solidFill>
                <a:latin typeface="Arial"/>
                <a:cs typeface="Arial"/>
              </a:rPr>
              <a:t>SACL</a:t>
            </a:r>
            <a:r>
              <a:rPr sz="1600" i="1" spc="-135" dirty="0">
                <a:solidFill>
                  <a:srgbClr val="007399"/>
                </a:solidFill>
                <a:latin typeface="Arial"/>
                <a:cs typeface="Arial"/>
              </a:rPr>
              <a:t>A</a:t>
            </a:r>
            <a:r>
              <a:rPr sz="1600" i="1" spc="-130" dirty="0">
                <a:solidFill>
                  <a:srgbClr val="007399"/>
                </a:solidFill>
                <a:latin typeface="Arial"/>
                <a:cs typeface="Arial"/>
              </a:rPr>
              <a:t>Y</a:t>
            </a:r>
            <a:r>
              <a:rPr sz="1600" i="1" spc="-15" dirty="0">
                <a:solidFill>
                  <a:srgbClr val="007399"/>
                </a:solidFill>
                <a:latin typeface="Arial"/>
                <a:cs typeface="Arial"/>
              </a:rPr>
              <a:t>-</a:t>
            </a:r>
            <a:r>
              <a:rPr sz="1600" i="1" spc="-5" dirty="0">
                <a:solidFill>
                  <a:srgbClr val="007399"/>
                </a:solidFill>
                <a:latin typeface="Arial"/>
                <a:cs typeface="Arial"/>
              </a:rPr>
              <a:t>I </a:t>
            </a:r>
            <a:r>
              <a:rPr sz="1600" i="1" spc="-10" dirty="0">
                <a:solidFill>
                  <a:srgbClr val="007399"/>
                </a:solidFill>
                <a:latin typeface="Arial"/>
                <a:cs typeface="Arial"/>
              </a:rPr>
              <a:t>(XFEL)</a:t>
            </a:r>
            <a:r>
              <a:rPr sz="1600" i="1" dirty="0">
                <a:solidFill>
                  <a:srgbClr val="007399"/>
                </a:solidFill>
                <a:latin typeface="Arial"/>
                <a:cs typeface="Arial"/>
              </a:rPr>
              <a:t> </a:t>
            </a:r>
            <a:r>
              <a:rPr sz="1600" i="1" spc="20" dirty="0">
                <a:solidFill>
                  <a:srgbClr val="007399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07399"/>
                </a:solidFill>
                <a:latin typeface="Arial"/>
                <a:cs typeface="Arial"/>
              </a:rPr>
              <a:t>tuner</a:t>
            </a:r>
            <a:r>
              <a:rPr sz="1600" i="1" spc="10" dirty="0">
                <a:solidFill>
                  <a:srgbClr val="007399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07399"/>
                </a:solidFill>
                <a:latin typeface="Arial"/>
                <a:cs typeface="Arial"/>
              </a:rPr>
              <a:t>de</a:t>
            </a:r>
            <a:r>
              <a:rPr sz="1600" i="1" spc="-5" dirty="0">
                <a:solidFill>
                  <a:srgbClr val="007399"/>
                </a:solidFill>
                <a:latin typeface="Arial"/>
                <a:cs typeface="Arial"/>
              </a:rPr>
              <a:t>s</a:t>
            </a:r>
            <a:r>
              <a:rPr sz="1600" i="1" spc="-10" dirty="0">
                <a:solidFill>
                  <a:srgbClr val="007399"/>
                </a:solidFill>
                <a:latin typeface="Arial"/>
                <a:cs typeface="Arial"/>
              </a:rPr>
              <a:t>igned</a:t>
            </a:r>
            <a:r>
              <a:rPr sz="1600" i="1" spc="-5" dirty="0">
                <a:solidFill>
                  <a:srgbClr val="007399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07399"/>
                </a:solidFill>
                <a:latin typeface="Arial"/>
                <a:cs typeface="Arial"/>
              </a:rPr>
              <a:t>for</a:t>
            </a:r>
            <a:r>
              <a:rPr sz="1600" i="1" spc="5" dirty="0">
                <a:solidFill>
                  <a:srgbClr val="007399"/>
                </a:solidFill>
                <a:latin typeface="Arial"/>
                <a:cs typeface="Arial"/>
              </a:rPr>
              <a:t> </a:t>
            </a:r>
            <a:r>
              <a:rPr sz="1600" i="1" u="heavy" spc="-445" dirty="0">
                <a:solidFill>
                  <a:srgbClr val="007399"/>
                </a:solidFill>
                <a:latin typeface="Arial"/>
                <a:cs typeface="Arial"/>
              </a:rPr>
              <a:t> </a:t>
            </a:r>
            <a:r>
              <a:rPr sz="1600" i="1" u="heavy" spc="-10" dirty="0">
                <a:solidFill>
                  <a:srgbClr val="007399"/>
                </a:solidFill>
                <a:latin typeface="Arial"/>
                <a:cs typeface="Arial"/>
              </a:rPr>
              <a:t>“short</a:t>
            </a:r>
            <a:r>
              <a:rPr sz="1600" i="1" u="heavy" spc="-450" dirty="0">
                <a:solidFill>
                  <a:srgbClr val="007399"/>
                </a:solidFill>
                <a:latin typeface="Arial"/>
                <a:cs typeface="Arial"/>
              </a:rPr>
              <a:t> </a:t>
            </a:r>
            <a:r>
              <a:rPr sz="1600" i="1" u="heavy" spc="-15" dirty="0">
                <a:solidFill>
                  <a:srgbClr val="007399"/>
                </a:solidFill>
                <a:latin typeface="Arial"/>
                <a:cs typeface="Arial"/>
              </a:rPr>
              <a:t>-</a:t>
            </a:r>
            <a:r>
              <a:rPr sz="1600" i="1" u="heavy" spc="-5" dirty="0">
                <a:solidFill>
                  <a:srgbClr val="007399"/>
                </a:solidFill>
                <a:latin typeface="Arial"/>
                <a:cs typeface="Arial"/>
              </a:rPr>
              <a:t>l</a:t>
            </a:r>
            <a:r>
              <a:rPr sz="1600" i="1" u="heavy" spc="-445" dirty="0">
                <a:solidFill>
                  <a:srgbClr val="007399"/>
                </a:solidFill>
                <a:latin typeface="Arial"/>
                <a:cs typeface="Arial"/>
              </a:rPr>
              <a:t> </a:t>
            </a:r>
            <a:r>
              <a:rPr sz="1600" i="1" u="heavy" spc="-10" dirty="0">
                <a:solidFill>
                  <a:srgbClr val="007399"/>
                </a:solidFill>
                <a:latin typeface="Arial"/>
                <a:cs typeface="Arial"/>
              </a:rPr>
              <a:t>ong”</a:t>
            </a:r>
            <a:r>
              <a:rPr sz="1600" i="1" u="heavy" spc="25" dirty="0">
                <a:solidFill>
                  <a:srgbClr val="007399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07399"/>
                </a:solidFill>
                <a:latin typeface="Arial"/>
                <a:cs typeface="Arial"/>
              </a:rPr>
              <a:t>cavity;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45"/>
              </a:spcBef>
              <a:buClr>
                <a:srgbClr val="971E31"/>
              </a:buClr>
              <a:buFont typeface="Arial"/>
              <a:buChar char="•"/>
              <a:tabLst>
                <a:tab pos="355600" algn="l"/>
              </a:tabLst>
            </a:pP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Active</a:t>
            </a:r>
            <a:r>
              <a:rPr sz="2400" i="1" spc="-10" dirty="0">
                <a:solidFill>
                  <a:srgbClr val="290007"/>
                </a:solidFill>
                <a:latin typeface="Arial"/>
                <a:cs typeface="Arial"/>
              </a:rPr>
              <a:t> </a:t>
            </a:r>
            <a:r>
              <a:rPr sz="2400" i="1" spc="5" dirty="0">
                <a:solidFill>
                  <a:srgbClr val="290007"/>
                </a:solidFill>
                <a:latin typeface="Arial"/>
                <a:cs typeface="Arial"/>
              </a:rPr>
              <a:t>t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un</a:t>
            </a:r>
            <a:r>
              <a:rPr sz="2400" i="1" spc="-10" dirty="0">
                <a:solidFill>
                  <a:srgbClr val="290007"/>
                </a:solidFill>
                <a:latin typeface="Arial"/>
                <a:cs typeface="Arial"/>
              </a:rPr>
              <a:t>e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r co</a:t>
            </a:r>
            <a:r>
              <a:rPr sz="2400" i="1" spc="-25" dirty="0">
                <a:solidFill>
                  <a:srgbClr val="290007"/>
                </a:solidFill>
                <a:latin typeface="Arial"/>
                <a:cs typeface="Arial"/>
              </a:rPr>
              <a:t>m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po</a:t>
            </a:r>
            <a:r>
              <a:rPr sz="2400" i="1" spc="-10" dirty="0">
                <a:solidFill>
                  <a:srgbClr val="290007"/>
                </a:solidFill>
                <a:latin typeface="Arial"/>
                <a:cs typeface="Arial"/>
              </a:rPr>
              <a:t>n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ents</a:t>
            </a:r>
            <a:r>
              <a:rPr sz="2400" i="1" spc="45" dirty="0">
                <a:solidFill>
                  <a:srgbClr val="290007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(electro</a:t>
            </a:r>
            <a:r>
              <a:rPr sz="2400" i="1" spc="-20" dirty="0">
                <a:solidFill>
                  <a:srgbClr val="290007"/>
                </a:solidFill>
                <a:latin typeface="Arial"/>
                <a:cs typeface="Arial"/>
              </a:rPr>
              <a:t>m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ech</a:t>
            </a:r>
            <a:r>
              <a:rPr sz="2400" i="1" spc="-10" dirty="0">
                <a:solidFill>
                  <a:srgbClr val="290007"/>
                </a:solidFill>
                <a:latin typeface="Arial"/>
                <a:cs typeface="Arial"/>
              </a:rPr>
              <a:t>a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nic</a:t>
            </a:r>
            <a:r>
              <a:rPr sz="2400" i="1" spc="10" dirty="0">
                <a:solidFill>
                  <a:srgbClr val="290007"/>
                </a:solidFill>
                <a:latin typeface="Arial"/>
                <a:cs typeface="Arial"/>
              </a:rPr>
              <a:t>a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l</a:t>
            </a:r>
            <a:r>
              <a:rPr sz="2400" i="1" spc="45" dirty="0">
                <a:solidFill>
                  <a:srgbClr val="290007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actuato</a:t>
            </a:r>
            <a:r>
              <a:rPr sz="2400" i="1" spc="10" dirty="0">
                <a:solidFill>
                  <a:srgbClr val="290007"/>
                </a:solidFill>
                <a:latin typeface="Arial"/>
                <a:cs typeface="Arial"/>
              </a:rPr>
              <a:t>r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&amp;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75"/>
              </a:spcBef>
              <a:tabLst>
                <a:tab pos="4830445" algn="l"/>
              </a:tabLst>
            </a:pP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p</a:t>
            </a:r>
            <a:r>
              <a:rPr sz="2400" i="1" spc="-10" dirty="0">
                <a:solidFill>
                  <a:srgbClr val="290007"/>
                </a:solidFill>
                <a:latin typeface="Arial"/>
                <a:cs typeface="Arial"/>
              </a:rPr>
              <a:t>i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ez</a:t>
            </a:r>
            <a:r>
              <a:rPr sz="2400" i="1" spc="-10" dirty="0">
                <a:solidFill>
                  <a:srgbClr val="290007"/>
                </a:solidFill>
                <a:latin typeface="Arial"/>
                <a:cs typeface="Arial"/>
              </a:rPr>
              <a:t>o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-stac</a:t>
            </a:r>
            <a:r>
              <a:rPr sz="2400" i="1" spc="-5" dirty="0">
                <a:solidFill>
                  <a:srgbClr val="290007"/>
                </a:solidFill>
                <a:latin typeface="Arial"/>
                <a:cs typeface="Arial"/>
              </a:rPr>
              <a:t>k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)</a:t>
            </a:r>
            <a:r>
              <a:rPr sz="2400" i="1" spc="5" dirty="0">
                <a:solidFill>
                  <a:srgbClr val="290007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can</a:t>
            </a:r>
            <a:r>
              <a:rPr sz="2400" i="1" spc="5" dirty="0">
                <a:solidFill>
                  <a:srgbClr val="290007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be</a:t>
            </a:r>
            <a:r>
              <a:rPr sz="2400" i="1" spc="-10" dirty="0">
                <a:solidFill>
                  <a:srgbClr val="290007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re</a:t>
            </a:r>
            <a:r>
              <a:rPr sz="2400" i="1" spc="-10" dirty="0">
                <a:solidFill>
                  <a:srgbClr val="290007"/>
                </a:solidFill>
                <a:latin typeface="Arial"/>
                <a:cs typeface="Arial"/>
              </a:rPr>
              <a:t>p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l</a:t>
            </a:r>
            <a:r>
              <a:rPr sz="2400" i="1" spc="-10" dirty="0">
                <a:solidFill>
                  <a:srgbClr val="290007"/>
                </a:solidFill>
                <a:latin typeface="Arial"/>
                <a:cs typeface="Arial"/>
              </a:rPr>
              <a:t>a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ce</a:t>
            </a:r>
            <a:r>
              <a:rPr sz="2400" i="1" spc="-10" dirty="0">
                <a:solidFill>
                  <a:srgbClr val="290007"/>
                </a:solidFill>
                <a:latin typeface="Arial"/>
                <a:cs typeface="Arial"/>
              </a:rPr>
              <a:t>a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b</a:t>
            </a:r>
            <a:r>
              <a:rPr sz="2400" i="1" spc="-10" dirty="0">
                <a:solidFill>
                  <a:srgbClr val="290007"/>
                </a:solidFill>
                <a:latin typeface="Arial"/>
                <a:cs typeface="Arial"/>
              </a:rPr>
              <a:t>l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e	throu</a:t>
            </a:r>
            <a:r>
              <a:rPr sz="2400" i="1" spc="-15" dirty="0">
                <a:solidFill>
                  <a:srgbClr val="290007"/>
                </a:solidFill>
                <a:latin typeface="Arial"/>
                <a:cs typeface="Arial"/>
              </a:rPr>
              <a:t>g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h sp</a:t>
            </a:r>
            <a:r>
              <a:rPr sz="2400" i="1" spc="-10" dirty="0">
                <a:solidFill>
                  <a:srgbClr val="290007"/>
                </a:solidFill>
                <a:latin typeface="Arial"/>
                <a:cs typeface="Arial"/>
              </a:rPr>
              <a:t>e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ci</a:t>
            </a:r>
            <a:r>
              <a:rPr sz="2400" i="1" spc="-10" dirty="0">
                <a:solidFill>
                  <a:srgbClr val="290007"/>
                </a:solidFill>
                <a:latin typeface="Arial"/>
                <a:cs typeface="Arial"/>
              </a:rPr>
              <a:t>a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l</a:t>
            </a:r>
            <a:r>
              <a:rPr sz="2400" i="1" spc="15" dirty="0">
                <a:solidFill>
                  <a:srgbClr val="290007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p</a:t>
            </a:r>
            <a:r>
              <a:rPr sz="2400" i="1" spc="-10" dirty="0">
                <a:solidFill>
                  <a:srgbClr val="290007"/>
                </a:solidFill>
                <a:latin typeface="Arial"/>
                <a:cs typeface="Arial"/>
              </a:rPr>
              <a:t>o</a:t>
            </a:r>
            <a:r>
              <a:rPr sz="2400" i="1" dirty="0">
                <a:solidFill>
                  <a:srgbClr val="290007"/>
                </a:solidFill>
                <a:latin typeface="Arial"/>
                <a:cs typeface="Arial"/>
              </a:rPr>
              <a:t>rt;</a:t>
            </a:r>
            <a:endParaRPr sz="2400" dirty="0">
              <a:latin typeface="Arial"/>
              <a:cs typeface="Arial"/>
            </a:endParaRPr>
          </a:p>
          <a:p>
            <a:pPr marL="355600" marR="679450" indent="-342900">
              <a:lnSpc>
                <a:spcPct val="120000"/>
              </a:lnSpc>
              <a:spcBef>
                <a:spcPts val="300"/>
              </a:spcBef>
              <a:buClr>
                <a:srgbClr val="971E31"/>
              </a:buClr>
              <a:buFont typeface="Arial"/>
              <a:buChar char="•"/>
              <a:tabLst>
                <a:tab pos="355600" algn="l"/>
              </a:tabLst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High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rel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abil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ty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 tun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r </a:t>
            </a:r>
            <a:r>
              <a:rPr sz="2400" b="1" spc="-10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ompon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nts (electromech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nical actuator and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piez</a:t>
            </a:r>
            <a:r>
              <a:rPr sz="2400" b="1" spc="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-actuator);</a:t>
            </a:r>
            <a:endParaRPr sz="2400" dirty="0">
              <a:latin typeface="Arial"/>
              <a:cs typeface="Arial"/>
            </a:endParaRPr>
          </a:p>
          <a:p>
            <a:pPr marL="355600" marR="902969" indent="-342900">
              <a:lnSpc>
                <a:spcPct val="120000"/>
              </a:lnSpc>
              <a:spcBef>
                <a:spcPts val="300"/>
              </a:spcBef>
              <a:buClr>
                <a:srgbClr val="971E31"/>
              </a:buClr>
              <a:buFont typeface="Arial"/>
              <a:buChar char="•"/>
              <a:tabLst>
                <a:tab pos="355600" algn="l"/>
                <a:tab pos="6316980" algn="l"/>
              </a:tabLst>
            </a:pPr>
            <a:r>
              <a:rPr sz="2400" b="1" dirty="0">
                <a:latin typeface="Arial"/>
                <a:cs typeface="Arial"/>
              </a:rPr>
              <a:t>C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vity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has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66FF"/>
                </a:solidFill>
                <a:latin typeface="Arial"/>
                <a:cs typeface="Arial"/>
              </a:rPr>
              <a:t>narrow</a:t>
            </a:r>
            <a:r>
              <a:rPr sz="2400" b="1" spc="-5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66FF"/>
                </a:solidFill>
                <a:latin typeface="Arial"/>
                <a:cs typeface="Arial"/>
              </a:rPr>
              <a:t>ba</a:t>
            </a:r>
            <a:r>
              <a:rPr sz="2400" b="1" spc="-10" dirty="0">
                <a:solidFill>
                  <a:srgbClr val="3366FF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3366FF"/>
                </a:solidFill>
                <a:latin typeface="Arial"/>
                <a:cs typeface="Arial"/>
              </a:rPr>
              <a:t>d</a:t>
            </a:r>
            <a:r>
              <a:rPr sz="2400" b="1" spc="20" dirty="0">
                <a:solidFill>
                  <a:srgbClr val="3366FF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3366FF"/>
                </a:solidFill>
                <a:latin typeface="Arial"/>
                <a:cs typeface="Arial"/>
              </a:rPr>
              <a:t>idth</a:t>
            </a:r>
            <a:r>
              <a:rPr sz="2400" b="1" spc="-55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66FF"/>
                </a:solidFill>
                <a:latin typeface="Arial"/>
                <a:cs typeface="Arial"/>
              </a:rPr>
              <a:t>(~30</a:t>
            </a:r>
            <a:r>
              <a:rPr sz="2400" b="1" spc="-10" dirty="0">
                <a:solidFill>
                  <a:srgbClr val="3366FF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3366FF"/>
                </a:solidFill>
                <a:latin typeface="Arial"/>
                <a:cs typeface="Arial"/>
              </a:rPr>
              <a:t>z)</a:t>
            </a:r>
            <a:r>
              <a:rPr sz="2400" b="1" spc="25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2400" b="1" spc="-75" dirty="0">
                <a:latin typeface="Times New Roman"/>
                <a:cs typeface="Times New Roman"/>
              </a:rPr>
              <a:t>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ght requirements </a:t>
            </a:r>
            <a:r>
              <a:rPr sz="2400" b="1" spc="5" dirty="0">
                <a:latin typeface="Arial"/>
                <a:cs typeface="Arial"/>
              </a:rPr>
              <a:t>f</a:t>
            </a:r>
            <a:r>
              <a:rPr sz="2400" b="1" dirty="0">
                <a:latin typeface="Arial"/>
                <a:cs typeface="Arial"/>
              </a:rPr>
              <a:t>or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slo</a:t>
            </a:r>
            <a:r>
              <a:rPr sz="2400" b="1" spc="25" dirty="0">
                <a:latin typeface="Arial"/>
                <a:cs typeface="Arial"/>
              </a:rPr>
              <a:t>w</a:t>
            </a:r>
            <a:r>
              <a:rPr sz="2400" b="1" dirty="0">
                <a:latin typeface="Arial"/>
                <a:cs typeface="Arial"/>
              </a:rPr>
              <a:t>/</a:t>
            </a:r>
            <a:r>
              <a:rPr sz="2400" b="1" spc="-10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oarse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&amp; fast</a:t>
            </a:r>
            <a:r>
              <a:rPr sz="2400" b="1" spc="5" dirty="0">
                <a:latin typeface="Arial"/>
                <a:cs typeface="Arial"/>
              </a:rPr>
              <a:t>/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ne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tuning resolution;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14/09/29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34509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88402"/>
            <a:ext cx="8229600" cy="645604"/>
          </a:xfrm>
          <a:prstGeom prst="rect">
            <a:avLst/>
          </a:prstGeom>
        </p:spPr>
        <p:txBody>
          <a:bodyPr vert="horz" wrap="square" lIns="0" tIns="266086" rIns="0" bIns="0" rtlCol="0">
            <a:spAutoFit/>
          </a:bodyPr>
          <a:lstStyle/>
          <a:p>
            <a:pPr marL="12700">
              <a:lnSpc>
                <a:spcPts val="2855"/>
              </a:lnSpc>
            </a:pPr>
            <a:r>
              <a:rPr sz="2800" dirty="0"/>
              <a:t>L</a:t>
            </a:r>
            <a:r>
              <a:rPr sz="2800" spc="-10" dirty="0"/>
              <a:t>C</a:t>
            </a:r>
            <a:r>
              <a:rPr sz="2800" dirty="0"/>
              <a:t>LS</a:t>
            </a:r>
            <a:r>
              <a:rPr sz="2800" spc="-10" dirty="0"/>
              <a:t> </a:t>
            </a:r>
            <a:r>
              <a:rPr sz="2800" dirty="0"/>
              <a:t>II</a:t>
            </a:r>
            <a:r>
              <a:rPr sz="2800" spc="-20" dirty="0"/>
              <a:t> </a:t>
            </a:r>
            <a:r>
              <a:rPr sz="2800" spc="-185" dirty="0"/>
              <a:t>T</a:t>
            </a:r>
            <a:r>
              <a:rPr sz="2800" dirty="0"/>
              <a:t>u</a:t>
            </a:r>
            <a:r>
              <a:rPr sz="2800" spc="-10" dirty="0"/>
              <a:t>n</a:t>
            </a:r>
            <a:r>
              <a:rPr sz="2800" dirty="0"/>
              <a:t>er</a:t>
            </a:r>
            <a:r>
              <a:rPr sz="2800" spc="-5" dirty="0"/>
              <a:t> </a:t>
            </a:r>
            <a:r>
              <a:rPr sz="2800" i="1" dirty="0"/>
              <a:t>(des</a:t>
            </a:r>
            <a:r>
              <a:rPr sz="2800" i="1" spc="-10" dirty="0"/>
              <a:t>i</a:t>
            </a:r>
            <a:r>
              <a:rPr sz="2800" i="1" dirty="0"/>
              <a:t>g</a:t>
            </a:r>
            <a:r>
              <a:rPr sz="2800" i="1" spc="-10" dirty="0"/>
              <a:t>n</a:t>
            </a:r>
            <a:r>
              <a:rPr sz="2800" i="1" dirty="0"/>
              <a:t>er</a:t>
            </a:r>
            <a:r>
              <a:rPr sz="2800" i="1" spc="25" dirty="0"/>
              <a:t> </a:t>
            </a:r>
            <a:r>
              <a:rPr sz="2800" i="1" dirty="0"/>
              <a:t>E</a:t>
            </a:r>
            <a:r>
              <a:rPr sz="2800" i="1" spc="-10" dirty="0"/>
              <a:t>v</a:t>
            </a:r>
            <a:r>
              <a:rPr sz="2800" i="1" dirty="0"/>
              <a:t>g</a:t>
            </a:r>
            <a:r>
              <a:rPr sz="2800" i="1" spc="-10" dirty="0"/>
              <a:t>u</a:t>
            </a:r>
            <a:r>
              <a:rPr sz="2800" i="1" dirty="0"/>
              <a:t>e</a:t>
            </a:r>
            <a:r>
              <a:rPr sz="2800" i="1" spc="-10" dirty="0"/>
              <a:t>n</a:t>
            </a:r>
            <a:r>
              <a:rPr sz="2800" i="1" dirty="0"/>
              <a:t>iy</a:t>
            </a:r>
            <a:r>
              <a:rPr sz="2800" i="1" spc="20" dirty="0"/>
              <a:t> </a:t>
            </a:r>
            <a:r>
              <a:rPr sz="2800" i="1" dirty="0"/>
              <a:t>B</a:t>
            </a:r>
            <a:r>
              <a:rPr sz="2800" i="1" spc="-10" dirty="0"/>
              <a:t>o</a:t>
            </a:r>
            <a:r>
              <a:rPr sz="2800" i="1" dirty="0"/>
              <a:t>riss</a:t>
            </a:r>
            <a:r>
              <a:rPr sz="2800" i="1" spc="-10" dirty="0"/>
              <a:t>o</a:t>
            </a:r>
            <a:r>
              <a:rPr sz="2800" i="1" dirty="0"/>
              <a:t>v)</a:t>
            </a:r>
          </a:p>
        </p:txBody>
      </p:sp>
      <p:sp>
        <p:nvSpPr>
          <p:cNvPr id="3" name="object 3"/>
          <p:cNvSpPr/>
          <p:nvPr/>
        </p:nvSpPr>
        <p:spPr>
          <a:xfrm>
            <a:off x="690549" y="1338325"/>
            <a:ext cx="7642225" cy="5065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25682" y="1061080"/>
            <a:ext cx="7852918" cy="1938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600" b="1" dirty="0">
                <a:solidFill>
                  <a:srgbClr val="3366FF"/>
                </a:solidFill>
                <a:latin typeface="Arial"/>
                <a:cs typeface="Arial"/>
              </a:rPr>
              <a:t>El</a:t>
            </a:r>
            <a:r>
              <a:rPr sz="1600" b="1" spc="5" dirty="0">
                <a:solidFill>
                  <a:srgbClr val="3366FF"/>
                </a:solidFill>
                <a:latin typeface="Arial"/>
                <a:cs typeface="Arial"/>
              </a:rPr>
              <a:t>e</a:t>
            </a:r>
            <a:r>
              <a:rPr sz="1600" b="1" dirty="0">
                <a:solidFill>
                  <a:srgbClr val="3366FF"/>
                </a:solidFill>
                <a:latin typeface="Arial"/>
                <a:cs typeface="Arial"/>
              </a:rPr>
              <a:t>ctrome</a:t>
            </a:r>
            <a:r>
              <a:rPr sz="1600" b="1" spc="-5" dirty="0">
                <a:solidFill>
                  <a:srgbClr val="3366FF"/>
                </a:solidFill>
                <a:latin typeface="Arial"/>
                <a:cs typeface="Arial"/>
              </a:rPr>
              <a:t>c</a:t>
            </a:r>
            <a:r>
              <a:rPr sz="1600" b="1" dirty="0">
                <a:solidFill>
                  <a:srgbClr val="3366FF"/>
                </a:solidFill>
                <a:latin typeface="Arial"/>
                <a:cs typeface="Arial"/>
              </a:rPr>
              <a:t>hanic</a:t>
            </a:r>
            <a:r>
              <a:rPr sz="1600" b="1" spc="-10" dirty="0">
                <a:solidFill>
                  <a:srgbClr val="3366FF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3366FF"/>
                </a:solidFill>
                <a:latin typeface="Arial"/>
                <a:cs typeface="Arial"/>
              </a:rPr>
              <a:t>l</a:t>
            </a:r>
            <a:r>
              <a:rPr sz="1600" b="1" spc="-35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66FF"/>
                </a:solidFill>
                <a:latin typeface="Arial"/>
                <a:cs typeface="Arial"/>
              </a:rPr>
              <a:t>act</a:t>
            </a:r>
            <a:r>
              <a:rPr sz="1600" b="1" spc="-5" dirty="0">
                <a:solidFill>
                  <a:srgbClr val="3366FF"/>
                </a:solidFill>
                <a:latin typeface="Arial"/>
                <a:cs typeface="Arial"/>
              </a:rPr>
              <a:t>u</a:t>
            </a:r>
            <a:r>
              <a:rPr sz="1600" b="1" dirty="0">
                <a:solidFill>
                  <a:srgbClr val="3366FF"/>
                </a:solidFill>
                <a:latin typeface="Arial"/>
                <a:cs typeface="Arial"/>
              </a:rPr>
              <a:t>at</a:t>
            </a:r>
            <a:r>
              <a:rPr sz="1600" b="1" spc="-5" dirty="0">
                <a:solidFill>
                  <a:srgbClr val="3366FF"/>
                </a:solidFill>
                <a:latin typeface="Arial"/>
                <a:cs typeface="Arial"/>
              </a:rPr>
              <a:t>o</a:t>
            </a:r>
            <a:r>
              <a:rPr sz="1600" b="1" dirty="0">
                <a:solidFill>
                  <a:srgbClr val="3366FF"/>
                </a:solidFill>
                <a:latin typeface="Arial"/>
                <a:cs typeface="Arial"/>
              </a:rPr>
              <a:t>r</a:t>
            </a:r>
            <a:r>
              <a:rPr sz="1600" b="1" spc="-10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66FF"/>
                </a:solidFill>
                <a:latin typeface="Arial"/>
                <a:cs typeface="Arial"/>
              </a:rPr>
              <a:t>&amp; piezo</a:t>
            </a:r>
            <a:r>
              <a:rPr sz="1600" b="1" spc="10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66FF"/>
                </a:solidFill>
                <a:latin typeface="Arial"/>
                <a:cs typeface="Arial"/>
              </a:rPr>
              <a:t>can</a:t>
            </a:r>
            <a:r>
              <a:rPr sz="1600" b="1" spc="-15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66FF"/>
                </a:solidFill>
                <a:latin typeface="Arial"/>
                <a:cs typeface="Arial"/>
              </a:rPr>
              <a:t>to</a:t>
            </a:r>
            <a:r>
              <a:rPr sz="1600" b="1" spc="5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66FF"/>
                </a:solidFill>
                <a:latin typeface="Arial"/>
                <a:cs typeface="Arial"/>
              </a:rPr>
              <a:t>be</a:t>
            </a:r>
            <a:r>
              <a:rPr sz="1600" b="1" spc="-10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66FF"/>
                </a:solidFill>
                <a:latin typeface="Arial"/>
                <a:cs typeface="Arial"/>
              </a:rPr>
              <a:t>replaced </a:t>
            </a:r>
            <a:r>
              <a:rPr sz="1600" b="1" spc="-25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66FF"/>
                </a:solidFill>
                <a:latin typeface="Arial"/>
                <a:cs typeface="Arial"/>
              </a:rPr>
              <a:t>thro</a:t>
            </a:r>
            <a:r>
              <a:rPr sz="1600" b="1" spc="-5" dirty="0">
                <a:solidFill>
                  <a:srgbClr val="3366FF"/>
                </a:solidFill>
                <a:latin typeface="Arial"/>
                <a:cs typeface="Arial"/>
              </a:rPr>
              <a:t>u</a:t>
            </a:r>
            <a:r>
              <a:rPr sz="1600" b="1" dirty="0">
                <a:solidFill>
                  <a:srgbClr val="3366FF"/>
                </a:solidFill>
                <a:latin typeface="Arial"/>
                <a:cs typeface="Arial"/>
              </a:rPr>
              <a:t>gh</a:t>
            </a:r>
            <a:r>
              <a:rPr sz="1600" b="1" spc="20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66FF"/>
                </a:solidFill>
                <a:latin typeface="Arial"/>
                <a:cs typeface="Arial"/>
              </a:rPr>
              <a:t>spe</a:t>
            </a:r>
            <a:r>
              <a:rPr sz="1600" b="1" spc="5" dirty="0">
                <a:solidFill>
                  <a:srgbClr val="3366FF"/>
                </a:solidFill>
                <a:latin typeface="Arial"/>
                <a:cs typeface="Arial"/>
              </a:rPr>
              <a:t>c</a:t>
            </a:r>
            <a:r>
              <a:rPr sz="1600" b="1" dirty="0">
                <a:solidFill>
                  <a:srgbClr val="3366FF"/>
                </a:solidFill>
                <a:latin typeface="Arial"/>
                <a:cs typeface="Arial"/>
              </a:rPr>
              <a:t>i</a:t>
            </a:r>
            <a:r>
              <a:rPr sz="1600" b="1" spc="5" dirty="0">
                <a:solidFill>
                  <a:srgbClr val="3366FF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3366FF"/>
                </a:solidFill>
                <a:latin typeface="Arial"/>
                <a:cs typeface="Arial"/>
              </a:rPr>
              <a:t>l</a:t>
            </a:r>
            <a:r>
              <a:rPr sz="1600" b="1" spc="-20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66FF"/>
                </a:solidFill>
                <a:latin typeface="Arial"/>
                <a:cs typeface="Arial"/>
              </a:rPr>
              <a:t>port</a:t>
            </a:r>
            <a:endParaRPr sz="1600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4357" y="6457120"/>
            <a:ext cx="2355850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10" dirty="0">
                <a:latin typeface="Arial"/>
                <a:cs typeface="Arial"/>
              </a:rPr>
              <a:t>Y</a:t>
            </a:r>
            <a:r>
              <a:rPr sz="1100" i="1" dirty="0">
                <a:latin typeface="Arial"/>
                <a:cs typeface="Arial"/>
              </a:rPr>
              <a:t>u.</a:t>
            </a:r>
            <a:r>
              <a:rPr sz="1100" i="1" spc="-5" dirty="0">
                <a:latin typeface="Arial"/>
                <a:cs typeface="Arial"/>
              </a:rPr>
              <a:t>P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sc</a:t>
            </a:r>
            <a:r>
              <a:rPr sz="1100" i="1" spc="-10" dirty="0">
                <a:latin typeface="Arial"/>
                <a:cs typeface="Arial"/>
              </a:rPr>
              <a:t>h</a:t>
            </a:r>
            <a:r>
              <a:rPr sz="1100" i="1" dirty="0">
                <a:latin typeface="Arial"/>
                <a:cs typeface="Arial"/>
              </a:rPr>
              <a:t>a</a:t>
            </a:r>
            <a:r>
              <a:rPr sz="1100" i="1" spc="-10" dirty="0">
                <a:latin typeface="Arial"/>
                <a:cs typeface="Arial"/>
              </a:rPr>
              <a:t>l</a:t>
            </a:r>
            <a:r>
              <a:rPr sz="1100" i="1" dirty="0">
                <a:latin typeface="Arial"/>
                <a:cs typeface="Arial"/>
              </a:rPr>
              <a:t>n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k</a:t>
            </a:r>
            <a:r>
              <a:rPr sz="1100" i="1" spc="-5" dirty="0">
                <a:latin typeface="Arial"/>
                <a:cs typeface="Arial"/>
              </a:rPr>
              <a:t>ov</a:t>
            </a:r>
            <a:r>
              <a:rPr sz="1100" i="1" dirty="0">
                <a:latin typeface="Arial"/>
                <a:cs typeface="Arial"/>
              </a:rPr>
              <a:t>,</a:t>
            </a:r>
            <a:r>
              <a:rPr sz="1100" i="1" spc="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CER</a:t>
            </a:r>
            <a:r>
              <a:rPr sz="1100" i="1" dirty="0">
                <a:latin typeface="Arial"/>
                <a:cs typeface="Arial"/>
              </a:rPr>
              <a:t>N</a:t>
            </a:r>
            <a:r>
              <a:rPr sz="1100" i="1" spc="1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S</a:t>
            </a:r>
            <a:r>
              <a:rPr sz="1100" i="1" dirty="0">
                <a:latin typeface="Arial"/>
                <a:cs typeface="Arial"/>
              </a:rPr>
              <a:t>e</a:t>
            </a:r>
            <a:r>
              <a:rPr sz="1100" i="1" spc="-10" dirty="0">
                <a:latin typeface="Arial"/>
                <a:cs typeface="Arial"/>
              </a:rPr>
              <a:t>p</a:t>
            </a:r>
            <a:r>
              <a:rPr sz="1100" i="1" dirty="0">
                <a:latin typeface="Arial"/>
                <a:cs typeface="Arial"/>
              </a:rPr>
              <a:t>t.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5,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2</a:t>
            </a:r>
            <a:r>
              <a:rPr sz="1100" i="1" spc="-10" dirty="0">
                <a:latin typeface="Arial"/>
                <a:cs typeface="Arial"/>
              </a:rPr>
              <a:t>0</a:t>
            </a:r>
            <a:r>
              <a:rPr sz="1100" i="1" dirty="0">
                <a:latin typeface="Arial"/>
                <a:cs typeface="Arial"/>
              </a:rPr>
              <a:t>14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14/09/29</a:t>
            </a:r>
            <a:endParaRPr 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KEK-LC-Meeting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2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88402"/>
            <a:ext cx="8229600" cy="645604"/>
          </a:xfrm>
          <a:prstGeom prst="rect">
            <a:avLst/>
          </a:prstGeom>
        </p:spPr>
        <p:txBody>
          <a:bodyPr vert="horz" wrap="square" lIns="0" tIns="266086" rIns="0" bIns="0" rtlCol="0">
            <a:spAutoFit/>
          </a:bodyPr>
          <a:lstStyle/>
          <a:p>
            <a:pPr marL="12700">
              <a:lnSpc>
                <a:spcPts val="2855"/>
              </a:lnSpc>
            </a:pPr>
            <a:r>
              <a:rPr sz="2800" dirty="0"/>
              <a:t>L</a:t>
            </a:r>
            <a:r>
              <a:rPr sz="2800" spc="-10" dirty="0"/>
              <a:t>C</a:t>
            </a:r>
            <a:r>
              <a:rPr sz="2800" dirty="0"/>
              <a:t>LS</a:t>
            </a:r>
            <a:r>
              <a:rPr sz="2800" spc="-10" dirty="0"/>
              <a:t> </a:t>
            </a:r>
            <a:r>
              <a:rPr sz="2800" dirty="0"/>
              <a:t>II</a:t>
            </a:r>
            <a:r>
              <a:rPr sz="2800" spc="-20" dirty="0"/>
              <a:t> </a:t>
            </a:r>
            <a:r>
              <a:rPr sz="2800" spc="-185" dirty="0"/>
              <a:t>T</a:t>
            </a:r>
            <a:r>
              <a:rPr sz="2800" dirty="0"/>
              <a:t>u</a:t>
            </a:r>
            <a:r>
              <a:rPr sz="2800" spc="-10" dirty="0"/>
              <a:t>n</a:t>
            </a:r>
            <a:r>
              <a:rPr sz="2800" dirty="0"/>
              <a:t>er</a:t>
            </a:r>
            <a:r>
              <a:rPr sz="2800" spc="-5" dirty="0"/>
              <a:t> </a:t>
            </a:r>
            <a:r>
              <a:rPr sz="2800" i="1" dirty="0"/>
              <a:t>(des</a:t>
            </a:r>
            <a:r>
              <a:rPr sz="2800" i="1" spc="-10" dirty="0"/>
              <a:t>i</a:t>
            </a:r>
            <a:r>
              <a:rPr sz="2800" i="1" dirty="0"/>
              <a:t>g</a:t>
            </a:r>
            <a:r>
              <a:rPr sz="2800" i="1" spc="-10" dirty="0"/>
              <a:t>n</a:t>
            </a:r>
            <a:r>
              <a:rPr sz="2800" i="1" dirty="0"/>
              <a:t>er</a:t>
            </a:r>
            <a:r>
              <a:rPr sz="2800" i="1" spc="25" dirty="0"/>
              <a:t> </a:t>
            </a:r>
            <a:r>
              <a:rPr sz="2800" i="1" dirty="0"/>
              <a:t>E</a:t>
            </a:r>
            <a:r>
              <a:rPr sz="2800" i="1" spc="-10" dirty="0"/>
              <a:t>v</a:t>
            </a:r>
            <a:r>
              <a:rPr sz="2800" i="1" dirty="0"/>
              <a:t>g</a:t>
            </a:r>
            <a:r>
              <a:rPr sz="2800" i="1" spc="-10" dirty="0"/>
              <a:t>u</a:t>
            </a:r>
            <a:r>
              <a:rPr sz="2800" i="1" dirty="0"/>
              <a:t>e</a:t>
            </a:r>
            <a:r>
              <a:rPr sz="2800" i="1" spc="-10" dirty="0"/>
              <a:t>n</a:t>
            </a:r>
            <a:r>
              <a:rPr sz="2800" i="1" dirty="0"/>
              <a:t>iy</a:t>
            </a:r>
            <a:r>
              <a:rPr sz="2800" i="1" spc="20" dirty="0"/>
              <a:t> </a:t>
            </a:r>
            <a:r>
              <a:rPr sz="2800" i="1" dirty="0"/>
              <a:t>B</a:t>
            </a:r>
            <a:r>
              <a:rPr sz="2800" i="1" spc="-10" dirty="0"/>
              <a:t>o</a:t>
            </a:r>
            <a:r>
              <a:rPr sz="2800" i="1" dirty="0"/>
              <a:t>riss</a:t>
            </a:r>
            <a:r>
              <a:rPr sz="2800" i="1" spc="-10" dirty="0"/>
              <a:t>o</a:t>
            </a:r>
            <a:r>
              <a:rPr sz="2800" i="1" dirty="0"/>
              <a:t>v)</a:t>
            </a:r>
          </a:p>
        </p:txBody>
      </p:sp>
      <p:sp>
        <p:nvSpPr>
          <p:cNvPr id="3" name="object 3"/>
          <p:cNvSpPr/>
          <p:nvPr/>
        </p:nvSpPr>
        <p:spPr>
          <a:xfrm>
            <a:off x="690549" y="1364824"/>
            <a:ext cx="7642225" cy="5065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25682" y="1061080"/>
            <a:ext cx="7852918" cy="1938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600" b="1" dirty="0">
                <a:solidFill>
                  <a:srgbClr val="3366FF"/>
                </a:solidFill>
                <a:latin typeface="Arial"/>
                <a:cs typeface="Arial"/>
              </a:rPr>
              <a:t>El</a:t>
            </a:r>
            <a:r>
              <a:rPr sz="1600" b="1" spc="5" dirty="0">
                <a:solidFill>
                  <a:srgbClr val="3366FF"/>
                </a:solidFill>
                <a:latin typeface="Arial"/>
                <a:cs typeface="Arial"/>
              </a:rPr>
              <a:t>e</a:t>
            </a:r>
            <a:r>
              <a:rPr sz="1600" b="1" dirty="0">
                <a:solidFill>
                  <a:srgbClr val="3366FF"/>
                </a:solidFill>
                <a:latin typeface="Arial"/>
                <a:cs typeface="Arial"/>
              </a:rPr>
              <a:t>ctrome</a:t>
            </a:r>
            <a:r>
              <a:rPr sz="1600" b="1" spc="-5" dirty="0">
                <a:solidFill>
                  <a:srgbClr val="3366FF"/>
                </a:solidFill>
                <a:latin typeface="Arial"/>
                <a:cs typeface="Arial"/>
              </a:rPr>
              <a:t>c</a:t>
            </a:r>
            <a:r>
              <a:rPr sz="1600" b="1" dirty="0">
                <a:solidFill>
                  <a:srgbClr val="3366FF"/>
                </a:solidFill>
                <a:latin typeface="Arial"/>
                <a:cs typeface="Arial"/>
              </a:rPr>
              <a:t>hanic</a:t>
            </a:r>
            <a:r>
              <a:rPr sz="1600" b="1" spc="-10" dirty="0">
                <a:solidFill>
                  <a:srgbClr val="3366FF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3366FF"/>
                </a:solidFill>
                <a:latin typeface="Arial"/>
                <a:cs typeface="Arial"/>
              </a:rPr>
              <a:t>l</a:t>
            </a:r>
            <a:r>
              <a:rPr sz="1600" b="1" spc="-35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66FF"/>
                </a:solidFill>
                <a:latin typeface="Arial"/>
                <a:cs typeface="Arial"/>
              </a:rPr>
              <a:t>act</a:t>
            </a:r>
            <a:r>
              <a:rPr sz="1600" b="1" spc="-5" dirty="0">
                <a:solidFill>
                  <a:srgbClr val="3366FF"/>
                </a:solidFill>
                <a:latin typeface="Arial"/>
                <a:cs typeface="Arial"/>
              </a:rPr>
              <a:t>u</a:t>
            </a:r>
            <a:r>
              <a:rPr sz="1600" b="1" dirty="0">
                <a:solidFill>
                  <a:srgbClr val="3366FF"/>
                </a:solidFill>
                <a:latin typeface="Arial"/>
                <a:cs typeface="Arial"/>
              </a:rPr>
              <a:t>at</a:t>
            </a:r>
            <a:r>
              <a:rPr sz="1600" b="1" spc="-5" dirty="0">
                <a:solidFill>
                  <a:srgbClr val="3366FF"/>
                </a:solidFill>
                <a:latin typeface="Arial"/>
                <a:cs typeface="Arial"/>
              </a:rPr>
              <a:t>o</a:t>
            </a:r>
            <a:r>
              <a:rPr sz="1600" b="1" dirty="0">
                <a:solidFill>
                  <a:srgbClr val="3366FF"/>
                </a:solidFill>
                <a:latin typeface="Arial"/>
                <a:cs typeface="Arial"/>
              </a:rPr>
              <a:t>r</a:t>
            </a:r>
            <a:r>
              <a:rPr sz="1600" b="1" spc="-10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66FF"/>
                </a:solidFill>
                <a:latin typeface="Arial"/>
                <a:cs typeface="Arial"/>
              </a:rPr>
              <a:t>&amp; piezo</a:t>
            </a:r>
            <a:r>
              <a:rPr sz="1600" b="1" spc="10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66FF"/>
                </a:solidFill>
                <a:latin typeface="Arial"/>
                <a:cs typeface="Arial"/>
              </a:rPr>
              <a:t>can</a:t>
            </a:r>
            <a:r>
              <a:rPr sz="1600" b="1" spc="-15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66FF"/>
                </a:solidFill>
                <a:latin typeface="Arial"/>
                <a:cs typeface="Arial"/>
              </a:rPr>
              <a:t>to</a:t>
            </a:r>
            <a:r>
              <a:rPr sz="1600" b="1" spc="5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66FF"/>
                </a:solidFill>
                <a:latin typeface="Arial"/>
                <a:cs typeface="Arial"/>
              </a:rPr>
              <a:t>be</a:t>
            </a:r>
            <a:r>
              <a:rPr sz="1600" b="1" spc="-10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66FF"/>
                </a:solidFill>
                <a:latin typeface="Arial"/>
                <a:cs typeface="Arial"/>
              </a:rPr>
              <a:t>replaced </a:t>
            </a:r>
            <a:r>
              <a:rPr sz="1600" b="1" spc="-25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66FF"/>
                </a:solidFill>
                <a:latin typeface="Arial"/>
                <a:cs typeface="Arial"/>
              </a:rPr>
              <a:t>thro</a:t>
            </a:r>
            <a:r>
              <a:rPr sz="1600" b="1" spc="-5" dirty="0">
                <a:solidFill>
                  <a:srgbClr val="3366FF"/>
                </a:solidFill>
                <a:latin typeface="Arial"/>
                <a:cs typeface="Arial"/>
              </a:rPr>
              <a:t>u</a:t>
            </a:r>
            <a:r>
              <a:rPr sz="1600" b="1" dirty="0">
                <a:solidFill>
                  <a:srgbClr val="3366FF"/>
                </a:solidFill>
                <a:latin typeface="Arial"/>
                <a:cs typeface="Arial"/>
              </a:rPr>
              <a:t>gh</a:t>
            </a:r>
            <a:r>
              <a:rPr sz="1600" b="1" spc="20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66FF"/>
                </a:solidFill>
                <a:latin typeface="Arial"/>
                <a:cs typeface="Arial"/>
              </a:rPr>
              <a:t>spe</a:t>
            </a:r>
            <a:r>
              <a:rPr sz="1600" b="1" spc="5" dirty="0">
                <a:solidFill>
                  <a:srgbClr val="3366FF"/>
                </a:solidFill>
                <a:latin typeface="Arial"/>
                <a:cs typeface="Arial"/>
              </a:rPr>
              <a:t>c</a:t>
            </a:r>
            <a:r>
              <a:rPr sz="1600" b="1" dirty="0">
                <a:solidFill>
                  <a:srgbClr val="3366FF"/>
                </a:solidFill>
                <a:latin typeface="Arial"/>
                <a:cs typeface="Arial"/>
              </a:rPr>
              <a:t>i</a:t>
            </a:r>
            <a:r>
              <a:rPr sz="1600" b="1" spc="5" dirty="0">
                <a:solidFill>
                  <a:srgbClr val="3366FF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3366FF"/>
                </a:solidFill>
                <a:latin typeface="Arial"/>
                <a:cs typeface="Arial"/>
              </a:rPr>
              <a:t>l</a:t>
            </a:r>
            <a:r>
              <a:rPr sz="1600" b="1" spc="-20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66FF"/>
                </a:solidFill>
                <a:latin typeface="Arial"/>
                <a:cs typeface="Arial"/>
              </a:rPr>
              <a:t>port</a:t>
            </a:r>
            <a:endParaRPr sz="1600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4357" y="6457120"/>
            <a:ext cx="2355850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10" dirty="0">
                <a:latin typeface="Arial"/>
                <a:cs typeface="Arial"/>
              </a:rPr>
              <a:t>Y</a:t>
            </a:r>
            <a:r>
              <a:rPr sz="1100" i="1" dirty="0">
                <a:latin typeface="Arial"/>
                <a:cs typeface="Arial"/>
              </a:rPr>
              <a:t>u.</a:t>
            </a:r>
            <a:r>
              <a:rPr sz="1100" i="1" spc="-5" dirty="0">
                <a:latin typeface="Arial"/>
                <a:cs typeface="Arial"/>
              </a:rPr>
              <a:t>P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sc</a:t>
            </a:r>
            <a:r>
              <a:rPr sz="1100" i="1" spc="-10" dirty="0">
                <a:latin typeface="Arial"/>
                <a:cs typeface="Arial"/>
              </a:rPr>
              <a:t>h</a:t>
            </a:r>
            <a:r>
              <a:rPr sz="1100" i="1" dirty="0">
                <a:latin typeface="Arial"/>
                <a:cs typeface="Arial"/>
              </a:rPr>
              <a:t>a</a:t>
            </a:r>
            <a:r>
              <a:rPr sz="1100" i="1" spc="-10" dirty="0">
                <a:latin typeface="Arial"/>
                <a:cs typeface="Arial"/>
              </a:rPr>
              <a:t>l</a:t>
            </a:r>
            <a:r>
              <a:rPr sz="1100" i="1" dirty="0">
                <a:latin typeface="Arial"/>
                <a:cs typeface="Arial"/>
              </a:rPr>
              <a:t>n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k</a:t>
            </a:r>
            <a:r>
              <a:rPr sz="1100" i="1" spc="-5" dirty="0">
                <a:latin typeface="Arial"/>
                <a:cs typeface="Arial"/>
              </a:rPr>
              <a:t>ov</a:t>
            </a:r>
            <a:r>
              <a:rPr sz="1100" i="1" dirty="0">
                <a:latin typeface="Arial"/>
                <a:cs typeface="Arial"/>
              </a:rPr>
              <a:t>,</a:t>
            </a:r>
            <a:r>
              <a:rPr sz="1100" i="1" spc="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CER</a:t>
            </a:r>
            <a:r>
              <a:rPr sz="1100" i="1" dirty="0">
                <a:latin typeface="Arial"/>
                <a:cs typeface="Arial"/>
              </a:rPr>
              <a:t>N</a:t>
            </a:r>
            <a:r>
              <a:rPr sz="1100" i="1" spc="1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S</a:t>
            </a:r>
            <a:r>
              <a:rPr sz="1100" i="1" dirty="0">
                <a:latin typeface="Arial"/>
                <a:cs typeface="Arial"/>
              </a:rPr>
              <a:t>e</a:t>
            </a:r>
            <a:r>
              <a:rPr sz="1100" i="1" spc="-10" dirty="0">
                <a:latin typeface="Arial"/>
                <a:cs typeface="Arial"/>
              </a:rPr>
              <a:t>p</a:t>
            </a:r>
            <a:r>
              <a:rPr sz="1100" i="1" dirty="0">
                <a:latin typeface="Arial"/>
                <a:cs typeface="Arial"/>
              </a:rPr>
              <a:t>t.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5,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2</a:t>
            </a:r>
            <a:r>
              <a:rPr sz="1100" i="1" spc="-10" dirty="0">
                <a:latin typeface="Arial"/>
                <a:cs typeface="Arial"/>
              </a:rPr>
              <a:t>0</a:t>
            </a:r>
            <a:r>
              <a:rPr sz="1100" i="1" dirty="0">
                <a:latin typeface="Arial"/>
                <a:cs typeface="Arial"/>
              </a:rPr>
              <a:t>14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14/09/29</a:t>
            </a:r>
            <a:endParaRPr 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KEK-LC-Meeting</a:t>
            </a:r>
            <a:endParaRPr lang="en-US"/>
          </a:p>
        </p:txBody>
      </p:sp>
      <p:sp>
        <p:nvSpPr>
          <p:cNvPr id="11" name="正方形/長方形 10"/>
          <p:cNvSpPr/>
          <p:nvPr/>
        </p:nvSpPr>
        <p:spPr>
          <a:xfrm>
            <a:off x="5303879" y="3858209"/>
            <a:ext cx="3562546" cy="2598911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object 3"/>
          <p:cNvSpPr/>
          <p:nvPr/>
        </p:nvSpPr>
        <p:spPr>
          <a:xfrm>
            <a:off x="5340077" y="4070429"/>
            <a:ext cx="3464083" cy="21616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0777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73081"/>
            <a:ext cx="8229600" cy="932969"/>
          </a:xfrm>
          <a:prstGeom prst="rect">
            <a:avLst/>
          </a:prstGeom>
        </p:spPr>
        <p:txBody>
          <a:bodyPr vert="horz" wrap="square" lIns="0" tIns="253386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dirty="0" smtClean="0"/>
              <a:t>S</a:t>
            </a:r>
            <a:r>
              <a:rPr b="1" spc="-15" dirty="0" smtClean="0"/>
              <a:t>U</a:t>
            </a:r>
            <a:r>
              <a:rPr b="1" dirty="0" smtClean="0"/>
              <a:t>MMA</a:t>
            </a:r>
            <a:r>
              <a:rPr b="1" spc="-95" dirty="0" smtClean="0"/>
              <a:t>R</a:t>
            </a:r>
            <a:r>
              <a:rPr b="1" dirty="0" smtClean="0"/>
              <a:t>Y</a:t>
            </a:r>
            <a:r>
              <a:rPr lang="en-US" b="1" dirty="0" smtClean="0"/>
              <a:t> (YP) </a:t>
            </a:r>
            <a:endParaRPr b="1" dirty="0"/>
          </a:p>
        </p:txBody>
      </p:sp>
      <p:sp>
        <p:nvSpPr>
          <p:cNvPr id="6" name="object 6"/>
          <p:cNvSpPr txBox="1"/>
          <p:nvPr/>
        </p:nvSpPr>
        <p:spPr>
          <a:xfrm>
            <a:off x="524357" y="6457120"/>
            <a:ext cx="2270125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L</a:t>
            </a:r>
            <a:r>
              <a:rPr sz="1100" spc="-10" dirty="0">
                <a:latin typeface="Arial"/>
                <a:cs typeface="Arial"/>
              </a:rPr>
              <a:t>C</a:t>
            </a:r>
            <a:r>
              <a:rPr sz="1100" dirty="0">
                <a:latin typeface="Arial"/>
                <a:cs typeface="Arial"/>
              </a:rPr>
              <a:t>L</a:t>
            </a:r>
            <a:r>
              <a:rPr sz="1100" spc="-10" dirty="0">
                <a:latin typeface="Arial"/>
                <a:cs typeface="Arial"/>
              </a:rPr>
              <a:t>S</a:t>
            </a:r>
            <a:r>
              <a:rPr sz="1100" dirty="0">
                <a:latin typeface="Arial"/>
                <a:cs typeface="Arial"/>
              </a:rPr>
              <a:t>-II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C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v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25" dirty="0">
                <a:latin typeface="Arial"/>
                <a:cs typeface="Arial"/>
              </a:rPr>
              <a:t>w</a:t>
            </a:r>
            <a:r>
              <a:rPr sz="1100" dirty="0">
                <a:latin typeface="Arial"/>
                <a:cs typeface="Arial"/>
              </a:rPr>
              <a:t>,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J</a:t>
            </a:r>
            <a:r>
              <a:rPr sz="1100" spc="-5" dirty="0">
                <a:latin typeface="Arial"/>
                <a:cs typeface="Arial"/>
              </a:rPr>
              <a:t>u</a:t>
            </a:r>
            <a:r>
              <a:rPr sz="1100" spc="-10" dirty="0">
                <a:latin typeface="Arial"/>
                <a:cs typeface="Arial"/>
              </a:rPr>
              <a:t>l</a:t>
            </a:r>
            <a:r>
              <a:rPr sz="1100" dirty="0">
                <a:latin typeface="Arial"/>
                <a:cs typeface="Arial"/>
              </a:rPr>
              <a:t>y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1</a:t>
            </a:r>
            <a:r>
              <a:rPr sz="1100" dirty="0">
                <a:latin typeface="Arial"/>
                <a:cs typeface="Arial"/>
              </a:rPr>
              <a:t>-2,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2</a:t>
            </a:r>
            <a:r>
              <a:rPr sz="1100" spc="-10" dirty="0">
                <a:latin typeface="Arial"/>
                <a:cs typeface="Arial"/>
              </a:rPr>
              <a:t>0</a:t>
            </a:r>
            <a:r>
              <a:rPr sz="1100" dirty="0">
                <a:latin typeface="Arial"/>
                <a:cs typeface="Arial"/>
              </a:rPr>
              <a:t>14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614156" y="6521070"/>
            <a:ext cx="206375" cy="165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4500" y="1299226"/>
            <a:ext cx="8005445" cy="406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 algn="just">
              <a:lnSpc>
                <a:spcPct val="120000"/>
              </a:lnSpc>
              <a:buClr>
                <a:srgbClr val="971E31"/>
              </a:buClr>
              <a:buFont typeface="Arial"/>
              <a:buAutoNum type="arabicPeriod"/>
              <a:tabLst>
                <a:tab pos="469900" algn="l"/>
              </a:tabLst>
            </a:pPr>
            <a:r>
              <a:rPr sz="2000" dirty="0">
                <a:solidFill>
                  <a:srgbClr val="3366FF"/>
                </a:solidFill>
                <a:latin typeface="Arial"/>
                <a:cs typeface="Arial"/>
              </a:rPr>
              <a:t>FNAL</a:t>
            </a:r>
            <a:r>
              <a:rPr sz="2000" spc="-70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366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3366FF"/>
                </a:solidFill>
                <a:latin typeface="Arial"/>
                <a:cs typeface="Arial"/>
              </a:rPr>
              <a:t>eam</a:t>
            </a:r>
            <a:r>
              <a:rPr sz="2000" spc="-25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66FF"/>
                </a:solidFill>
                <a:latin typeface="Arial"/>
                <a:cs typeface="Arial"/>
              </a:rPr>
              <a:t>de</a:t>
            </a:r>
            <a:r>
              <a:rPr sz="2000" spc="5" dirty="0">
                <a:solidFill>
                  <a:srgbClr val="3366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3366FF"/>
                </a:solidFill>
                <a:latin typeface="Arial"/>
                <a:cs typeface="Arial"/>
              </a:rPr>
              <a:t>igned</a:t>
            </a:r>
            <a:r>
              <a:rPr sz="2000" spc="-25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66FF"/>
                </a:solidFill>
                <a:latin typeface="Arial"/>
                <a:cs typeface="Arial"/>
              </a:rPr>
              <a:t>LCL</a:t>
            </a:r>
            <a:r>
              <a:rPr sz="2000" spc="5" dirty="0">
                <a:solidFill>
                  <a:srgbClr val="3366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3366FF"/>
                </a:solidFill>
                <a:latin typeface="Arial"/>
                <a:cs typeface="Arial"/>
              </a:rPr>
              <a:t>-II</a:t>
            </a:r>
            <a:r>
              <a:rPr sz="2000" spc="-65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3366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3366FF"/>
                </a:solidFill>
                <a:latin typeface="Arial"/>
                <a:cs typeface="Arial"/>
              </a:rPr>
              <a:t>une</a:t>
            </a:r>
            <a:r>
              <a:rPr sz="2000" spc="-100" dirty="0">
                <a:solidFill>
                  <a:srgbClr val="3366FF"/>
                </a:solidFill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which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ado</a:t>
            </a:r>
            <a:r>
              <a:rPr sz="2000" spc="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ted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“double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lever” fea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ures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CL</a:t>
            </a:r>
            <a:r>
              <a:rPr sz="2000" spc="-15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une</a:t>
            </a:r>
            <a:r>
              <a:rPr sz="2000" spc="-10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.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Major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</a:t>
            </a:r>
            <a:r>
              <a:rPr sz="2000" spc="-4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feren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es 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LCLS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II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uner design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related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Fast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uner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modi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ications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capabili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repla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 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ti</a:t>
            </a:r>
            <a:r>
              <a:rPr sz="2000" spc="-15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mpone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ts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through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“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pe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ial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t”</a:t>
            </a:r>
          </a:p>
          <a:p>
            <a:pPr marL="539750" indent="-527050">
              <a:lnSpc>
                <a:spcPct val="100000"/>
              </a:lnSpc>
              <a:spcBef>
                <a:spcPts val="780"/>
              </a:spcBef>
              <a:buClr>
                <a:srgbClr val="971E31"/>
              </a:buClr>
              <a:buFont typeface="Arial"/>
              <a:buAutoNum type="arabicPeriod"/>
              <a:tabLst>
                <a:tab pos="540385" algn="l"/>
                <a:tab pos="3695065" algn="l"/>
              </a:tabLst>
            </a:pPr>
            <a:r>
              <a:rPr sz="2000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atus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produ</a:t>
            </a:r>
            <a:r>
              <a:rPr sz="2000" spc="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tion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66FF"/>
                </a:solidFill>
                <a:latin typeface="Arial"/>
                <a:cs typeface="Arial"/>
              </a:rPr>
              <a:t>first	(2)</a:t>
            </a:r>
            <a:r>
              <a:rPr sz="2000" spc="-60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3366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3366FF"/>
                </a:solidFill>
                <a:latin typeface="Arial"/>
                <a:cs typeface="Arial"/>
              </a:rPr>
              <a:t>uner</a:t>
            </a:r>
            <a:r>
              <a:rPr sz="2000" spc="-25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66FF"/>
                </a:solidFill>
                <a:latin typeface="Arial"/>
                <a:cs typeface="Arial"/>
              </a:rPr>
              <a:t>proto</a:t>
            </a:r>
            <a:r>
              <a:rPr sz="2000" spc="-10" dirty="0">
                <a:solidFill>
                  <a:srgbClr val="3366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3366FF"/>
                </a:solidFill>
                <a:latin typeface="Arial"/>
                <a:cs typeface="Arial"/>
              </a:rPr>
              <a:t>ype</a:t>
            </a:r>
            <a:r>
              <a:rPr sz="2000" spc="-45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</a:p>
          <a:p>
            <a:pPr marL="812800" lvl="1" indent="-342900">
              <a:lnSpc>
                <a:spcPct val="100000"/>
              </a:lnSpc>
              <a:spcBef>
                <a:spcPts val="745"/>
              </a:spcBef>
              <a:buClr>
                <a:srgbClr val="971E31"/>
              </a:buClr>
              <a:buFont typeface="Arial"/>
              <a:buChar char="•"/>
              <a:tabLst>
                <a:tab pos="813435" algn="l"/>
              </a:tabLst>
            </a:pPr>
            <a:r>
              <a:rPr sz="1600" spc="-100" dirty="0">
                <a:latin typeface="Arial"/>
                <a:cs typeface="Arial"/>
              </a:rPr>
              <a:t>T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tuner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assemb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ies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FNAL.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366FF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3366FF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366FF"/>
                </a:solidFill>
                <a:latin typeface="Arial"/>
                <a:cs typeface="Arial"/>
              </a:rPr>
              <a:t>semb</a:t>
            </a:r>
            <a:r>
              <a:rPr sz="1600" dirty="0">
                <a:solidFill>
                  <a:srgbClr val="3366FF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3366FF"/>
                </a:solidFill>
                <a:latin typeface="Arial"/>
                <a:cs typeface="Arial"/>
              </a:rPr>
              <a:t>ed</a:t>
            </a:r>
            <a:r>
              <a:rPr sz="1600" spc="-15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66FF"/>
                </a:solidFill>
                <a:latin typeface="Arial"/>
                <a:cs typeface="Arial"/>
              </a:rPr>
              <a:t>and</a:t>
            </a:r>
            <a:r>
              <a:rPr sz="1600" spc="-5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3366FF"/>
                </a:solidFill>
                <a:latin typeface="Arial"/>
                <a:cs typeface="Arial"/>
              </a:rPr>
              <a:t>w</a:t>
            </a:r>
            <a:r>
              <a:rPr sz="1600" spc="-10" dirty="0">
                <a:solidFill>
                  <a:srgbClr val="3366FF"/>
                </a:solidFill>
                <a:latin typeface="Arial"/>
                <a:cs typeface="Arial"/>
              </a:rPr>
              <a:t>ent</a:t>
            </a:r>
            <a:r>
              <a:rPr sz="1600" spc="20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66FF"/>
                </a:solidFill>
                <a:latin typeface="Arial"/>
                <a:cs typeface="Arial"/>
              </a:rPr>
              <a:t>through</a:t>
            </a:r>
            <a:r>
              <a:rPr sz="1600" spc="20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66FF"/>
                </a:solidFill>
                <a:latin typeface="Arial"/>
                <a:cs typeface="Arial"/>
              </a:rPr>
              <a:t>prel</a:t>
            </a:r>
            <a:r>
              <a:rPr sz="1600" dirty="0">
                <a:solidFill>
                  <a:srgbClr val="3366FF"/>
                </a:solidFill>
                <a:latin typeface="Arial"/>
                <a:cs typeface="Arial"/>
              </a:rPr>
              <a:t>i</a:t>
            </a:r>
            <a:r>
              <a:rPr sz="1600" spc="-15" dirty="0">
                <a:solidFill>
                  <a:srgbClr val="3366FF"/>
                </a:solidFill>
                <a:latin typeface="Arial"/>
                <a:cs typeface="Arial"/>
              </a:rPr>
              <a:t>m</a:t>
            </a:r>
            <a:r>
              <a:rPr sz="1600" dirty="0">
                <a:solidFill>
                  <a:srgbClr val="3366FF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366FF"/>
                </a:solidFill>
                <a:latin typeface="Arial"/>
                <a:cs typeface="Arial"/>
              </a:rPr>
              <a:t>nary</a:t>
            </a:r>
            <a:r>
              <a:rPr sz="1600" spc="-15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66FF"/>
                </a:solidFill>
                <a:latin typeface="Arial"/>
                <a:cs typeface="Arial"/>
              </a:rPr>
              <a:t>tests</a:t>
            </a:r>
            <a:endParaRPr sz="1600" dirty="0">
              <a:solidFill>
                <a:srgbClr val="3366FF"/>
              </a:solidFill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385"/>
              </a:spcBef>
              <a:buClr>
                <a:srgbClr val="971E31"/>
              </a:buClr>
              <a:buFont typeface="Arial"/>
              <a:buChar char="•"/>
              <a:tabLst>
                <a:tab pos="813435" algn="l"/>
              </a:tabLst>
            </a:pPr>
            <a:r>
              <a:rPr sz="1600" spc="-10" dirty="0">
                <a:solidFill>
                  <a:srgbClr val="3366FF"/>
                </a:solidFill>
                <a:latin typeface="Arial"/>
                <a:cs typeface="Arial"/>
              </a:rPr>
              <a:t>Ph</a:t>
            </a:r>
            <a:r>
              <a:rPr sz="1600" spc="-30" dirty="0">
                <a:solidFill>
                  <a:srgbClr val="3366FF"/>
                </a:solidFill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3366FF"/>
                </a:solidFill>
                <a:latin typeface="Arial"/>
                <a:cs typeface="Arial"/>
              </a:rPr>
              <a:t>tr</a:t>
            </a:r>
            <a:r>
              <a:rPr sz="1600" spc="-15" dirty="0">
                <a:solidFill>
                  <a:srgbClr val="3366FF"/>
                </a:solidFill>
                <a:latin typeface="Arial"/>
                <a:cs typeface="Arial"/>
              </a:rPr>
              <a:t>o</a:t>
            </a:r>
            <a:r>
              <a:rPr sz="1600" spc="-10" dirty="0">
                <a:solidFill>
                  <a:srgbClr val="3366FF"/>
                </a:solidFill>
                <a:latin typeface="Arial"/>
                <a:cs typeface="Arial"/>
              </a:rPr>
              <a:t>n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is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king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del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ver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3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units of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Electromechanical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66FF"/>
                </a:solidFill>
                <a:latin typeface="Arial"/>
                <a:cs typeface="Arial"/>
              </a:rPr>
              <a:t>actuators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(mi</a:t>
            </a:r>
            <a:r>
              <a:rPr sz="1600" spc="20" dirty="0">
                <a:latin typeface="Arial"/>
                <a:cs typeface="Arial"/>
              </a:rPr>
              <a:t>d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Sept.)</a:t>
            </a:r>
            <a:endParaRPr sz="1600" dirty="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384"/>
              </a:spcBef>
              <a:buClr>
                <a:srgbClr val="971E31"/>
              </a:buClr>
              <a:buFont typeface="Arial"/>
              <a:buChar char="•"/>
              <a:tabLst>
                <a:tab pos="813435" algn="l"/>
              </a:tabLst>
            </a:pPr>
            <a:r>
              <a:rPr sz="1600" spc="-10" dirty="0">
                <a:solidFill>
                  <a:srgbClr val="3366FF"/>
                </a:solidFill>
                <a:latin typeface="Arial"/>
                <a:cs typeface="Arial"/>
              </a:rPr>
              <a:t>PI</a:t>
            </a:r>
            <a:r>
              <a:rPr sz="1600" spc="10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66FF"/>
                </a:solidFill>
                <a:latin typeface="Arial"/>
                <a:cs typeface="Arial"/>
              </a:rPr>
              <a:t>Ceramic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is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ork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ng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deliver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4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units 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custom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en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ap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ulated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piezo</a:t>
            </a:r>
            <a:endParaRPr sz="1600" dirty="0">
              <a:latin typeface="Arial"/>
              <a:cs typeface="Arial"/>
            </a:endParaRPr>
          </a:p>
          <a:p>
            <a:pPr marL="812800" marR="168910" lvl="1" indent="-342900">
              <a:lnSpc>
                <a:spcPct val="120000"/>
              </a:lnSpc>
              <a:buClr>
                <a:srgbClr val="971E31"/>
              </a:buClr>
              <a:buFont typeface="Arial"/>
              <a:buChar char="•"/>
              <a:tabLst>
                <a:tab pos="813435" algn="l"/>
              </a:tabLst>
            </a:pPr>
            <a:r>
              <a:rPr sz="1600" spc="-75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uner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5" dirty="0">
                <a:latin typeface="Arial"/>
                <a:cs typeface="Arial"/>
              </a:rPr>
              <a:t>ill</a:t>
            </a:r>
            <a:r>
              <a:rPr sz="1600" spc="-10" dirty="0">
                <a:latin typeface="Arial"/>
                <a:cs typeface="Arial"/>
              </a:rPr>
              <a:t> be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66FF"/>
                </a:solidFill>
                <a:latin typeface="Arial"/>
                <a:cs typeface="Arial"/>
              </a:rPr>
              <a:t>test</a:t>
            </a:r>
            <a:r>
              <a:rPr sz="1600" spc="10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66FF"/>
                </a:solidFill>
                <a:latin typeface="Arial"/>
                <a:cs typeface="Arial"/>
              </a:rPr>
              <a:t>at</a:t>
            </a:r>
            <a:r>
              <a:rPr sz="1600" spc="10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366FF"/>
                </a:solidFill>
                <a:latin typeface="Arial"/>
                <a:cs typeface="Arial"/>
              </a:rPr>
              <a:t>HTS</a:t>
            </a:r>
            <a:r>
              <a:rPr sz="1600" spc="-5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66FF"/>
                </a:solidFill>
                <a:latin typeface="Arial"/>
                <a:cs typeface="Arial"/>
              </a:rPr>
              <a:t>(co</a:t>
            </a:r>
            <a:r>
              <a:rPr sz="1600" dirty="0">
                <a:solidFill>
                  <a:srgbClr val="3366FF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3366FF"/>
                </a:solidFill>
                <a:latin typeface="Arial"/>
                <a:cs typeface="Arial"/>
              </a:rPr>
              <a:t>d)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hen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H</a:t>
            </a:r>
            <a:r>
              <a:rPr sz="1600" spc="5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vessel </a:t>
            </a:r>
            <a:r>
              <a:rPr sz="1600" spc="-15" dirty="0">
                <a:latin typeface="Arial"/>
                <a:cs typeface="Arial"/>
              </a:rPr>
              <a:t>&amp;</a:t>
            </a:r>
            <a:r>
              <a:rPr sz="1600" spc="-5" dirty="0">
                <a:latin typeface="Arial"/>
                <a:cs typeface="Arial"/>
              </a:rPr>
              <a:t> c</a:t>
            </a:r>
            <a:r>
              <a:rPr sz="1600" spc="-10" dirty="0">
                <a:latin typeface="Arial"/>
                <a:cs typeface="Arial"/>
              </a:rPr>
              <a:t>avity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5" dirty="0">
                <a:latin typeface="Arial"/>
                <a:cs typeface="Arial"/>
              </a:rPr>
              <a:t>ill</a:t>
            </a:r>
            <a:r>
              <a:rPr sz="1600" spc="-10" dirty="0">
                <a:latin typeface="Arial"/>
                <a:cs typeface="Arial"/>
              </a:rPr>
              <a:t> be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available. Prelim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nary</a:t>
            </a:r>
            <a:r>
              <a:rPr sz="1600" spc="-15" dirty="0">
                <a:latin typeface="Arial"/>
                <a:cs typeface="Arial"/>
              </a:rPr>
              <a:t> HTS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te</a:t>
            </a:r>
            <a:r>
              <a:rPr sz="1600" spc="-5" dirty="0">
                <a:latin typeface="Arial"/>
                <a:cs typeface="Arial"/>
              </a:rPr>
              <a:t>st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5" dirty="0">
                <a:latin typeface="Arial"/>
                <a:cs typeface="Arial"/>
              </a:rPr>
              <a:t>ill</a:t>
            </a:r>
            <a:r>
              <a:rPr sz="1600" spc="-10" dirty="0">
                <a:latin typeface="Arial"/>
                <a:cs typeface="Arial"/>
              </a:rPr>
              <a:t> start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66FF"/>
                </a:solidFill>
                <a:latin typeface="Arial"/>
                <a:cs typeface="Arial"/>
              </a:rPr>
              <a:t>end</a:t>
            </a:r>
            <a:r>
              <a:rPr sz="1600" spc="-5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66FF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3366FF"/>
                </a:solidFill>
                <a:latin typeface="Arial"/>
                <a:cs typeface="Arial"/>
              </a:rPr>
              <a:t>O</a:t>
            </a:r>
            <a:r>
              <a:rPr sz="1600" spc="-10" dirty="0">
                <a:solidFill>
                  <a:srgbClr val="3366FF"/>
                </a:solidFill>
                <a:latin typeface="Arial"/>
                <a:cs typeface="Arial"/>
              </a:rPr>
              <a:t>ctobe</a:t>
            </a:r>
            <a:r>
              <a:rPr sz="1600" spc="-95" dirty="0">
                <a:solidFill>
                  <a:srgbClr val="3366FF"/>
                </a:solidFill>
                <a:latin typeface="Arial"/>
                <a:cs typeface="Arial"/>
              </a:rPr>
              <a:t>r</a:t>
            </a:r>
            <a:r>
              <a:rPr sz="1600" spc="-5" dirty="0">
                <a:latin typeface="Arial"/>
                <a:cs typeface="Arial"/>
              </a:rPr>
              <a:t>.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Mean</a:t>
            </a:r>
            <a:r>
              <a:rPr sz="1600" spc="-25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hile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arm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tests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uner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5" dirty="0">
                <a:latin typeface="Arial"/>
                <a:cs typeface="Arial"/>
              </a:rPr>
              <a:t>ill</a:t>
            </a:r>
            <a:r>
              <a:rPr sz="1600" spc="-10" dirty="0">
                <a:latin typeface="Arial"/>
                <a:cs typeface="Arial"/>
              </a:rPr>
              <a:t> take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place.</a:t>
            </a:r>
            <a:endParaRPr sz="16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415"/>
              </a:spcBef>
              <a:buClr>
                <a:srgbClr val="971E31"/>
              </a:buClr>
              <a:buFont typeface="Arial"/>
              <a:buAutoNum type="arabicPeriod"/>
              <a:tabLst>
                <a:tab pos="469900" algn="l"/>
              </a:tabLst>
            </a:pPr>
            <a:r>
              <a:rPr sz="2000" spc="-10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rog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am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uner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components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66FF"/>
                </a:solidFill>
                <a:latin typeface="Arial"/>
                <a:cs typeface="Arial"/>
              </a:rPr>
              <a:t>reliabili</a:t>
            </a:r>
            <a:r>
              <a:rPr sz="2000" spc="-10" dirty="0">
                <a:solidFill>
                  <a:srgbClr val="3366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3366FF"/>
                </a:solidFill>
                <a:latin typeface="Arial"/>
                <a:cs typeface="Arial"/>
              </a:rPr>
              <a:t>y</a:t>
            </a:r>
            <a:r>
              <a:rPr sz="2000" spc="-5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66FF"/>
                </a:solidFill>
                <a:latin typeface="Arial"/>
                <a:cs typeface="Arial"/>
              </a:rPr>
              <a:t>study</a:t>
            </a:r>
            <a:r>
              <a:rPr sz="2000" spc="-25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66FF"/>
                </a:solidFill>
                <a:latin typeface="Arial"/>
                <a:cs typeface="Arial"/>
              </a:rPr>
              <a:t>is</a:t>
            </a:r>
            <a:r>
              <a:rPr sz="2000" spc="-15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66FF"/>
                </a:solidFill>
                <a:latin typeface="Arial"/>
                <a:cs typeface="Arial"/>
              </a:rPr>
              <a:t>under</a:t>
            </a:r>
            <a:r>
              <a:rPr sz="2000" spc="5" dirty="0">
                <a:solidFill>
                  <a:srgbClr val="3366FF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3366FF"/>
                </a:solidFill>
                <a:latin typeface="Arial"/>
                <a:cs typeface="Arial"/>
              </a:rPr>
              <a:t>ay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1700" y="5351873"/>
            <a:ext cx="96520" cy="813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971E31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10" dirty="0">
                <a:solidFill>
                  <a:srgbClr val="971E31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1600" spc="-10" dirty="0">
                <a:solidFill>
                  <a:srgbClr val="971E31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9153" y="5351873"/>
            <a:ext cx="3902710" cy="878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1600" spc="-195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est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stand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66FF"/>
                </a:solidFill>
                <a:latin typeface="Arial"/>
                <a:cs typeface="Arial"/>
              </a:rPr>
              <a:t>motor/a</a:t>
            </a:r>
            <a:r>
              <a:rPr sz="1600" spc="-5" dirty="0">
                <a:solidFill>
                  <a:srgbClr val="3366FF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3366FF"/>
                </a:solidFill>
                <a:latin typeface="Arial"/>
                <a:cs typeface="Arial"/>
              </a:rPr>
              <a:t>tuators</a:t>
            </a:r>
            <a:r>
              <a:rPr sz="1600" spc="45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66FF"/>
                </a:solidFill>
                <a:latin typeface="Arial"/>
                <a:cs typeface="Arial"/>
              </a:rPr>
              <a:t>lifetime</a:t>
            </a:r>
            <a:r>
              <a:rPr sz="1600" spc="-10" dirty="0">
                <a:latin typeface="Arial"/>
                <a:cs typeface="Arial"/>
              </a:rPr>
              <a:t> tests Cold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stand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66FF"/>
                </a:solidFill>
                <a:latin typeface="Arial"/>
                <a:cs typeface="Arial"/>
              </a:rPr>
              <a:t>piezo</a:t>
            </a:r>
            <a:r>
              <a:rPr sz="1600" spc="-15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66FF"/>
                </a:solidFill>
                <a:latin typeface="Arial"/>
                <a:cs typeface="Arial"/>
              </a:rPr>
              <a:t>lifetime </a:t>
            </a:r>
            <a:r>
              <a:rPr sz="1600" spc="-10" dirty="0">
                <a:latin typeface="Arial"/>
                <a:cs typeface="Arial"/>
              </a:rPr>
              <a:t>tests Radiation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hardness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piezo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program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14/09/29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16317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800000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34133</TotalTime>
  <Words>1676</Words>
  <Application>Microsoft Macintosh PowerPoint</Application>
  <PresentationFormat>画面に合わせる (4:3)</PresentationFormat>
  <Paragraphs>334</Paragraphs>
  <Slides>26</Slides>
  <Notes>5</Notes>
  <HiddenSlides>0</HiddenSlides>
  <MMClips>0</MMClips>
  <ScaleCrop>false</ScaleCrop>
  <HeadingPairs>
    <vt:vector size="4" baseType="variant">
      <vt:variant>
        <vt:lpstr>テーマ</vt:lpstr>
      </vt:variant>
      <vt:variant>
        <vt:i4>3</vt:i4>
      </vt:variant>
      <vt:variant>
        <vt:lpstr>スライド タイトル</vt:lpstr>
      </vt:variant>
      <vt:variant>
        <vt:i4>26</vt:i4>
      </vt:variant>
    </vt:vector>
  </HeadingPairs>
  <TitlesOfParts>
    <vt:vector size="29" baseType="lpstr">
      <vt:lpstr>Default Theme</vt:lpstr>
      <vt:lpstr>2_ホワイト</vt:lpstr>
      <vt:lpstr>Office Theme</vt:lpstr>
      <vt:lpstr>LINAC2014 Satellite Meeting: SRF Cavity-Tuner Workshop held at CERN, 5 Sept. 2014 Summary</vt:lpstr>
      <vt:lpstr>Mini-workshop Plan &amp;  Objectives for SCRF Cacity Frequency-Tuners</vt:lpstr>
      <vt:lpstr>SRF Tuner Workshop at CERN,  5 Sept. 2014</vt:lpstr>
      <vt:lpstr>Agenda: 5 September</vt:lpstr>
      <vt:lpstr>PowerPoint プレゼンテーション</vt:lpstr>
      <vt:lpstr>Goals</vt:lpstr>
      <vt:lpstr>LCLS II Tuner (designer Evgueniy Borissov)</vt:lpstr>
      <vt:lpstr>LCLS II Tuner (designer Evgueniy Borissov)</vt:lpstr>
      <vt:lpstr>SUMMARY (YP)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Test#01 : Cells deformation during cycles</vt:lpstr>
      <vt:lpstr>PowerPoint プレゼンテーション</vt:lpstr>
      <vt:lpstr>PowerPoint プレゼンテーション</vt:lpstr>
      <vt:lpstr>Full range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Note 1</vt:lpstr>
      <vt:lpstr>Note 2</vt:lpstr>
      <vt:lpstr>Note 3</vt:lpstr>
      <vt:lpstr>The 2nd Workshop at Fermilab, 13 Oct.   Agenda</vt:lpstr>
    </vt:vector>
  </TitlesOfParts>
  <Company>KEK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KEK-LC定例打ち合わせ 2014-2-17 </dc:title>
  <dc:creator>Yamamoto Akira</dc:creator>
  <cp:lastModifiedBy>Yamamoto Akira</cp:lastModifiedBy>
  <cp:revision>340</cp:revision>
  <cp:lastPrinted>2014-04-13T23:59:42Z</cp:lastPrinted>
  <dcterms:created xsi:type="dcterms:W3CDTF">2014-02-16T21:44:16Z</dcterms:created>
  <dcterms:modified xsi:type="dcterms:W3CDTF">2014-10-12T11:17:22Z</dcterms:modified>
</cp:coreProperties>
</file>