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0" r:id="rId4"/>
    <p:sldMasterId id="2147483690" r:id="rId5"/>
    <p:sldMasterId id="2147483700" r:id="rId6"/>
    <p:sldMasterId id="2147483710" r:id="rId7"/>
    <p:sldMasterId id="2147483720" r:id="rId8"/>
  </p:sldMasterIdLst>
  <p:sldIdLst>
    <p:sldId id="256" r:id="rId9"/>
    <p:sldId id="258" r:id="rId10"/>
    <p:sldId id="260" r:id="rId11"/>
    <p:sldId id="262" r:id="rId12"/>
    <p:sldId id="264" r:id="rId13"/>
    <p:sldId id="266" r:id="rId14"/>
    <p:sldId id="268" r:id="rId15"/>
    <p:sldId id="270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50" y="-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2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53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75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66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CERN, Sept. 5, 2014 (Yu.Pischalnikov)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058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4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09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583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893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06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94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13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585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CERN, Sept. 5, 2014 (Yu.Pischalnikov)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77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48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36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059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153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21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48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0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214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795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CERN, Sept. 5, 2014 (Yu.Pischalnikov)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5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41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253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28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85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848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51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70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715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3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CERN, Sept. 5, 2014 (Yu.Pischalnikov)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109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370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168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56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83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45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75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40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51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CERN, Sept. 5, 2014 (Yu.Pischalnikov)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564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350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20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507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73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632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406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600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136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5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CERN, Sept. 5, 2014 (Yu.Pischalnikov)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683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960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3851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553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661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83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568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537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134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0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CERN, Sept. 5, 2014 (Yu.Pischalnikov)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400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877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127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511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865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237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956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LCLS-II FAC Review, July 1-2,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961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3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9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8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9CCC0-9581-47BB-9635-B879304F6D73}" type="datetimeFigureOut">
              <a:rPr lang="en-US" smtClean="0"/>
              <a:t>10/13/2014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463BB-C507-4E05-AF95-FDBEDA6EFA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9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LCLS-II Tuner/Electro-mechanical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435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LCLS-II Tuner/Electro-mechanical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643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LCLS-II Tuner/Electro-mechanical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310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LCLS-II Tuner/Electro-mechanical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491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LCLS-II Tuner/Electro-mechanical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518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LCLS-II Tuner/Electro-mechanical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923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LCLS-II Tuner/Electro-mechanical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83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1242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LCLS II Tuner</a:t>
            </a:r>
            <a:br>
              <a:rPr lang="en-US" dirty="0" smtClean="0"/>
            </a:br>
            <a:r>
              <a:rPr lang="en-US" sz="3100" dirty="0" smtClean="0"/>
              <a:t>Mechanics; Accessibility/Replacement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295400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E. </a:t>
            </a:r>
            <a:r>
              <a:rPr lang="en-US" i="1" dirty="0" err="1" smtClean="0">
                <a:solidFill>
                  <a:schemeClr val="tx1"/>
                </a:solidFill>
              </a:rPr>
              <a:t>Borissov</a:t>
            </a:r>
            <a:r>
              <a:rPr lang="en-US" i="1" dirty="0" smtClean="0">
                <a:solidFill>
                  <a:schemeClr val="tx1"/>
                </a:solidFill>
              </a:rPr>
              <a:t>, Yu.Pischalnikov</a:t>
            </a:r>
          </a:p>
          <a:p>
            <a:endParaRPr lang="en-US" dirty="0" smtClean="0"/>
          </a:p>
          <a:p>
            <a:r>
              <a:rPr lang="en-US" sz="2400" dirty="0" smtClean="0"/>
              <a:t>SRF cavity Tuner Workshop, FNAL, Oct. 13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5685"/>
            <a:ext cx="5245024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25" y="304800"/>
            <a:ext cx="336550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766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alignment issues/limited space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6751246" cy="373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1" y="54864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lever (when tuner assembled) covered alignments targets installed on the cavity flange.</a:t>
            </a:r>
          </a:p>
          <a:p>
            <a:r>
              <a:rPr lang="en-US" dirty="0" smtClean="0"/>
              <a:t>One of the solution is to swing main lever to allow access to targets during alignment procedure…(need to be confirm with alignment experts)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32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FNAL designed LCLS II Tuner for “short-short” </a:t>
            </a:r>
            <a:r>
              <a:rPr lang="en-US" smtClean="0"/>
              <a:t>cavity </a:t>
            </a:r>
            <a:endParaRPr lang="en-US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Two prototypes manufactured and delivered to FNAL month ago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Tuner assembled on the mock-up of the cavity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Simple warm test of the tuner performance (hysteresis curve) performed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Model of the </a:t>
            </a:r>
            <a:r>
              <a:rPr lang="en-US" dirty="0" err="1" smtClean="0"/>
              <a:t>Cryomodule</a:t>
            </a:r>
            <a:r>
              <a:rPr lang="en-US" dirty="0" smtClean="0"/>
              <a:t> (wood) with accesses port is under construction (we will test how easy/difficult to replace tuner’s active parts)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Tuner is ready to be installed and </a:t>
            </a:r>
            <a:r>
              <a:rPr lang="en-US" dirty="0"/>
              <a:t>tested at HTS (cold) </a:t>
            </a:r>
            <a:r>
              <a:rPr lang="en-US" dirty="0" smtClean="0"/>
              <a:t>as soon as cavity with He vessel will be available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3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Tuners Specifications &amp;  Measurements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703085627"/>
              </p:ext>
            </p:extLst>
          </p:nvPr>
        </p:nvGraphicFramePr>
        <p:xfrm>
          <a:off x="956604" y="914400"/>
          <a:ext cx="6879100" cy="5598941"/>
        </p:xfrm>
        <a:graphic>
          <a:graphicData uri="http://schemas.openxmlformats.org/drawingml/2006/table">
            <a:tbl>
              <a:tblPr/>
              <a:tblGrid>
                <a:gridCol w="335070"/>
                <a:gridCol w="2825254"/>
                <a:gridCol w="1177824"/>
                <a:gridCol w="1088979"/>
                <a:gridCol w="1238747"/>
                <a:gridCol w="213226"/>
              </a:tblGrid>
              <a:tr h="14791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0735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LCLS-II</a:t>
                      </a:r>
                    </a:p>
                  </a:txBody>
                  <a:tcPr marL="6706" marR="6706" marT="6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XFEL</a:t>
                      </a:r>
                    </a:p>
                  </a:txBody>
                  <a:tcPr marL="6706" marR="6706" marT="6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SACLAY 1/ Piezo modified tuner/ BESSY tests results</a:t>
                      </a:r>
                    </a:p>
                  </a:txBody>
                  <a:tcPr marL="6706" marR="6706" marT="6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1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Parameters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Value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Value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Value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065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Cavity Frequency 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1.3GHz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1.3GHz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1.3GHz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27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Cavity bandwidth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30Hz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200Hz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C4BD97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5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Cavity elongation tuning 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340Hz/um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340Hz/um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340Hz/um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065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Cavity Spring Constant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3N/um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3N/um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3N/um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89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Slow Tuner freq. range (expected)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250kHz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200kHz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200kHz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89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Slow Tuner freq. range (max)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1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420kHz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1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600kHz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1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750kHz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06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Slow Tuner cavity displament(exp./max)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740/1300um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1900um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1900um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Slow/Coarse tuning sensitivity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1-2 Hz/step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1Hz/step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1Hz/step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89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Fast Tuner cavity freq. range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1KHz</a:t>
                      </a:r>
                    </a:p>
                  </a:txBody>
                  <a:tcPr marL="6706" marR="6706" marT="67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1KHz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1" u="none" strike="noStrike">
                          <a:solidFill>
                            <a:srgbClr val="FF0000"/>
                          </a:solidFill>
                          <a:effectLst/>
                          <a:latin typeface="Arial Rounded MT Bold"/>
                        </a:rPr>
                        <a:t>700Hz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666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Fast Tuner dimentional range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3um</a:t>
                      </a:r>
                    </a:p>
                  </a:txBody>
                  <a:tcPr marL="6706" marR="6706" marT="67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3um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>
                          <a:solidFill>
                            <a:srgbClr val="FF0000"/>
                          </a:solidFill>
                          <a:effectLst/>
                          <a:latin typeface="Arial Rounded MT Bold"/>
                        </a:rPr>
                        <a:t>2um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8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Fast Tuner tuning resolution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1Hz</a:t>
                      </a:r>
                    </a:p>
                  </a:txBody>
                  <a:tcPr marL="6706" marR="6706" marT="67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10-20Hz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>
                          <a:solidFill>
                            <a:srgbClr val="FF0000"/>
                          </a:solidFill>
                          <a:effectLst/>
                          <a:latin typeface="Arial Rounded MT Bold"/>
                        </a:rPr>
                        <a:t>~0.2Hz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8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Fast Tuner stroke resolution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3nm</a:t>
                      </a:r>
                    </a:p>
                  </a:txBody>
                  <a:tcPr marL="6706" marR="6706" marT="67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30-60nm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>
                          <a:solidFill>
                            <a:srgbClr val="FF0000"/>
                          </a:solidFill>
                          <a:effectLst/>
                          <a:latin typeface="Arial Rounded MT Bold"/>
                        </a:rPr>
                        <a:t>0.6nm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065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Fast Tuner response bandwidth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5kHz</a:t>
                      </a:r>
                    </a:p>
                  </a:txBody>
                  <a:tcPr marL="6706" marR="6706" marT="67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1kHz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>
                          <a:solidFill>
                            <a:srgbClr val="FF0000"/>
                          </a:solidFill>
                          <a:effectLst/>
                          <a:latin typeface="Arial Rounded MT Bold"/>
                        </a:rPr>
                        <a:t>900Hz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27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Min. tuner stiffness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30N/um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20N/um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20N/um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8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Min. tuner mechanical resonance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5kHz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5kHz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5kHz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98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Tuner operating condition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insulated vacuum    T=20-60K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insulated vacuum    T=20-60K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insulated vacuum    T=20-60K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067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Slow Tuner / electromechanical lifetime (20years)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1000 spindle rotation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1000 spindle rotation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1000 spindle rotation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44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Fast/piezo Tuner lifetime range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5*10</a:t>
                      </a:r>
                      <a:r>
                        <a:rPr lang="en-US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9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 pulses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5*10</a:t>
                      </a:r>
                      <a:r>
                        <a:rPr lang="en-US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9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 pulses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5*10</a:t>
                      </a:r>
                      <a:r>
                        <a:rPr lang="en-US" sz="1000" b="0" i="0" u="none" strike="noStrike" baseline="30000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9</a:t>
                      </a:r>
                      <a:r>
                        <a:rPr lang="en-US" sz="1000" b="0" i="0" u="none" strike="noStrike">
                          <a:solidFill>
                            <a:srgbClr val="C4BD97"/>
                          </a:solidFill>
                          <a:effectLst/>
                          <a:latin typeface="Arial Rounded MT Bold"/>
                        </a:rPr>
                        <a:t> pulses</a:t>
                      </a: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91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3953022" y="3685735"/>
            <a:ext cx="3868615" cy="12098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66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 Goals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To design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tuner which will fit to existing inventory of  cavities at FNAL. ..”</a:t>
            </a:r>
            <a:r>
              <a:rPr lang="en-US" i="1" u="sng" dirty="0">
                <a:solidFill>
                  <a:schemeClr val="bg2">
                    <a:lumMod val="25000"/>
                  </a:schemeClr>
                </a:solidFill>
              </a:rPr>
              <a:t>short-short”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 (cavity built for slim blade tuner for CM3/4/5…). </a:t>
            </a:r>
            <a:endParaRPr lang="en-US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 indent="0">
              <a:buNone/>
            </a:pP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</a:rPr>
              <a:t>SACLAY</a:t>
            </a:r>
            <a:r>
              <a:rPr lang="en-US" sz="1600" i="1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</a:rPr>
              <a:t>I (XFEL)  </a:t>
            </a:r>
            <a:r>
              <a:rPr lang="en-US" sz="1600" i="1" dirty="0">
                <a:solidFill>
                  <a:schemeClr val="accent5">
                    <a:lumMod val="75000"/>
                  </a:schemeClr>
                </a:solidFill>
              </a:rPr>
              <a:t>tuner </a:t>
            </a: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</a:rPr>
              <a:t>designed for </a:t>
            </a:r>
            <a:r>
              <a:rPr lang="en-US" sz="1600" i="1" u="sng" dirty="0">
                <a:solidFill>
                  <a:schemeClr val="accent5">
                    <a:lumMod val="75000"/>
                  </a:schemeClr>
                </a:solidFill>
              </a:rPr>
              <a:t>“short-long” </a:t>
            </a:r>
            <a:r>
              <a:rPr lang="en-US" sz="1600" i="1" dirty="0">
                <a:solidFill>
                  <a:schemeClr val="accent5">
                    <a:lumMod val="75000"/>
                  </a:schemeClr>
                </a:solidFill>
              </a:rPr>
              <a:t>cavity;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Active tuner components 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(electromechanical actuator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&amp; 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piezo-stack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) can be replaceable  through special port;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/>
              <a:t>High reliability of tuner components (electromechanical actuator and piezo-actuator);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/>
              <a:t>Cavity has narrow bandwidth (~30Hz) </a:t>
            </a:r>
            <a:r>
              <a:rPr lang="en-US" b="1" dirty="0">
                <a:sym typeface="Wingdings" pitchFamily="2" charset="2"/>
              </a:rPr>
              <a:t> </a:t>
            </a:r>
            <a:r>
              <a:rPr lang="en-US" b="1" dirty="0"/>
              <a:t> tight requirements for slow/coarse &amp; fast/fine tuning resolution;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5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LCLS II Tuner Schematics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90" y="1243013"/>
            <a:ext cx="7165769" cy="50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5343526" y="4143375"/>
            <a:ext cx="1162050" cy="11144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>
            <a:endCxn id="6" idx="1"/>
          </p:cNvCxnSpPr>
          <p:nvPr/>
        </p:nvCxnSpPr>
        <p:spPr>
          <a:xfrm>
            <a:off x="2171700" y="2228850"/>
            <a:ext cx="3342004" cy="2077729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71497" y="3506360"/>
            <a:ext cx="1762125" cy="160043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ＭＳ Ｐゴシック" pitchFamily="-110" charset="-128"/>
                <a:cs typeface="Times New Roman" pitchFamily="18" charset="0"/>
              </a:rPr>
              <a:t>PI Ceramics experts expressed concerns: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ＭＳ Ｐゴシック" pitchFamily="-110" charset="-128"/>
                <a:cs typeface="Times New Roman" pitchFamily="18" charset="0"/>
              </a:rPr>
              <a:t>it will be challenge to reach </a:t>
            </a:r>
            <a:r>
              <a:rPr lang="en-US" sz="1400" u="sng" dirty="0">
                <a:solidFill>
                  <a:srgbClr val="000000"/>
                </a:solidFill>
                <a:latin typeface="Times New Roman" pitchFamily="18" charset="0"/>
                <a:ea typeface="ＭＳ Ｐゴシック" pitchFamily="-110" charset="-128"/>
                <a:cs typeface="Times New Roman" pitchFamily="18" charset="0"/>
              </a:rPr>
              <a:t>3 nm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ＭＳ Ｐゴシック" pitchFamily="-110" charset="-128"/>
                <a:cs typeface="Times New Roman" pitchFamily="18" charset="0"/>
              </a:rPr>
              <a:t>resolution when stroke translated through flex joints/pins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12716" y="1598863"/>
            <a:ext cx="96252" cy="155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3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 II Tuner</a:t>
            </a:r>
            <a:endParaRPr lang="en-US" b="0" i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56" y="1338263"/>
            <a:ext cx="7642238" cy="50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28774" y="1105585"/>
            <a:ext cx="61055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0" charset="-128"/>
              </a:rPr>
              <a:t>Electromechanical actuator &amp; piezo can to be replaced  through special port</a:t>
            </a:r>
          </a:p>
        </p:txBody>
      </p:sp>
    </p:spTree>
    <p:extLst>
      <p:ext uri="{BB962C8B-B14F-4D97-AF65-F5344CB8AC3E}">
        <p14:creationId xmlns:p14="http://schemas.microsoft.com/office/powerpoint/2010/main" val="420660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3247" y="176716"/>
            <a:ext cx="8103570" cy="753033"/>
          </a:xfrm>
        </p:spPr>
        <p:txBody>
          <a:bodyPr/>
          <a:lstStyle/>
          <a:p>
            <a:r>
              <a:rPr lang="en-US" dirty="0" smtClean="0"/>
              <a:t>Details of Fast Tuner Design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3" y="1243013"/>
            <a:ext cx="6901043" cy="50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25587"/>
            <a:ext cx="3805782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95925" y="1866682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ＭＳ Ｐゴシック" pitchFamily="-110" charset="-128"/>
                <a:cs typeface="Times New Roman" pitchFamily="18" charset="0"/>
              </a:rPr>
              <a:t>Piezo capsule can be replaced through special port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1532"/>
            <a:ext cx="336550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4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Tuner assembly (design details)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Content Placeholder 5" descr="IMG_0717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" t="8353" b="8353"/>
          <a:stretch/>
        </p:blipFill>
        <p:spPr>
          <a:xfrm>
            <a:off x="234264" y="1353974"/>
            <a:ext cx="7863358" cy="5065712"/>
          </a:xfrm>
        </p:spPr>
      </p:pic>
      <p:pic>
        <p:nvPicPr>
          <p:cNvPr id="7" name="Content Placeholder 5" descr="IMG_073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 t="1" r="-743" b="-1057"/>
          <a:stretch/>
        </p:blipFill>
        <p:spPr>
          <a:xfrm rot="16200000">
            <a:off x="5650049" y="1038721"/>
            <a:ext cx="2863441" cy="381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3411" y="1097279"/>
            <a:ext cx="3427651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ea typeface="ＭＳ Ｐゴシック" pitchFamily="-110" charset="-128"/>
              </a:rPr>
              <a:t>Clamp-ring- to mount on the cavity flange ; ½ ring to support cavity flange from displacement in vertical direction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9434" y="3945276"/>
            <a:ext cx="184465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ea typeface="ＭＳ Ｐゴシック" pitchFamily="-110" charset="-128"/>
              </a:rPr>
              <a:t>Bottom Piezo-capsule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ea typeface="ＭＳ Ｐゴシック" pitchFamily="-110" charset="-128"/>
              </a:rPr>
              <a:t>Laying on the support rods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357" y="3357937"/>
            <a:ext cx="1499776" cy="5626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ea typeface="ＭＳ Ｐゴシック" pitchFamily="-110" charset="-128"/>
              </a:rPr>
              <a:t>Tuner mounted  to Al structure, which mimics He vessel</a:t>
            </a:r>
          </a:p>
        </p:txBody>
      </p:sp>
    </p:spTree>
    <p:extLst>
      <p:ext uri="{BB962C8B-B14F-4D97-AF65-F5344CB8AC3E}">
        <p14:creationId xmlns:p14="http://schemas.microsoft.com/office/powerpoint/2010/main" val="344086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i="1" dirty="0"/>
              <a:t>Test of Slow </a:t>
            </a:r>
            <a:r>
              <a:rPr lang="en-US" sz="2000" i="1" dirty="0" smtClean="0"/>
              <a:t>Tuner (warm)</a:t>
            </a:r>
            <a:endParaRPr lang="en-US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2885"/>
            <a:ext cx="3902493" cy="218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M:\yun\tuner\photos\DSC_0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2684" r="14045"/>
          <a:stretch/>
        </p:blipFill>
        <p:spPr bwMode="auto">
          <a:xfrm>
            <a:off x="4384359" y="1143000"/>
            <a:ext cx="290908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ischaln\AppData\Local\Temp\tuner_ctr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5" t="11870" r="20301" b="5177"/>
          <a:stretch/>
        </p:blipFill>
        <p:spPr bwMode="auto">
          <a:xfrm>
            <a:off x="6934200" y="2193532"/>
            <a:ext cx="1897866" cy="29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7" t="21783" r="8453" b="11173"/>
          <a:stretch/>
        </p:blipFill>
        <p:spPr bwMode="auto">
          <a:xfrm>
            <a:off x="228600" y="3276600"/>
            <a:ext cx="4724400" cy="320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36" y="4419600"/>
            <a:ext cx="3163887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44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Tuner Accessibility/ Replacement through additional port</a:t>
            </a:r>
            <a:endParaRPr lang="en-US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89" y="2452724"/>
            <a:ext cx="390342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736" y="179229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</a:rPr>
              <a:t>EM actuator </a:t>
            </a:r>
            <a:r>
              <a:rPr lang="en-US" sz="1200" dirty="0" smtClean="0">
                <a:latin typeface="Arial Rounded MT Bold" pitchFamily="34" charset="0"/>
              </a:rPr>
              <a:t> </a:t>
            </a:r>
            <a:r>
              <a:rPr lang="en-US" sz="1200" dirty="0" err="1" smtClean="0">
                <a:latin typeface="Arial Rounded MT Bold" pitchFamily="34" charset="0"/>
              </a:rPr>
              <a:t>cartrige</a:t>
            </a:r>
            <a:r>
              <a:rPr lang="en-US" sz="1200" dirty="0" smtClean="0">
                <a:latin typeface="Arial Rounded MT Bold" pitchFamily="34" charset="0"/>
              </a:rPr>
              <a:t> mounted </a:t>
            </a:r>
            <a:r>
              <a:rPr lang="en-US" sz="1200" dirty="0" smtClean="0">
                <a:latin typeface="Arial Rounded MT Bold" pitchFamily="34" charset="0"/>
              </a:rPr>
              <a:t>on the tuner with 4 nuts. </a:t>
            </a:r>
            <a:r>
              <a:rPr lang="en-US" sz="1200" dirty="0">
                <a:latin typeface="Arial Rounded MT Bold" pitchFamily="34" charset="0"/>
              </a:rPr>
              <a:t>S</a:t>
            </a:r>
            <a:r>
              <a:rPr lang="en-US" sz="1200" dirty="0" smtClean="0">
                <a:latin typeface="Arial Rounded MT Bold" pitchFamily="34" charset="0"/>
              </a:rPr>
              <a:t>pecial </a:t>
            </a:r>
            <a:r>
              <a:rPr lang="en-US" sz="1200" dirty="0" smtClean="0">
                <a:latin typeface="Arial Rounded MT Bold" pitchFamily="34" charset="0"/>
              </a:rPr>
              <a:t>rods </a:t>
            </a:r>
            <a:r>
              <a:rPr lang="en-US" sz="1200" dirty="0" smtClean="0">
                <a:latin typeface="Arial Rounded MT Bold" pitchFamily="34" charset="0"/>
              </a:rPr>
              <a:t>used to </a:t>
            </a:r>
            <a:r>
              <a:rPr lang="en-US" sz="1200" dirty="0" smtClean="0">
                <a:latin typeface="Arial Rounded MT Bold" pitchFamily="34" charset="0"/>
              </a:rPr>
              <a:t>slide </a:t>
            </a:r>
            <a:r>
              <a:rPr lang="en-US" sz="1200" dirty="0" err="1" smtClean="0">
                <a:latin typeface="Arial Rounded MT Bold" pitchFamily="34" charset="0"/>
              </a:rPr>
              <a:t>out&amp;in</a:t>
            </a:r>
            <a:r>
              <a:rPr lang="en-US" sz="1200" dirty="0" smtClean="0">
                <a:latin typeface="Arial Rounded MT Bold" pitchFamily="34" charset="0"/>
              </a:rPr>
              <a:t> </a:t>
            </a:r>
            <a:r>
              <a:rPr lang="en-US" sz="1200" dirty="0" smtClean="0">
                <a:latin typeface="Arial Rounded MT Bold" pitchFamily="34" charset="0"/>
              </a:rPr>
              <a:t>cartridge during replacement</a:t>
            </a:r>
            <a:endParaRPr lang="en-US" sz="1200" dirty="0" smtClean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4916269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</a:rPr>
              <a:t>Unloading mechanism:</a:t>
            </a:r>
          </a:p>
          <a:p>
            <a:r>
              <a:rPr lang="en-US" sz="1200" dirty="0" smtClean="0">
                <a:latin typeface="Arial Rounded MT Bold" pitchFamily="34" charset="0"/>
              </a:rPr>
              <a:t>Adjustment </a:t>
            </a:r>
            <a:r>
              <a:rPr lang="en-US" sz="1200" dirty="0" smtClean="0">
                <a:latin typeface="Arial Rounded MT Bold" pitchFamily="34" charset="0"/>
              </a:rPr>
              <a:t>screws used to unload &amp;”load back” piezo-capsule &amp; motor for replacement (in case of failure)</a:t>
            </a:r>
            <a:endParaRPr lang="en-US" sz="1200" dirty="0">
              <a:latin typeface="Arial Rounded MT Bold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28800" y="4458362"/>
            <a:ext cx="304800" cy="533400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447800" y="2172362"/>
            <a:ext cx="1752600" cy="762000"/>
          </a:xfrm>
          <a:prstGeom prst="straightConnector1">
            <a:avLst/>
          </a:prstGeom>
          <a:ln w="158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590800" y="2172362"/>
            <a:ext cx="533400" cy="609600"/>
          </a:xfrm>
          <a:prstGeom prst="line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30" y="1776193"/>
            <a:ext cx="3953719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3119" r="27493" b="5502"/>
          <a:stretch/>
        </p:blipFill>
        <p:spPr bwMode="auto">
          <a:xfrm>
            <a:off x="6400800" y="3635573"/>
            <a:ext cx="2291137" cy="2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251436" y="5980246"/>
            <a:ext cx="213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</a:rPr>
              <a:t>Tuning mechanism to uniformly preload piezo-capsule during assembly</a:t>
            </a:r>
            <a:endParaRPr lang="en-US" sz="1200" dirty="0">
              <a:latin typeface="Arial Rounded MT Bold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019800" y="4572000"/>
            <a:ext cx="1981200" cy="1600200"/>
          </a:xfrm>
          <a:prstGeom prst="straightConnector1">
            <a:avLst/>
          </a:prstGeom>
          <a:ln w="158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19800" y="6172200"/>
            <a:ext cx="1752600" cy="228600"/>
          </a:xfrm>
          <a:prstGeom prst="straightConnector1">
            <a:avLst/>
          </a:prstGeom>
          <a:ln w="158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83130" y="4309563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 Rounded MT Bold" pitchFamily="34" charset="0"/>
              </a:rPr>
              <a:t>Horizontal support rods – to support piezo-capsule during process of installation/replacement</a:t>
            </a:r>
            <a:endParaRPr lang="en-US" sz="1000" dirty="0">
              <a:latin typeface="Arial Rounded MT Bold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410200" y="3429001"/>
            <a:ext cx="762000" cy="1029361"/>
          </a:xfrm>
          <a:prstGeom prst="straightConnector1">
            <a:avLst/>
          </a:prstGeom>
          <a:ln w="158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10200" y="1263134"/>
            <a:ext cx="29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Piezo Tuner Replacement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8565" y="1406861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EM actuator  Replacement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52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605</Words>
  <Application>Microsoft Office PowerPoint</Application>
  <PresentationFormat>On-screen Show (4:3)</PresentationFormat>
  <Paragraphs>132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Office Theme</vt:lpstr>
      <vt:lpstr>Blank</vt:lpstr>
      <vt:lpstr>1_Blank</vt:lpstr>
      <vt:lpstr>2_Blank</vt:lpstr>
      <vt:lpstr>3_Blank</vt:lpstr>
      <vt:lpstr>4_Blank</vt:lpstr>
      <vt:lpstr>5_Blank</vt:lpstr>
      <vt:lpstr>6_Blank</vt:lpstr>
      <vt:lpstr>LCLS II Tuner Mechanics; Accessibility/Replacement</vt:lpstr>
      <vt:lpstr>Tuners Specifications &amp;  Measurements </vt:lpstr>
      <vt:lpstr> Goals</vt:lpstr>
      <vt:lpstr>Proposed LCLS II Tuner Schematics</vt:lpstr>
      <vt:lpstr>LCLS II Tuner</vt:lpstr>
      <vt:lpstr>Details of Fast Tuner Design</vt:lpstr>
      <vt:lpstr>First Tuner assembly (design details)</vt:lpstr>
      <vt:lpstr>Test of Slow Tuner (warm)</vt:lpstr>
      <vt:lpstr>Tuner Accessibility/ Replacement through additional port</vt:lpstr>
      <vt:lpstr>Cavity alignment issues/limited space</vt:lpstr>
      <vt:lpstr>Summary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pischaln</dc:creator>
  <cp:lastModifiedBy>Evgueni R. Borissov x8904 11674N</cp:lastModifiedBy>
  <cp:revision>8</cp:revision>
  <dcterms:created xsi:type="dcterms:W3CDTF">2014-10-12T20:14:10Z</dcterms:created>
  <dcterms:modified xsi:type="dcterms:W3CDTF">2014-10-13T12:49:26Z</dcterms:modified>
</cp:coreProperties>
</file>