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4" r:id="rId3"/>
    <p:sldId id="415" r:id="rId4"/>
    <p:sldId id="413" r:id="rId5"/>
    <p:sldId id="399" r:id="rId6"/>
    <p:sldId id="414" r:id="rId7"/>
    <p:sldId id="419" r:id="rId8"/>
    <p:sldId id="416" r:id="rId9"/>
    <p:sldId id="417" r:id="rId10"/>
    <p:sldId id="418" r:id="rId11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FFFFCC"/>
    <a:srgbClr val="006600"/>
    <a:srgbClr val="000066"/>
    <a:srgbClr val="CCECFF"/>
    <a:srgbClr val="008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6" autoAdjust="0"/>
    <p:restoredTop sz="99833" autoAdjust="0"/>
  </p:normalViewPr>
  <p:slideViewPr>
    <p:cSldViewPr snapToGrid="0">
      <p:cViewPr varScale="1">
        <p:scale>
          <a:sx n="153" d="100"/>
          <a:sy n="153" d="100"/>
        </p:scale>
        <p:origin x="-576" y="-84"/>
      </p:cViewPr>
      <p:guideLst>
        <p:guide orient="horz" pos="144"/>
        <p:guide orient="horz" pos="4176"/>
        <p:guide pos="3120"/>
        <p:guide pos="5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4860" y="-120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6724569-AAF9-4BD9-B0D1-2958429A2F0E}" type="datetimeFigureOut">
              <a:rPr lang="en-US"/>
              <a:pPr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526ACB55-0671-4B3C-BC8E-0B0557B28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5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00563BD6-A162-4666-9195-B6B580A46025}" type="datetimeFigureOut">
              <a:rPr lang="en-US"/>
              <a:pPr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147" tIns="45574" rIns="91147" bIns="4557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122F61A-0007-4B6F-A4B4-E1868F6367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101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/>
          </a:p>
        </p:txBody>
      </p:sp>
      <p:pic>
        <p:nvPicPr>
          <p:cNvPr id="5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</a:pPr>
            <a:fld id="{1460147F-2C56-4B2D-BFAF-E323B964C3F3}" type="slidenum">
              <a:rPr lang="en-US" sz="9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</a:pPr>
              <a:t>‹#›</a:t>
            </a:fld>
            <a:r>
              <a:rPr lang="en-US" sz="9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56"/>
          <p:cNvSpPr txBox="1">
            <a:spLocks noChangeArrowheads="1"/>
          </p:cNvSpPr>
          <p:nvPr userDrawn="1"/>
        </p:nvSpPr>
        <p:spPr bwMode="auto">
          <a:xfrm>
            <a:off x="3124200" y="6477000"/>
            <a:ext cx="2895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ILC Tuner Workshop., October</a:t>
            </a:r>
            <a:r>
              <a:rPr lang="en-US" sz="900" baseline="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9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9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en-US" sz="900" dirty="0">
              <a:solidFill>
                <a:srgbClr val="BFBF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9376" y="187325"/>
            <a:ext cx="5123490" cy="1643527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3200" dirty="0" smtClean="0">
                <a:solidFill>
                  <a:srgbClr val="006600"/>
                </a:solidFill>
              </a:rPr>
              <a:t>Lessons Learned from SNS tuner SNS Tuner Harmonic Drive Failures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87350" y="3243263"/>
            <a:ext cx="5140325" cy="15234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October 13, 2014</a:t>
            </a:r>
          </a:p>
          <a:p>
            <a:pPr eaLnBrk="1" hangingPunct="1">
              <a:lnSpc>
                <a:spcPct val="5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Matt Howell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SNS/ORNL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smtClean="0"/>
              <a:t>Operational strategy based on previous failures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133820" y="1333277"/>
            <a:ext cx="4949730" cy="4992879"/>
          </a:xfrm>
        </p:spPr>
        <p:txBody>
          <a:bodyPr/>
          <a:lstStyle/>
          <a:p>
            <a:r>
              <a:rPr lang="en-US" sz="2000" dirty="0" smtClean="0"/>
              <a:t>Tuners are tested before and after every 2K to 4K or 4K to 2K transition</a:t>
            </a:r>
          </a:p>
          <a:p>
            <a:r>
              <a:rPr lang="en-US" sz="2000" dirty="0" smtClean="0"/>
              <a:t>Approximately 20 tuner repairs have been performed at SNS</a:t>
            </a:r>
          </a:p>
          <a:p>
            <a:r>
              <a:rPr lang="en-US" sz="2000" dirty="0" smtClean="0">
                <a:sym typeface="Wingdings" pitchFamily="2" charset="2"/>
              </a:rPr>
              <a:t>Access ports allow in-situ repair of tuners in tunnel</a:t>
            </a:r>
            <a:endParaRPr lang="en-US" sz="16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Vibration monitoring with RF</a:t>
            </a:r>
          </a:p>
          <a:p>
            <a:r>
              <a:rPr lang="en-US" sz="2000" dirty="0" smtClean="0">
                <a:sym typeface="Wingdings" pitchFamily="2" charset="2"/>
              </a:rPr>
              <a:t>Alignment</a:t>
            </a:r>
          </a:p>
          <a:p>
            <a:r>
              <a:rPr lang="en-US" sz="2000" dirty="0" smtClean="0">
                <a:sym typeface="Wingdings" pitchFamily="2" charset="2"/>
              </a:rPr>
              <a:t>Bigger vibration and/or more frequent tuner motion lower gradient detune/turn–off.</a:t>
            </a:r>
          </a:p>
        </p:txBody>
      </p:sp>
      <p:pic>
        <p:nvPicPr>
          <p:cNvPr id="2050" name="Picture 2" descr="\\nscd\Groups\RAD\SCL_Systems\Pictures-jm\2008_02_29\IMG_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50" y="1101011"/>
            <a:ext cx="3956326" cy="29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scd\Groups\RAD\SCL_Systems\Pictures-jm\2007_11_26\IMG_0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2" r="28840" b="20270"/>
          <a:stretch/>
        </p:blipFill>
        <p:spPr bwMode="auto">
          <a:xfrm>
            <a:off x="5080950" y="4137164"/>
            <a:ext cx="3074006" cy="21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11125" y="149448"/>
            <a:ext cx="8229600" cy="487954"/>
          </a:xfrm>
        </p:spPr>
        <p:txBody>
          <a:bodyPr/>
          <a:lstStyle/>
          <a:p>
            <a:r>
              <a:rPr lang="en-US" dirty="0" smtClean="0"/>
              <a:t>SNS Tuner Design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239713" y="728886"/>
            <a:ext cx="8229600" cy="200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Adapted from </a:t>
            </a:r>
            <a:r>
              <a:rPr lang="en-US" sz="2000" dirty="0" err="1" smtClean="0"/>
              <a:t>Saclay</a:t>
            </a:r>
            <a:r>
              <a:rPr lang="en-US" sz="2000" dirty="0" smtClean="0"/>
              <a:t>-TTF design for </a:t>
            </a:r>
            <a:r>
              <a:rPr lang="en-US" sz="2000" dirty="0" smtClean="0"/>
              <a:t>TESLA cavities </a:t>
            </a:r>
            <a:r>
              <a:rPr lang="en-US" sz="2000" dirty="0" smtClean="0"/>
              <a:t>mounted to helium vessel operating through a bellows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Actuated by a cold stepping motor through a harmonic drive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/>
              <a:t>Piezo</a:t>
            </a:r>
            <a:r>
              <a:rPr lang="en-US" sz="2000" dirty="0" smtClean="0"/>
              <a:t> tuners included </a:t>
            </a:r>
            <a:r>
              <a:rPr lang="en-US" sz="2000" dirty="0" smtClean="0"/>
              <a:t>to </a:t>
            </a:r>
            <a:r>
              <a:rPr lang="en-US" sz="2000" dirty="0" smtClean="0"/>
              <a:t>compensate for Lorentz force detuning of </a:t>
            </a:r>
            <a:r>
              <a:rPr lang="en-US" sz="2000" dirty="0" smtClean="0"/>
              <a:t>cavities </a:t>
            </a:r>
            <a:endParaRPr lang="en-US" sz="2000" dirty="0" smtClean="0"/>
          </a:p>
          <a:p>
            <a:pPr lvl="1"/>
            <a:r>
              <a:rPr lang="en-US" sz="1600" dirty="0" smtClean="0"/>
              <a:t>Never actuated in operation</a:t>
            </a:r>
          </a:p>
          <a:p>
            <a:pPr lvl="1"/>
            <a:r>
              <a:rPr lang="en-US" sz="1600" dirty="0" smtClean="0"/>
              <a:t>No unexpected </a:t>
            </a:r>
            <a:r>
              <a:rPr lang="en-US" sz="1600" dirty="0" smtClean="0"/>
              <a:t>large mechanical </a:t>
            </a:r>
            <a:r>
              <a:rPr lang="en-US" sz="1600" dirty="0" smtClean="0"/>
              <a:t>resonance witnessed</a:t>
            </a:r>
          </a:p>
        </p:txBody>
      </p: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1698400" y="3009505"/>
            <a:ext cx="5249795" cy="3322870"/>
            <a:chOff x="776" y="2636"/>
            <a:chExt cx="2189" cy="1282"/>
          </a:xfrm>
        </p:grpSpPr>
        <p:pic>
          <p:nvPicPr>
            <p:cNvPr id="13" name="Picture 17" descr="SNS_He_Vsl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" y="2708"/>
              <a:ext cx="1804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76" y="3544"/>
              <a:ext cx="454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 b="1" i="1" dirty="0">
                  <a:solidFill>
                    <a:schemeClr val="tx2"/>
                  </a:solidFill>
                  <a:ea typeface="굴림" pitchFamily="50" charset="-127"/>
                </a:rPr>
                <a:t>Tuner</a:t>
              </a: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V="1">
              <a:off x="1058" y="3478"/>
              <a:ext cx="399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364" y="2636"/>
              <a:ext cx="60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 b="1" i="1" dirty="0">
                  <a:solidFill>
                    <a:schemeClr val="tx2"/>
                  </a:solidFill>
                  <a:ea typeface="굴림" pitchFamily="50" charset="-127"/>
                </a:rPr>
                <a:t>Helium Vessel</a:t>
              </a: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1778" y="2730"/>
              <a:ext cx="189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11125" y="149448"/>
            <a:ext cx="8229600" cy="487954"/>
          </a:xfrm>
        </p:spPr>
        <p:txBody>
          <a:bodyPr/>
          <a:lstStyle/>
          <a:p>
            <a:r>
              <a:rPr lang="en-US" dirty="0" smtClean="0"/>
              <a:t>Where are the “weak” points?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239713" y="728886"/>
            <a:ext cx="8229600" cy="3693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Failure points exist at the harmonic drives, stepper motors, and </a:t>
            </a:r>
            <a:r>
              <a:rPr lang="en-US" sz="2000" dirty="0" err="1" smtClean="0"/>
              <a:t>Piezo</a:t>
            </a:r>
            <a:r>
              <a:rPr lang="en-US" sz="2000" dirty="0" smtClean="0"/>
              <a:t> stacks</a:t>
            </a:r>
            <a:endParaRPr lang="en-US" sz="1600" dirty="0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1" y="2721935"/>
            <a:ext cx="4391811" cy="284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920948" y="2792818"/>
            <a:ext cx="552893" cy="715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91" y="1311245"/>
            <a:ext cx="26209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2197394" y="2721935"/>
            <a:ext cx="552893" cy="715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80659" y="3962402"/>
            <a:ext cx="1513369" cy="1449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900" name="Picture 4" descr="C:\Users\8hm\AppData\Local\Microsoft\Windows\Temporary Internet Files\Content.Outlook\N8MS0M7J\Piezo 001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82" y="4144649"/>
            <a:ext cx="2589898" cy="20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C:\Users\8hm\AppData\Local\Microsoft\Windows\Temporary Internet Files\Content.Outlook\N8MS0M7J\IMG_20141009_125138_7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34497" r="44372" b="22089"/>
          <a:stretch/>
        </p:blipFill>
        <p:spPr bwMode="auto">
          <a:xfrm>
            <a:off x="6474899" y="2262640"/>
            <a:ext cx="2112334" cy="17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smtClean="0"/>
              <a:t>Types of Tuner Failures at SNS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239713" y="757238"/>
            <a:ext cx="8229600" cy="1448602"/>
          </a:xfrm>
        </p:spPr>
        <p:txBody>
          <a:bodyPr/>
          <a:lstStyle/>
          <a:p>
            <a:r>
              <a:rPr lang="en-US" sz="2400" dirty="0" smtClean="0"/>
              <a:t>Stepper motor and harmonic drive failures</a:t>
            </a:r>
          </a:p>
          <a:p>
            <a:r>
              <a:rPr lang="en-US" sz="2400" dirty="0" err="1" smtClean="0">
                <a:sym typeface="Wingdings" pitchFamily="2" charset="2"/>
              </a:rPr>
              <a:t>Piezo</a:t>
            </a:r>
            <a:r>
              <a:rPr lang="en-US" sz="2400" dirty="0" smtClean="0">
                <a:sym typeface="Wingdings" pitchFamily="2" charset="2"/>
              </a:rPr>
              <a:t> stack failures</a:t>
            </a:r>
          </a:p>
          <a:p>
            <a:r>
              <a:rPr lang="en-US" sz="2400" dirty="0" smtClean="0">
                <a:sym typeface="Wingdings" pitchFamily="2" charset="2"/>
              </a:rPr>
              <a:t>Irregular or excessive vibration</a:t>
            </a:r>
            <a:endParaRPr lang="en-US" sz="2000" dirty="0" smtClean="0">
              <a:sym typeface="Wingdings" pitchFamily="2" charset="2"/>
            </a:endParaRP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9" y="2471323"/>
            <a:ext cx="3942057" cy="230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8hm\AppData\Local\Microsoft\Windows\Temporary Internet Files\Content.Outlook\N8MS0M7J\harmonic drive 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153" y="1213749"/>
            <a:ext cx="3014307" cy="22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6sk\Desktop\DT_2010\snapshot\9b_17b_23b_tuner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6"/>
          <a:stretch/>
        </p:blipFill>
        <p:spPr bwMode="auto">
          <a:xfrm>
            <a:off x="3176393" y="3799366"/>
            <a:ext cx="5868987" cy="28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smtClean="0"/>
              <a:t>Harmonic Drive operating principle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3731" name="Picture 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977" y="1344706"/>
            <a:ext cx="4047565" cy="404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smtClean="0"/>
              <a:t>Harmonic drive failures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239713" y="757238"/>
            <a:ext cx="8229600" cy="2868478"/>
          </a:xfrm>
        </p:spPr>
        <p:txBody>
          <a:bodyPr/>
          <a:lstStyle/>
          <a:p>
            <a:r>
              <a:rPr lang="en-US" sz="2400" dirty="0" smtClean="0"/>
              <a:t>Wear on the harmonic drive is caused by</a:t>
            </a:r>
          </a:p>
          <a:p>
            <a:pPr lvl="1"/>
            <a:r>
              <a:rPr lang="en-US" sz="2000" dirty="0" smtClean="0"/>
              <a:t>Normal wear and tear from operation</a:t>
            </a:r>
          </a:p>
          <a:p>
            <a:pPr lvl="1"/>
            <a:r>
              <a:rPr lang="en-US" sz="2000" dirty="0" smtClean="0"/>
              <a:t>Component installation issues where the teeth of the harmonic drive are only partially engaged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Stepper motor failure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Indicated by 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Inability to move tuner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Excessive or irregular vibration in RF measurement of cavity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2" y="3902672"/>
            <a:ext cx="285749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91" y="3902672"/>
            <a:ext cx="285749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80369"/>
          </a:xfrm>
        </p:spPr>
        <p:txBody>
          <a:bodyPr/>
          <a:lstStyle/>
          <a:p>
            <a:r>
              <a:rPr lang="en-US" dirty="0" smtClean="0"/>
              <a:t>Tuner motion before and after cavity vibration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64" y="1098698"/>
            <a:ext cx="8229600" cy="1269065"/>
          </a:xfrm>
        </p:spPr>
        <p:txBody>
          <a:bodyPr/>
          <a:lstStyle/>
          <a:p>
            <a:r>
              <a:rPr lang="en-US" sz="2400" dirty="0" smtClean="0"/>
              <a:t>Cavity operating at 13 MV/m with stable tuner</a:t>
            </a:r>
          </a:p>
          <a:p>
            <a:r>
              <a:rPr lang="en-US" sz="2400" dirty="0" smtClean="0"/>
              <a:t>After winter shutdown, vibration occurs and results in reduced gradient</a:t>
            </a:r>
            <a:endParaRPr lang="en-US" sz="2400" dirty="0"/>
          </a:p>
        </p:txBody>
      </p:sp>
      <p:pic>
        <p:nvPicPr>
          <p:cNvPr id="4" name="Picture 7" descr="2008-04-17_16-26-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5"/>
          <a:stretch/>
        </p:blipFill>
        <p:spPr bwMode="auto">
          <a:xfrm>
            <a:off x="0" y="2338873"/>
            <a:ext cx="9144000" cy="45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05175" y="3233738"/>
            <a:ext cx="522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sz="1200" b="0">
                <a:latin typeface="Arial" charset="0"/>
                <a:ea typeface="굴림" pitchFamily="50" charset="-127"/>
              </a:rPr>
              <a:t>Eacc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810250" y="4564063"/>
            <a:ext cx="1079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ko-KR" sz="1200" b="0">
                <a:latin typeface="Arial" charset="0"/>
                <a:ea typeface="굴림" pitchFamily="50" charset="-127"/>
              </a:rPr>
              <a:t>Tuner motion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 flipV="1">
            <a:off x="3657600" y="4468813"/>
            <a:ext cx="2244725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878638" y="4706938"/>
            <a:ext cx="60325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smtClean="0"/>
              <a:t>Excessive or </a:t>
            </a:r>
            <a:r>
              <a:rPr lang="en-US" dirty="0"/>
              <a:t>i</a:t>
            </a:r>
            <a:r>
              <a:rPr lang="en-US" dirty="0" smtClean="0"/>
              <a:t>rregular vibration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867697" y="675470"/>
            <a:ext cx="3884417" cy="4498667"/>
          </a:xfrm>
        </p:spPr>
        <p:txBody>
          <a:bodyPr/>
          <a:lstStyle/>
          <a:p>
            <a:r>
              <a:rPr lang="en-US" sz="2400" dirty="0" smtClean="0">
                <a:sym typeface="Wingdings" pitchFamily="2" charset="2"/>
              </a:rPr>
              <a:t>Irregular vibration in this case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Sometimes excessive vibration </a:t>
            </a:r>
            <a:r>
              <a:rPr lang="en-US" sz="1800" dirty="0" smtClean="0">
                <a:sym typeface="Wingdings" pitchFamily="2" charset="2"/>
              </a:rPr>
              <a:t>is present and sometimes </a:t>
            </a:r>
            <a:r>
              <a:rPr lang="en-US" sz="1800" dirty="0" smtClean="0">
                <a:sym typeface="Wingdings" pitchFamily="2" charset="2"/>
              </a:rPr>
              <a:t>not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When excessive vibration, forward </a:t>
            </a:r>
            <a:r>
              <a:rPr lang="en-US" sz="1800" dirty="0">
                <a:sym typeface="Wingdings" pitchFamily="2" charset="2"/>
              </a:rPr>
              <a:t>power </a:t>
            </a:r>
            <a:r>
              <a:rPr lang="en-US" sz="1800" dirty="0" smtClean="0">
                <a:sym typeface="Wingdings" pitchFamily="2" charset="2"/>
              </a:rPr>
              <a:t>required is </a:t>
            </a:r>
            <a:r>
              <a:rPr lang="en-US" sz="1800" dirty="0">
                <a:sym typeface="Wingdings" pitchFamily="2" charset="2"/>
              </a:rPr>
              <a:t>higher without </a:t>
            </a:r>
            <a:r>
              <a:rPr lang="en-US" sz="1800" dirty="0" smtClean="0">
                <a:sym typeface="Wingdings" pitchFamily="2" charset="2"/>
              </a:rPr>
              <a:t>beam than with beam (3-5 kHz detuning)</a:t>
            </a:r>
            <a:endParaRPr lang="en-US" sz="18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In other cases, excessive vibration witnessed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Vibration is constantly </a:t>
            </a:r>
            <a:r>
              <a:rPr lang="en-US" sz="1800" dirty="0" smtClean="0">
                <a:sym typeface="Wingdings" pitchFamily="2" charset="2"/>
              </a:rPr>
              <a:t>present</a:t>
            </a:r>
          </a:p>
          <a:p>
            <a:r>
              <a:rPr lang="en-US" sz="2400" dirty="0" smtClean="0">
                <a:sym typeface="Wingdings" pitchFamily="2" charset="2"/>
              </a:rPr>
              <a:t>Observed from three cavities so far</a:t>
            </a:r>
            <a:endParaRPr lang="en-US" sz="2400" dirty="0" smtClean="0">
              <a:sym typeface="Wingdings" pitchFamily="2" charset="2"/>
            </a:endParaRPr>
          </a:p>
        </p:txBody>
      </p:sp>
      <p:pic>
        <p:nvPicPr>
          <p:cNvPr id="4" name="Picture 5" descr="9b_very_good_75_48kW_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60" r="35114" b="35459"/>
          <a:stretch/>
        </p:blipFill>
        <p:spPr bwMode="auto">
          <a:xfrm>
            <a:off x="0" y="675470"/>
            <a:ext cx="4702629" cy="295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9b_bad_95_60kW_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 r="34873" b="35405"/>
          <a:stretch/>
        </p:blipFill>
        <p:spPr bwMode="auto">
          <a:xfrm>
            <a:off x="-10671" y="3757119"/>
            <a:ext cx="4723969" cy="297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673290" y="534955"/>
            <a:ext cx="877077" cy="441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19943" y="3632714"/>
            <a:ext cx="877077" cy="441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23119" y="2573598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 LFD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23118" y="5649590"/>
            <a:ext cx="1276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Excessive LFD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82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7954"/>
          </a:xfrm>
        </p:spPr>
        <p:txBody>
          <a:bodyPr/>
          <a:lstStyle/>
          <a:p>
            <a:r>
              <a:rPr lang="en-US" dirty="0" err="1" smtClean="0"/>
              <a:t>Piezo</a:t>
            </a:r>
            <a:r>
              <a:rPr lang="en-US" dirty="0" smtClean="0"/>
              <a:t> tuner failures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232625" y="1060482"/>
            <a:ext cx="8229600" cy="1930785"/>
          </a:xfrm>
        </p:spPr>
        <p:txBody>
          <a:bodyPr/>
          <a:lstStyle/>
          <a:p>
            <a:r>
              <a:rPr lang="en-US" sz="2000" dirty="0" smtClean="0"/>
              <a:t>Original installation of </a:t>
            </a:r>
            <a:r>
              <a:rPr lang="en-US" sz="2000" dirty="0" err="1" smtClean="0"/>
              <a:t>Piezo</a:t>
            </a:r>
            <a:r>
              <a:rPr lang="en-US" sz="2000" dirty="0" smtClean="0"/>
              <a:t> stack did not include a weld</a:t>
            </a:r>
          </a:p>
          <a:p>
            <a:r>
              <a:rPr lang="en-US" sz="2000" dirty="0" smtClean="0">
                <a:sym typeface="Wingdings" pitchFamily="2" charset="2"/>
              </a:rPr>
              <a:t>Pressure fluctuations in </a:t>
            </a:r>
            <a:r>
              <a:rPr lang="en-US" sz="2000" dirty="0" err="1" smtClean="0">
                <a:sym typeface="Wingdings" pitchFamily="2" charset="2"/>
              </a:rPr>
              <a:t>Linac</a:t>
            </a:r>
            <a:r>
              <a:rPr lang="en-US" sz="2000" dirty="0" smtClean="0">
                <a:sym typeface="Wingdings" pitchFamily="2" charset="2"/>
              </a:rPr>
              <a:t> caused mechanical failures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2 to 4K transition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Upset conditions</a:t>
            </a:r>
          </a:p>
          <a:p>
            <a:r>
              <a:rPr lang="en-US" sz="2000" dirty="0" smtClean="0">
                <a:sym typeface="Wingdings" pitchFamily="2" charset="2"/>
              </a:rPr>
              <a:t>Replaced with typical mechanical stand off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48" y="3517485"/>
            <a:ext cx="259080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429153" y="3785123"/>
            <a:ext cx="701749" cy="11766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45841" y="3585068"/>
            <a:ext cx="2239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Stitch Weld</a:t>
            </a:r>
            <a:endParaRPr lang="en-US" sz="2000" b="1" dirty="0"/>
          </a:p>
        </p:txBody>
      </p:sp>
      <p:pic>
        <p:nvPicPr>
          <p:cNvPr id="82947" name="Picture 3" descr="C:\Users\8hm\AppData\Local\Microsoft\Windows\Temporary Internet Files\Content.Outlook\N8MS0M7J\piezo_base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0" y="3701134"/>
            <a:ext cx="2980671" cy="17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5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27271</TotalTime>
  <Words>340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Theme</vt:lpstr>
      <vt:lpstr>Lessons Learned from SNS tuner SNS Tuner Harmonic Drive Failures</vt:lpstr>
      <vt:lpstr>SNS Tuner Design</vt:lpstr>
      <vt:lpstr>Where are the “weak” points?</vt:lpstr>
      <vt:lpstr>Types of Tuner Failures at SNS</vt:lpstr>
      <vt:lpstr>Harmonic Drive operating principle </vt:lpstr>
      <vt:lpstr>Harmonic drive failures</vt:lpstr>
      <vt:lpstr>Tuner motion before and after cavity vibration</vt:lpstr>
      <vt:lpstr>Excessive or irregular vibration</vt:lpstr>
      <vt:lpstr>Piezo tuner failures</vt:lpstr>
      <vt:lpstr>Operational strategy based on previous failures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Kim, Sang-Ho</cp:lastModifiedBy>
  <cp:revision>604</cp:revision>
  <dcterms:created xsi:type="dcterms:W3CDTF">2008-12-10T13:33:36Z</dcterms:created>
  <dcterms:modified xsi:type="dcterms:W3CDTF">2014-10-10T18:50:32Z</dcterms:modified>
</cp:coreProperties>
</file>