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7" r:id="rId4"/>
    <p:sldId id="261" r:id="rId5"/>
    <p:sldId id="262" r:id="rId6"/>
    <p:sldId id="264" r:id="rId7"/>
    <p:sldId id="265" r:id="rId8"/>
    <p:sldId id="268" r:id="rId9"/>
    <p:sldId id="260" r:id="rId10"/>
    <p:sldId id="258" r:id="rId11"/>
    <p:sldId id="270"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26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CE5E11-0C96-4019-B0FC-2FFE6F4B70AC}" type="datetimeFigureOut">
              <a:rPr lang="en-US" smtClean="0"/>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F3AF18-DFBF-427F-BF4D-E4654AA91A5A}" type="slidenum">
              <a:rPr lang="en-US" smtClean="0"/>
              <a:t>‹#›</a:t>
            </a:fld>
            <a:endParaRPr lang="en-US" dirty="0"/>
          </a:p>
        </p:txBody>
      </p:sp>
    </p:spTree>
    <p:extLst>
      <p:ext uri="{BB962C8B-B14F-4D97-AF65-F5344CB8AC3E}">
        <p14:creationId xmlns:p14="http://schemas.microsoft.com/office/powerpoint/2010/main" val="125568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E5E11-0C96-4019-B0FC-2FFE6F4B70AC}" type="datetimeFigureOut">
              <a:rPr lang="en-US" smtClean="0"/>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F3AF18-DFBF-427F-BF4D-E4654AA91A5A}" type="slidenum">
              <a:rPr lang="en-US" smtClean="0"/>
              <a:t>‹#›</a:t>
            </a:fld>
            <a:endParaRPr lang="en-US" dirty="0"/>
          </a:p>
        </p:txBody>
      </p:sp>
    </p:spTree>
    <p:extLst>
      <p:ext uri="{BB962C8B-B14F-4D97-AF65-F5344CB8AC3E}">
        <p14:creationId xmlns:p14="http://schemas.microsoft.com/office/powerpoint/2010/main" val="278754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E5E11-0C96-4019-B0FC-2FFE6F4B70AC}" type="datetimeFigureOut">
              <a:rPr lang="en-US" smtClean="0"/>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F3AF18-DFBF-427F-BF4D-E4654AA91A5A}" type="slidenum">
              <a:rPr lang="en-US" smtClean="0"/>
              <a:t>‹#›</a:t>
            </a:fld>
            <a:endParaRPr lang="en-US" dirty="0"/>
          </a:p>
        </p:txBody>
      </p:sp>
    </p:spTree>
    <p:extLst>
      <p:ext uri="{BB962C8B-B14F-4D97-AF65-F5344CB8AC3E}">
        <p14:creationId xmlns:p14="http://schemas.microsoft.com/office/powerpoint/2010/main" val="19643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E5E11-0C96-4019-B0FC-2FFE6F4B70AC}" type="datetimeFigureOut">
              <a:rPr lang="en-US" smtClean="0"/>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F3AF18-DFBF-427F-BF4D-E4654AA91A5A}" type="slidenum">
              <a:rPr lang="en-US" smtClean="0"/>
              <a:t>‹#›</a:t>
            </a:fld>
            <a:endParaRPr lang="en-US" dirty="0"/>
          </a:p>
        </p:txBody>
      </p:sp>
    </p:spTree>
    <p:extLst>
      <p:ext uri="{BB962C8B-B14F-4D97-AF65-F5344CB8AC3E}">
        <p14:creationId xmlns:p14="http://schemas.microsoft.com/office/powerpoint/2010/main" val="322996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CE5E11-0C96-4019-B0FC-2FFE6F4B70AC}" type="datetimeFigureOut">
              <a:rPr lang="en-US" smtClean="0"/>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F3AF18-DFBF-427F-BF4D-E4654AA91A5A}" type="slidenum">
              <a:rPr lang="en-US" smtClean="0"/>
              <a:t>‹#›</a:t>
            </a:fld>
            <a:endParaRPr lang="en-US" dirty="0"/>
          </a:p>
        </p:txBody>
      </p:sp>
    </p:spTree>
    <p:extLst>
      <p:ext uri="{BB962C8B-B14F-4D97-AF65-F5344CB8AC3E}">
        <p14:creationId xmlns:p14="http://schemas.microsoft.com/office/powerpoint/2010/main" val="268882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CE5E11-0C96-4019-B0FC-2FFE6F4B70AC}" type="datetimeFigureOut">
              <a:rPr lang="en-US" smtClean="0"/>
              <a:t>10/12/2014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F3AF18-DFBF-427F-BF4D-E4654AA91A5A}" type="slidenum">
              <a:rPr lang="en-US" smtClean="0"/>
              <a:t>‹#›</a:t>
            </a:fld>
            <a:endParaRPr lang="en-US" dirty="0"/>
          </a:p>
        </p:txBody>
      </p:sp>
    </p:spTree>
    <p:extLst>
      <p:ext uri="{BB962C8B-B14F-4D97-AF65-F5344CB8AC3E}">
        <p14:creationId xmlns:p14="http://schemas.microsoft.com/office/powerpoint/2010/main" val="120449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CE5E11-0C96-4019-B0FC-2FFE6F4B70AC}" type="datetimeFigureOut">
              <a:rPr lang="en-US" smtClean="0"/>
              <a:t>10/12/2014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F3AF18-DFBF-427F-BF4D-E4654AA91A5A}" type="slidenum">
              <a:rPr lang="en-US" smtClean="0"/>
              <a:t>‹#›</a:t>
            </a:fld>
            <a:endParaRPr lang="en-US" dirty="0"/>
          </a:p>
        </p:txBody>
      </p:sp>
    </p:spTree>
    <p:extLst>
      <p:ext uri="{BB962C8B-B14F-4D97-AF65-F5344CB8AC3E}">
        <p14:creationId xmlns:p14="http://schemas.microsoft.com/office/powerpoint/2010/main" val="392911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CE5E11-0C96-4019-B0FC-2FFE6F4B70AC}" type="datetimeFigureOut">
              <a:rPr lang="en-US" smtClean="0"/>
              <a:t>10/12/2014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F3AF18-DFBF-427F-BF4D-E4654AA91A5A}" type="slidenum">
              <a:rPr lang="en-US" smtClean="0"/>
              <a:t>‹#›</a:t>
            </a:fld>
            <a:endParaRPr lang="en-US" dirty="0"/>
          </a:p>
        </p:txBody>
      </p:sp>
    </p:spTree>
    <p:extLst>
      <p:ext uri="{BB962C8B-B14F-4D97-AF65-F5344CB8AC3E}">
        <p14:creationId xmlns:p14="http://schemas.microsoft.com/office/powerpoint/2010/main" val="399757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E5E11-0C96-4019-B0FC-2FFE6F4B70AC}" type="datetimeFigureOut">
              <a:rPr lang="en-US" smtClean="0"/>
              <a:t>10/12/2014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F3AF18-DFBF-427F-BF4D-E4654AA91A5A}" type="slidenum">
              <a:rPr lang="en-US" smtClean="0"/>
              <a:t>‹#›</a:t>
            </a:fld>
            <a:endParaRPr lang="en-US" dirty="0"/>
          </a:p>
        </p:txBody>
      </p:sp>
    </p:spTree>
    <p:extLst>
      <p:ext uri="{BB962C8B-B14F-4D97-AF65-F5344CB8AC3E}">
        <p14:creationId xmlns:p14="http://schemas.microsoft.com/office/powerpoint/2010/main" val="334956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CE5E11-0C96-4019-B0FC-2FFE6F4B70AC}" type="datetimeFigureOut">
              <a:rPr lang="en-US" smtClean="0"/>
              <a:t>10/12/2014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F3AF18-DFBF-427F-BF4D-E4654AA91A5A}" type="slidenum">
              <a:rPr lang="en-US" smtClean="0"/>
              <a:t>‹#›</a:t>
            </a:fld>
            <a:endParaRPr lang="en-US" dirty="0"/>
          </a:p>
        </p:txBody>
      </p:sp>
    </p:spTree>
    <p:extLst>
      <p:ext uri="{BB962C8B-B14F-4D97-AF65-F5344CB8AC3E}">
        <p14:creationId xmlns:p14="http://schemas.microsoft.com/office/powerpoint/2010/main" val="199989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CE5E11-0C96-4019-B0FC-2FFE6F4B70AC}" type="datetimeFigureOut">
              <a:rPr lang="en-US" smtClean="0"/>
              <a:t>10/12/2014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F3AF18-DFBF-427F-BF4D-E4654AA91A5A}" type="slidenum">
              <a:rPr lang="en-US" smtClean="0"/>
              <a:t>‹#›</a:t>
            </a:fld>
            <a:endParaRPr lang="en-US" dirty="0"/>
          </a:p>
        </p:txBody>
      </p:sp>
    </p:spTree>
    <p:extLst>
      <p:ext uri="{BB962C8B-B14F-4D97-AF65-F5344CB8AC3E}">
        <p14:creationId xmlns:p14="http://schemas.microsoft.com/office/powerpoint/2010/main" val="188178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E5E11-0C96-4019-B0FC-2FFE6F4B70AC}" type="datetimeFigureOut">
              <a:rPr lang="en-US" smtClean="0"/>
              <a:t>10/12/2014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3AF18-DFBF-427F-BF4D-E4654AA91A5A}" type="slidenum">
              <a:rPr lang="en-US" smtClean="0"/>
              <a:t>‹#›</a:t>
            </a:fld>
            <a:endParaRPr lang="en-US" dirty="0"/>
          </a:p>
        </p:txBody>
      </p:sp>
    </p:spTree>
    <p:extLst>
      <p:ext uri="{BB962C8B-B14F-4D97-AF65-F5344CB8AC3E}">
        <p14:creationId xmlns:p14="http://schemas.microsoft.com/office/powerpoint/2010/main" val="35251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nepp.nasa.gov/npsl/wire/insulation_guide.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7772400" cy="1470025"/>
          </a:xfrm>
        </p:spPr>
        <p:txBody>
          <a:bodyPr>
            <a:normAutofit/>
          </a:bodyPr>
          <a:lstStyle/>
          <a:p>
            <a:r>
              <a:rPr lang="en-US" dirty="0" smtClean="0"/>
              <a:t>Piezo reliability R&amp;D program </a:t>
            </a:r>
            <a:br>
              <a:rPr lang="en-US" dirty="0" smtClean="0"/>
            </a:br>
            <a:r>
              <a:rPr lang="en-US" dirty="0" smtClean="0"/>
              <a:t>at FNAL</a:t>
            </a:r>
            <a:endParaRPr lang="en-US" dirty="0"/>
          </a:p>
        </p:txBody>
      </p:sp>
      <p:sp>
        <p:nvSpPr>
          <p:cNvPr id="3" name="Subtitle 2"/>
          <p:cNvSpPr>
            <a:spLocks noGrp="1"/>
          </p:cNvSpPr>
          <p:nvPr>
            <p:ph type="subTitle" idx="1"/>
          </p:nvPr>
        </p:nvSpPr>
        <p:spPr>
          <a:xfrm>
            <a:off x="1143000" y="2971800"/>
            <a:ext cx="6400800" cy="1295400"/>
          </a:xfrm>
        </p:spPr>
        <p:txBody>
          <a:bodyPr/>
          <a:lstStyle/>
          <a:p>
            <a:r>
              <a:rPr lang="en-US" dirty="0" smtClean="0"/>
              <a:t>R&amp;D program at FNAL to support LCLS II and PIP II projects.</a:t>
            </a:r>
            <a:endParaRPr lang="en-US" dirty="0"/>
          </a:p>
        </p:txBody>
      </p:sp>
      <p:sp>
        <p:nvSpPr>
          <p:cNvPr id="4" name="TextBox 3"/>
          <p:cNvSpPr txBox="1"/>
          <p:nvPr/>
        </p:nvSpPr>
        <p:spPr>
          <a:xfrm>
            <a:off x="3018034" y="4325034"/>
            <a:ext cx="3413114" cy="646331"/>
          </a:xfrm>
          <a:prstGeom prst="rect">
            <a:avLst/>
          </a:prstGeom>
          <a:noFill/>
        </p:spPr>
        <p:txBody>
          <a:bodyPr wrap="none" rtlCol="0">
            <a:spAutoFit/>
          </a:bodyPr>
          <a:lstStyle/>
          <a:p>
            <a:r>
              <a:rPr lang="en-US" i="1" dirty="0" smtClean="0">
                <a:solidFill>
                  <a:schemeClr val="tx1">
                    <a:lumMod val="50000"/>
                    <a:lumOff val="50000"/>
                  </a:schemeClr>
                </a:solidFill>
              </a:rPr>
              <a:t>Presented by Yuriy Pischalnikov </a:t>
            </a:r>
          </a:p>
          <a:p>
            <a:r>
              <a:rPr lang="en-US" i="1" dirty="0" smtClean="0">
                <a:solidFill>
                  <a:schemeClr val="tx1">
                    <a:lumMod val="50000"/>
                    <a:lumOff val="50000"/>
                  </a:schemeClr>
                </a:solidFill>
              </a:rPr>
              <a:t> for FNAL Resonance Control Team</a:t>
            </a:r>
          </a:p>
        </p:txBody>
      </p:sp>
      <p:sp>
        <p:nvSpPr>
          <p:cNvPr id="5" name="TextBox 4"/>
          <p:cNvSpPr txBox="1"/>
          <p:nvPr/>
        </p:nvSpPr>
        <p:spPr>
          <a:xfrm>
            <a:off x="2133600" y="5637088"/>
            <a:ext cx="4638129" cy="369332"/>
          </a:xfrm>
          <a:prstGeom prst="rect">
            <a:avLst/>
          </a:prstGeom>
          <a:noFill/>
        </p:spPr>
        <p:txBody>
          <a:bodyPr wrap="none" rtlCol="0">
            <a:spAutoFit/>
          </a:bodyPr>
          <a:lstStyle/>
          <a:p>
            <a:r>
              <a:rPr lang="en-US" i="1" dirty="0" smtClean="0"/>
              <a:t>SRF Tuner Workshop at FNAL, October 13, 2014</a:t>
            </a:r>
            <a:endParaRPr lang="en-US" i="1" dirty="0"/>
          </a:p>
        </p:txBody>
      </p:sp>
    </p:spTree>
    <p:extLst>
      <p:ext uri="{BB962C8B-B14F-4D97-AF65-F5344CB8AC3E}">
        <p14:creationId xmlns:p14="http://schemas.microsoft.com/office/powerpoint/2010/main" val="333460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0" y="2743200"/>
            <a:ext cx="5305746" cy="1200329"/>
          </a:xfrm>
          <a:prstGeom prst="rect">
            <a:avLst/>
          </a:prstGeom>
          <a:noFill/>
        </p:spPr>
        <p:txBody>
          <a:bodyPr wrap="square" rtlCol="0">
            <a:spAutoFit/>
          </a:bodyPr>
          <a:lstStyle/>
          <a:p>
            <a:r>
              <a:rPr lang="en-US" dirty="0" err="1" smtClean="0"/>
              <a:t>CivPTS</a:t>
            </a:r>
            <a:r>
              <a:rPr lang="en-US" dirty="0" smtClean="0"/>
              <a:t>  </a:t>
            </a:r>
            <a:r>
              <a:rPr lang="en-US" dirty="0" smtClean="0"/>
              <a:t>will be used for study piezo longevity VS slew rate  &amp; at different piezo preload values &amp; quality of piezo-fixture&amp; amount of shearing forces on the piezo-stack.</a:t>
            </a:r>
            <a:endParaRPr lang="en-US" dirty="0"/>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2191" t="9620" b="41825"/>
          <a:stretch/>
        </p:blipFill>
        <p:spPr bwMode="auto">
          <a:xfrm>
            <a:off x="381000" y="2743200"/>
            <a:ext cx="256208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152400"/>
            <a:ext cx="8690328" cy="461665"/>
          </a:xfrm>
          <a:prstGeom prst="rect">
            <a:avLst/>
          </a:prstGeom>
          <a:noFill/>
        </p:spPr>
        <p:txBody>
          <a:bodyPr wrap="none" rtlCol="0">
            <a:spAutoFit/>
          </a:bodyPr>
          <a:lstStyle/>
          <a:p>
            <a:r>
              <a:rPr lang="en-US" sz="2400" dirty="0" smtClean="0">
                <a:latin typeface="Arial Rounded MT Bold" pitchFamily="34" charset="0"/>
              </a:rPr>
              <a:t>Piezo Dynamic Operation/ Current Transients / Slew Rate </a:t>
            </a:r>
            <a:endParaRPr lang="en-US" sz="2400" dirty="0">
              <a:latin typeface="Arial Rounded MT Bold" pitchFamily="34" charset="0"/>
            </a:endParaRPr>
          </a:p>
        </p:txBody>
      </p:sp>
      <p:sp>
        <p:nvSpPr>
          <p:cNvPr id="7" name="Rectangle 6"/>
          <p:cNvSpPr/>
          <p:nvPr/>
        </p:nvSpPr>
        <p:spPr>
          <a:xfrm>
            <a:off x="199490" y="762000"/>
            <a:ext cx="8306656" cy="1631216"/>
          </a:xfrm>
          <a:prstGeom prst="rect">
            <a:avLst/>
          </a:prstGeom>
        </p:spPr>
        <p:txBody>
          <a:bodyPr wrap="square">
            <a:spAutoFit/>
          </a:bodyPr>
          <a:lstStyle/>
          <a:p>
            <a:r>
              <a:rPr lang="en-US" sz="2000" dirty="0" smtClean="0"/>
              <a:t>The lifetime of the piezo element is in dynamic operation (AC  Voltage) dominated by different factors to those affecting DC operation:</a:t>
            </a:r>
          </a:p>
          <a:p>
            <a:r>
              <a:rPr lang="en-US" sz="2000" dirty="0" smtClean="0"/>
              <a:t>The impact of the dynamic forces and the changing state of the mechanical stress increases. Therefore, this can lead to the formation of cracks in the stack construction and hence to electrical discharges.</a:t>
            </a:r>
            <a:endParaRPr lang="en-US" sz="2000" dirty="0"/>
          </a:p>
        </p:txBody>
      </p:sp>
    </p:spTree>
    <p:extLst>
      <p:ext uri="{BB962C8B-B14F-4D97-AF65-F5344CB8AC3E}">
        <p14:creationId xmlns:p14="http://schemas.microsoft.com/office/powerpoint/2010/main" val="412274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Autofit/>
          </a:bodyPr>
          <a:lstStyle/>
          <a:p>
            <a:pPr lvl="0"/>
            <a:r>
              <a:rPr lang="en-US" sz="2800" i="1" dirty="0"/>
              <a:t>Radiation Damage.</a:t>
            </a:r>
            <a:br>
              <a:rPr lang="en-US" sz="2800" i="1" dirty="0"/>
            </a:br>
            <a:endParaRPr lang="en-US" sz="2800" i="1" dirty="0"/>
          </a:p>
        </p:txBody>
      </p:sp>
      <p:sp>
        <p:nvSpPr>
          <p:cNvPr id="3" name="Content Placeholder 2"/>
          <p:cNvSpPr>
            <a:spLocks noGrp="1"/>
          </p:cNvSpPr>
          <p:nvPr>
            <p:ph idx="1"/>
          </p:nvPr>
        </p:nvSpPr>
        <p:spPr>
          <a:xfrm>
            <a:off x="381000" y="685800"/>
            <a:ext cx="8229600" cy="5638800"/>
          </a:xfrm>
        </p:spPr>
        <p:txBody>
          <a:bodyPr>
            <a:normAutofit fontScale="85000" lnSpcReduction="20000"/>
          </a:bodyPr>
          <a:lstStyle/>
          <a:p>
            <a:r>
              <a:rPr lang="en-US" sz="2400" dirty="0"/>
              <a:t>The IPN/</a:t>
            </a:r>
            <a:r>
              <a:rPr lang="en-US" sz="2400" dirty="0" err="1"/>
              <a:t>Orsay</a:t>
            </a:r>
            <a:r>
              <a:rPr lang="en-US" sz="2400" dirty="0"/>
              <a:t> group has measured the degradation due to neutron radiation of piezo actuators from several manufacturers </a:t>
            </a:r>
            <a:r>
              <a:rPr lang="en-US" sz="2400" dirty="0">
                <a:solidFill>
                  <a:srgbClr val="0070C0"/>
                </a:solidFill>
              </a:rPr>
              <a:t>(http://cds.cern.ch/record/1087645/files/note-2007-004-SRF.pdf) .  </a:t>
            </a:r>
            <a:r>
              <a:rPr lang="en-US" sz="2400" dirty="0"/>
              <a:t>Included in their study were the PICMIA actuators manufactured by PI Ceramic that have been selected for the LCLS-</a:t>
            </a:r>
            <a:r>
              <a:rPr lang="en-US" sz="2400" dirty="0" err="1"/>
              <a:t>IIsc</a:t>
            </a:r>
            <a:r>
              <a:rPr lang="en-US" sz="2400" dirty="0"/>
              <a:t> tuner.</a:t>
            </a:r>
          </a:p>
          <a:p>
            <a:r>
              <a:rPr lang="en-US" sz="2400" dirty="0"/>
              <a:t>The </a:t>
            </a:r>
            <a:r>
              <a:rPr lang="en-US" sz="2400" dirty="0" err="1"/>
              <a:t>Orsay</a:t>
            </a:r>
            <a:r>
              <a:rPr lang="en-US" sz="2400" dirty="0"/>
              <a:t> group concluded “no major damage was observed but slight performance degradation may be due to aging effect, is measured: these </a:t>
            </a:r>
            <a:r>
              <a:rPr lang="en-US" sz="2400" dirty="0" err="1"/>
              <a:t>piezostacks</a:t>
            </a:r>
            <a:r>
              <a:rPr lang="en-US" sz="2400" dirty="0"/>
              <a:t> are suited for use in cryogenic and neutrons radiation environment up to a total dose ~ 7.10</a:t>
            </a:r>
            <a:r>
              <a:rPr lang="en-US" sz="2400" baseline="30000" dirty="0"/>
              <a:t>14</a:t>
            </a:r>
            <a:r>
              <a:rPr lang="en-US" sz="2400" dirty="0"/>
              <a:t> n/cm2” (5 x 10</a:t>
            </a:r>
            <a:r>
              <a:rPr lang="en-US" sz="2400" baseline="30000" dirty="0"/>
              <a:t>4 </a:t>
            </a:r>
            <a:r>
              <a:rPr lang="en-US" sz="2400" dirty="0" err="1"/>
              <a:t>Gy</a:t>
            </a:r>
            <a:r>
              <a:rPr lang="en-US" sz="2400" dirty="0"/>
              <a:t> @ 1 MeV</a:t>
            </a:r>
            <a:r>
              <a:rPr lang="en-US" sz="2400" dirty="0" smtClean="0"/>
              <a:t>).</a:t>
            </a:r>
          </a:p>
          <a:p>
            <a:r>
              <a:rPr lang="en-US" sz="2400" dirty="0"/>
              <a:t>Further studies using gamma sources available at FNAL are planned to establish damage limits on the LCLS-</a:t>
            </a:r>
            <a:r>
              <a:rPr lang="en-US" sz="2400" dirty="0" err="1"/>
              <a:t>IIsc</a:t>
            </a:r>
            <a:r>
              <a:rPr lang="en-US" sz="2400" dirty="0"/>
              <a:t> piezo actuators. Even with such studies, it will be difficult to make definitive statements about the effects of radiation on tuner lifetime until estimates of the tuner radiation environment become available.  </a:t>
            </a:r>
            <a:endParaRPr lang="en-US" sz="2400" dirty="0" smtClean="0"/>
          </a:p>
          <a:p>
            <a:r>
              <a:rPr lang="en-US" sz="2400" dirty="0" smtClean="0"/>
              <a:t>There are questions about radiation damage of epoxy (</a:t>
            </a:r>
            <a:r>
              <a:rPr lang="en-US" sz="2400" dirty="0" err="1" smtClean="0"/>
              <a:t>MasterBond</a:t>
            </a:r>
            <a:r>
              <a:rPr lang="en-US" sz="2400" dirty="0" smtClean="0"/>
              <a:t> EP21TCHT-1) , which used to glue ceramics end plate to piezoceramics (and we are planning to glue two 18mm piezo inside capsule). </a:t>
            </a:r>
          </a:p>
          <a:p>
            <a:r>
              <a:rPr lang="en-US" sz="2400" dirty="0"/>
              <a:t>Radiation damage to cable insulation may also be a concern. Radiation damage thresholds for insulation published by NASA range between 10</a:t>
            </a:r>
            <a:r>
              <a:rPr lang="en-US" sz="2400" baseline="30000" dirty="0"/>
              <a:t>3</a:t>
            </a:r>
            <a:r>
              <a:rPr lang="en-US" sz="2400" dirty="0"/>
              <a:t> </a:t>
            </a:r>
            <a:r>
              <a:rPr lang="en-US" sz="2400" dirty="0" err="1"/>
              <a:t>Gy</a:t>
            </a:r>
            <a:r>
              <a:rPr lang="en-US" sz="2400" dirty="0"/>
              <a:t> for Teflon and 5 x 10</a:t>
            </a:r>
            <a:r>
              <a:rPr lang="en-US" sz="2400" baseline="30000" dirty="0"/>
              <a:t>7</a:t>
            </a:r>
            <a:r>
              <a:rPr lang="en-US" sz="2400" dirty="0"/>
              <a:t> </a:t>
            </a:r>
            <a:r>
              <a:rPr lang="en-US" sz="2400" dirty="0" err="1"/>
              <a:t>Gy</a:t>
            </a:r>
            <a:r>
              <a:rPr lang="en-US" sz="2400" dirty="0"/>
              <a:t> for </a:t>
            </a:r>
            <a:r>
              <a:rPr lang="en-US" sz="2400" dirty="0" err="1"/>
              <a:t>Kapton</a:t>
            </a:r>
            <a:r>
              <a:rPr lang="en-US" sz="2400" dirty="0"/>
              <a:t> (</a:t>
            </a:r>
            <a:r>
              <a:rPr lang="en-US" sz="2400" u="sng" dirty="0">
                <a:hlinkClick r:id="rId2"/>
              </a:rPr>
              <a:t>http://nepp.nasa.gov/npsl/wire/insulation_guide.htm</a:t>
            </a:r>
            <a:r>
              <a:rPr lang="en-US" sz="2400" dirty="0"/>
              <a:t>)</a:t>
            </a:r>
          </a:p>
          <a:p>
            <a:endParaRPr lang="en-US" sz="2200" dirty="0"/>
          </a:p>
          <a:p>
            <a:endParaRPr lang="en-US" sz="2200" dirty="0"/>
          </a:p>
        </p:txBody>
      </p:sp>
    </p:spTree>
    <p:extLst>
      <p:ext uri="{BB962C8B-B14F-4D97-AF65-F5344CB8AC3E}">
        <p14:creationId xmlns:p14="http://schemas.microsoft.com/office/powerpoint/2010/main" val="1582210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457200" y="1219200"/>
            <a:ext cx="8229600" cy="4525963"/>
          </a:xfrm>
        </p:spPr>
        <p:txBody>
          <a:bodyPr>
            <a:normAutofit fontScale="85000" lnSpcReduction="10000"/>
          </a:bodyPr>
          <a:lstStyle/>
          <a:p>
            <a:r>
              <a:rPr lang="en-US" dirty="0" smtClean="0"/>
              <a:t>We built stand for Piezo reliability study at cold/insulated vacuum environment</a:t>
            </a:r>
          </a:p>
          <a:p>
            <a:r>
              <a:rPr lang="en-US" dirty="0" smtClean="0"/>
              <a:t>We outlined R&amp;D program to study piezo reliability VS several factors</a:t>
            </a:r>
          </a:p>
          <a:p>
            <a:r>
              <a:rPr lang="en-US" dirty="0" smtClean="0"/>
              <a:t>We are working closely with PI engineers and application scientists.  FNAL will provide SRF Tuner’s  requirements  and FNAL’s cryogenics test-stands capabilities &amp; new ideas.  PI will contribute with piezo experts advise and new products.</a:t>
            </a:r>
          </a:p>
          <a:p>
            <a:r>
              <a:rPr lang="en-US" dirty="0" smtClean="0"/>
              <a:t>We are looking for close collaboration with DESY/XFEL and other national labs</a:t>
            </a:r>
            <a:endParaRPr lang="en-US" dirty="0"/>
          </a:p>
        </p:txBody>
      </p:sp>
    </p:spTree>
    <p:extLst>
      <p:ext uri="{BB962C8B-B14F-4D97-AF65-F5344CB8AC3E}">
        <p14:creationId xmlns:p14="http://schemas.microsoft.com/office/powerpoint/2010/main" val="308131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Piezo lifetime R&amp;D program </a:t>
            </a:r>
            <a:br>
              <a:rPr lang="en-US" dirty="0" smtClean="0"/>
            </a:br>
            <a:endParaRPr lang="en-US" dirty="0"/>
          </a:p>
        </p:txBody>
      </p:sp>
      <p:sp>
        <p:nvSpPr>
          <p:cNvPr id="4" name="Content Placeholder 2"/>
          <p:cNvSpPr>
            <a:spLocks noGrp="1"/>
          </p:cNvSpPr>
          <p:nvPr>
            <p:ph idx="1"/>
          </p:nvPr>
        </p:nvSpPr>
        <p:spPr>
          <a:xfrm>
            <a:off x="304800" y="914401"/>
            <a:ext cx="8229600" cy="2514600"/>
          </a:xfrm>
        </p:spPr>
        <p:txBody>
          <a:bodyPr>
            <a:normAutofit/>
          </a:bodyPr>
          <a:lstStyle/>
          <a:p>
            <a:pPr marL="0" indent="0">
              <a:buNone/>
            </a:pPr>
            <a:r>
              <a:rPr lang="en-US" sz="2800" dirty="0" smtClean="0"/>
              <a:t>Factors </a:t>
            </a:r>
            <a:r>
              <a:rPr lang="en-US" sz="2800" dirty="0"/>
              <a:t>that can affect lifetime include:</a:t>
            </a:r>
          </a:p>
          <a:p>
            <a:pPr lvl="0"/>
            <a:r>
              <a:rPr lang="en-US" sz="2400" dirty="0"/>
              <a:t>Environment, e.g. temperature, humidity, and voltage;</a:t>
            </a:r>
          </a:p>
          <a:p>
            <a:pPr lvl="0"/>
            <a:r>
              <a:rPr lang="en-US" sz="2400" dirty="0"/>
              <a:t>Shear forces;</a:t>
            </a:r>
          </a:p>
          <a:p>
            <a:pPr lvl="0"/>
            <a:r>
              <a:rPr lang="en-US" sz="2400" dirty="0"/>
              <a:t>Current Transients;</a:t>
            </a:r>
          </a:p>
          <a:p>
            <a:pPr lvl="0"/>
            <a:r>
              <a:rPr lang="en-US" sz="2400" dirty="0"/>
              <a:t>Radiation Damage.</a:t>
            </a:r>
          </a:p>
        </p:txBody>
      </p:sp>
      <p:sp>
        <p:nvSpPr>
          <p:cNvPr id="5" name="TextBox 4"/>
          <p:cNvSpPr txBox="1"/>
          <p:nvPr/>
        </p:nvSpPr>
        <p:spPr>
          <a:xfrm>
            <a:off x="135276" y="3276600"/>
            <a:ext cx="8458200" cy="3416320"/>
          </a:xfrm>
          <a:prstGeom prst="rect">
            <a:avLst/>
          </a:prstGeom>
          <a:noFill/>
        </p:spPr>
        <p:txBody>
          <a:bodyPr wrap="square" rtlCol="0">
            <a:spAutoFit/>
          </a:bodyPr>
          <a:lstStyle/>
          <a:p>
            <a:r>
              <a:rPr lang="en-US" i="1" dirty="0" smtClean="0"/>
              <a:t>There are several studies of the longevity of the piezo/ when piezo run for 10</a:t>
            </a:r>
            <a:r>
              <a:rPr lang="en-US" i="1" baseline="30000" dirty="0" smtClean="0"/>
              <a:t>10</a:t>
            </a:r>
            <a:r>
              <a:rPr lang="en-US" i="1" dirty="0" smtClean="0"/>
              <a:t> pulses. Studies done  with normal air convection cooling at RT and factory designed encapsulation  with optimal piezo preload. Studies by INFN/DESY done inside LN2– ideal cooling of the piezo-stack.</a:t>
            </a:r>
          </a:p>
          <a:p>
            <a:endParaRPr lang="en-US" i="1" dirty="0"/>
          </a:p>
          <a:p>
            <a:r>
              <a:rPr lang="en-US" i="1" dirty="0" smtClean="0"/>
              <a:t>The proof for the piezo reliability is obtained by means of the test with particularly high control frequency… </a:t>
            </a:r>
          </a:p>
          <a:p>
            <a:r>
              <a:rPr lang="en-US" i="1" dirty="0" smtClean="0"/>
              <a:t>As results some other effects (like piezo overheating) will provide wrong answers. </a:t>
            </a:r>
          </a:p>
          <a:p>
            <a:endParaRPr lang="en-US" i="1" dirty="0"/>
          </a:p>
          <a:p>
            <a:r>
              <a:rPr lang="en-US" i="1" dirty="0" smtClean="0"/>
              <a:t>At the first stage of our R&amp;D program we are planning to address piezo failure VS wide range of different factors instead of  running piezo-stack for many months… at the same (conditions).  </a:t>
            </a:r>
            <a:endParaRPr lang="en-US" i="1" dirty="0"/>
          </a:p>
        </p:txBody>
      </p:sp>
    </p:spTree>
    <p:extLst>
      <p:ext uri="{BB962C8B-B14F-4D97-AF65-F5344CB8AC3E}">
        <p14:creationId xmlns:p14="http://schemas.microsoft.com/office/powerpoint/2010/main" val="296018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Autofit/>
          </a:bodyPr>
          <a:lstStyle/>
          <a:p>
            <a:r>
              <a:rPr lang="en-US" sz="2400" dirty="0" smtClean="0">
                <a:latin typeface="Arial Rounded MT Bold" pitchFamily="34" charset="0"/>
              </a:rPr>
              <a:t>Cold (insulated vacuum)Piezo Test Stand (</a:t>
            </a:r>
            <a:r>
              <a:rPr lang="en-US" sz="2400" dirty="0" err="1" smtClean="0">
                <a:latin typeface="Arial Rounded MT Bold" pitchFamily="34" charset="0"/>
              </a:rPr>
              <a:t>CivPTS</a:t>
            </a:r>
            <a:r>
              <a:rPr lang="en-US" sz="2400" dirty="0" smtClean="0">
                <a:latin typeface="Arial Rounded MT Bold" pitchFamily="34" charset="0"/>
              </a:rPr>
              <a:t>)</a:t>
            </a:r>
            <a:r>
              <a:rPr lang="en-US" sz="2800" dirty="0" smtClean="0">
                <a:latin typeface="Arial Rounded MT Bold" pitchFamily="34" charset="0"/>
              </a:rPr>
              <a:t/>
            </a:r>
            <a:br>
              <a:rPr lang="en-US" sz="2800" dirty="0" smtClean="0">
                <a:latin typeface="Arial Rounded MT Bold" pitchFamily="34" charset="0"/>
              </a:rPr>
            </a:br>
            <a:r>
              <a:rPr lang="en-US" sz="2800" dirty="0" smtClean="0">
                <a:latin typeface="Arial Rounded MT Bold" pitchFamily="34" charset="0"/>
              </a:rPr>
              <a:t>at IB1/TD </a:t>
            </a:r>
            <a:endParaRPr lang="en-US" sz="2800" dirty="0">
              <a:latin typeface="Arial Rounded MT Bold" pitchFamily="34" charset="0"/>
            </a:endParaRPr>
          </a:p>
        </p:txBody>
      </p:sp>
      <p:pic>
        <p:nvPicPr>
          <p:cNvPr id="1026" name="Picture 2" descr="M:\yun\photos\piezo_test_stand_1\piezo_test_stand_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242" t="31904" r="1944" b="40519"/>
          <a:stretch/>
        </p:blipFill>
        <p:spPr bwMode="auto">
          <a:xfrm rot="5400000">
            <a:off x="3472452" y="2500979"/>
            <a:ext cx="4022762"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575088"/>
            <a:ext cx="1847850"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08680" y="1981200"/>
            <a:ext cx="2419637" cy="461665"/>
          </a:xfrm>
          <a:prstGeom prst="rect">
            <a:avLst/>
          </a:prstGeom>
          <a:noFill/>
        </p:spPr>
        <p:txBody>
          <a:bodyPr wrap="none" rtlCol="0">
            <a:spAutoFit/>
          </a:bodyPr>
          <a:lstStyle/>
          <a:p>
            <a:r>
              <a:rPr lang="en-US" sz="1200" b="1" dirty="0">
                <a:solidFill>
                  <a:prstClr val="black"/>
                </a:solidFill>
              </a:rPr>
              <a:t>Capsules (up to 5)with Piezo-stacks</a:t>
            </a:r>
          </a:p>
          <a:p>
            <a:r>
              <a:rPr lang="en-US" sz="1200" b="1" dirty="0">
                <a:solidFill>
                  <a:prstClr val="black"/>
                </a:solidFill>
              </a:rPr>
              <a:t>Mounted on the copper block</a:t>
            </a:r>
          </a:p>
        </p:txBody>
      </p:sp>
      <p:sp>
        <p:nvSpPr>
          <p:cNvPr id="5" name="Rectangle 4"/>
          <p:cNvSpPr/>
          <p:nvPr/>
        </p:nvSpPr>
        <p:spPr>
          <a:xfrm>
            <a:off x="6508680" y="5889416"/>
            <a:ext cx="2472647" cy="646331"/>
          </a:xfrm>
          <a:prstGeom prst="rect">
            <a:avLst/>
          </a:prstGeom>
        </p:spPr>
        <p:txBody>
          <a:bodyPr wrap="square">
            <a:spAutoFit/>
          </a:bodyPr>
          <a:lstStyle/>
          <a:p>
            <a:r>
              <a:rPr lang="en-US" sz="1200" b="1" dirty="0">
                <a:solidFill>
                  <a:prstClr val="black"/>
                </a:solidFill>
              </a:rPr>
              <a:t>- RTD (</a:t>
            </a:r>
            <a:r>
              <a:rPr lang="en-US" sz="1200" b="1" dirty="0" err="1">
                <a:solidFill>
                  <a:prstClr val="black"/>
                </a:solidFill>
              </a:rPr>
              <a:t>Cernox</a:t>
            </a:r>
            <a:r>
              <a:rPr lang="en-US" sz="1200" b="1" dirty="0">
                <a:solidFill>
                  <a:prstClr val="black"/>
                </a:solidFill>
              </a:rPr>
              <a:t>) –to mount on </a:t>
            </a:r>
            <a:r>
              <a:rPr lang="en-US" sz="1200" b="1" dirty="0" err="1">
                <a:solidFill>
                  <a:prstClr val="black"/>
                </a:solidFill>
              </a:rPr>
              <a:t>Piezos</a:t>
            </a:r>
            <a:endParaRPr lang="en-US" sz="1200" b="1" dirty="0">
              <a:solidFill>
                <a:prstClr val="black"/>
              </a:solidFill>
            </a:endParaRPr>
          </a:p>
          <a:p>
            <a:r>
              <a:rPr lang="en-US" sz="1200" b="1" dirty="0">
                <a:solidFill>
                  <a:prstClr val="black"/>
                </a:solidFill>
              </a:rPr>
              <a:t>- Geophones (to monitor piezo stroke)</a:t>
            </a:r>
          </a:p>
        </p:txBody>
      </p:sp>
      <p:sp>
        <p:nvSpPr>
          <p:cNvPr id="6" name="TextBox 5"/>
          <p:cNvSpPr txBox="1"/>
          <p:nvPr/>
        </p:nvSpPr>
        <p:spPr>
          <a:xfrm>
            <a:off x="4613108" y="5520084"/>
            <a:ext cx="1903278" cy="369332"/>
          </a:xfrm>
          <a:prstGeom prst="rect">
            <a:avLst/>
          </a:prstGeom>
          <a:noFill/>
        </p:spPr>
        <p:txBody>
          <a:bodyPr wrap="none" rtlCol="0">
            <a:spAutoFit/>
          </a:bodyPr>
          <a:lstStyle/>
          <a:p>
            <a:r>
              <a:rPr lang="en-US" dirty="0">
                <a:solidFill>
                  <a:prstClr val="black"/>
                </a:solidFill>
              </a:rPr>
              <a:t>Vacuum Enclosure</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949" y="1447800"/>
            <a:ext cx="2678268" cy="521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3564" y="5485531"/>
            <a:ext cx="1546770" cy="369332"/>
          </a:xfrm>
          <a:prstGeom prst="rect">
            <a:avLst/>
          </a:prstGeom>
          <a:noFill/>
        </p:spPr>
        <p:txBody>
          <a:bodyPr wrap="none" rtlCol="0">
            <a:spAutoFit/>
          </a:bodyPr>
          <a:lstStyle/>
          <a:p>
            <a:r>
              <a:rPr lang="en-US" b="1" i="1" dirty="0">
                <a:solidFill>
                  <a:srgbClr val="FF0000"/>
                </a:solidFill>
              </a:rPr>
              <a:t>Helium Dewar</a:t>
            </a:r>
          </a:p>
        </p:txBody>
      </p:sp>
      <p:sp>
        <p:nvSpPr>
          <p:cNvPr id="8" name="TextBox 7"/>
          <p:cNvSpPr txBox="1"/>
          <p:nvPr/>
        </p:nvSpPr>
        <p:spPr>
          <a:xfrm>
            <a:off x="762000" y="978092"/>
            <a:ext cx="2743200" cy="461665"/>
          </a:xfrm>
          <a:prstGeom prst="rect">
            <a:avLst/>
          </a:prstGeom>
          <a:noFill/>
        </p:spPr>
        <p:txBody>
          <a:bodyPr wrap="square" rtlCol="0">
            <a:spAutoFit/>
          </a:bodyPr>
          <a:lstStyle/>
          <a:p>
            <a:r>
              <a:rPr lang="en-US" sz="1200" b="1" i="1" dirty="0">
                <a:solidFill>
                  <a:prstClr val="black"/>
                </a:solidFill>
              </a:rPr>
              <a:t>Insert into </a:t>
            </a:r>
            <a:r>
              <a:rPr lang="en-US" sz="1200" b="1" i="1" dirty="0" err="1">
                <a:solidFill>
                  <a:prstClr val="black"/>
                </a:solidFill>
              </a:rPr>
              <a:t>LHe</a:t>
            </a:r>
            <a:r>
              <a:rPr lang="en-US" sz="1200" b="1" i="1" dirty="0">
                <a:solidFill>
                  <a:prstClr val="black"/>
                </a:solidFill>
              </a:rPr>
              <a:t> dewar with cryo/vacuum and  electrical connections</a:t>
            </a:r>
          </a:p>
        </p:txBody>
      </p:sp>
    </p:spTree>
    <p:extLst>
      <p:ext uri="{BB962C8B-B14F-4D97-AF65-F5344CB8AC3E}">
        <p14:creationId xmlns:p14="http://schemas.microsoft.com/office/powerpoint/2010/main" val="391660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Piezo Tuner Lifetime (1)</a:t>
            </a:r>
            <a:r>
              <a:rPr lang="en-US" dirty="0" smtClean="0"/>
              <a:t/>
            </a:r>
            <a:br>
              <a:rPr lang="en-US" dirty="0" smtClean="0"/>
            </a:br>
            <a:endParaRPr lang="en-US" dirty="0"/>
          </a:p>
        </p:txBody>
      </p:sp>
      <p:sp>
        <p:nvSpPr>
          <p:cNvPr id="4" name="Content Placeholder 2"/>
          <p:cNvSpPr>
            <a:spLocks noGrp="1"/>
          </p:cNvSpPr>
          <p:nvPr>
            <p:ph idx="1"/>
          </p:nvPr>
        </p:nvSpPr>
        <p:spPr>
          <a:xfrm>
            <a:off x="304800" y="914401"/>
            <a:ext cx="7696200" cy="2438400"/>
          </a:xfrm>
        </p:spPr>
        <p:txBody>
          <a:bodyPr>
            <a:normAutofit/>
          </a:bodyPr>
          <a:lstStyle/>
          <a:p>
            <a:pPr marL="0" indent="0">
              <a:buNone/>
            </a:pPr>
            <a:r>
              <a:rPr lang="en-US" sz="2400" dirty="0"/>
              <a:t>In contrast with electromechanical </a:t>
            </a:r>
            <a:r>
              <a:rPr lang="en-US" sz="2400" dirty="0" smtClean="0"/>
              <a:t>devices , </a:t>
            </a:r>
            <a:r>
              <a:rPr lang="en-US" sz="2400" dirty="0"/>
              <a:t>cold vacuum is an almost ideal environment for piezo actuators. </a:t>
            </a:r>
            <a:endParaRPr lang="en-US" sz="2400" dirty="0" smtClean="0"/>
          </a:p>
          <a:p>
            <a:pPr marL="0" indent="0">
              <a:buNone/>
            </a:pPr>
            <a:r>
              <a:rPr lang="en-US" sz="2400" dirty="0" smtClean="0"/>
              <a:t>Environment</a:t>
            </a:r>
            <a:r>
              <a:rPr lang="en-US" sz="2400" dirty="0" smtClean="0"/>
              <a:t>al factors:</a:t>
            </a:r>
            <a:r>
              <a:rPr lang="en-US" sz="2400" dirty="0" smtClean="0"/>
              <a:t> </a:t>
            </a:r>
          </a:p>
          <a:p>
            <a:pPr marL="0" indent="0">
              <a:buNone/>
            </a:pPr>
            <a:r>
              <a:rPr lang="en-US" sz="2400" dirty="0" smtClean="0"/>
              <a:t>temperature</a:t>
            </a:r>
            <a:r>
              <a:rPr lang="en-US" sz="2400" dirty="0"/>
              <a:t>, humidity, and voltage</a:t>
            </a:r>
            <a:r>
              <a:rPr lang="en-US" sz="2400" dirty="0" smtClean="0"/>
              <a:t>;</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09056"/>
            <a:ext cx="46640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129" y="3980656"/>
            <a:ext cx="461454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48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Piezo Tuner Lifetime (2)</a:t>
            </a:r>
            <a:br>
              <a:rPr lang="en-US" i="1" dirty="0" smtClean="0"/>
            </a:br>
            <a:endParaRPr lang="en-US" i="1" dirty="0"/>
          </a:p>
        </p:txBody>
      </p:sp>
      <p:sp>
        <p:nvSpPr>
          <p:cNvPr id="4" name="Content Placeholder 2"/>
          <p:cNvSpPr>
            <a:spLocks noGrp="1"/>
          </p:cNvSpPr>
          <p:nvPr>
            <p:ph idx="1"/>
          </p:nvPr>
        </p:nvSpPr>
        <p:spPr>
          <a:xfrm>
            <a:off x="381000" y="835631"/>
            <a:ext cx="7696200" cy="2438400"/>
          </a:xfrm>
        </p:spPr>
        <p:txBody>
          <a:bodyPr>
            <a:normAutofit/>
          </a:bodyPr>
          <a:lstStyle/>
          <a:p>
            <a:pPr marL="0" indent="0">
              <a:buNone/>
            </a:pPr>
            <a:r>
              <a:rPr lang="en-US" sz="2400" dirty="0" smtClean="0"/>
              <a:t> - Piezo Operational Voltage.-</a:t>
            </a:r>
          </a:p>
          <a:p>
            <a:pPr marL="0" indent="0">
              <a:buNone/>
            </a:pPr>
            <a:r>
              <a:rPr lang="en-US" sz="2400" dirty="0">
                <a:sym typeface="Wingdings" pitchFamily="2" charset="2"/>
              </a:rPr>
              <a:t>	</a:t>
            </a:r>
            <a:r>
              <a:rPr lang="en-US" sz="2400" dirty="0" smtClean="0">
                <a:sym typeface="Wingdings" pitchFamily="2" charset="2"/>
              </a:rPr>
              <a:t>	</a:t>
            </a:r>
            <a:r>
              <a:rPr lang="en-US" sz="2000" u="sng" dirty="0" smtClean="0">
                <a:sym typeface="Wingdings" pitchFamily="2" charset="2"/>
              </a:rPr>
              <a:t> Increase length of piezo&amp; operate at lowest Voltage</a:t>
            </a:r>
            <a:endParaRPr lang="en-US" sz="2000" u="sng" dirty="0"/>
          </a:p>
        </p:txBody>
      </p:sp>
      <p:grpSp>
        <p:nvGrpSpPr>
          <p:cNvPr id="15" name="Group 14"/>
          <p:cNvGrpSpPr/>
          <p:nvPr/>
        </p:nvGrpSpPr>
        <p:grpSpPr>
          <a:xfrm>
            <a:off x="424665" y="1729752"/>
            <a:ext cx="4425950" cy="2590800"/>
            <a:chOff x="609600" y="2371618"/>
            <a:chExt cx="4425950" cy="259080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71618"/>
              <a:ext cx="44259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143000" y="2828818"/>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057400" y="2828818"/>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429000" y="2828818"/>
              <a:ext cx="0" cy="11430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29000" y="3110770"/>
              <a:ext cx="821059" cy="369332"/>
            </a:xfrm>
            <a:prstGeom prst="rect">
              <a:avLst/>
            </a:prstGeom>
            <a:noFill/>
          </p:spPr>
          <p:txBody>
            <a:bodyPr wrap="none" rtlCol="0">
              <a:spAutoFit/>
            </a:bodyPr>
            <a:lstStyle/>
            <a:p>
              <a:r>
                <a:rPr lang="en-US" dirty="0" smtClean="0"/>
                <a:t>1,0E+4</a:t>
              </a:r>
              <a:endParaRPr lang="en-US" dirty="0"/>
            </a:p>
          </p:txBody>
        </p:sp>
      </p:gr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15000"/>
            <a:ext cx="21336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57200" y="5068669"/>
            <a:ext cx="5182672" cy="461665"/>
          </a:xfrm>
          <a:prstGeom prst="rect">
            <a:avLst/>
          </a:prstGeom>
          <a:noFill/>
        </p:spPr>
        <p:txBody>
          <a:bodyPr wrap="square" rtlCol="0">
            <a:spAutoFit/>
          </a:bodyPr>
          <a:lstStyle/>
          <a:p>
            <a:r>
              <a:rPr lang="en-US" sz="1200" dirty="0" smtClean="0">
                <a:latin typeface="Arial Rounded MT Bold" pitchFamily="34" charset="0"/>
              </a:rPr>
              <a:t>LCLS II configuration allowed for max. length 36mm piezo </a:t>
            </a:r>
          </a:p>
          <a:p>
            <a:r>
              <a:rPr lang="en-US" sz="1200" dirty="0" smtClean="0">
                <a:latin typeface="Arial Rounded MT Bold" pitchFamily="34" charset="0"/>
              </a:rPr>
              <a:t>Piezo capsule build with piezo stack made from 2*18mm piezo</a:t>
            </a:r>
            <a:endParaRPr lang="en-US" sz="1200" dirty="0">
              <a:latin typeface="Arial Rounded MT Bold" pitchFamily="34"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715000"/>
            <a:ext cx="3481558"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40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05200" y="2057400"/>
            <a:ext cx="5562600" cy="44196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i="1" dirty="0" smtClean="0"/>
              <a:t>Piezo Tuner Lifetime (3)</a:t>
            </a:r>
            <a:br>
              <a:rPr lang="en-US" i="1" dirty="0" smtClean="0"/>
            </a:br>
            <a:endParaRPr lang="en-US" i="1" dirty="0"/>
          </a:p>
        </p:txBody>
      </p:sp>
      <p:pic>
        <p:nvPicPr>
          <p:cNvPr id="1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0793" y="1718792"/>
            <a:ext cx="3306663" cy="253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2"/>
          <p:cNvSpPr txBox="1">
            <a:spLocks/>
          </p:cNvSpPr>
          <p:nvPr/>
        </p:nvSpPr>
        <p:spPr>
          <a:xfrm>
            <a:off x="304800" y="914401"/>
            <a:ext cx="7696200"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…..cold vacuum is an almost ideal environment for piezo actuators… </a:t>
            </a:r>
            <a:r>
              <a:rPr lang="en-US" sz="1800" b="1" u="sng" dirty="0" smtClean="0">
                <a:solidFill>
                  <a:srgbClr val="FF0000"/>
                </a:solidFill>
              </a:rPr>
              <a:t>except the problems to heat transfer from piezo inside insulated vacuum…</a:t>
            </a:r>
            <a:endParaRPr lang="en-US" sz="1800" b="1" u="sng" dirty="0">
              <a:solidFill>
                <a:srgbClr val="FF0000"/>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855" y="2209800"/>
            <a:ext cx="5113696" cy="390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 y="1503496"/>
            <a:ext cx="2718886" cy="338554"/>
          </a:xfrm>
          <a:prstGeom prst="rect">
            <a:avLst/>
          </a:prstGeom>
          <a:noFill/>
        </p:spPr>
        <p:txBody>
          <a:bodyPr wrap="none" rtlCol="0">
            <a:spAutoFit/>
          </a:bodyPr>
          <a:lstStyle/>
          <a:p>
            <a:r>
              <a:rPr lang="en-US" sz="1600" i="1" dirty="0" err="1" smtClean="0"/>
              <a:t>Piezomechaniks</a:t>
            </a:r>
            <a:r>
              <a:rPr lang="en-US" sz="1600" i="1" dirty="0" smtClean="0"/>
              <a:t>  </a:t>
            </a:r>
            <a:r>
              <a:rPr lang="en-US" sz="1600" i="1" dirty="0" smtClean="0">
                <a:latin typeface="Symbol" pitchFamily="18" charset="2"/>
              </a:rPr>
              <a:t>D</a:t>
            </a:r>
            <a:r>
              <a:rPr lang="en-US" sz="1600" i="1" dirty="0" smtClean="0"/>
              <a:t>T~70Degree</a:t>
            </a:r>
            <a:endParaRPr lang="en-US" sz="1600" i="1" dirty="0"/>
          </a:p>
        </p:txBody>
      </p:sp>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0989" y="4706486"/>
            <a:ext cx="1395413"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827" y="4706486"/>
            <a:ext cx="1506704" cy="198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20219" y="4337154"/>
            <a:ext cx="2134623" cy="369332"/>
          </a:xfrm>
          <a:prstGeom prst="rect">
            <a:avLst/>
          </a:prstGeom>
          <a:noFill/>
        </p:spPr>
        <p:txBody>
          <a:bodyPr wrap="none" rtlCol="0">
            <a:spAutoFit/>
          </a:bodyPr>
          <a:lstStyle/>
          <a:p>
            <a:r>
              <a:rPr lang="en-US" i="1" dirty="0" smtClean="0"/>
              <a:t>DESY/XFEL Piezo Test</a:t>
            </a:r>
            <a:endParaRPr lang="en-US" i="1" dirty="0"/>
          </a:p>
        </p:txBody>
      </p:sp>
    </p:spTree>
    <p:extLst>
      <p:ext uri="{BB962C8B-B14F-4D97-AF65-F5344CB8AC3E}">
        <p14:creationId xmlns:p14="http://schemas.microsoft.com/office/powerpoint/2010/main" val="299814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291957" y="381000"/>
            <a:ext cx="7696200"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DESY/XFEL is planning to monitor Temperature of the  piezo-stack by measuring Capacitance and Resistance of the piezo during operation</a:t>
            </a:r>
            <a:endParaRPr lang="en-US" sz="1800" b="1" u="sng" dirty="0">
              <a:solidFill>
                <a:srgbClr val="FF0000"/>
              </a:solidFill>
            </a:endParaRPr>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144" y="1447800"/>
            <a:ext cx="619760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5486400"/>
            <a:ext cx="7500135" cy="923330"/>
          </a:xfrm>
          <a:prstGeom prst="rect">
            <a:avLst/>
          </a:prstGeom>
          <a:noFill/>
        </p:spPr>
        <p:txBody>
          <a:bodyPr wrap="square" rtlCol="0">
            <a:spAutoFit/>
          </a:bodyPr>
          <a:lstStyle/>
          <a:p>
            <a:r>
              <a:rPr lang="en-US" dirty="0" smtClean="0"/>
              <a:t>Question:</a:t>
            </a:r>
          </a:p>
          <a:p>
            <a:r>
              <a:rPr lang="en-US" dirty="0" smtClean="0"/>
              <a:t>How well C&amp;R monitoring (using data during slow </a:t>
            </a:r>
            <a:r>
              <a:rPr lang="en-US" i="1" dirty="0" smtClean="0"/>
              <a:t>60hours</a:t>
            </a:r>
            <a:r>
              <a:rPr lang="en-US" dirty="0" smtClean="0"/>
              <a:t> </a:t>
            </a:r>
            <a:r>
              <a:rPr lang="en-US" dirty="0" smtClean="0"/>
              <a:t>cool down of whole CM) can detect fast over-heating small (central) part of Piezo-stack ?? </a:t>
            </a:r>
            <a:endParaRPr lang="en-US" dirty="0"/>
          </a:p>
        </p:txBody>
      </p:sp>
    </p:spTree>
    <p:extLst>
      <p:ext uri="{BB962C8B-B14F-4D97-AF65-F5344CB8AC3E}">
        <p14:creationId xmlns:p14="http://schemas.microsoft.com/office/powerpoint/2010/main" val="148845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400" dirty="0" smtClean="0">
                <a:latin typeface="Arial Rounded MT Bold" pitchFamily="34" charset="0"/>
              </a:rPr>
              <a:t>Program to study issues related </a:t>
            </a:r>
            <a:br>
              <a:rPr lang="en-US" sz="2400" dirty="0" smtClean="0">
                <a:latin typeface="Arial Rounded MT Bold" pitchFamily="34" charset="0"/>
              </a:rPr>
            </a:br>
            <a:r>
              <a:rPr lang="en-US" sz="2400" dirty="0" smtClean="0">
                <a:latin typeface="Arial Rounded MT Bold" pitchFamily="34" charset="0"/>
              </a:rPr>
              <a:t>to </a:t>
            </a:r>
            <a:r>
              <a:rPr lang="en-US" sz="2400" dirty="0" err="1" smtClean="0">
                <a:latin typeface="Arial Rounded MT Bold" pitchFamily="34" charset="0"/>
              </a:rPr>
              <a:t>piezo’s</a:t>
            </a:r>
            <a:r>
              <a:rPr lang="en-US" sz="2400" dirty="0" smtClean="0">
                <a:latin typeface="Arial Rounded MT Bold" pitchFamily="34" charset="0"/>
              </a:rPr>
              <a:t> heat dissipation</a:t>
            </a:r>
            <a:endParaRPr lang="en-US" sz="2400" dirty="0">
              <a:latin typeface="Arial Rounded MT Bold" pitchFamily="34" charset="0"/>
            </a:endParaRPr>
          </a:p>
        </p:txBody>
      </p:sp>
      <p:sp>
        <p:nvSpPr>
          <p:cNvPr id="3" name="Content Placeholder 2"/>
          <p:cNvSpPr>
            <a:spLocks noGrp="1"/>
          </p:cNvSpPr>
          <p:nvPr>
            <p:ph idx="1"/>
          </p:nvPr>
        </p:nvSpPr>
        <p:spPr/>
        <p:txBody>
          <a:bodyPr/>
          <a:lstStyle/>
          <a:p>
            <a:r>
              <a:rPr lang="en-US" dirty="0" smtClean="0"/>
              <a:t>To work with PI to review cost effective piezo-stack cool down design modifications</a:t>
            </a:r>
          </a:p>
          <a:p>
            <a:r>
              <a:rPr lang="en-US" dirty="0" smtClean="0"/>
              <a:t>Review different design options to “heat-sink” of the piezo capsule to 5K shield </a:t>
            </a:r>
          </a:p>
          <a:p>
            <a:r>
              <a:rPr lang="en-US" dirty="0" smtClean="0"/>
              <a:t>Conduct heat dissipation test at </a:t>
            </a:r>
            <a:r>
              <a:rPr lang="en-US" dirty="0" err="1" smtClean="0"/>
              <a:t>CivPTS</a:t>
            </a:r>
            <a:r>
              <a:rPr lang="en-US" dirty="0" smtClean="0"/>
              <a:t>  with piezo-stack instrumented many (several RTD)</a:t>
            </a:r>
          </a:p>
          <a:p>
            <a:pPr marL="0" indent="0">
              <a:buNone/>
            </a:pPr>
            <a:r>
              <a:rPr lang="en-US" dirty="0" smtClean="0"/>
              <a:t>  </a:t>
            </a:r>
            <a:endParaRPr lang="en-US" dirty="0"/>
          </a:p>
        </p:txBody>
      </p:sp>
    </p:spTree>
    <p:extLst>
      <p:ext uri="{BB962C8B-B14F-4D97-AF65-F5344CB8AC3E}">
        <p14:creationId xmlns:p14="http://schemas.microsoft.com/office/powerpoint/2010/main" val="110146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3600" y="838200"/>
            <a:ext cx="3200400" cy="4953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87" y="2370762"/>
            <a:ext cx="5791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4630" y="1042375"/>
            <a:ext cx="2964950" cy="259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3810000" y="176177"/>
            <a:ext cx="5029200" cy="639762"/>
          </a:xfrm>
        </p:spPr>
        <p:txBody>
          <a:bodyPr>
            <a:noAutofit/>
          </a:bodyPr>
          <a:lstStyle/>
          <a:p>
            <a:r>
              <a:rPr lang="en-US" sz="2000" dirty="0" smtClean="0">
                <a:latin typeface="Arial Rounded MT Bold" pitchFamily="34" charset="0"/>
              </a:rPr>
              <a:t>Shearing Forces on the piezo</a:t>
            </a:r>
            <a:br>
              <a:rPr lang="en-US" sz="2000" dirty="0" smtClean="0">
                <a:latin typeface="Arial Rounded MT Bold" pitchFamily="34" charset="0"/>
              </a:rPr>
            </a:br>
            <a:r>
              <a:rPr lang="en-US" sz="2000" dirty="0" smtClean="0">
                <a:latin typeface="Arial Rounded MT Bold" pitchFamily="34" charset="0"/>
              </a:rPr>
              <a:t>Piezo-tack en-</a:t>
            </a:r>
            <a:r>
              <a:rPr lang="en-US" sz="2000" dirty="0" err="1" smtClean="0">
                <a:latin typeface="Arial Rounded MT Bold" pitchFamily="34" charset="0"/>
              </a:rPr>
              <a:t>caplsulation</a:t>
            </a:r>
            <a:endParaRPr lang="en-US" sz="2000" dirty="0">
              <a:latin typeface="Arial Rounded MT Bold" pitchFamily="34" charset="0"/>
            </a:endParaRPr>
          </a:p>
        </p:txBody>
      </p:sp>
      <p:pic>
        <p:nvPicPr>
          <p:cNvPr id="6148" name="Picture 4" descr="M:\yun\failed_piezos\failed_9_23_14\DSC_09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414" r="41236" b="18946"/>
          <a:stretch/>
        </p:blipFill>
        <p:spPr bwMode="auto">
          <a:xfrm>
            <a:off x="6629400" y="3657600"/>
            <a:ext cx="2150657" cy="1772339"/>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6435"/>
          <a:stretch/>
        </p:blipFill>
        <p:spPr bwMode="auto">
          <a:xfrm>
            <a:off x="762000" y="533401"/>
            <a:ext cx="3365500" cy="183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4387" y="29110"/>
            <a:ext cx="3308726" cy="584775"/>
          </a:xfrm>
          <a:prstGeom prst="rect">
            <a:avLst/>
          </a:prstGeom>
          <a:solidFill>
            <a:srgbClr val="FFFF00"/>
          </a:solidFill>
        </p:spPr>
        <p:txBody>
          <a:bodyPr wrap="none" rtlCol="0">
            <a:spAutoFit/>
          </a:bodyPr>
          <a:lstStyle/>
          <a:p>
            <a:r>
              <a:rPr lang="en-US" sz="3200" b="1" dirty="0" smtClean="0">
                <a:solidFill>
                  <a:srgbClr val="FF0000"/>
                </a:solidFill>
              </a:rPr>
              <a:t>LCLS II Piezo Tuner</a:t>
            </a:r>
            <a:endParaRPr lang="en-US" sz="3200" b="1" dirty="0">
              <a:solidFill>
                <a:srgbClr val="FF0000"/>
              </a:solidFill>
            </a:endParaRPr>
          </a:p>
        </p:txBody>
      </p:sp>
    </p:spTree>
    <p:extLst>
      <p:ext uri="{BB962C8B-B14F-4D97-AF65-F5344CB8AC3E}">
        <p14:creationId xmlns:p14="http://schemas.microsoft.com/office/powerpoint/2010/main" val="852686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839</Words>
  <Application>Microsoft Office PowerPoint</Application>
  <PresentationFormat>On-screen Show (4:3)</PresentationFormat>
  <Paragraphs>64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Piezo reliability R&amp;D program  at FNAL</vt:lpstr>
      <vt:lpstr>Piezo lifetime R&amp;D program  </vt:lpstr>
      <vt:lpstr>Cold (insulated vacuum)Piezo Test Stand (CivPTS) at IB1/TD </vt:lpstr>
      <vt:lpstr>Piezo Tuner Lifetime (1) </vt:lpstr>
      <vt:lpstr>Piezo Tuner Lifetime (2) </vt:lpstr>
      <vt:lpstr>Piezo Tuner Lifetime (3) </vt:lpstr>
      <vt:lpstr>PowerPoint Presentation</vt:lpstr>
      <vt:lpstr>Program to study issues related  to piezo’s heat dissipation</vt:lpstr>
      <vt:lpstr>Shearing Forces on the piezo Piezo-tack en-caplsulation</vt:lpstr>
      <vt:lpstr>PowerPoint Presentation</vt:lpstr>
      <vt:lpstr>Radiation Damage. </vt:lpstr>
      <vt:lpstr>Summary</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pischaln</dc:creator>
  <cp:lastModifiedBy>pischaln</cp:lastModifiedBy>
  <cp:revision>21</cp:revision>
  <dcterms:created xsi:type="dcterms:W3CDTF">2014-10-12T15:45:18Z</dcterms:created>
  <dcterms:modified xsi:type="dcterms:W3CDTF">2014-10-12T19:59:33Z</dcterms:modified>
</cp:coreProperties>
</file>