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wdp" ContentType="image/vnd.ms-photo"/>
  <Default Extension="tif" ContentType="image/t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41"/>
  </p:notesMasterIdLst>
  <p:handoutMasterIdLst>
    <p:handoutMasterId r:id="rId42"/>
  </p:handoutMasterIdLst>
  <p:sldIdLst>
    <p:sldId id="265" r:id="rId3"/>
    <p:sldId id="322" r:id="rId4"/>
    <p:sldId id="321" r:id="rId5"/>
    <p:sldId id="272" r:id="rId6"/>
    <p:sldId id="302" r:id="rId7"/>
    <p:sldId id="303" r:id="rId8"/>
    <p:sldId id="304" r:id="rId9"/>
    <p:sldId id="305" r:id="rId10"/>
    <p:sldId id="277" r:id="rId11"/>
    <p:sldId id="280" r:id="rId12"/>
    <p:sldId id="270" r:id="rId13"/>
    <p:sldId id="276" r:id="rId14"/>
    <p:sldId id="268" r:id="rId15"/>
    <p:sldId id="306" r:id="rId16"/>
    <p:sldId id="298" r:id="rId17"/>
    <p:sldId id="307" r:id="rId18"/>
    <p:sldId id="312" r:id="rId19"/>
    <p:sldId id="309" r:id="rId20"/>
    <p:sldId id="311" r:id="rId21"/>
    <p:sldId id="314" r:id="rId22"/>
    <p:sldId id="320" r:id="rId23"/>
    <p:sldId id="285" r:id="rId24"/>
    <p:sldId id="299" r:id="rId25"/>
    <p:sldId id="297" r:id="rId26"/>
    <p:sldId id="313" r:id="rId27"/>
    <p:sldId id="290" r:id="rId28"/>
    <p:sldId id="291" r:id="rId29"/>
    <p:sldId id="296" r:id="rId30"/>
    <p:sldId id="292" r:id="rId31"/>
    <p:sldId id="293" r:id="rId32"/>
    <p:sldId id="317" r:id="rId33"/>
    <p:sldId id="294" r:id="rId34"/>
    <p:sldId id="295" r:id="rId35"/>
    <p:sldId id="315" r:id="rId36"/>
    <p:sldId id="316" r:id="rId37"/>
    <p:sldId id="318" r:id="rId38"/>
    <p:sldId id="319" r:id="rId39"/>
    <p:sldId id="323" r:id="rId4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55" autoAdjust="0"/>
    <p:restoredTop sz="94660" autoAdjust="0"/>
  </p:normalViewPr>
  <p:slideViewPr>
    <p:cSldViewPr snapToGrid="0" snapToObjects="1">
      <p:cViewPr varScale="1">
        <p:scale>
          <a:sx n="107" d="100"/>
          <a:sy n="107" d="100"/>
        </p:scale>
        <p:origin x="-1264" y="-104"/>
      </p:cViewPr>
      <p:guideLst>
        <p:guide orient="horz" pos="2160"/>
        <p:guide pos="2880"/>
      </p:guideLst>
    </p:cSldViewPr>
  </p:slideViewPr>
  <p:outlineViewPr>
    <p:cViewPr>
      <p:scale>
        <a:sx n="33" d="100"/>
        <a:sy n="33" d="100"/>
      </p:scale>
      <p:origin x="0" y="1182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6/10/15</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6/10/15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2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a:lvl1pPr>
          </a:lstStyle>
          <a:p>
            <a:fld id="{2866E9CA-C242-476E-AC96-726DAD61F4C9}" type="datetime1">
              <a:rPr lang="en-US" altLang="en-US"/>
              <a:pPr/>
              <a:t>6/10/15</a:t>
            </a:fld>
            <a:endParaRPr lang="en-US" altLang="en-US"/>
          </a:p>
        </p:txBody>
      </p:sp>
      <p:sp>
        <p:nvSpPr>
          <p:cNvPr id="11" name="Footer Placeholder 4"/>
          <p:cNvSpPr>
            <a:spLocks noGrp="1"/>
          </p:cNvSpPr>
          <p:nvPr>
            <p:ph type="ftr" sz="quarter" idx="2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dirty="0" smtClean="0"/>
            </a:lvl1pPr>
          </a:lstStyle>
          <a:p>
            <a:pPr>
              <a:defRPr/>
            </a:pPr>
            <a:r>
              <a:rPr lang="en-US" dirty="0" smtClean="0"/>
              <a:t>Burt Holzman | Scientific Computing for non-LHC</a:t>
            </a:r>
            <a:endParaRPr lang="en-US" b="1" dirty="0"/>
          </a:p>
        </p:txBody>
      </p:sp>
      <p:sp>
        <p:nvSpPr>
          <p:cNvPr id="12" name="Slide Number Placeholder 5"/>
          <p:cNvSpPr>
            <a:spLocks noGrp="1"/>
          </p:cNvSpPr>
          <p:nvPr>
            <p:ph type="sldNum" sz="quarter" idx="2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r>
              <a:rPr lang="en-US" altLang="en-US" dirty="0" smtClean="0"/>
              <a:t>6/10/2015</a:t>
            </a:r>
            <a:endParaRPr lang="en-US" altLang="en-US" dirty="0"/>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dirty="0"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mp; Content">
    <p:bg>
      <p:bgPr>
        <a:solidFill>
          <a:schemeClr val="bg2">
            <a:alpha val="0"/>
          </a:schemeClr>
        </a:solidFill>
        <a:effectLst/>
      </p:bgPr>
    </p:bg>
    <p:spTree>
      <p:nvGrpSpPr>
        <p:cNvPr id="1" name=""/>
        <p:cNvGrpSpPr/>
        <p:nvPr/>
      </p:nvGrpSpPr>
      <p:grpSpPr>
        <a:xfrm>
          <a:off x="0" y="0"/>
          <a:ext cx="0" cy="0"/>
          <a:chOff x="0" y="0"/>
          <a:chExt cx="0" cy="0"/>
        </a:xfrm>
      </p:grpSpPr>
      <p:pic>
        <p:nvPicPr>
          <p:cNvPr id="7" name="Picture 6" descr="dreamstime_m_19707207.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900134" y="1328796"/>
            <a:ext cx="1243866" cy="4766599"/>
          </a:xfrm>
          <a:prstGeom prst="rect">
            <a:avLst/>
          </a:prstGeom>
        </p:spPr>
      </p:pic>
      <p:pic>
        <p:nvPicPr>
          <p:cNvPr id="13" name="Picture 12" descr="dreamstime_m_19707207.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5466" y="1328796"/>
            <a:ext cx="1243866" cy="4766599"/>
          </a:xfrm>
          <a:prstGeom prst="rect">
            <a:avLst/>
          </a:prstGeom>
        </p:spPr>
      </p:pic>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6450" y="1043046"/>
            <a:ext cx="7464425" cy="4987867"/>
          </a:xfrm>
          <a:prstGeom prst="rect">
            <a:avLst/>
          </a:prstGeom>
        </p:spPr>
        <p:txBody>
          <a:bodyPr lIns="0" tIns="0" rIns="0" bIns="0"/>
          <a:lstStyle>
            <a:lvl1pPr>
              <a:defRPr sz="2400">
                <a:solidFill>
                  <a:srgbClr val="000090"/>
                </a:solidFill>
              </a:defRPr>
            </a:lvl1pPr>
            <a:lvl2pPr>
              <a:defRPr sz="2200">
                <a:solidFill>
                  <a:srgbClr val="000090"/>
                </a:solidFill>
              </a:defRPr>
            </a:lvl2pPr>
            <a:lvl3pPr>
              <a:defRPr sz="2000">
                <a:solidFill>
                  <a:srgbClr val="000090"/>
                </a:solidFill>
              </a:defRPr>
            </a:lvl3pPr>
            <a:lvl4pPr>
              <a:defRPr sz="1800">
                <a:solidFill>
                  <a:srgbClr val="000090"/>
                </a:solidFill>
              </a:defRPr>
            </a:lvl4pPr>
            <a:lvl5pPr marL="2057400" indent="-228600">
              <a:buFont typeface="Arial"/>
              <a:buChar char="•"/>
              <a:defRPr sz="1800">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r>
              <a:rPr lang="en-US" altLang="en-US" dirty="0" smtClean="0"/>
              <a:t>6/10/2015</a:t>
            </a:r>
            <a:endParaRPr lang="en-US" altLang="en-US" dirty="0"/>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dirty="0"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35974" y="0"/>
            <a:ext cx="1774709" cy="126125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433463" y="6220524"/>
            <a:ext cx="417159" cy="296468"/>
          </a:xfrm>
          <a:prstGeom prst="rect">
            <a:avLst/>
          </a:prstGeom>
        </p:spPr>
      </p:pic>
      <p:cxnSp>
        <p:nvCxnSpPr>
          <p:cNvPr id="11" name="Straight Connector 10"/>
          <p:cNvCxnSpPr/>
          <p:nvPr userDrawn="1"/>
        </p:nvCxnSpPr>
        <p:spPr>
          <a:xfrm>
            <a:off x="228600" y="6370652"/>
            <a:ext cx="7204863" cy="0"/>
          </a:xfrm>
          <a:prstGeom prst="line">
            <a:avLst/>
          </a:prstGeom>
          <a:ln w="76200"/>
        </p:spPr>
        <p:style>
          <a:lnRef idx="2">
            <a:schemeClr val="dk1"/>
          </a:lnRef>
          <a:fillRef idx="0">
            <a:schemeClr val="dk1"/>
          </a:fillRef>
          <a:effectRef idx="1">
            <a:schemeClr val="dk1"/>
          </a:effectRef>
          <a:fontRef idx="minor">
            <a:schemeClr val="tx1"/>
          </a:fontRef>
        </p:style>
      </p:cxnSp>
      <p:cxnSp>
        <p:nvCxnSpPr>
          <p:cNvPr id="12" name="Straight Connector 11"/>
          <p:cNvCxnSpPr/>
          <p:nvPr userDrawn="1"/>
        </p:nvCxnSpPr>
        <p:spPr>
          <a:xfrm>
            <a:off x="228599" y="799163"/>
            <a:ext cx="6995500" cy="0"/>
          </a:xfrm>
          <a:prstGeom prst="line">
            <a:avLst/>
          </a:prstGeom>
          <a:ln w="3810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6357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r>
              <a:rPr lang="en-US" altLang="en-US" dirty="0" smtClean="0"/>
              <a:t>6/10/2015</a:t>
            </a:r>
            <a:endParaRPr lang="en-US" altLang="en-US" dirty="0"/>
          </a:p>
        </p:txBody>
      </p:sp>
      <p:sp>
        <p:nvSpPr>
          <p:cNvPr id="8" name="Footer Placeholder 4"/>
          <p:cNvSpPr>
            <a:spLocks noGrp="1"/>
          </p:cNvSpPr>
          <p:nvPr>
            <p:ph type="ftr" sz="quarter" idx="20"/>
          </p:nvPr>
        </p:nvSpPr>
        <p:spPr/>
        <p:txBody>
          <a:bodyPr/>
          <a:lstStyle>
            <a:lvl1pPr>
              <a:defRPr sz="1200" dirty="0" smtClean="0"/>
            </a:lvl1pPr>
          </a:lstStyle>
          <a:p>
            <a:pPr>
              <a:defRPr/>
            </a:pPr>
            <a:r>
              <a:rPr lang="en-US" dirty="0" smtClean="0"/>
              <a:t>Burt Holzman | Scientific Computing for non-LHC</a:t>
            </a:r>
            <a:endParaRPr lang="en-US" b="1" dirty="0"/>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r>
              <a:rPr lang="en-US" altLang="en-US" dirty="0" smtClean="0"/>
              <a:t>6/10/2015</a:t>
            </a:r>
          </a:p>
          <a:p>
            <a:endParaRPr lang="en-US" altLang="en-US" dirty="0"/>
          </a:p>
        </p:txBody>
      </p:sp>
      <p:sp>
        <p:nvSpPr>
          <p:cNvPr id="6" name="Footer Placeholder 4"/>
          <p:cNvSpPr>
            <a:spLocks noGrp="1"/>
          </p:cNvSpPr>
          <p:nvPr>
            <p:ph type="ftr" sz="quarter" idx="17"/>
          </p:nvPr>
        </p:nvSpPr>
        <p:spPr/>
        <p:txBody>
          <a:bodyPr/>
          <a:lstStyle>
            <a:lvl1pPr>
              <a:defRPr sz="1200" dirty="0" smtClean="0"/>
            </a:lvl1pPr>
          </a:lstStyle>
          <a:p>
            <a:pPr>
              <a:defRPr/>
            </a:pPr>
            <a:r>
              <a:rPr lang="en-US" dirty="0" smtClean="0"/>
              <a:t>Burt Holzman | Scientific Computing for non-LHC</a:t>
            </a:r>
            <a:endParaRPr lang="en-US" b="1" dirty="0"/>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r>
              <a:rPr lang="en-US" altLang="en-US" dirty="0" smtClean="0"/>
              <a:t>6/10/2015</a:t>
            </a:r>
            <a:endParaRPr lang="en-US" altLang="en-US" dirty="0"/>
          </a:p>
        </p:txBody>
      </p:sp>
      <p:sp>
        <p:nvSpPr>
          <p:cNvPr id="6" name="Footer Placeholder 4"/>
          <p:cNvSpPr>
            <a:spLocks noGrp="1"/>
          </p:cNvSpPr>
          <p:nvPr>
            <p:ph type="ftr" sz="quarter" idx="11"/>
          </p:nvPr>
        </p:nvSpPr>
        <p:spPr/>
        <p:txBody>
          <a:bodyPr/>
          <a:lstStyle>
            <a:lvl1pPr>
              <a:defRPr sz="1200" dirty="0" smtClean="0"/>
            </a:lvl1pPr>
          </a:lstStyle>
          <a:p>
            <a:pPr>
              <a:defRPr/>
            </a:pPr>
            <a:r>
              <a:rPr lang="en-US" dirty="0" smtClean="0"/>
              <a:t>Burt Holzman | Scientific Computing for non-LHC</a:t>
            </a:r>
            <a:endParaRPr lang="en-US" b="1" dirty="0"/>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a:lvl1pPr>
          </a:lstStyle>
          <a:p>
            <a:r>
              <a:rPr lang="en-US" altLang="en-US" dirty="0" smtClean="0"/>
              <a:t>6/10/2015</a:t>
            </a:r>
            <a:endParaRPr lang="en-US" altLang="en-US" dirty="0"/>
          </a:p>
        </p:txBody>
      </p:sp>
      <p:sp>
        <p:nvSpPr>
          <p:cNvPr id="4" name="Footer Placeholder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dirty="0" smtClean="0"/>
            </a:lvl1pPr>
          </a:lstStyle>
          <a:p>
            <a:pPr>
              <a:defRPr/>
            </a:pPr>
            <a:r>
              <a:rPr lang="en-US" dirty="0" smtClean="0"/>
              <a:t>Burt Holzman | Scientific Computing for non-LHC</a:t>
            </a:r>
            <a:endParaRPr lang="en-US" b="1" dirty="0"/>
          </a:p>
        </p:txBody>
      </p:sp>
      <p:sp>
        <p:nvSpPr>
          <p:cNvPr id="5" name="Slide Number Placeholder 5"/>
          <p:cNvSpPr>
            <a:spLocks noGrp="1"/>
          </p:cNvSpPr>
          <p:nvPr>
            <p:ph type="sldNum" sz="quarter" idx="16"/>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a:lvl1pPr>
          </a:lstStyle>
          <a:p>
            <a:r>
              <a:rPr lang="en-US" altLang="en-US" dirty="0" smtClean="0"/>
              <a:t>6/10/2015</a:t>
            </a:r>
            <a:endParaRPr lang="en-US" altLang="en-US" dirty="0"/>
          </a:p>
        </p:txBody>
      </p:sp>
      <p:sp>
        <p:nvSpPr>
          <p:cNvPr id="5" name="Footer Placeholder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dirty="0" smtClean="0"/>
            </a:lvl1pPr>
          </a:lstStyle>
          <a:p>
            <a:pPr>
              <a:defRPr/>
            </a:pPr>
            <a:r>
              <a:rPr lang="en-US" dirty="0" smtClean="0"/>
              <a:t>Burt Holzman | Scientific Computing for non-LHC</a:t>
            </a:r>
            <a:endParaRPr lang="en-US" b="1" dirty="0"/>
          </a:p>
        </p:txBody>
      </p:sp>
      <p:sp>
        <p:nvSpPr>
          <p:cNvPr id="6" name="Slide Number Placeholder 5"/>
          <p:cNvSpPr>
            <a:spLocks noGrp="1"/>
          </p:cNvSpPr>
          <p:nvPr>
            <p:ph type="sldNum" sz="quarter" idx="16"/>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a:lvl1pPr>
          </a:lstStyle>
          <a:p>
            <a:r>
              <a:rPr lang="en-US" altLang="en-US" dirty="0" smtClean="0"/>
              <a:t>6/10/2015</a:t>
            </a:r>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dirty="0" smtClean="0"/>
            </a:lvl1pPr>
          </a:lstStyle>
          <a:p>
            <a:pPr>
              <a:defRPr/>
            </a:pPr>
            <a:r>
              <a:rPr lang="en-US" dirty="0" smtClean="0"/>
              <a:t>Burt Holzman | Scientific Computing for non-LHC</a:t>
            </a:r>
            <a:endParaRPr lang="en-US" b="1" dirty="0"/>
          </a:p>
        </p:txBody>
      </p:sp>
      <p:sp>
        <p:nvSpPr>
          <p:cNvPr id="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theme" Target="../theme/theme2.xml"/><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fld id="{D594D8DC-1801-43BE-B437-DF92E32BA858}" type="datetime1">
              <a:rPr lang="en-US" altLang="en-US"/>
              <a:pPr/>
              <a:t>6/10/15</a:t>
            </a:fld>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106" r:id="rId3"/>
    <p:sldLayoutId id="2147484099" r:id="rId4"/>
    <p:sldLayoutId id="2147484100" r:id="rId5"/>
    <p:sldLayoutId id="2147484101" r:id="rId6"/>
  </p:sldLayoutIdLst>
  <p:timing>
    <p:tnLst>
      <p:par>
        <p:cTn xmlns:p14="http://schemas.microsoft.com/office/powerpoint/2010/mai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fld id="{F478486A-2EA2-4759-824C-EE1AD3861CE4}" type="datetime1">
              <a:rPr lang="en-US" altLang="en-US"/>
              <a:pPr/>
              <a:t>6/10/15</a:t>
            </a:fld>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Presenter | Presentation Title</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timing>
    <p:tnLst>
      <p:par>
        <p:cTn xmlns:p14="http://schemas.microsoft.com/office/powerpoint/2010/mai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tif"/><Relationship Id="rId5" Type="http://schemas.openxmlformats.org/officeDocument/2006/relationships/image" Target="../media/image33.tiff"/><Relationship Id="rId6" Type="http://schemas.openxmlformats.org/officeDocument/2006/relationships/image" Target="../media/image34.png"/><Relationship Id="rId1" Type="http://schemas.openxmlformats.org/officeDocument/2006/relationships/slideLayout" Target="../slideLayouts/slideLayout3.xml"/><Relationship Id="rId2"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png"/><Relationship Id="rId3"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4.png"/><Relationship Id="rId1" Type="http://schemas.openxmlformats.org/officeDocument/2006/relationships/slideLayout" Target="../slideLayouts/slideLayout3.xml"/><Relationship Id="rId2"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png"/><Relationship Id="rId3"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png"/><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3.xml"/><Relationship Id="rId2"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3.xml"/><Relationship Id="rId2"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png"/><Relationship Id="rId3"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jpg"/><Relationship Id="rId3"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4" Type="http://schemas.microsoft.com/office/2007/relationships/hdphoto" Target="../media/hdphoto2.wdp"/><Relationship Id="rId5" Type="http://schemas.openxmlformats.org/officeDocument/2006/relationships/image" Target="../media/image43.png"/><Relationship Id="rId1" Type="http://schemas.openxmlformats.org/officeDocument/2006/relationships/slideLayout" Target="../slideLayouts/slideLayout3.xml"/><Relationship Id="rId2"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png"/><Relationship Id="rId3"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3.png"/><Relationship Id="rId1" Type="http://schemas.openxmlformats.org/officeDocument/2006/relationships/slideLayout" Target="../slideLayouts/slideLayout3.xml"/><Relationship Id="rId2" Type="http://schemas.openxmlformats.org/officeDocument/2006/relationships/image" Target="../media/image4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jpg"/><Relationship Id="rId3"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2.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hyperlink" Target="http://otsdaq.fnal.gov/docs/CCD-SCD_OtS_DAQ_talk.pptx" TargetMode="External"/><Relationship Id="rId4" Type="http://schemas.openxmlformats.org/officeDocument/2006/relationships/image" Target="../media/image49.png"/><Relationship Id="rId1" Type="http://schemas.openxmlformats.org/officeDocument/2006/relationships/slideLayout" Target="../slideLayouts/slideLayout3.xml"/><Relationship Id="rId2" Type="http://schemas.openxmlformats.org/officeDocument/2006/relationships/hyperlink" Target="http://arxiv.org/abs/1501.00968"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1.png"/><Relationship Id="rId3" Type="http://schemas.openxmlformats.org/officeDocument/2006/relationships/image" Target="../media/image5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png"/><Relationship Id="rId3" Type="http://schemas.openxmlformats.org/officeDocument/2006/relationships/image" Target="../media/image5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basilsgreekdining.com" TargetMode="External"/><Relationship Id="rId4" Type="http://schemas.openxmlformats.org/officeDocument/2006/relationships/hyperlink" Target="http://greekislands.net" TargetMode="External"/><Relationship Id="rId5" Type="http://schemas.openxmlformats.org/officeDocument/2006/relationships/hyperlink" Target="http://theparthenon.com" TargetMode="External"/><Relationship Id="rId1" Type="http://schemas.openxmlformats.org/officeDocument/2006/relationships/slideLayout" Target="../slideLayouts/slideLayout3.xml"/><Relationship Id="rId2" Type="http://schemas.openxmlformats.org/officeDocument/2006/relationships/image" Target="../media/image1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png"/><Relationship Id="rId5" Type="http://schemas.microsoft.com/office/2007/relationships/hdphoto" Target="../media/hdphoto1.wdp"/><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Scientific Computing for non-LHC</a:t>
            </a:r>
          </a:p>
        </p:txBody>
      </p:sp>
      <p:sp>
        <p:nvSpPr>
          <p:cNvPr id="14338" name="Text Placeholder 2"/>
          <p:cNvSpPr>
            <a:spLocks noGrp="1"/>
          </p:cNvSpPr>
          <p:nvPr>
            <p:ph type="body" sz="quarter" idx="10"/>
          </p:nvPr>
        </p:nvSpPr>
        <p:spPr bwMode="auto">
          <a:xfrm>
            <a:off x="806450"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Burt Holzman</a:t>
            </a:r>
          </a:p>
          <a:p>
            <a:pPr eaLnBrk="1" hangingPunct="1"/>
            <a:r>
              <a:rPr lang="en-US" altLang="en-US" dirty="0" smtClean="0">
                <a:latin typeface="Helvetica" panose="020B0604020202020204" pitchFamily="34" charset="0"/>
                <a:ea typeface="Geneva" pitchFamily="121" charset="-128"/>
              </a:rPr>
              <a:t>48</a:t>
            </a:r>
            <a:r>
              <a:rPr lang="en-US" altLang="en-US" baseline="30000" dirty="0" smtClean="0">
                <a:latin typeface="Helvetica" panose="020B0604020202020204" pitchFamily="34" charset="0"/>
                <a:ea typeface="Geneva" pitchFamily="121" charset="-128"/>
              </a:rPr>
              <a:t>th</a:t>
            </a:r>
            <a:r>
              <a:rPr lang="en-US" altLang="en-US" dirty="0" smtClean="0">
                <a:latin typeface="Helvetica" panose="020B0604020202020204" pitchFamily="34" charset="0"/>
                <a:ea typeface="Geneva" pitchFamily="121" charset="-128"/>
              </a:rPr>
              <a:t> Annual 	Fermilab Users’ Meeting</a:t>
            </a:r>
          </a:p>
          <a:p>
            <a:pPr eaLnBrk="1" hangingPunct="1"/>
            <a:r>
              <a:rPr lang="en-US" altLang="en-US" dirty="0" smtClean="0">
                <a:latin typeface="Helvetica" panose="020B0604020202020204" pitchFamily="34" charset="0"/>
                <a:ea typeface="Geneva" pitchFamily="121" charset="-128"/>
              </a:rPr>
              <a:t>10 June 2015</a:t>
            </a:r>
          </a:p>
          <a:p>
            <a:pPr eaLnBrk="1" hangingPunct="1"/>
            <a:endParaRPr lang="en-US" altLang="en-US" dirty="0" smtClean="0">
              <a:latin typeface="Helvetica" panose="020B0604020202020204" pitchFamily="34" charset="0"/>
              <a:ea typeface="Geneva" pitchFamily="121" charset="-128"/>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Services Model – Family Style Dining</a:t>
            </a:r>
            <a:endParaRPr lang="en-US" dirty="0"/>
          </a:p>
        </p:txBody>
      </p:sp>
      <p:sp>
        <p:nvSpPr>
          <p:cNvPr id="3" name="Content Placeholder 2"/>
          <p:cNvSpPr>
            <a:spLocks noGrp="1"/>
          </p:cNvSpPr>
          <p:nvPr>
            <p:ph idx="1"/>
          </p:nvPr>
        </p:nvSpPr>
        <p:spPr>
          <a:xfrm>
            <a:off x="806450" y="2012917"/>
            <a:ext cx="5746800" cy="4017995"/>
          </a:xfrm>
        </p:spPr>
        <p:txBody>
          <a:bodyPr/>
          <a:lstStyle/>
          <a:p>
            <a:r>
              <a:rPr lang="en-US" dirty="0" smtClean="0"/>
              <a:t>We are operating in an era of </a:t>
            </a:r>
            <a:r>
              <a:rPr lang="en-US" b="1" dirty="0" smtClean="0"/>
              <a:t>limited resources</a:t>
            </a:r>
          </a:p>
          <a:p>
            <a:r>
              <a:rPr lang="en-US" dirty="0" smtClean="0"/>
              <a:t>SCD provides </a:t>
            </a:r>
            <a:r>
              <a:rPr lang="en-US" b="1" dirty="0" smtClean="0"/>
              <a:t>common shared services</a:t>
            </a:r>
            <a:r>
              <a:rPr lang="en-US" dirty="0" smtClean="0"/>
              <a:t>: improves efficiency for both the service providers and the users</a:t>
            </a:r>
          </a:p>
          <a:p>
            <a:r>
              <a:rPr lang="en-US" dirty="0" smtClean="0"/>
              <a:t>Examples throughout the talk</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10</a:t>
            </a:fld>
            <a:endParaRPr lang="en-US" alt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71003" y="1612652"/>
            <a:ext cx="2735472" cy="3647295"/>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78825" y="4444619"/>
            <a:ext cx="838166" cy="1704945"/>
          </a:xfrm>
          <a:prstGeom prst="rect">
            <a:avLst/>
          </a:prstGeom>
        </p:spPr>
      </p:pic>
    </p:spTree>
    <p:extLst>
      <p:ext uri="{BB962C8B-B14F-4D97-AF65-F5344CB8AC3E}">
        <p14:creationId xmlns:p14="http://schemas.microsoft.com/office/powerpoint/2010/main" val="36603863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Computing: 3 functional areas</a:t>
            </a:r>
            <a:endParaRPr lang="en-US" dirty="0"/>
          </a:p>
        </p:txBody>
      </p:sp>
      <p:sp>
        <p:nvSpPr>
          <p:cNvPr id="3" name="Content Placeholder 2"/>
          <p:cNvSpPr>
            <a:spLocks noGrp="1"/>
          </p:cNvSpPr>
          <p:nvPr>
            <p:ph idx="1"/>
          </p:nvPr>
        </p:nvSpPr>
        <p:spPr/>
        <p:txBody>
          <a:bodyPr/>
          <a:lstStyle/>
          <a:p>
            <a:r>
              <a:rPr lang="en-US" sz="2000" b="1" u="sng" dirty="0" smtClean="0"/>
              <a:t>Scientific Facilities</a:t>
            </a:r>
            <a:endParaRPr lang="en-US" sz="2000" dirty="0" smtClean="0"/>
          </a:p>
          <a:p>
            <a:pPr lvl="1"/>
            <a:r>
              <a:rPr lang="en-US" sz="2000" dirty="0" smtClean="0"/>
              <a:t>A Tier-1 center-like function for all users – providing and managing resources for data storage, processing, and analysis (and DAQ for FNAL-based experiments)</a:t>
            </a:r>
          </a:p>
          <a:p>
            <a:pPr lvl="1"/>
            <a:r>
              <a:rPr lang="en-US" sz="2000" dirty="0" smtClean="0"/>
              <a:t>A Tier-0 center-like function for users with such needs</a:t>
            </a:r>
            <a:r>
              <a:rPr lang="en-US" sz="2000" dirty="0"/>
              <a:t> </a:t>
            </a:r>
            <a:r>
              <a:rPr lang="en-US" sz="2000" dirty="0" smtClean="0"/>
              <a:t>(recording/archiving data)</a:t>
            </a:r>
          </a:p>
          <a:p>
            <a:r>
              <a:rPr lang="en-US" sz="2000" b="1" u="sng" dirty="0" smtClean="0"/>
              <a:t>Development, Integration, Research</a:t>
            </a:r>
            <a:endParaRPr lang="en-US" sz="2000" dirty="0" smtClean="0"/>
          </a:p>
          <a:p>
            <a:pPr lvl="1"/>
            <a:r>
              <a:rPr lang="en-US" sz="2000" dirty="0" smtClean="0"/>
              <a:t>Complete Stack for offline, simulation, real-time software and engineering</a:t>
            </a:r>
          </a:p>
          <a:p>
            <a:pPr lvl="1"/>
            <a:r>
              <a:rPr lang="en-US" sz="2000" dirty="0" smtClean="0"/>
              <a:t>Development and support software products and architecture for the facility, make them available to the community</a:t>
            </a:r>
          </a:p>
          <a:p>
            <a:r>
              <a:rPr lang="en-US" sz="2000" b="1" u="sng" dirty="0" smtClean="0"/>
              <a:t>Science Operations and Workflows</a:t>
            </a:r>
            <a:endParaRPr lang="en-US" sz="2000" dirty="0" smtClean="0"/>
          </a:p>
          <a:p>
            <a:pPr lvl="1"/>
            <a:r>
              <a:rPr lang="en-US" sz="2000" dirty="0" smtClean="0"/>
              <a:t>Develop, configure, and operate the actual applications for projects and experiments, utilizing the services provided by the facility</a:t>
            </a:r>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11</a:t>
            </a:fld>
            <a:endParaRPr lang="en-US" alt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833" y="5080001"/>
            <a:ext cx="710617" cy="106770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95833" y="3270250"/>
            <a:ext cx="710617" cy="1067702"/>
          </a:xfrm>
          <a:prstGeom prst="rect">
            <a:avLst/>
          </a:prstGeom>
        </p:spPr>
      </p:pic>
      <p:pic>
        <p:nvPicPr>
          <p:cNvPr id="9" name="Picture 8" descr="burt-headshot.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833" y="1476376"/>
            <a:ext cx="710617" cy="1067750"/>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flipH="1">
            <a:off x="8203465" y="4961065"/>
            <a:ext cx="656494" cy="106984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203465" y="3268104"/>
            <a:ext cx="711935" cy="1069848"/>
          </a:xfrm>
          <a:prstGeom prst="rect">
            <a:avLst/>
          </a:prstGeom>
        </p:spPr>
      </p:pic>
      <p:pic>
        <p:nvPicPr>
          <p:cNvPr id="13" name="Picture 12"/>
          <p:cNvPicPr>
            <a:picLocks noChangeAspect="1"/>
          </p:cNvPicPr>
          <p:nvPr/>
        </p:nvPicPr>
        <p:blipFill>
          <a:blip r:embed="rId7"/>
          <a:stretch>
            <a:fillRect/>
          </a:stretch>
        </p:blipFill>
        <p:spPr>
          <a:xfrm>
            <a:off x="8202168" y="1476376"/>
            <a:ext cx="713232" cy="1069848"/>
          </a:xfrm>
          <a:prstGeom prst="rect">
            <a:avLst/>
          </a:prstGeom>
        </p:spPr>
      </p:pic>
    </p:spTree>
    <p:extLst>
      <p:ext uri="{BB962C8B-B14F-4D97-AF65-F5344CB8AC3E}">
        <p14:creationId xmlns:p14="http://schemas.microsoft.com/office/powerpoint/2010/main" val="30153529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Computing: 3 layers of </a:t>
            </a:r>
            <a:r>
              <a:rPr lang="en-US" dirty="0" err="1" smtClean="0"/>
              <a:t>Pastitsio</a:t>
            </a:r>
            <a:endParaRPr lang="en-US"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12</a:t>
            </a:fld>
            <a:endParaRPr lang="en-US" altLang="en-US"/>
          </a:p>
        </p:txBody>
      </p:sp>
      <p:pic>
        <p:nvPicPr>
          <p:cNvPr id="10" name="Picture 9" descr="pastitsti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50771" y="1555751"/>
            <a:ext cx="4810606" cy="3968750"/>
          </a:xfrm>
          <a:prstGeom prst="rect">
            <a:avLst/>
          </a:prstGeom>
        </p:spPr>
      </p:pic>
      <p:sp>
        <p:nvSpPr>
          <p:cNvPr id="12" name="TextBox 11"/>
          <p:cNvSpPr txBox="1"/>
          <p:nvPr/>
        </p:nvSpPr>
        <p:spPr>
          <a:xfrm>
            <a:off x="1350771" y="1094085"/>
            <a:ext cx="1628120" cy="461665"/>
          </a:xfrm>
          <a:prstGeom prst="rect">
            <a:avLst/>
          </a:prstGeom>
          <a:noFill/>
        </p:spPr>
        <p:txBody>
          <a:bodyPr wrap="none" rtlCol="0">
            <a:spAutoFit/>
          </a:bodyPr>
          <a:lstStyle/>
          <a:p>
            <a:r>
              <a:rPr lang="en-US" dirty="0" err="1" smtClean="0">
                <a:latin typeface="Symbol" charset="2"/>
                <a:cs typeface="Symbol" charset="2"/>
              </a:rPr>
              <a:t>Pastitsio</a:t>
            </a:r>
            <a:endParaRPr lang="en-US" dirty="0">
              <a:latin typeface="Symbol" charset="2"/>
              <a:cs typeface="Symbol" charset="2"/>
            </a:endParaRPr>
          </a:p>
        </p:txBody>
      </p:sp>
      <p:sp>
        <p:nvSpPr>
          <p:cNvPr id="13" name="TextBox 12"/>
          <p:cNvSpPr txBox="1"/>
          <p:nvPr/>
        </p:nvSpPr>
        <p:spPr>
          <a:xfrm>
            <a:off x="2446056" y="5733454"/>
            <a:ext cx="2451663" cy="461665"/>
          </a:xfrm>
          <a:prstGeom prst="rect">
            <a:avLst/>
          </a:prstGeom>
          <a:noFill/>
        </p:spPr>
        <p:txBody>
          <a:bodyPr wrap="none" rtlCol="0">
            <a:spAutoFit/>
          </a:bodyPr>
          <a:lstStyle/>
          <a:p>
            <a:r>
              <a:rPr lang="en-US" dirty="0" smtClean="0"/>
              <a:t>Scientific Facilities</a:t>
            </a:r>
            <a:endParaRPr lang="en-US" dirty="0"/>
          </a:p>
        </p:txBody>
      </p:sp>
      <p:sp>
        <p:nvSpPr>
          <p:cNvPr id="14" name="TextBox 13"/>
          <p:cNvSpPr txBox="1"/>
          <p:nvPr/>
        </p:nvSpPr>
        <p:spPr>
          <a:xfrm>
            <a:off x="6366501" y="3189843"/>
            <a:ext cx="1954532" cy="1200328"/>
          </a:xfrm>
          <a:prstGeom prst="rect">
            <a:avLst/>
          </a:prstGeom>
          <a:noFill/>
        </p:spPr>
        <p:txBody>
          <a:bodyPr wrap="none" rtlCol="0">
            <a:spAutoFit/>
          </a:bodyPr>
          <a:lstStyle/>
          <a:p>
            <a:r>
              <a:rPr lang="en-US" dirty="0"/>
              <a:t>Development</a:t>
            </a:r>
            <a:r>
              <a:rPr lang="en-US" dirty="0" smtClean="0"/>
              <a:t>,</a:t>
            </a:r>
          </a:p>
          <a:p>
            <a:r>
              <a:rPr lang="en-US" dirty="0" smtClean="0"/>
              <a:t>Integration</a:t>
            </a:r>
            <a:r>
              <a:rPr lang="en-US" dirty="0"/>
              <a:t>, </a:t>
            </a:r>
            <a:endParaRPr lang="en-US" dirty="0" smtClean="0"/>
          </a:p>
          <a:p>
            <a:r>
              <a:rPr lang="en-US" dirty="0" smtClean="0"/>
              <a:t>Research</a:t>
            </a:r>
            <a:endParaRPr lang="en-US" dirty="0"/>
          </a:p>
        </p:txBody>
      </p:sp>
      <p:sp>
        <p:nvSpPr>
          <p:cNvPr id="15" name="TextBox 14"/>
          <p:cNvSpPr txBox="1"/>
          <p:nvPr/>
        </p:nvSpPr>
        <p:spPr>
          <a:xfrm>
            <a:off x="4427234" y="2023764"/>
            <a:ext cx="4281791" cy="461665"/>
          </a:xfrm>
          <a:prstGeom prst="rect">
            <a:avLst/>
          </a:prstGeom>
          <a:solidFill>
            <a:schemeClr val="bg1"/>
          </a:solidFill>
        </p:spPr>
        <p:txBody>
          <a:bodyPr wrap="none" rtlCol="0">
            <a:spAutoFit/>
          </a:bodyPr>
          <a:lstStyle/>
          <a:p>
            <a:r>
              <a:rPr lang="en-US" dirty="0" smtClean="0"/>
              <a:t>Science Operations &amp; Workflows</a:t>
            </a:r>
            <a:endParaRPr lang="en-US" dirty="0"/>
          </a:p>
        </p:txBody>
      </p:sp>
      <p:cxnSp>
        <p:nvCxnSpPr>
          <p:cNvPr id="17" name="Straight Arrow Connector 16"/>
          <p:cNvCxnSpPr/>
          <p:nvPr/>
        </p:nvCxnSpPr>
        <p:spPr>
          <a:xfrm flipH="1">
            <a:off x="2778125" y="2238375"/>
            <a:ext cx="1649110" cy="412750"/>
          </a:xfrm>
          <a:prstGeom prst="straightConnector1">
            <a:avLst/>
          </a:prstGeom>
          <a:ln w="76200" cmpd="sng">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V="1">
            <a:off x="3371822" y="4826000"/>
            <a:ext cx="0" cy="907455"/>
          </a:xfrm>
          <a:prstGeom prst="straightConnector1">
            <a:avLst/>
          </a:prstGeom>
          <a:ln w="76200" cmpd="sng">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a:stCxn id="14" idx="1"/>
          </p:cNvCxnSpPr>
          <p:nvPr/>
        </p:nvCxnSpPr>
        <p:spPr>
          <a:xfrm flipH="1">
            <a:off x="3968750" y="3790007"/>
            <a:ext cx="2397751" cy="600164"/>
          </a:xfrm>
          <a:prstGeom prst="straightConnector1">
            <a:avLst/>
          </a:prstGeom>
          <a:ln w="76200" cmpd="sng">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351588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Facilities: the foundation</a:t>
            </a:r>
            <a:endParaRPr lang="en-US" dirty="0"/>
          </a:p>
        </p:txBody>
      </p:sp>
      <p:sp>
        <p:nvSpPr>
          <p:cNvPr id="3" name="Content Placeholder 2"/>
          <p:cNvSpPr>
            <a:spLocks noGrp="1"/>
          </p:cNvSpPr>
          <p:nvPr>
            <p:ph idx="1"/>
          </p:nvPr>
        </p:nvSpPr>
        <p:spPr>
          <a:xfrm>
            <a:off x="663575" y="1043046"/>
            <a:ext cx="7289800" cy="4987867"/>
          </a:xfrm>
        </p:spPr>
        <p:txBody>
          <a:bodyPr/>
          <a:lstStyle/>
          <a:p>
            <a:r>
              <a:rPr lang="en-US" sz="2000" dirty="0" smtClean="0"/>
              <a:t>Provide and manage computing services and resources</a:t>
            </a:r>
          </a:p>
          <a:p>
            <a:pPr lvl="1"/>
            <a:r>
              <a:rPr lang="en-US" sz="1800" dirty="0" smtClean="0"/>
              <a:t>Data recording, storage, access</a:t>
            </a:r>
          </a:p>
          <a:p>
            <a:pPr lvl="1"/>
            <a:r>
              <a:rPr lang="en-US" sz="1800" dirty="0" smtClean="0"/>
              <a:t>Bulk processing, analysis</a:t>
            </a:r>
          </a:p>
          <a:p>
            <a:pPr lvl="1"/>
            <a:r>
              <a:rPr lang="en-US" sz="1800" dirty="0" smtClean="0"/>
              <a:t>Functionality analogous to LHC Tier-0 and Tier-1</a:t>
            </a:r>
          </a:p>
          <a:p>
            <a:r>
              <a:rPr lang="en-US" sz="2000" dirty="0" smtClean="0"/>
              <a:t>CPU Cores, Online (Disk) and Offline (Tape) Storage, Networking</a:t>
            </a:r>
            <a:endParaRPr lang="en-US" sz="2000"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13</a:t>
            </a:fld>
            <a:endParaRPr lang="en-US" altLang="en-US"/>
          </a:p>
        </p:txBody>
      </p:sp>
      <p:pic>
        <p:nvPicPr>
          <p:cNvPr id="7" name="pasted-image-small.png"/>
          <p:cNvPicPr/>
          <p:nvPr/>
        </p:nvPicPr>
        <p:blipFill>
          <a:blip r:embed="rId2" cstate="print">
            <a:extLst>
              <a:ext uri="{28A0092B-C50C-407E-A947-70E740481C1C}">
                <a14:useLocalDpi xmlns:a14="http://schemas.microsoft.com/office/drawing/2010/main"/>
              </a:ext>
            </a:extLst>
          </a:blip>
          <a:srcRect/>
          <a:stretch>
            <a:fillRect/>
          </a:stretch>
        </p:blipFill>
        <p:spPr>
          <a:xfrm>
            <a:off x="2181883" y="3240357"/>
            <a:ext cx="2247300" cy="3041254"/>
          </a:xfrm>
          <a:prstGeom prst="rect">
            <a:avLst/>
          </a:prstGeom>
          <a:ln w="12700">
            <a:miter lim="400000"/>
          </a:ln>
        </p:spPr>
      </p:pic>
      <p:pic>
        <p:nvPicPr>
          <p:cNvPr id="8" name="Photo Apr 10, 3 02 32 PM.jpg"/>
          <p:cNvPicPr/>
          <p:nvPr/>
        </p:nvPicPr>
        <p:blipFill>
          <a:blip r:embed="rId3">
            <a:extLst/>
          </a:blip>
          <a:stretch>
            <a:fillRect/>
          </a:stretch>
        </p:blipFill>
        <p:spPr>
          <a:xfrm>
            <a:off x="4510361" y="3240357"/>
            <a:ext cx="2271620" cy="3041342"/>
          </a:xfrm>
          <a:prstGeom prst="rect">
            <a:avLst/>
          </a:prstGeom>
          <a:ln w="12700">
            <a:miter lim="400000"/>
          </a:ln>
        </p:spPr>
      </p:pic>
      <p:pic>
        <p:nvPicPr>
          <p:cNvPr id="9" name="pasted-image.tif"/>
          <p:cNvPicPr/>
          <p:nvPr/>
        </p:nvPicPr>
        <p:blipFill>
          <a:blip r:embed="rId4">
            <a:extLst/>
          </a:blip>
          <a:stretch>
            <a:fillRect/>
          </a:stretch>
        </p:blipFill>
        <p:spPr>
          <a:xfrm rot="5400000">
            <a:off x="6330459" y="3744929"/>
            <a:ext cx="3041254" cy="2032111"/>
          </a:xfrm>
          <a:prstGeom prst="rect">
            <a:avLst/>
          </a:prstGeom>
          <a:ln w="12700">
            <a:miter lim="400000"/>
          </a:ln>
        </p:spPr>
      </p:pic>
      <p:pic>
        <p:nvPicPr>
          <p:cNvPr id="10" name="pasted-image.tif"/>
          <p:cNvPicPr/>
          <p:nvPr/>
        </p:nvPicPr>
        <p:blipFill>
          <a:blip r:embed="rId5" cstate="print">
            <a:extLst>
              <a:ext uri="{28A0092B-C50C-407E-A947-70E740481C1C}">
                <a14:useLocalDpi xmlns:a14="http://schemas.microsoft.com/office/drawing/2010/main"/>
              </a:ext>
            </a:extLst>
          </a:blip>
          <a:srcRect/>
          <a:stretch>
            <a:fillRect/>
          </a:stretch>
        </p:blipFill>
        <p:spPr>
          <a:xfrm flipH="1">
            <a:off x="312327" y="3240357"/>
            <a:ext cx="1788184" cy="3039757"/>
          </a:xfrm>
          <a:prstGeom prst="rect">
            <a:avLst/>
          </a:prstGeom>
          <a:ln w="12700">
            <a:miter lim="400000"/>
          </a:ln>
        </p:spPr>
      </p:pic>
      <p:sp>
        <p:nvSpPr>
          <p:cNvPr id="11" name="Shape 75"/>
          <p:cNvSpPr/>
          <p:nvPr/>
        </p:nvSpPr>
        <p:spPr>
          <a:xfrm>
            <a:off x="407130" y="3350284"/>
            <a:ext cx="1989777" cy="1231106"/>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lvl1pPr>
              <a:defRPr b="1">
                <a:solidFill>
                  <a:srgbClr val="FFFFFF"/>
                </a:solidFill>
              </a:defRPr>
            </a:lvl1pPr>
          </a:lstStyle>
          <a:p>
            <a:pPr lvl="0">
              <a:defRPr sz="1800" b="0">
                <a:solidFill>
                  <a:srgbClr val="000000"/>
                </a:solidFill>
                <a:uFillTx/>
              </a:defRPr>
            </a:pPr>
            <a:r>
              <a:rPr lang="en-US" sz="2000" b="1" dirty="0" smtClean="0">
                <a:solidFill>
                  <a:srgbClr val="FFFFFF"/>
                </a:solidFill>
                <a:uFill>
                  <a:solidFill>
                    <a:srgbClr val="074184"/>
                  </a:solidFill>
                </a:uFill>
              </a:rPr>
              <a:t>Cores:</a:t>
            </a:r>
          </a:p>
          <a:p>
            <a:pPr lvl="0">
              <a:defRPr sz="1800" b="0">
                <a:solidFill>
                  <a:srgbClr val="000000"/>
                </a:solidFill>
                <a:uFillTx/>
              </a:defRPr>
            </a:pPr>
            <a:r>
              <a:rPr lang="en-US" sz="2000" b="1" dirty="0" smtClean="0">
                <a:solidFill>
                  <a:srgbClr val="FFFFFF"/>
                </a:solidFill>
                <a:uFill>
                  <a:solidFill>
                    <a:srgbClr val="074184"/>
                  </a:solidFill>
                </a:uFill>
              </a:rPr>
              <a:t>48000 general	 </a:t>
            </a:r>
          </a:p>
          <a:p>
            <a:pPr lvl="0">
              <a:defRPr sz="1800" b="0">
                <a:solidFill>
                  <a:srgbClr val="000000"/>
                </a:solidFill>
                <a:uFillTx/>
              </a:defRPr>
            </a:pPr>
            <a:r>
              <a:rPr lang="en-US" sz="2000" b="1" dirty="0" smtClean="0">
                <a:solidFill>
                  <a:srgbClr val="FFFFFF"/>
                </a:solidFill>
                <a:uFill>
                  <a:solidFill>
                    <a:srgbClr val="074184"/>
                  </a:solidFill>
                </a:uFill>
              </a:rPr>
              <a:t>28000 HPC</a:t>
            </a:r>
          </a:p>
          <a:p>
            <a:pPr lvl="0">
              <a:defRPr sz="1800" b="0">
                <a:solidFill>
                  <a:srgbClr val="000000"/>
                </a:solidFill>
                <a:uFillTx/>
              </a:defRPr>
            </a:pPr>
            <a:r>
              <a:rPr lang="en-US" sz="2000" dirty="0" smtClean="0">
                <a:uFill>
                  <a:solidFill>
                    <a:srgbClr val="074184"/>
                  </a:solidFill>
                </a:uFill>
              </a:rPr>
              <a:t>(no w</a:t>
            </a:r>
            <a:endParaRPr lang="en-US" sz="2000" b="1" dirty="0" smtClean="0">
              <a:solidFill>
                <a:srgbClr val="FFFFFF"/>
              </a:solidFill>
              <a:uFill>
                <a:solidFill>
                  <a:srgbClr val="074184"/>
                </a:solidFill>
              </a:uFill>
            </a:endParaRPr>
          </a:p>
        </p:txBody>
      </p:sp>
      <p:sp>
        <p:nvSpPr>
          <p:cNvPr id="12" name="Shape 76"/>
          <p:cNvSpPr/>
          <p:nvPr/>
        </p:nvSpPr>
        <p:spPr>
          <a:xfrm>
            <a:off x="2415958" y="3291118"/>
            <a:ext cx="1566835" cy="10259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uFillTx/>
              </a:defRPr>
            </a:pPr>
            <a:r>
              <a:rPr lang="en-US" sz="2000" b="1" dirty="0" smtClean="0">
                <a:solidFill>
                  <a:srgbClr val="FFFFFF"/>
                </a:solidFill>
                <a:uFill>
                  <a:solidFill>
                    <a:srgbClr val="074184"/>
                  </a:solidFill>
                </a:uFill>
              </a:rPr>
              <a:t>65</a:t>
            </a:r>
            <a:r>
              <a:rPr sz="2000" b="1" dirty="0" smtClean="0">
                <a:solidFill>
                  <a:srgbClr val="FFFFFF"/>
                </a:solidFill>
                <a:uFill>
                  <a:solidFill>
                    <a:srgbClr val="074184"/>
                  </a:solidFill>
                </a:uFill>
              </a:rPr>
              <a:t> </a:t>
            </a:r>
            <a:r>
              <a:rPr sz="2000" b="1" dirty="0">
                <a:solidFill>
                  <a:srgbClr val="FFFFFF"/>
                </a:solidFill>
                <a:uFill>
                  <a:solidFill>
                    <a:srgbClr val="074184"/>
                  </a:solidFill>
                </a:uFill>
              </a:rPr>
              <a:t>PB Tape</a:t>
            </a:r>
          </a:p>
          <a:p>
            <a:pPr lvl="0">
              <a:defRPr sz="1800">
                <a:solidFill>
                  <a:srgbClr val="000000"/>
                </a:solidFill>
                <a:uFillTx/>
              </a:defRPr>
            </a:pPr>
            <a:r>
              <a:rPr sz="2000" b="1" dirty="0" smtClean="0">
                <a:solidFill>
                  <a:srgbClr val="FFFFFF"/>
                </a:solidFill>
                <a:uFill>
                  <a:solidFill>
                    <a:srgbClr val="074184"/>
                  </a:solidFill>
                </a:uFill>
              </a:rPr>
              <a:t>(</a:t>
            </a:r>
            <a:r>
              <a:rPr lang="en-US" sz="2000" b="1" dirty="0" smtClean="0">
                <a:solidFill>
                  <a:srgbClr val="FFFFFF"/>
                </a:solidFill>
                <a:uFill>
                  <a:solidFill>
                    <a:srgbClr val="074184"/>
                  </a:solidFill>
                </a:uFill>
              </a:rPr>
              <a:t>53</a:t>
            </a:r>
            <a:r>
              <a:rPr sz="2000" b="1" dirty="0" smtClean="0">
                <a:solidFill>
                  <a:srgbClr val="FFFFFF"/>
                </a:solidFill>
                <a:uFill>
                  <a:solidFill>
                    <a:srgbClr val="074184"/>
                  </a:solidFill>
                </a:uFill>
              </a:rPr>
              <a:t> </a:t>
            </a:r>
            <a:r>
              <a:rPr sz="2000" b="1" dirty="0">
                <a:solidFill>
                  <a:srgbClr val="FFFFFF"/>
                </a:solidFill>
                <a:uFill>
                  <a:solidFill>
                    <a:srgbClr val="074184"/>
                  </a:solidFill>
                </a:uFill>
              </a:rPr>
              <a:t>PB in-use</a:t>
            </a:r>
            <a:r>
              <a:rPr sz="2000" b="1" dirty="0" smtClean="0">
                <a:solidFill>
                  <a:srgbClr val="FFFFFF"/>
                </a:solidFill>
                <a:uFill>
                  <a:solidFill>
                    <a:srgbClr val="074184"/>
                  </a:solidFill>
                </a:uFill>
              </a:rPr>
              <a:t>)</a:t>
            </a:r>
            <a:endParaRPr lang="en-US" sz="2000" b="1" dirty="0" smtClean="0">
              <a:solidFill>
                <a:srgbClr val="FFFFFF"/>
              </a:solidFill>
              <a:uFill>
                <a:solidFill>
                  <a:srgbClr val="074184"/>
                </a:solidFill>
              </a:uFill>
            </a:endParaRPr>
          </a:p>
          <a:p>
            <a:pPr lvl="0">
              <a:defRPr sz="1800">
                <a:solidFill>
                  <a:srgbClr val="000000"/>
                </a:solidFill>
                <a:uFillTx/>
              </a:defRPr>
            </a:pPr>
            <a:r>
              <a:rPr lang="en-US" sz="2000" b="1" dirty="0" smtClean="0">
                <a:solidFill>
                  <a:srgbClr val="FFFFFF"/>
                </a:solidFill>
                <a:uFill>
                  <a:solidFill>
                    <a:srgbClr val="074184"/>
                  </a:solidFill>
                </a:uFill>
              </a:rPr>
              <a:t>7 tape robots</a:t>
            </a:r>
            <a:endParaRPr sz="2000" b="1" dirty="0">
              <a:solidFill>
                <a:srgbClr val="FFFFFF"/>
              </a:solidFill>
              <a:uFill>
                <a:solidFill>
                  <a:srgbClr val="074184"/>
                </a:solidFill>
              </a:uFill>
            </a:endParaRPr>
          </a:p>
        </p:txBody>
      </p:sp>
      <p:sp>
        <p:nvSpPr>
          <p:cNvPr id="13" name="Shape 77"/>
          <p:cNvSpPr/>
          <p:nvPr/>
        </p:nvSpPr>
        <p:spPr>
          <a:xfrm>
            <a:off x="4939681" y="3271175"/>
            <a:ext cx="1502966" cy="13336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uFillTx/>
              </a:defRPr>
            </a:pPr>
            <a:r>
              <a:rPr sz="2000" b="1" dirty="0">
                <a:solidFill>
                  <a:srgbClr val="FFFFFF"/>
                </a:solidFill>
                <a:uFill>
                  <a:solidFill>
                    <a:srgbClr val="074184"/>
                  </a:solidFill>
                </a:uFill>
              </a:rPr>
              <a:t>26 PB </a:t>
            </a:r>
            <a:r>
              <a:rPr sz="2000" b="1" dirty="0" smtClean="0">
                <a:solidFill>
                  <a:srgbClr val="FFFFFF"/>
                </a:solidFill>
                <a:uFill>
                  <a:solidFill>
                    <a:srgbClr val="074184"/>
                  </a:solidFill>
                </a:uFill>
              </a:rPr>
              <a:t>Disk</a:t>
            </a:r>
            <a:r>
              <a:rPr lang="en-US" sz="2000" dirty="0">
                <a:solidFill>
                  <a:schemeClr val="bg1"/>
                </a:solidFill>
                <a:uFill>
                  <a:solidFill>
                    <a:srgbClr val="074184"/>
                  </a:solidFill>
                </a:uFill>
              </a:rPr>
              <a:t> </a:t>
            </a:r>
          </a:p>
          <a:p>
            <a:pPr lvl="0">
              <a:defRPr sz="1800" b="0">
                <a:solidFill>
                  <a:srgbClr val="000000"/>
                </a:solidFill>
                <a:uFillTx/>
              </a:defRPr>
            </a:pPr>
            <a:r>
              <a:rPr lang="en-US" sz="2000" b="1" dirty="0" smtClean="0">
                <a:solidFill>
                  <a:schemeClr val="bg1"/>
                </a:solidFill>
                <a:uFill>
                  <a:solidFill>
                    <a:srgbClr val="074184"/>
                  </a:solidFill>
                </a:uFill>
              </a:rPr>
              <a:t>Managed by</a:t>
            </a:r>
          </a:p>
          <a:p>
            <a:pPr lvl="0">
              <a:defRPr sz="1800" b="0">
                <a:solidFill>
                  <a:srgbClr val="000000"/>
                </a:solidFill>
                <a:uFillTx/>
              </a:defRPr>
            </a:pPr>
            <a:r>
              <a:rPr lang="en-US" sz="2000" dirty="0" smtClean="0">
                <a:solidFill>
                  <a:schemeClr val="bg1"/>
                </a:solidFill>
                <a:uFill>
                  <a:solidFill>
                    <a:srgbClr val="074184"/>
                  </a:solidFill>
                </a:uFill>
              </a:rPr>
              <a:t>Mass Storage </a:t>
            </a:r>
          </a:p>
          <a:p>
            <a:pPr lvl="0">
              <a:defRPr sz="1800" b="0">
                <a:solidFill>
                  <a:srgbClr val="000000"/>
                </a:solidFill>
                <a:uFillTx/>
              </a:defRPr>
            </a:pPr>
            <a:r>
              <a:rPr lang="en-US" sz="2000" b="1" dirty="0" smtClean="0">
                <a:solidFill>
                  <a:schemeClr val="bg1"/>
                </a:solidFill>
                <a:uFill>
                  <a:solidFill>
                    <a:srgbClr val="074184"/>
                  </a:solidFill>
                </a:uFill>
              </a:rPr>
              <a:t>Systems</a:t>
            </a:r>
            <a:endParaRPr lang="en-US" sz="2000" b="1" dirty="0" smtClean="0">
              <a:solidFill>
                <a:srgbClr val="FFFFFF"/>
              </a:solidFill>
              <a:uFill>
                <a:solidFill>
                  <a:srgbClr val="074184"/>
                </a:solidFill>
              </a:uFill>
            </a:endParaRPr>
          </a:p>
        </p:txBody>
      </p:sp>
      <p:sp>
        <p:nvSpPr>
          <p:cNvPr id="14" name="Shape 78"/>
          <p:cNvSpPr/>
          <p:nvPr/>
        </p:nvSpPr>
        <p:spPr>
          <a:xfrm>
            <a:off x="6849293" y="3256758"/>
            <a:ext cx="2032111" cy="133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uFillTx/>
              </a:defRPr>
            </a:pPr>
            <a:r>
              <a:rPr sz="2000" b="1" dirty="0">
                <a:solidFill>
                  <a:srgbClr val="FFFFFF"/>
                </a:solidFill>
                <a:uFill>
                  <a:solidFill>
                    <a:srgbClr val="074184"/>
                  </a:solidFill>
                </a:uFill>
              </a:rPr>
              <a:t>10/40/100 Gbit</a:t>
            </a:r>
          </a:p>
          <a:p>
            <a:pPr lvl="0">
              <a:defRPr sz="1800">
                <a:solidFill>
                  <a:srgbClr val="000000"/>
                </a:solidFill>
                <a:uFillTx/>
              </a:defRPr>
            </a:pPr>
            <a:r>
              <a:rPr sz="2000" b="1" dirty="0" smtClean="0">
                <a:solidFill>
                  <a:srgbClr val="FFFFFF"/>
                </a:solidFill>
                <a:uFill>
                  <a:solidFill>
                    <a:srgbClr val="074184"/>
                  </a:solidFill>
                </a:uFill>
              </a:rPr>
              <a:t>Networking</a:t>
            </a:r>
            <a:endParaRPr lang="en-US" sz="2000" b="1" dirty="0" smtClean="0">
              <a:solidFill>
                <a:srgbClr val="FFFFFF"/>
              </a:solidFill>
              <a:uFill>
                <a:solidFill>
                  <a:srgbClr val="074184"/>
                </a:solidFill>
              </a:uFill>
            </a:endParaRPr>
          </a:p>
          <a:p>
            <a:pPr lvl="0">
              <a:defRPr sz="1800">
                <a:solidFill>
                  <a:srgbClr val="000000"/>
                </a:solidFill>
                <a:uFillTx/>
              </a:defRPr>
            </a:pPr>
            <a:r>
              <a:rPr lang="en-US" sz="2000" b="1" dirty="0" smtClean="0">
                <a:solidFill>
                  <a:srgbClr val="FFFFFF"/>
                </a:solidFill>
                <a:uFill>
                  <a:solidFill>
                    <a:srgbClr val="074184"/>
                  </a:solidFill>
                </a:uFill>
              </a:rPr>
              <a:t>~35k internal </a:t>
            </a:r>
          </a:p>
          <a:p>
            <a:pPr lvl="0">
              <a:defRPr sz="1800">
                <a:solidFill>
                  <a:srgbClr val="000000"/>
                </a:solidFill>
                <a:uFillTx/>
              </a:defRPr>
            </a:pPr>
            <a:r>
              <a:rPr lang="en-US" sz="2000" b="1" dirty="0">
                <a:solidFill>
                  <a:srgbClr val="FFFFFF"/>
                </a:solidFill>
                <a:uFill>
                  <a:solidFill>
                    <a:srgbClr val="074184"/>
                  </a:solidFill>
                </a:uFill>
              </a:rPr>
              <a:t>n</a:t>
            </a:r>
            <a:r>
              <a:rPr lang="en-US" sz="2000" b="1" dirty="0" smtClean="0">
                <a:solidFill>
                  <a:srgbClr val="FFFFFF"/>
                </a:solidFill>
                <a:uFill>
                  <a:solidFill>
                    <a:srgbClr val="074184"/>
                  </a:solidFill>
                </a:uFill>
              </a:rPr>
              <a:t>etwork ports</a:t>
            </a:r>
            <a:endParaRPr sz="2000" b="1" dirty="0">
              <a:solidFill>
                <a:srgbClr val="FFFFFF"/>
              </a:solidFill>
              <a:uFill>
                <a:solidFill>
                  <a:srgbClr val="074184"/>
                </a:solidFill>
              </a:uFill>
            </a:endParaRPr>
          </a:p>
        </p:txBody>
      </p:sp>
      <p:pic>
        <p:nvPicPr>
          <p:cNvPr id="15" name="Picture 14"/>
          <p:cNvPicPr>
            <a:picLocks noChangeAspect="1"/>
          </p:cNvPicPr>
          <p:nvPr/>
        </p:nvPicPr>
        <p:blipFill>
          <a:blip r:embed="rId6"/>
          <a:stretch>
            <a:fillRect/>
          </a:stretch>
        </p:blipFill>
        <p:spPr>
          <a:xfrm>
            <a:off x="4939681" y="6359177"/>
            <a:ext cx="1438912" cy="498823"/>
          </a:xfrm>
          <a:prstGeom prst="rect">
            <a:avLst/>
          </a:prstGeom>
        </p:spPr>
      </p:pic>
    </p:spTree>
    <p:extLst>
      <p:ext uri="{BB962C8B-B14F-4D97-AF65-F5344CB8AC3E}">
        <p14:creationId xmlns:p14="http://schemas.microsoft.com/office/powerpoint/2010/main" val="32380765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Facilities: the foundation’s foundation</a:t>
            </a:r>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14</a:t>
            </a:fld>
            <a:endParaRPr lang="en-US" altLang="en-US"/>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a:ext>
            </a:extLst>
          </a:blip>
          <a:srcRect t="6638" b="6638"/>
          <a:stretch>
            <a:fillRect/>
          </a:stretch>
        </p:blipFill>
        <p:spPr>
          <a:xfrm>
            <a:off x="1067019" y="956743"/>
            <a:ext cx="3151378" cy="2105809"/>
          </a:xfrm>
        </p:spPr>
      </p:pic>
      <p:pic>
        <p:nvPicPr>
          <p:cNvPr id="11" name="Picture 10"/>
          <p:cNvPicPr>
            <a:picLocks noChangeAspect="1"/>
          </p:cNvPicPr>
          <p:nvPr/>
        </p:nvPicPr>
        <p:blipFill>
          <a:blip r:embed="rId3"/>
          <a:stretch>
            <a:fillRect/>
          </a:stretch>
        </p:blipFill>
        <p:spPr>
          <a:xfrm>
            <a:off x="4939681" y="6359177"/>
            <a:ext cx="1438912" cy="498823"/>
          </a:xfrm>
          <a:prstGeom prst="rect">
            <a:avLst/>
          </a:prstGeom>
        </p:spPr>
      </p:pic>
    </p:spTree>
    <p:extLst>
      <p:ext uri="{BB962C8B-B14F-4D97-AF65-F5344CB8AC3E}">
        <p14:creationId xmlns:p14="http://schemas.microsoft.com/office/powerpoint/2010/main" val="28205948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Facilities: the foundation’s foundation</a:t>
            </a:r>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15</a:t>
            </a:fld>
            <a:endParaRPr lang="en-US" altLang="en-US"/>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1067019" y="956743"/>
            <a:ext cx="3151378" cy="2105809"/>
          </a:xfrm>
        </p:spPr>
      </p:pic>
      <p:pic>
        <p:nvPicPr>
          <p:cNvPr id="10" name="Picture 9"/>
          <p:cNvPicPr>
            <a:picLocks noChangeAspect="1"/>
          </p:cNvPicPr>
          <p:nvPr/>
        </p:nvPicPr>
        <p:blipFill>
          <a:blip r:embed="rId3"/>
          <a:stretch>
            <a:fillRect/>
          </a:stretch>
        </p:blipFill>
        <p:spPr>
          <a:xfrm>
            <a:off x="3179216" y="3194254"/>
            <a:ext cx="4544397" cy="2558845"/>
          </a:xfrm>
          <a:prstGeom prst="rect">
            <a:avLst/>
          </a:prstGeom>
        </p:spPr>
      </p:pic>
      <p:sp>
        <p:nvSpPr>
          <p:cNvPr id="12" name="&quot;No&quot; Symbol 11"/>
          <p:cNvSpPr/>
          <p:nvPr/>
        </p:nvSpPr>
        <p:spPr>
          <a:xfrm>
            <a:off x="3057761" y="2576759"/>
            <a:ext cx="4783916" cy="3735683"/>
          </a:xfrm>
          <a:prstGeom prst="noSmoking">
            <a:avLst>
              <a:gd name="adj" fmla="val 3251"/>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noFill/>
            </a:endParaRPr>
          </a:p>
        </p:txBody>
      </p:sp>
      <p:pic>
        <p:nvPicPr>
          <p:cNvPr id="13" name="Picture 12"/>
          <p:cNvPicPr>
            <a:picLocks noChangeAspect="1"/>
          </p:cNvPicPr>
          <p:nvPr/>
        </p:nvPicPr>
        <p:blipFill>
          <a:blip r:embed="rId4"/>
          <a:stretch>
            <a:fillRect/>
          </a:stretch>
        </p:blipFill>
        <p:spPr>
          <a:xfrm>
            <a:off x="4939681" y="6359177"/>
            <a:ext cx="1438912" cy="498823"/>
          </a:xfrm>
          <a:prstGeom prst="rect">
            <a:avLst/>
          </a:prstGeom>
        </p:spPr>
      </p:pic>
    </p:spTree>
    <p:extLst>
      <p:ext uri="{BB962C8B-B14F-4D97-AF65-F5344CB8AC3E}">
        <p14:creationId xmlns:p14="http://schemas.microsoft.com/office/powerpoint/2010/main" val="3083894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Facilities: the foundation’s foundation</a:t>
            </a:r>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16</a:t>
            </a:fld>
            <a:endParaRPr lang="en-US" altLang="en-US"/>
          </a:p>
        </p:txBody>
      </p:sp>
      <p:pic>
        <p:nvPicPr>
          <p:cNvPr id="11" name="Picture 10" descr="cms-fnal-in.png"/>
          <p:cNvPicPr>
            <a:picLocks noChangeAspect="1"/>
          </p:cNvPicPr>
          <p:nvPr/>
        </p:nvPicPr>
        <p:blipFill rotWithShape="1">
          <a:blip r:embed="rId2" cstate="print">
            <a:extLst>
              <a:ext uri="{28A0092B-C50C-407E-A947-70E740481C1C}">
                <a14:useLocalDpi xmlns:a14="http://schemas.microsoft.com/office/drawing/2010/main"/>
              </a:ext>
            </a:extLst>
          </a:blip>
          <a:srcRect t="2574"/>
          <a:stretch/>
        </p:blipFill>
        <p:spPr>
          <a:xfrm>
            <a:off x="909638" y="1590604"/>
            <a:ext cx="6993688" cy="4538075"/>
          </a:xfrm>
          <a:prstGeom prst="rect">
            <a:avLst/>
          </a:prstGeom>
        </p:spPr>
      </p:pic>
      <p:sp>
        <p:nvSpPr>
          <p:cNvPr id="8" name="TextBox 7"/>
          <p:cNvSpPr txBox="1"/>
          <p:nvPr/>
        </p:nvSpPr>
        <p:spPr>
          <a:xfrm>
            <a:off x="1576205" y="2717810"/>
            <a:ext cx="1058985" cy="461665"/>
          </a:xfrm>
          <a:prstGeom prst="rect">
            <a:avLst/>
          </a:prstGeom>
          <a:solidFill>
            <a:srgbClr val="FFFFFF"/>
          </a:solidFill>
        </p:spPr>
        <p:txBody>
          <a:bodyPr wrap="square" rtlCol="0">
            <a:spAutoFit/>
          </a:bodyPr>
          <a:lstStyle/>
          <a:p>
            <a:r>
              <a:rPr lang="en-US" dirty="0" smtClean="0"/>
              <a:t>4 GB/s</a:t>
            </a:r>
            <a:endParaRPr lang="en-US" dirty="0"/>
          </a:p>
        </p:txBody>
      </p:sp>
      <p:pic>
        <p:nvPicPr>
          <p:cNvPr id="13" name="Picture 12"/>
          <p:cNvPicPr>
            <a:picLocks noChangeAspect="1"/>
          </p:cNvPicPr>
          <p:nvPr/>
        </p:nvPicPr>
        <p:blipFill>
          <a:blip r:embed="rId3"/>
          <a:stretch>
            <a:fillRect/>
          </a:stretch>
        </p:blipFill>
        <p:spPr>
          <a:xfrm>
            <a:off x="4939681" y="6359177"/>
            <a:ext cx="1438912" cy="498823"/>
          </a:xfrm>
          <a:prstGeom prst="rect">
            <a:avLst/>
          </a:prstGeom>
        </p:spPr>
      </p:pic>
      <p:sp>
        <p:nvSpPr>
          <p:cNvPr id="3" name="Content Placeholder 2"/>
          <p:cNvSpPr>
            <a:spLocks noGrp="1"/>
          </p:cNvSpPr>
          <p:nvPr>
            <p:ph idx="1"/>
          </p:nvPr>
        </p:nvSpPr>
        <p:spPr>
          <a:xfrm>
            <a:off x="806450" y="872735"/>
            <a:ext cx="7096876" cy="872183"/>
          </a:xfrm>
        </p:spPr>
        <p:txBody>
          <a:bodyPr/>
          <a:lstStyle/>
          <a:p>
            <a:r>
              <a:rPr lang="en-US" dirty="0" smtClean="0">
                <a:latin typeface="Helvetica" charset="0"/>
              </a:rPr>
              <a:t>Ongoing investment in 100 </a:t>
            </a:r>
            <a:r>
              <a:rPr lang="en-US" dirty="0" err="1" smtClean="0">
                <a:latin typeface="Helvetica" charset="0"/>
              </a:rPr>
              <a:t>Gbit</a:t>
            </a:r>
            <a:r>
              <a:rPr lang="en-US" dirty="0" smtClean="0">
                <a:latin typeface="Helvetica" charset="0"/>
              </a:rPr>
              <a:t> networking</a:t>
            </a:r>
          </a:p>
          <a:p>
            <a:pPr lvl="1"/>
            <a:r>
              <a:rPr lang="en-US" dirty="0" smtClean="0">
                <a:latin typeface="Helvetica" charset="0"/>
              </a:rPr>
              <a:t>5-10x increase!</a:t>
            </a:r>
          </a:p>
          <a:p>
            <a:endParaRPr lang="en-US" dirty="0" smtClean="0">
              <a:latin typeface="Helvetica" charset="0"/>
            </a:endParaRPr>
          </a:p>
          <a:p>
            <a:endParaRPr lang="en-US" dirty="0">
              <a:latin typeface="Helvetica" charset="0"/>
            </a:endParaRPr>
          </a:p>
          <a:p>
            <a:endParaRPr lang="en-US" dirty="0" smtClean="0">
              <a:latin typeface="Helvetica" charset="0"/>
            </a:endParaRPr>
          </a:p>
          <a:p>
            <a:endParaRPr lang="en-US" dirty="0">
              <a:latin typeface="Helvetica" charset="0"/>
            </a:endParaRPr>
          </a:p>
        </p:txBody>
      </p:sp>
    </p:spTree>
    <p:extLst>
      <p:ext uri="{BB962C8B-B14F-4D97-AF65-F5344CB8AC3E}">
        <p14:creationId xmlns:p14="http://schemas.microsoft.com/office/powerpoint/2010/main" val="13962621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Facilities: the foundation’s foundation</a:t>
            </a:r>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17</a:t>
            </a:fld>
            <a:endParaRPr lang="en-US" altLang="en-US"/>
          </a:p>
        </p:txBody>
      </p:sp>
      <p:sp>
        <p:nvSpPr>
          <p:cNvPr id="3" name="Content Placeholder 2"/>
          <p:cNvSpPr>
            <a:spLocks noGrp="1"/>
          </p:cNvSpPr>
          <p:nvPr>
            <p:ph idx="1"/>
          </p:nvPr>
        </p:nvSpPr>
        <p:spPr>
          <a:xfrm>
            <a:off x="806449" y="932085"/>
            <a:ext cx="7443147" cy="2655651"/>
          </a:xfrm>
        </p:spPr>
        <p:txBody>
          <a:bodyPr/>
          <a:lstStyle/>
          <a:p>
            <a:pPr marL="0" indent="0">
              <a:buNone/>
            </a:pPr>
            <a:endParaRPr lang="en-US" dirty="0">
              <a:latin typeface="Helvetica" charset="0"/>
            </a:endParaRPr>
          </a:p>
          <a:p>
            <a:r>
              <a:rPr lang="en-US" dirty="0" smtClean="0">
                <a:latin typeface="Helvetica" charset="0"/>
              </a:rPr>
              <a:t>Invested </a:t>
            </a:r>
            <a:r>
              <a:rPr lang="en-US" dirty="0">
                <a:latin typeface="Helvetica" charset="0"/>
              </a:rPr>
              <a:t>about $100K to </a:t>
            </a:r>
            <a:r>
              <a:rPr lang="en-US" b="1" dirty="0">
                <a:latin typeface="Helvetica" charset="0"/>
              </a:rPr>
              <a:t>improve village </a:t>
            </a:r>
            <a:r>
              <a:rPr lang="en-US" b="1" dirty="0" smtClean="0">
                <a:latin typeface="Helvetica" charset="0"/>
              </a:rPr>
              <a:t>network</a:t>
            </a:r>
            <a:endParaRPr lang="en-US" b="1" dirty="0">
              <a:latin typeface="Helvetica" charset="0"/>
            </a:endParaRPr>
          </a:p>
          <a:p>
            <a:pPr lvl="1"/>
            <a:r>
              <a:rPr lang="en-US" sz="2400" dirty="0" smtClean="0">
                <a:latin typeface="Helvetica" charset="0"/>
              </a:rPr>
              <a:t>Previous technology dated from 2002</a:t>
            </a:r>
          </a:p>
          <a:p>
            <a:pPr lvl="1"/>
            <a:r>
              <a:rPr lang="en-US" sz="2400" dirty="0" smtClean="0">
                <a:latin typeface="Helvetica" charset="0"/>
              </a:rPr>
              <a:t>Village now on-par with most ISP rates for home service</a:t>
            </a:r>
          </a:p>
          <a:p>
            <a:r>
              <a:rPr lang="en-US" dirty="0" smtClean="0">
                <a:latin typeface="Helvetica" charset="0"/>
              </a:rPr>
              <a:t>Cooling upgrade and cold aisle containment in all three on-site computing centers</a:t>
            </a:r>
          </a:p>
          <a:p>
            <a:r>
              <a:rPr lang="en-US" dirty="0" smtClean="0">
                <a:latin typeface="Helvetica" charset="0"/>
              </a:rPr>
              <a:t>Awarded </a:t>
            </a:r>
            <a:r>
              <a:rPr lang="en-US" b="1" dirty="0" smtClean="0">
                <a:latin typeface="Helvetica" charset="0"/>
              </a:rPr>
              <a:t>Energy Star </a:t>
            </a:r>
            <a:br>
              <a:rPr lang="en-US" b="1" dirty="0" smtClean="0">
                <a:latin typeface="Helvetica" charset="0"/>
              </a:rPr>
            </a:br>
            <a:r>
              <a:rPr lang="en-US" dirty="0" smtClean="0">
                <a:latin typeface="Helvetica" charset="0"/>
              </a:rPr>
              <a:t>for 5 years in a row</a:t>
            </a:r>
          </a:p>
          <a:p>
            <a:pPr lvl="1"/>
            <a:r>
              <a:rPr lang="en-US" sz="2000" dirty="0" smtClean="0">
                <a:latin typeface="Helvetica" charset="0"/>
              </a:rPr>
              <a:t>And still working to improve </a:t>
            </a:r>
            <a:br>
              <a:rPr lang="en-US" sz="2000" dirty="0" smtClean="0">
                <a:latin typeface="Helvetica" charset="0"/>
              </a:rPr>
            </a:br>
            <a:r>
              <a:rPr lang="en-US" sz="2000" dirty="0" smtClean="0">
                <a:latin typeface="Helvetica" charset="0"/>
              </a:rPr>
              <a:t>data center efficiency</a:t>
            </a:r>
          </a:p>
          <a:p>
            <a:endParaRPr lang="en-US" dirty="0" smtClean="0">
              <a:latin typeface="Helvetica" charset="0"/>
            </a:endParaRPr>
          </a:p>
          <a:p>
            <a:endParaRPr lang="en-US" dirty="0"/>
          </a:p>
        </p:txBody>
      </p:sp>
      <p:pic>
        <p:nvPicPr>
          <p:cNvPr id="10" name="Picture 9" descr="energy-star.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07213" y="3794604"/>
            <a:ext cx="3342384" cy="2382221"/>
          </a:xfrm>
          <a:prstGeom prst="rect">
            <a:avLst/>
          </a:prstGeom>
        </p:spPr>
      </p:pic>
      <p:pic>
        <p:nvPicPr>
          <p:cNvPr id="11" name="Picture 10"/>
          <p:cNvPicPr>
            <a:picLocks noChangeAspect="1"/>
          </p:cNvPicPr>
          <p:nvPr/>
        </p:nvPicPr>
        <p:blipFill>
          <a:blip r:embed="rId3"/>
          <a:stretch>
            <a:fillRect/>
          </a:stretch>
        </p:blipFill>
        <p:spPr>
          <a:xfrm>
            <a:off x="4939681" y="6359177"/>
            <a:ext cx="1438912" cy="498823"/>
          </a:xfrm>
          <a:prstGeom prst="rect">
            <a:avLst/>
          </a:prstGeom>
        </p:spPr>
      </p:pic>
    </p:spTree>
    <p:extLst>
      <p:ext uri="{BB962C8B-B14F-4D97-AF65-F5344CB8AC3E}">
        <p14:creationId xmlns:p14="http://schemas.microsoft.com/office/powerpoint/2010/main" val="18174112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FNAL Scientific Facility - Now</a:t>
            </a:r>
            <a:endParaRPr lang="en-US"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18</a:t>
            </a:fld>
            <a:endParaRPr lang="en-US" altLang="en-US"/>
          </a:p>
        </p:txBody>
      </p:sp>
      <p:sp>
        <p:nvSpPr>
          <p:cNvPr id="7" name="Rectangle 6"/>
          <p:cNvSpPr/>
          <p:nvPr/>
        </p:nvSpPr>
        <p:spPr>
          <a:xfrm>
            <a:off x="1102156" y="2398551"/>
            <a:ext cx="1676400" cy="100148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000" dirty="0" smtClean="0"/>
              <a:t>User</a:t>
            </a:r>
          </a:p>
          <a:p>
            <a:pPr algn="ctr"/>
            <a:r>
              <a:rPr lang="en-US" sz="2000" dirty="0" smtClean="0"/>
              <a:t>Submitter</a:t>
            </a:r>
            <a:endParaRPr lang="en-US" sz="2000" dirty="0"/>
          </a:p>
        </p:txBody>
      </p:sp>
      <p:sp>
        <p:nvSpPr>
          <p:cNvPr id="8" name="Rectangle 7"/>
          <p:cNvSpPr/>
          <p:nvPr/>
        </p:nvSpPr>
        <p:spPr>
          <a:xfrm>
            <a:off x="3277484" y="2398551"/>
            <a:ext cx="1676400" cy="100148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000" dirty="0" smtClean="0"/>
              <a:t>Gateway</a:t>
            </a:r>
            <a:endParaRPr lang="en-US" sz="2000" dirty="0"/>
          </a:p>
        </p:txBody>
      </p:sp>
      <p:sp>
        <p:nvSpPr>
          <p:cNvPr id="9" name="Rectangle 8"/>
          <p:cNvSpPr/>
          <p:nvPr/>
        </p:nvSpPr>
        <p:spPr>
          <a:xfrm>
            <a:off x="3560513" y="3400035"/>
            <a:ext cx="1393371" cy="58783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000" dirty="0" smtClean="0"/>
              <a:t>Scheduler</a:t>
            </a:r>
            <a:endParaRPr lang="en-US" sz="2000" dirty="0"/>
          </a:p>
        </p:txBody>
      </p:sp>
      <p:sp>
        <p:nvSpPr>
          <p:cNvPr id="10" name="Rectangle 9"/>
          <p:cNvSpPr/>
          <p:nvPr/>
        </p:nvSpPr>
        <p:spPr>
          <a:xfrm>
            <a:off x="5623356" y="2719614"/>
            <a:ext cx="2120900" cy="129539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t>Local Resources</a:t>
            </a:r>
            <a:endParaRPr lang="en-US" sz="2000" dirty="0"/>
          </a:p>
        </p:txBody>
      </p:sp>
      <p:cxnSp>
        <p:nvCxnSpPr>
          <p:cNvPr id="13" name="Straight Connector 12"/>
          <p:cNvCxnSpPr/>
          <p:nvPr/>
        </p:nvCxnSpPr>
        <p:spPr>
          <a:xfrm>
            <a:off x="2943656" y="1119479"/>
            <a:ext cx="0" cy="4787900"/>
          </a:xfrm>
          <a:prstGeom prst="line">
            <a:avLst/>
          </a:prstGeom>
          <a:ln w="57150">
            <a:prstDash val="sysDash"/>
          </a:ln>
        </p:spPr>
        <p:style>
          <a:lnRef idx="2">
            <a:schemeClr val="accent6"/>
          </a:lnRef>
          <a:fillRef idx="0">
            <a:schemeClr val="accent6"/>
          </a:fillRef>
          <a:effectRef idx="1">
            <a:schemeClr val="accent6"/>
          </a:effectRef>
          <a:fontRef idx="minor">
            <a:schemeClr val="tx1"/>
          </a:fontRef>
        </p:style>
      </p:cxnSp>
      <p:cxnSp>
        <p:nvCxnSpPr>
          <p:cNvPr id="14" name="Straight Arrow Connector 13"/>
          <p:cNvCxnSpPr>
            <a:stCxn id="7" idx="3"/>
            <a:endCxn id="8" idx="1"/>
          </p:cNvCxnSpPr>
          <p:nvPr/>
        </p:nvCxnSpPr>
        <p:spPr>
          <a:xfrm>
            <a:off x="2778556" y="2899293"/>
            <a:ext cx="498928" cy="0"/>
          </a:xfrm>
          <a:prstGeom prst="straightConnector1">
            <a:avLst/>
          </a:prstGeom>
          <a:ln w="38100">
            <a:tailEnd type="arrow"/>
          </a:ln>
        </p:spPr>
        <p:style>
          <a:lnRef idx="2">
            <a:schemeClr val="accent6"/>
          </a:lnRef>
          <a:fillRef idx="0">
            <a:schemeClr val="accent6"/>
          </a:fillRef>
          <a:effectRef idx="1">
            <a:schemeClr val="accent6"/>
          </a:effectRef>
          <a:fontRef idx="minor">
            <a:schemeClr val="tx1"/>
          </a:fontRef>
        </p:style>
      </p:cxnSp>
      <p:cxnSp>
        <p:nvCxnSpPr>
          <p:cNvPr id="15" name="Straight Arrow Connector 14"/>
          <p:cNvCxnSpPr>
            <a:stCxn id="9" idx="3"/>
            <a:endCxn id="10" idx="1"/>
          </p:cNvCxnSpPr>
          <p:nvPr/>
        </p:nvCxnSpPr>
        <p:spPr>
          <a:xfrm flipV="1">
            <a:off x="4953884" y="3367314"/>
            <a:ext cx="669472" cy="326636"/>
          </a:xfrm>
          <a:prstGeom prst="straightConnector1">
            <a:avLst/>
          </a:prstGeom>
          <a:ln w="38100">
            <a:tailEnd type="arrow"/>
          </a:ln>
        </p:spPr>
        <p:style>
          <a:lnRef idx="2">
            <a:schemeClr val="accent6"/>
          </a:lnRef>
          <a:fillRef idx="0">
            <a:schemeClr val="accent6"/>
          </a:fillRef>
          <a:effectRef idx="1">
            <a:schemeClr val="accent6"/>
          </a:effectRef>
          <a:fontRef idx="minor">
            <a:schemeClr val="tx1"/>
          </a:fontRef>
        </p:style>
      </p:cxnSp>
      <p:pic>
        <p:nvPicPr>
          <p:cNvPr id="36" name="Picture 35"/>
          <p:cNvPicPr>
            <a:picLocks noChangeAspect="1"/>
          </p:cNvPicPr>
          <p:nvPr/>
        </p:nvPicPr>
        <p:blipFill>
          <a:blip r:embed="rId2"/>
          <a:stretch>
            <a:fillRect/>
          </a:stretch>
        </p:blipFill>
        <p:spPr>
          <a:xfrm>
            <a:off x="4939681" y="6359177"/>
            <a:ext cx="1438912" cy="498823"/>
          </a:xfrm>
          <a:prstGeom prst="rect">
            <a:avLst/>
          </a:prstGeom>
        </p:spPr>
      </p:pic>
      <p:pic>
        <p:nvPicPr>
          <p:cNvPr id="3" name="Picture 2" descr="Kyle-compute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743941" y="3603362"/>
            <a:ext cx="2199715" cy="1929179"/>
          </a:xfrm>
          <a:prstGeom prst="rect">
            <a:avLst/>
          </a:prstGeom>
        </p:spPr>
      </p:pic>
      <p:sp>
        <p:nvSpPr>
          <p:cNvPr id="11" name="TextBox 10"/>
          <p:cNvSpPr txBox="1"/>
          <p:nvPr/>
        </p:nvSpPr>
        <p:spPr>
          <a:xfrm>
            <a:off x="2943656" y="1063017"/>
            <a:ext cx="832229" cy="461665"/>
          </a:xfrm>
          <a:prstGeom prst="rect">
            <a:avLst/>
          </a:prstGeom>
          <a:noFill/>
        </p:spPr>
        <p:txBody>
          <a:bodyPr wrap="none" rtlCol="0">
            <a:spAutoFit/>
          </a:bodyPr>
          <a:lstStyle/>
          <a:p>
            <a:r>
              <a:rPr lang="en-US" dirty="0" smtClean="0"/>
              <a:t>FNAL</a:t>
            </a:r>
            <a:endParaRPr lang="en-US" dirty="0"/>
          </a:p>
        </p:txBody>
      </p:sp>
      <p:pic>
        <p:nvPicPr>
          <p:cNvPr id="12" name="Picture 11" descr="Alex.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228600" y="3987865"/>
            <a:ext cx="2455314" cy="2138551"/>
          </a:xfrm>
          <a:prstGeom prst="rect">
            <a:avLst/>
          </a:prstGeom>
        </p:spPr>
      </p:pic>
      <p:sp>
        <p:nvSpPr>
          <p:cNvPr id="16" name="TextBox 15"/>
          <p:cNvSpPr txBox="1"/>
          <p:nvPr/>
        </p:nvSpPr>
        <p:spPr>
          <a:xfrm>
            <a:off x="3438495" y="4701544"/>
            <a:ext cx="4387664" cy="830997"/>
          </a:xfrm>
          <a:prstGeom prst="rect">
            <a:avLst/>
          </a:prstGeom>
          <a:noFill/>
        </p:spPr>
        <p:txBody>
          <a:bodyPr wrap="none" rtlCol="0">
            <a:spAutoFit/>
          </a:bodyPr>
          <a:lstStyle/>
          <a:p>
            <a:r>
              <a:rPr lang="en-US" b="1" dirty="0" smtClean="0"/>
              <a:t>How to meet the ever-increasing</a:t>
            </a:r>
            <a:br>
              <a:rPr lang="en-US" b="1" dirty="0" smtClean="0"/>
            </a:br>
            <a:r>
              <a:rPr lang="en-US" b="1" i="1" dirty="0" smtClean="0"/>
              <a:t>hunger</a:t>
            </a:r>
            <a:r>
              <a:rPr lang="en-US" b="1" dirty="0" smtClean="0"/>
              <a:t> for resources?</a:t>
            </a:r>
            <a:endParaRPr lang="en-US" b="1" i="1" dirty="0"/>
          </a:p>
        </p:txBody>
      </p:sp>
    </p:spTree>
    <p:extLst>
      <p:ext uri="{BB962C8B-B14F-4D97-AF65-F5344CB8AC3E}">
        <p14:creationId xmlns:p14="http://schemas.microsoft.com/office/powerpoint/2010/main" val="29303546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gular Pentagon 64"/>
          <p:cNvSpPr/>
          <p:nvPr/>
        </p:nvSpPr>
        <p:spPr>
          <a:xfrm>
            <a:off x="6858108" y="1190173"/>
            <a:ext cx="2287482" cy="1641931"/>
          </a:xfrm>
          <a:prstGeom prst="pent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smtClean="0"/>
              <a:t>HPC</a:t>
            </a:r>
          </a:p>
          <a:p>
            <a:pPr algn="ctr"/>
            <a:r>
              <a:rPr lang="en-US" sz="1800" dirty="0" smtClean="0"/>
              <a:t>Leadership</a:t>
            </a:r>
          </a:p>
          <a:p>
            <a:pPr algn="ctr"/>
            <a:r>
              <a:rPr lang="en-US" sz="1800" dirty="0" smtClean="0"/>
              <a:t>Class</a:t>
            </a:r>
          </a:p>
          <a:p>
            <a:pPr algn="ctr"/>
            <a:r>
              <a:rPr lang="en-US" sz="1800" dirty="0" smtClean="0"/>
              <a:t>Facilities</a:t>
            </a:r>
            <a:endParaRPr lang="en-US" sz="1800" dirty="0"/>
          </a:p>
        </p:txBody>
      </p:sp>
      <p:sp>
        <p:nvSpPr>
          <p:cNvPr id="2" name="Title 1"/>
          <p:cNvSpPr>
            <a:spLocks noGrp="1"/>
          </p:cNvSpPr>
          <p:nvPr>
            <p:ph type="title"/>
          </p:nvPr>
        </p:nvSpPr>
        <p:spPr/>
        <p:txBody>
          <a:bodyPr/>
          <a:lstStyle/>
          <a:p>
            <a:r>
              <a:rPr lang="en-US" dirty="0" smtClean="0"/>
              <a:t>FNAL </a:t>
            </a:r>
            <a:r>
              <a:rPr lang="en-US" dirty="0" err="1" smtClean="0"/>
              <a:t>HEPCloud</a:t>
            </a:r>
            <a:r>
              <a:rPr lang="en-US" dirty="0" smtClean="0"/>
              <a:t> Facility – Coming Soon</a:t>
            </a:r>
            <a:endParaRPr lang="en-US"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19</a:t>
            </a:fld>
            <a:endParaRPr lang="en-US" altLang="en-US"/>
          </a:p>
        </p:txBody>
      </p:sp>
      <p:sp>
        <p:nvSpPr>
          <p:cNvPr id="9" name="Rectangle 8"/>
          <p:cNvSpPr/>
          <p:nvPr/>
        </p:nvSpPr>
        <p:spPr>
          <a:xfrm>
            <a:off x="165100" y="1225782"/>
            <a:ext cx="1676400" cy="1001484"/>
          </a:xfrm>
          <a:prstGeom prst="rect">
            <a:avLst/>
          </a:prstGeom>
          <a:gradFill flip="none" rotWithShape="1">
            <a:gsLst>
              <a:gs pos="0">
                <a:schemeClr val="dk1">
                  <a:tint val="100000"/>
                  <a:shade val="100000"/>
                  <a:satMod val="130000"/>
                </a:schemeClr>
              </a:gs>
              <a:gs pos="100000">
                <a:schemeClr val="dk1">
                  <a:tint val="50000"/>
                  <a:shade val="100000"/>
                  <a:satMod val="35000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2000" dirty="0" smtClean="0"/>
              <a:t>User</a:t>
            </a:r>
          </a:p>
          <a:p>
            <a:pPr algn="ctr"/>
            <a:r>
              <a:rPr lang="en-US" sz="2000" dirty="0" smtClean="0"/>
              <a:t>Submitter</a:t>
            </a:r>
            <a:endParaRPr lang="en-US" sz="2000" dirty="0"/>
          </a:p>
        </p:txBody>
      </p:sp>
      <p:sp>
        <p:nvSpPr>
          <p:cNvPr id="10" name="Rectangle 9"/>
          <p:cNvSpPr/>
          <p:nvPr/>
        </p:nvSpPr>
        <p:spPr>
          <a:xfrm>
            <a:off x="3040758" y="1249522"/>
            <a:ext cx="1676400" cy="1001484"/>
          </a:xfrm>
          <a:prstGeom prst="rect">
            <a:avLst/>
          </a:prstGeom>
          <a:gradFill flip="none" rotWithShape="1">
            <a:gsLst>
              <a:gs pos="0">
                <a:schemeClr val="dk1">
                  <a:tint val="100000"/>
                  <a:shade val="100000"/>
                  <a:satMod val="130000"/>
                  <a:alpha val="56000"/>
                </a:schemeClr>
              </a:gs>
              <a:gs pos="100000">
                <a:schemeClr val="dk1">
                  <a:tint val="50000"/>
                  <a:shade val="100000"/>
                  <a:satMod val="350000"/>
                  <a:alpha val="5600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2000" dirty="0" smtClean="0"/>
              <a:t>Gateway</a:t>
            </a:r>
            <a:endParaRPr lang="en-US" sz="2000" dirty="0"/>
          </a:p>
        </p:txBody>
      </p:sp>
      <p:sp>
        <p:nvSpPr>
          <p:cNvPr id="11" name="Rectangle 10"/>
          <p:cNvSpPr/>
          <p:nvPr/>
        </p:nvSpPr>
        <p:spPr>
          <a:xfrm>
            <a:off x="3323787" y="2251006"/>
            <a:ext cx="1393371" cy="587830"/>
          </a:xfrm>
          <a:prstGeom prst="rect">
            <a:avLst/>
          </a:prstGeom>
          <a:gradFill flip="none" rotWithShape="1">
            <a:gsLst>
              <a:gs pos="0">
                <a:schemeClr val="dk1">
                  <a:tint val="100000"/>
                  <a:shade val="100000"/>
                  <a:satMod val="130000"/>
                  <a:alpha val="56000"/>
                </a:schemeClr>
              </a:gs>
              <a:gs pos="100000">
                <a:schemeClr val="dk1">
                  <a:tint val="50000"/>
                  <a:shade val="100000"/>
                  <a:satMod val="350000"/>
                  <a:alpha val="5600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2000" dirty="0" smtClean="0"/>
              <a:t>Scheduler</a:t>
            </a:r>
            <a:endParaRPr lang="en-US" sz="2000" dirty="0"/>
          </a:p>
        </p:txBody>
      </p:sp>
      <p:cxnSp>
        <p:nvCxnSpPr>
          <p:cNvPr id="12" name="Straight Connector 11"/>
          <p:cNvCxnSpPr/>
          <p:nvPr/>
        </p:nvCxnSpPr>
        <p:spPr>
          <a:xfrm>
            <a:off x="2684562" y="1104896"/>
            <a:ext cx="0" cy="4787900"/>
          </a:xfrm>
          <a:prstGeom prst="line">
            <a:avLst/>
          </a:prstGeom>
          <a:ln w="57150">
            <a:prstDash val="sysDash"/>
          </a:ln>
        </p:spPr>
        <p:style>
          <a:lnRef idx="2">
            <a:schemeClr val="accent6"/>
          </a:lnRef>
          <a:fillRef idx="0">
            <a:schemeClr val="accent6"/>
          </a:fillRef>
          <a:effectRef idx="1">
            <a:schemeClr val="accent6"/>
          </a:effectRef>
          <a:fontRef idx="minor">
            <a:schemeClr val="tx1"/>
          </a:fontRef>
        </p:style>
      </p:cxnSp>
      <p:cxnSp>
        <p:nvCxnSpPr>
          <p:cNvPr id="13" name="Straight Arrow Connector 12"/>
          <p:cNvCxnSpPr>
            <a:stCxn id="9" idx="3"/>
            <a:endCxn id="10" idx="1"/>
          </p:cNvCxnSpPr>
          <p:nvPr/>
        </p:nvCxnSpPr>
        <p:spPr>
          <a:xfrm>
            <a:off x="1841500" y="1726524"/>
            <a:ext cx="1199258" cy="23740"/>
          </a:xfrm>
          <a:prstGeom prst="straightConnector1">
            <a:avLst/>
          </a:prstGeom>
          <a:ln w="38100">
            <a:tailEnd type="arrow"/>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2871122" y="5132611"/>
            <a:ext cx="1676400" cy="1001484"/>
          </a:xfrm>
          <a:prstGeom prst="rect">
            <a:avLst/>
          </a:prstGeom>
          <a:gradFill flip="none" rotWithShape="1">
            <a:gsLst>
              <a:gs pos="0">
                <a:schemeClr val="accent6">
                  <a:tint val="100000"/>
                  <a:shade val="100000"/>
                  <a:satMod val="130000"/>
                  <a:alpha val="55000"/>
                </a:schemeClr>
              </a:gs>
              <a:gs pos="100000">
                <a:schemeClr val="accent6">
                  <a:tint val="50000"/>
                  <a:shade val="100000"/>
                  <a:satMod val="350000"/>
                  <a:alpha val="55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err="1" smtClean="0"/>
              <a:t>Provisioner</a:t>
            </a:r>
            <a:endParaRPr lang="en-US" sz="2000" dirty="0"/>
          </a:p>
        </p:txBody>
      </p:sp>
      <p:sp>
        <p:nvSpPr>
          <p:cNvPr id="15" name="Rectangle 14"/>
          <p:cNvSpPr/>
          <p:nvPr/>
        </p:nvSpPr>
        <p:spPr>
          <a:xfrm>
            <a:off x="2888358" y="3084285"/>
            <a:ext cx="1676400" cy="1001484"/>
          </a:xfrm>
          <a:prstGeom prst="rect">
            <a:avLst/>
          </a:prstGeom>
          <a:gradFill flip="none" rotWithShape="1">
            <a:gsLst>
              <a:gs pos="0">
                <a:schemeClr val="accent6">
                  <a:tint val="100000"/>
                  <a:shade val="100000"/>
                  <a:satMod val="130000"/>
                  <a:alpha val="55000"/>
                </a:schemeClr>
              </a:gs>
              <a:gs pos="100000">
                <a:schemeClr val="accent6">
                  <a:tint val="50000"/>
                  <a:shade val="100000"/>
                  <a:satMod val="350000"/>
                  <a:alpha val="55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smtClean="0"/>
              <a:t>Controller</a:t>
            </a:r>
            <a:endParaRPr lang="en-US" sz="2000" dirty="0"/>
          </a:p>
        </p:txBody>
      </p:sp>
      <p:sp>
        <p:nvSpPr>
          <p:cNvPr id="21" name="Rectangle 20"/>
          <p:cNvSpPr/>
          <p:nvPr/>
        </p:nvSpPr>
        <p:spPr>
          <a:xfrm>
            <a:off x="3154151" y="4232728"/>
            <a:ext cx="1393371" cy="587830"/>
          </a:xfrm>
          <a:prstGeom prst="rect">
            <a:avLst/>
          </a:prstGeom>
          <a:gradFill flip="none" rotWithShape="1">
            <a:gsLst>
              <a:gs pos="0">
                <a:schemeClr val="accent6">
                  <a:tint val="100000"/>
                  <a:shade val="100000"/>
                  <a:satMod val="130000"/>
                  <a:alpha val="55000"/>
                </a:schemeClr>
              </a:gs>
              <a:gs pos="100000">
                <a:schemeClr val="accent6">
                  <a:tint val="50000"/>
                  <a:shade val="100000"/>
                  <a:satMod val="350000"/>
                  <a:alpha val="55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smtClean="0"/>
              <a:t>Local</a:t>
            </a:r>
          </a:p>
          <a:p>
            <a:pPr algn="ctr"/>
            <a:r>
              <a:rPr lang="en-US" sz="2000" dirty="0" smtClean="0"/>
              <a:t>Scheduler</a:t>
            </a:r>
            <a:endParaRPr lang="en-US" sz="2000" dirty="0"/>
          </a:p>
        </p:txBody>
      </p:sp>
      <p:sp>
        <p:nvSpPr>
          <p:cNvPr id="22" name="Rectangle 21"/>
          <p:cNvSpPr/>
          <p:nvPr/>
        </p:nvSpPr>
        <p:spPr>
          <a:xfrm>
            <a:off x="6005950" y="4820558"/>
            <a:ext cx="2120900" cy="1295399"/>
          </a:xfrm>
          <a:prstGeom prst="rect">
            <a:avLst/>
          </a:prstGeom>
          <a:gradFill flip="none" rotWithShape="1">
            <a:gsLst>
              <a:gs pos="0">
                <a:schemeClr val="accent3">
                  <a:tint val="100000"/>
                  <a:shade val="100000"/>
                  <a:satMod val="130000"/>
                  <a:alpha val="52000"/>
                </a:schemeClr>
              </a:gs>
              <a:gs pos="100000">
                <a:schemeClr val="accent3">
                  <a:tint val="50000"/>
                  <a:shade val="100000"/>
                  <a:satMod val="350000"/>
                  <a:alpha val="52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t>Local Resources</a:t>
            </a:r>
            <a:endParaRPr lang="en-US" sz="2000" dirty="0"/>
          </a:p>
        </p:txBody>
      </p:sp>
      <p:cxnSp>
        <p:nvCxnSpPr>
          <p:cNvPr id="27" name="Straight Arrow Connector 26"/>
          <p:cNvCxnSpPr/>
          <p:nvPr/>
        </p:nvCxnSpPr>
        <p:spPr>
          <a:xfrm flipV="1">
            <a:off x="3388832" y="4820558"/>
            <a:ext cx="0" cy="312053"/>
          </a:xfrm>
          <a:prstGeom prst="straightConnector1">
            <a:avLst/>
          </a:prstGeom>
          <a:ln>
            <a:solidFill>
              <a:schemeClr val="accent6"/>
            </a:solidFill>
            <a:tailEnd type="arrow"/>
          </a:ln>
        </p:spPr>
        <p:style>
          <a:lnRef idx="2">
            <a:schemeClr val="accent6"/>
          </a:lnRef>
          <a:fillRef idx="0">
            <a:schemeClr val="accent6"/>
          </a:fillRef>
          <a:effectRef idx="1">
            <a:schemeClr val="accent6"/>
          </a:effectRef>
          <a:fontRef idx="minor">
            <a:schemeClr val="tx1"/>
          </a:fontRef>
        </p:style>
      </p:cxnSp>
      <p:cxnSp>
        <p:nvCxnSpPr>
          <p:cNvPr id="28" name="Straight Arrow Connector 27"/>
          <p:cNvCxnSpPr/>
          <p:nvPr/>
        </p:nvCxnSpPr>
        <p:spPr>
          <a:xfrm>
            <a:off x="3056864" y="4121147"/>
            <a:ext cx="19504" cy="1011464"/>
          </a:xfrm>
          <a:prstGeom prst="straightConnector1">
            <a:avLst/>
          </a:prstGeom>
          <a:ln>
            <a:solidFill>
              <a:schemeClr val="accent6"/>
            </a:solidFill>
            <a:tailEnd type="arrow"/>
          </a:ln>
        </p:spPr>
        <p:style>
          <a:lnRef idx="2">
            <a:schemeClr val="accent6"/>
          </a:lnRef>
          <a:fillRef idx="0">
            <a:schemeClr val="accent6"/>
          </a:fillRef>
          <a:effectRef idx="1">
            <a:schemeClr val="accent6"/>
          </a:effectRef>
          <a:fontRef idx="minor">
            <a:schemeClr val="tx1"/>
          </a:fontRef>
        </p:style>
      </p:cxnSp>
      <p:cxnSp>
        <p:nvCxnSpPr>
          <p:cNvPr id="29" name="Straight Arrow Connector 28"/>
          <p:cNvCxnSpPr>
            <a:stCxn id="14" idx="3"/>
          </p:cNvCxnSpPr>
          <p:nvPr/>
        </p:nvCxnSpPr>
        <p:spPr>
          <a:xfrm>
            <a:off x="4547522" y="5633353"/>
            <a:ext cx="1481022" cy="259443"/>
          </a:xfrm>
          <a:prstGeom prst="straightConnector1">
            <a:avLst/>
          </a:prstGeom>
          <a:ln>
            <a:solidFill>
              <a:schemeClr val="accent6"/>
            </a:solidFill>
            <a:tailEnd type="arrow"/>
          </a:ln>
        </p:spPr>
        <p:style>
          <a:lnRef idx="2">
            <a:schemeClr val="accent6"/>
          </a:lnRef>
          <a:fillRef idx="0">
            <a:schemeClr val="accent6"/>
          </a:fillRef>
          <a:effectRef idx="1">
            <a:schemeClr val="accent6"/>
          </a:effectRef>
          <a:fontRef idx="minor">
            <a:schemeClr val="tx1"/>
          </a:fontRef>
        </p:style>
      </p:cxnSp>
      <p:sp>
        <p:nvSpPr>
          <p:cNvPr id="62" name="Cloud 61"/>
          <p:cNvSpPr/>
          <p:nvPr/>
        </p:nvSpPr>
        <p:spPr>
          <a:xfrm>
            <a:off x="5716645" y="3001546"/>
            <a:ext cx="3198755" cy="1972638"/>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Commercial Clouds</a:t>
            </a:r>
          </a:p>
          <a:p>
            <a:pPr algn="ctr"/>
            <a:r>
              <a:rPr lang="en-US" dirty="0" smtClean="0"/>
              <a:t>(e.g. Amazon)</a:t>
            </a:r>
            <a:endParaRPr lang="en-US" dirty="0"/>
          </a:p>
        </p:txBody>
      </p:sp>
      <p:sp>
        <p:nvSpPr>
          <p:cNvPr id="64" name="Hexagon 63"/>
          <p:cNvSpPr/>
          <p:nvPr/>
        </p:nvSpPr>
        <p:spPr>
          <a:xfrm>
            <a:off x="5392474" y="939800"/>
            <a:ext cx="1575328" cy="1127678"/>
          </a:xfrm>
          <a:prstGeom prst="hexagon">
            <a:avLst/>
          </a:prstGeom>
          <a:gradFill flip="none" rotWithShape="1">
            <a:gsLst>
              <a:gs pos="0">
                <a:schemeClr val="accent3">
                  <a:tint val="100000"/>
                  <a:shade val="100000"/>
                  <a:satMod val="130000"/>
                </a:schemeClr>
              </a:gs>
              <a:gs pos="100000">
                <a:schemeClr val="accent3">
                  <a:tint val="50000"/>
                  <a:shade val="100000"/>
                  <a:satMod val="350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OSG</a:t>
            </a:r>
          </a:p>
          <a:p>
            <a:pPr algn="ctr"/>
            <a:r>
              <a:rPr lang="en-US" dirty="0" smtClean="0"/>
              <a:t>Sites</a:t>
            </a:r>
            <a:endParaRPr lang="en-US" dirty="0"/>
          </a:p>
        </p:txBody>
      </p:sp>
      <p:pic>
        <p:nvPicPr>
          <p:cNvPr id="76" name="Picture 75"/>
          <p:cNvPicPr>
            <a:picLocks noChangeAspect="1"/>
          </p:cNvPicPr>
          <p:nvPr/>
        </p:nvPicPr>
        <p:blipFill>
          <a:blip r:embed="rId2"/>
          <a:stretch>
            <a:fillRect/>
          </a:stretch>
        </p:blipFill>
        <p:spPr>
          <a:xfrm>
            <a:off x="4939681" y="6359177"/>
            <a:ext cx="1438912" cy="498823"/>
          </a:xfrm>
          <a:prstGeom prst="rect">
            <a:avLst/>
          </a:prstGeom>
        </p:spPr>
      </p:pic>
      <p:cxnSp>
        <p:nvCxnSpPr>
          <p:cNvPr id="82" name="Straight Arrow Connector 81"/>
          <p:cNvCxnSpPr>
            <a:stCxn id="15" idx="3"/>
            <a:endCxn id="64" idx="3"/>
          </p:cNvCxnSpPr>
          <p:nvPr/>
        </p:nvCxnSpPr>
        <p:spPr>
          <a:xfrm flipV="1">
            <a:off x="4564758" y="1503639"/>
            <a:ext cx="827716" cy="2081388"/>
          </a:xfrm>
          <a:prstGeom prst="straightConnector1">
            <a:avLst/>
          </a:prstGeom>
          <a:ln>
            <a:solidFill>
              <a:schemeClr val="accent6"/>
            </a:solidFill>
            <a:tailEnd type="arrow"/>
          </a:ln>
        </p:spPr>
        <p:style>
          <a:lnRef idx="2">
            <a:schemeClr val="accent6"/>
          </a:lnRef>
          <a:fillRef idx="0">
            <a:schemeClr val="accent6"/>
          </a:fillRef>
          <a:effectRef idx="1">
            <a:schemeClr val="accent6"/>
          </a:effectRef>
          <a:fontRef idx="minor">
            <a:schemeClr val="tx1"/>
          </a:fontRef>
        </p:style>
      </p:cxnSp>
      <p:cxnSp>
        <p:nvCxnSpPr>
          <p:cNvPr id="86" name="Straight Arrow Connector 85"/>
          <p:cNvCxnSpPr>
            <a:stCxn id="21" idx="3"/>
          </p:cNvCxnSpPr>
          <p:nvPr/>
        </p:nvCxnSpPr>
        <p:spPr>
          <a:xfrm flipV="1">
            <a:off x="4547522" y="2191656"/>
            <a:ext cx="2420280" cy="2334987"/>
          </a:xfrm>
          <a:prstGeom prst="straightConnector1">
            <a:avLst/>
          </a:prstGeom>
          <a:ln>
            <a:solidFill>
              <a:schemeClr val="accent6"/>
            </a:solidFill>
            <a:tailEnd type="arrow"/>
          </a:ln>
        </p:spPr>
        <p:style>
          <a:lnRef idx="2">
            <a:schemeClr val="accent6"/>
          </a:lnRef>
          <a:fillRef idx="0">
            <a:schemeClr val="accent6"/>
          </a:fillRef>
          <a:effectRef idx="1">
            <a:schemeClr val="accent6"/>
          </a:effectRef>
          <a:fontRef idx="minor">
            <a:schemeClr val="tx1"/>
          </a:fontRef>
        </p:style>
      </p:cxnSp>
      <p:cxnSp>
        <p:nvCxnSpPr>
          <p:cNvPr id="88" name="Straight Arrow Connector 87"/>
          <p:cNvCxnSpPr>
            <a:stCxn id="14" idx="3"/>
            <a:endCxn id="62" idx="2"/>
          </p:cNvCxnSpPr>
          <p:nvPr/>
        </p:nvCxnSpPr>
        <p:spPr>
          <a:xfrm flipV="1">
            <a:off x="4547522" y="3987865"/>
            <a:ext cx="1179045" cy="1645488"/>
          </a:xfrm>
          <a:prstGeom prst="straightConnector1">
            <a:avLst/>
          </a:prstGeom>
          <a:ln>
            <a:solidFill>
              <a:schemeClr val="accent6"/>
            </a:solidFill>
            <a:tailEnd type="arrow"/>
          </a:ln>
        </p:spPr>
        <p:style>
          <a:lnRef idx="2">
            <a:schemeClr val="accent6"/>
          </a:lnRef>
          <a:fillRef idx="0">
            <a:schemeClr val="accent6"/>
          </a:fillRef>
          <a:effectRef idx="1">
            <a:schemeClr val="accent6"/>
          </a:effectRef>
          <a:fontRef idx="minor">
            <a:schemeClr val="tx1"/>
          </a:fontRef>
        </p:style>
      </p:cxnSp>
      <p:sp>
        <p:nvSpPr>
          <p:cNvPr id="92" name="TextBox 91"/>
          <p:cNvSpPr txBox="1"/>
          <p:nvPr/>
        </p:nvSpPr>
        <p:spPr>
          <a:xfrm>
            <a:off x="2732789" y="820314"/>
            <a:ext cx="832229" cy="461665"/>
          </a:xfrm>
          <a:prstGeom prst="rect">
            <a:avLst/>
          </a:prstGeom>
          <a:noFill/>
        </p:spPr>
        <p:txBody>
          <a:bodyPr wrap="none" rtlCol="0">
            <a:spAutoFit/>
          </a:bodyPr>
          <a:lstStyle/>
          <a:p>
            <a:r>
              <a:rPr lang="en-US" dirty="0" smtClean="0"/>
              <a:t>FNAL</a:t>
            </a:r>
            <a:endParaRPr lang="en-US" dirty="0"/>
          </a:p>
        </p:txBody>
      </p:sp>
      <p:pic>
        <p:nvPicPr>
          <p:cNvPr id="30" name="Picture 29" descr="Kyle-compute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743941" y="3603362"/>
            <a:ext cx="2199715" cy="1929179"/>
          </a:xfrm>
          <a:prstGeom prst="rect">
            <a:avLst/>
          </a:prstGeom>
        </p:spPr>
      </p:pic>
      <p:pic>
        <p:nvPicPr>
          <p:cNvPr id="31" name="Picture 30" descr="Alex.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228600" y="3987865"/>
            <a:ext cx="2455314" cy="2138551"/>
          </a:xfrm>
          <a:prstGeom prst="rect">
            <a:avLst/>
          </a:prstGeom>
        </p:spPr>
      </p:pic>
    </p:spTree>
    <p:extLst>
      <p:ext uri="{BB962C8B-B14F-4D97-AF65-F5344CB8AC3E}">
        <p14:creationId xmlns:p14="http://schemas.microsoft.com/office/powerpoint/2010/main" val="39759392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FNAL Computing Sector – Organization in 2014</a:t>
            </a:r>
            <a:endParaRPr lang="en-US"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a:t>
            </a:fld>
            <a:endParaRPr lang="en-US" alt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26270" y="1051474"/>
            <a:ext cx="990233" cy="1487825"/>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67942" y="2906379"/>
            <a:ext cx="1075106" cy="1469570"/>
          </a:xfrm>
          <a:prstGeom prst="rect">
            <a:avLst/>
          </a:prstGeom>
        </p:spPr>
      </p:pic>
      <p:sp>
        <p:nvSpPr>
          <p:cNvPr id="12" name="TextBox 11"/>
          <p:cNvSpPr txBox="1"/>
          <p:nvPr/>
        </p:nvSpPr>
        <p:spPr>
          <a:xfrm>
            <a:off x="3779035" y="2526805"/>
            <a:ext cx="1484702" cy="830997"/>
          </a:xfrm>
          <a:prstGeom prst="rect">
            <a:avLst/>
          </a:prstGeom>
          <a:noFill/>
        </p:spPr>
        <p:txBody>
          <a:bodyPr wrap="none" rtlCol="0">
            <a:spAutoFit/>
          </a:bodyPr>
          <a:lstStyle/>
          <a:p>
            <a:r>
              <a:rPr lang="en-US" dirty="0" smtClean="0"/>
              <a:t>Acting CIO</a:t>
            </a:r>
          </a:p>
          <a:p>
            <a:r>
              <a:rPr lang="en-US" dirty="0" smtClean="0"/>
              <a:t>Rob </a:t>
            </a:r>
            <a:r>
              <a:rPr lang="en-US" dirty="0" err="1" smtClean="0"/>
              <a:t>Roser</a:t>
            </a:r>
            <a:endParaRPr lang="en-US" dirty="0" smtClean="0"/>
          </a:p>
        </p:txBody>
      </p:sp>
      <p:sp>
        <p:nvSpPr>
          <p:cNvPr id="13" name="TextBox 12"/>
          <p:cNvSpPr txBox="1"/>
          <p:nvPr/>
        </p:nvSpPr>
        <p:spPr>
          <a:xfrm>
            <a:off x="228600" y="4394210"/>
            <a:ext cx="2749521" cy="830997"/>
          </a:xfrm>
          <a:prstGeom prst="rect">
            <a:avLst/>
          </a:prstGeom>
          <a:noFill/>
        </p:spPr>
        <p:txBody>
          <a:bodyPr wrap="none" rtlCol="0">
            <a:spAutoFit/>
          </a:bodyPr>
          <a:lstStyle/>
          <a:p>
            <a:r>
              <a:rPr lang="en-US" dirty="0" smtClean="0"/>
              <a:t>Scientific Computing</a:t>
            </a:r>
          </a:p>
          <a:p>
            <a:pPr algn="ctr"/>
            <a:r>
              <a:rPr lang="en-US" dirty="0" smtClean="0"/>
              <a:t>Rob </a:t>
            </a:r>
            <a:r>
              <a:rPr lang="en-US" dirty="0" err="1" smtClean="0"/>
              <a:t>Roser</a:t>
            </a:r>
            <a:endParaRPr lang="en-US" dirty="0"/>
          </a:p>
        </p:txBody>
      </p:sp>
      <p:sp>
        <p:nvSpPr>
          <p:cNvPr id="14" name="TextBox 13"/>
          <p:cNvSpPr txBox="1"/>
          <p:nvPr/>
        </p:nvSpPr>
        <p:spPr>
          <a:xfrm>
            <a:off x="6800480" y="4375943"/>
            <a:ext cx="2210029" cy="830997"/>
          </a:xfrm>
          <a:prstGeom prst="rect">
            <a:avLst/>
          </a:prstGeom>
          <a:noFill/>
        </p:spPr>
        <p:txBody>
          <a:bodyPr wrap="none" rtlCol="0">
            <a:spAutoFit/>
          </a:bodyPr>
          <a:lstStyle/>
          <a:p>
            <a:r>
              <a:rPr lang="en-US" dirty="0" smtClean="0"/>
              <a:t>Core Computing</a:t>
            </a:r>
          </a:p>
          <a:p>
            <a:pPr algn="ctr"/>
            <a:r>
              <a:rPr lang="en-US" dirty="0" smtClean="0"/>
              <a:t>Jon </a:t>
            </a:r>
            <a:r>
              <a:rPr lang="en-US" dirty="0" err="1" smtClean="0"/>
              <a:t>Bakken</a:t>
            </a:r>
            <a:endParaRPr lang="en-US" dirty="0"/>
          </a:p>
        </p:txBody>
      </p:sp>
      <p:pic>
        <p:nvPicPr>
          <p:cNvPr id="16" name="Content Placeholder 6"/>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1021289" y="2888566"/>
            <a:ext cx="997839" cy="1499253"/>
          </a:xfr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00728" y="5296758"/>
            <a:ext cx="614672" cy="923544"/>
          </a:xfrm>
          <a:prstGeom prst="rect">
            <a:avLst/>
          </a:prstGeom>
        </p:spPr>
      </p:pic>
      <p:sp>
        <p:nvSpPr>
          <p:cNvPr id="18" name="TextBox 17"/>
          <p:cNvSpPr txBox="1"/>
          <p:nvPr/>
        </p:nvSpPr>
        <p:spPr>
          <a:xfrm>
            <a:off x="5852824" y="5855803"/>
            <a:ext cx="2373642" cy="400110"/>
          </a:xfrm>
          <a:prstGeom prst="rect">
            <a:avLst/>
          </a:prstGeom>
          <a:noFill/>
        </p:spPr>
        <p:txBody>
          <a:bodyPr wrap="none" rtlCol="0">
            <a:spAutoFit/>
          </a:bodyPr>
          <a:lstStyle/>
          <a:p>
            <a:r>
              <a:rPr lang="en-US" sz="2000" dirty="0" smtClean="0"/>
              <a:t>Deputy Mark </a:t>
            </a:r>
            <a:r>
              <a:rPr lang="en-US" sz="2000" dirty="0" err="1" smtClean="0"/>
              <a:t>Kaletka</a:t>
            </a:r>
            <a:endParaRPr lang="en-US" sz="2000"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28895" y="2888566"/>
            <a:ext cx="990233" cy="1487825"/>
          </a:xfrm>
          <a:prstGeom prst="rect">
            <a:avLst/>
          </a:prstGeom>
        </p:spPr>
      </p:pic>
    </p:spTree>
    <p:extLst>
      <p:ext uri="{BB962C8B-B14F-4D97-AF65-F5344CB8AC3E}">
        <p14:creationId xmlns:p14="http://schemas.microsoft.com/office/powerpoint/2010/main" val="12168662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Workflows: Use Cases for </a:t>
            </a:r>
            <a:r>
              <a:rPr lang="en-US" dirty="0" err="1"/>
              <a:t>HEPCloud</a:t>
            </a:r>
            <a:endParaRPr lang="en-US" dirty="0"/>
          </a:p>
        </p:txBody>
      </p:sp>
      <p:sp>
        <p:nvSpPr>
          <p:cNvPr id="3" name="Content Placeholder 2"/>
          <p:cNvSpPr>
            <a:spLocks noGrp="1"/>
          </p:cNvSpPr>
          <p:nvPr>
            <p:ph idx="1"/>
          </p:nvPr>
        </p:nvSpPr>
        <p:spPr/>
        <p:txBody>
          <a:bodyPr/>
          <a:lstStyle/>
          <a:p>
            <a:r>
              <a:rPr lang="en-US" b="1" dirty="0" smtClean="0"/>
              <a:t>CMS</a:t>
            </a:r>
            <a:r>
              <a:rPr lang="en-US" dirty="0" smtClean="0"/>
              <a:t>: </a:t>
            </a:r>
            <a:r>
              <a:rPr lang="en-US" dirty="0"/>
              <a:t>40 M CPU hours over 1 month</a:t>
            </a:r>
          </a:p>
          <a:p>
            <a:pPr lvl="1"/>
            <a:r>
              <a:rPr lang="en-US" dirty="0"/>
              <a:t>see Rob Harris’s talk tomorrow at 12:10</a:t>
            </a:r>
          </a:p>
          <a:p>
            <a:endParaRPr lang="en-US" dirty="0"/>
          </a:p>
          <a:p>
            <a:r>
              <a:rPr lang="en-US" b="1" dirty="0" err="1"/>
              <a:t>NOvA</a:t>
            </a:r>
            <a:r>
              <a:rPr lang="en-US" dirty="0"/>
              <a:t>: Reprocessing the 2014/2015 datasets</a:t>
            </a:r>
          </a:p>
          <a:p>
            <a:pPr lvl="1"/>
            <a:r>
              <a:rPr lang="en-US" dirty="0"/>
              <a:t>16 computational campaigns of data reconstruction</a:t>
            </a:r>
          </a:p>
          <a:p>
            <a:pPr lvl="1"/>
            <a:r>
              <a:rPr lang="en-US" dirty="0"/>
              <a:t>2.1 M CPU hours spread across 12 months</a:t>
            </a:r>
          </a:p>
          <a:p>
            <a:endParaRPr lang="en-US" dirty="0"/>
          </a:p>
          <a:p>
            <a:r>
              <a:rPr lang="en-US" b="1" dirty="0"/>
              <a:t>Dark Energy Survey – Gravitational Wave LDRD</a:t>
            </a:r>
          </a:p>
          <a:p>
            <a:pPr lvl="1"/>
            <a:r>
              <a:rPr lang="en-US" dirty="0"/>
              <a:t>Receive imprecise location of gravitational wave source from LIGO, VIRGO, …</a:t>
            </a:r>
          </a:p>
          <a:p>
            <a:pPr lvl="1"/>
            <a:r>
              <a:rPr lang="en-US" dirty="0"/>
              <a:t>Use DES to search and locate source</a:t>
            </a:r>
          </a:p>
          <a:p>
            <a:pPr lvl="1"/>
            <a:r>
              <a:rPr lang="en-US" dirty="0"/>
              <a:t>8k CPU hours, ~4 times a year</a:t>
            </a:r>
          </a:p>
          <a:p>
            <a:endParaRPr lang="en-US" dirty="0"/>
          </a:p>
          <a:p>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20</a:t>
            </a:fld>
            <a:endParaRPr lang="en-US" altLang="en-US"/>
          </a:p>
        </p:txBody>
      </p:sp>
      <p:pic>
        <p:nvPicPr>
          <p:cNvPr id="7" name="Picture 6"/>
          <p:cNvPicPr>
            <a:picLocks noChangeAspect="1"/>
          </p:cNvPicPr>
          <p:nvPr/>
        </p:nvPicPr>
        <p:blipFill>
          <a:blip r:embed="rId2"/>
          <a:stretch>
            <a:fillRect/>
          </a:stretch>
        </p:blipFill>
        <p:spPr>
          <a:xfrm>
            <a:off x="4939681" y="6359177"/>
            <a:ext cx="1438912" cy="49882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78806" y="1126138"/>
            <a:ext cx="798271" cy="1069848"/>
          </a:xfrm>
          <a:prstGeom prst="rect">
            <a:avLst/>
          </a:prstGeom>
        </p:spPr>
      </p:pic>
    </p:spTree>
    <p:extLst>
      <p:ext uri="{BB962C8B-B14F-4D97-AF65-F5344CB8AC3E}">
        <p14:creationId xmlns:p14="http://schemas.microsoft.com/office/powerpoint/2010/main" val="10800366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HPC Facility – tightly-coupled computing</a:t>
            </a:r>
            <a:endParaRPr lang="en-US" dirty="0"/>
          </a:p>
        </p:txBody>
      </p:sp>
      <p:sp>
        <p:nvSpPr>
          <p:cNvPr id="3" name="Content Placeholder 2"/>
          <p:cNvSpPr>
            <a:spLocks noGrp="1"/>
          </p:cNvSpPr>
          <p:nvPr>
            <p:ph idx="1"/>
          </p:nvPr>
        </p:nvSpPr>
        <p:spPr>
          <a:xfrm>
            <a:off x="806450" y="1388533"/>
            <a:ext cx="7464425" cy="4642380"/>
          </a:xfrm>
        </p:spPr>
        <p:txBody>
          <a:bodyPr/>
          <a:lstStyle/>
          <a:p>
            <a:r>
              <a:rPr lang="en-US" sz="1800" b="1" dirty="0" smtClean="0"/>
              <a:t>Lattice </a:t>
            </a:r>
            <a:r>
              <a:rPr lang="en-US" sz="1800" b="1" dirty="0"/>
              <a:t>QCD, Accelerator Simulations, and Cosmology</a:t>
            </a:r>
            <a:r>
              <a:rPr lang="en-US" sz="1800" dirty="0"/>
              <a:t> are major </a:t>
            </a:r>
            <a:r>
              <a:rPr lang="en-US" sz="1800" dirty="0" smtClean="0"/>
              <a:t>users</a:t>
            </a:r>
          </a:p>
          <a:p>
            <a:r>
              <a:rPr lang="en-US" sz="1800" dirty="0" smtClean="0"/>
              <a:t>For </a:t>
            </a:r>
            <a:r>
              <a:rPr lang="en-US" sz="1800" dirty="0"/>
              <a:t>LQCD, as many as </a:t>
            </a:r>
            <a:r>
              <a:rPr lang="en-US" sz="1800" b="1" dirty="0"/>
              <a:t>several thousand cores</a:t>
            </a:r>
            <a:r>
              <a:rPr lang="en-US" sz="1800" dirty="0"/>
              <a:t> are routinely used in a single </a:t>
            </a:r>
            <a:r>
              <a:rPr lang="en-US" sz="1800" dirty="0" smtClean="0"/>
              <a:t>computation</a:t>
            </a:r>
            <a:endParaRPr lang="en-US" sz="1800" dirty="0"/>
          </a:p>
          <a:p>
            <a:r>
              <a:rPr lang="en-US" sz="1800" dirty="0"/>
              <a:t>LQCD computing expertise is leveraged to provide </a:t>
            </a:r>
            <a:r>
              <a:rPr lang="en-US" sz="1800" b="1" dirty="0"/>
              <a:t>parallel computing </a:t>
            </a:r>
            <a:r>
              <a:rPr lang="en-US" sz="1800" dirty="0"/>
              <a:t>to other HEP </a:t>
            </a:r>
            <a:r>
              <a:rPr lang="en-US" sz="1800" dirty="0" smtClean="0"/>
              <a:t>areas</a:t>
            </a:r>
          </a:p>
          <a:p>
            <a:r>
              <a:rPr lang="en-US" sz="1800" dirty="0" smtClean="0"/>
              <a:t>Three separate facilities</a:t>
            </a:r>
          </a:p>
          <a:p>
            <a:pPr lvl="1"/>
            <a:r>
              <a:rPr lang="en-US" sz="1600" dirty="0" smtClean="0"/>
              <a:t>The </a:t>
            </a:r>
            <a:r>
              <a:rPr lang="en-US" sz="1600" dirty="0" err="1"/>
              <a:t>Fermilab</a:t>
            </a:r>
            <a:r>
              <a:rPr lang="en-US" sz="1600" dirty="0"/>
              <a:t> LQCD Facility is part of the DOE Office of Science’s national hardware infrastructure project for lattice field </a:t>
            </a:r>
            <a:r>
              <a:rPr lang="en-US" sz="1600" dirty="0" smtClean="0"/>
              <a:t>theory</a:t>
            </a:r>
          </a:p>
          <a:p>
            <a:pPr lvl="1"/>
            <a:r>
              <a:rPr lang="en-US" sz="1600" dirty="0" smtClean="0"/>
              <a:t>The Wilson facility serves accelerator </a:t>
            </a:r>
            <a:r>
              <a:rPr lang="en-US" sz="1600" dirty="0"/>
              <a:t>simulations and HEP parallel </a:t>
            </a:r>
            <a:r>
              <a:rPr lang="en-US" sz="1600" dirty="0" smtClean="0"/>
              <a:t>computing</a:t>
            </a:r>
          </a:p>
          <a:p>
            <a:pPr lvl="1"/>
            <a:r>
              <a:rPr lang="en-US" sz="1600" dirty="0"/>
              <a:t>Cosmology computing has </a:t>
            </a:r>
            <a:r>
              <a:rPr lang="en-US" sz="1600" dirty="0" smtClean="0"/>
              <a:t>a dedicated </a:t>
            </a:r>
            <a:r>
              <a:rPr lang="en-US" sz="1600" dirty="0" err="1" smtClean="0"/>
              <a:t>Infiniband</a:t>
            </a:r>
            <a:r>
              <a:rPr lang="en-US" sz="1600" dirty="0" smtClean="0"/>
              <a:t> cluster</a:t>
            </a:r>
            <a:endParaRPr lang="en-US" sz="1600" dirty="0"/>
          </a:p>
          <a:p>
            <a:r>
              <a:rPr lang="en-US" sz="1800" dirty="0" smtClean="0"/>
              <a:t>The Wilson facility includes GPUs and </a:t>
            </a:r>
            <a:r>
              <a:rPr lang="en-US" sz="1800" b="1" dirty="0" smtClean="0"/>
              <a:t>Intel Many Integrated Core (MIC)</a:t>
            </a:r>
            <a:r>
              <a:rPr lang="en-US" sz="1800" dirty="0" smtClean="0"/>
              <a:t> </a:t>
            </a:r>
            <a:r>
              <a:rPr lang="en-US" sz="1800" dirty="0"/>
              <a:t>accelerator cards.</a:t>
            </a:r>
          </a:p>
          <a:p>
            <a:r>
              <a:rPr lang="en-US" sz="1800" dirty="0"/>
              <a:t>The </a:t>
            </a:r>
            <a:r>
              <a:rPr lang="en-US" sz="1800" dirty="0" smtClean="0"/>
              <a:t>MIC architecture forms </a:t>
            </a:r>
            <a:r>
              <a:rPr lang="en-US" sz="1800" dirty="0"/>
              <a:t>the basis of </a:t>
            </a:r>
            <a:r>
              <a:rPr lang="en-US" sz="1800" b="1" dirty="0"/>
              <a:t>next-generation</a:t>
            </a:r>
            <a:r>
              <a:rPr lang="en-US" sz="1800" dirty="0"/>
              <a:t> </a:t>
            </a:r>
            <a:r>
              <a:rPr lang="en-US" sz="1800" dirty="0" smtClean="0"/>
              <a:t>Leadership Class Machines across the DOE complex</a:t>
            </a:r>
            <a:endParaRPr lang="en-US" sz="1800"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21</a:t>
            </a:fld>
            <a:endParaRPr lang="en-US" altLang="en-US"/>
          </a:p>
        </p:txBody>
      </p:sp>
      <p:pic>
        <p:nvPicPr>
          <p:cNvPr id="7" name="Picture 6"/>
          <p:cNvPicPr>
            <a:picLocks noChangeAspect="1"/>
          </p:cNvPicPr>
          <p:nvPr/>
        </p:nvPicPr>
        <p:blipFill>
          <a:blip r:embed="rId2"/>
          <a:stretch>
            <a:fillRect/>
          </a:stretch>
        </p:blipFill>
        <p:spPr>
          <a:xfrm>
            <a:off x="4939681" y="6359177"/>
            <a:ext cx="1438912" cy="498823"/>
          </a:xfrm>
          <a:prstGeom prst="rect">
            <a:avLst/>
          </a:prstGeom>
        </p:spPr>
      </p:pic>
    </p:spTree>
    <p:extLst>
      <p:ext uri="{BB962C8B-B14F-4D97-AF65-F5344CB8AC3E}">
        <p14:creationId xmlns:p14="http://schemas.microsoft.com/office/powerpoint/2010/main" val="22396859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Operations &amp; Workflows</a:t>
            </a:r>
            <a:endParaRPr lang="en-US"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22</a:t>
            </a:fld>
            <a:endParaRPr lang="en-US" altLang="en-US"/>
          </a:p>
        </p:txBody>
      </p:sp>
      <p:pic>
        <p:nvPicPr>
          <p:cNvPr id="10" name="Picture 9" descr="pastitsti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50771" y="1555751"/>
            <a:ext cx="4810606" cy="3968750"/>
          </a:xfrm>
          <a:prstGeom prst="rect">
            <a:avLst/>
          </a:prstGeom>
        </p:spPr>
      </p:pic>
      <p:sp>
        <p:nvSpPr>
          <p:cNvPr id="12" name="TextBox 11"/>
          <p:cNvSpPr txBox="1"/>
          <p:nvPr/>
        </p:nvSpPr>
        <p:spPr>
          <a:xfrm>
            <a:off x="1350771" y="1094085"/>
            <a:ext cx="1628120" cy="461665"/>
          </a:xfrm>
          <a:prstGeom prst="rect">
            <a:avLst/>
          </a:prstGeom>
          <a:noFill/>
        </p:spPr>
        <p:txBody>
          <a:bodyPr wrap="none" rtlCol="0">
            <a:spAutoFit/>
          </a:bodyPr>
          <a:lstStyle/>
          <a:p>
            <a:r>
              <a:rPr lang="en-US" dirty="0" err="1" smtClean="0">
                <a:latin typeface="Symbol" charset="2"/>
                <a:cs typeface="Symbol" charset="2"/>
              </a:rPr>
              <a:t>Pastitsio</a:t>
            </a:r>
            <a:endParaRPr lang="en-US" dirty="0">
              <a:latin typeface="Symbol" charset="2"/>
              <a:cs typeface="Symbol" charset="2"/>
            </a:endParaRPr>
          </a:p>
        </p:txBody>
      </p:sp>
      <p:sp>
        <p:nvSpPr>
          <p:cNvPr id="15" name="TextBox 14"/>
          <p:cNvSpPr txBox="1"/>
          <p:nvPr/>
        </p:nvSpPr>
        <p:spPr>
          <a:xfrm>
            <a:off x="4427234" y="2023764"/>
            <a:ext cx="4281791" cy="461665"/>
          </a:xfrm>
          <a:prstGeom prst="rect">
            <a:avLst/>
          </a:prstGeom>
          <a:solidFill>
            <a:schemeClr val="bg1"/>
          </a:solidFill>
        </p:spPr>
        <p:txBody>
          <a:bodyPr wrap="none" rtlCol="0">
            <a:spAutoFit/>
          </a:bodyPr>
          <a:lstStyle/>
          <a:p>
            <a:r>
              <a:rPr lang="en-US" dirty="0" smtClean="0"/>
              <a:t>Science Operations &amp; Workflows</a:t>
            </a:r>
            <a:endParaRPr lang="en-US" dirty="0"/>
          </a:p>
        </p:txBody>
      </p:sp>
      <p:cxnSp>
        <p:nvCxnSpPr>
          <p:cNvPr id="17" name="Straight Arrow Connector 16"/>
          <p:cNvCxnSpPr/>
          <p:nvPr/>
        </p:nvCxnSpPr>
        <p:spPr>
          <a:xfrm flipH="1">
            <a:off x="2778125" y="2238375"/>
            <a:ext cx="1649110" cy="412750"/>
          </a:xfrm>
          <a:prstGeom prst="straightConnector1">
            <a:avLst/>
          </a:prstGeom>
          <a:ln w="76200" cmpd="sng">
            <a:tailEnd type="arrow"/>
          </a:ln>
        </p:spPr>
        <p:style>
          <a:lnRef idx="3">
            <a:schemeClr val="dk1"/>
          </a:lnRef>
          <a:fillRef idx="0">
            <a:schemeClr val="dk1"/>
          </a:fillRef>
          <a:effectRef idx="2">
            <a:schemeClr val="dk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63411" y="6314846"/>
            <a:ext cx="816726" cy="543154"/>
          </a:xfrm>
          <a:prstGeom prst="rect">
            <a:avLst/>
          </a:prstGeom>
        </p:spPr>
      </p:pic>
    </p:spTree>
    <p:extLst>
      <p:ext uri="{BB962C8B-B14F-4D97-AF65-F5344CB8AC3E}">
        <p14:creationId xmlns:p14="http://schemas.microsoft.com/office/powerpoint/2010/main" val="4569564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Operations &amp; </a:t>
            </a:r>
            <a:r>
              <a:rPr lang="en-US" dirty="0" smtClean="0"/>
              <a:t>Workflows</a:t>
            </a:r>
            <a:endParaRPr lang="en-US" dirty="0"/>
          </a:p>
        </p:txBody>
      </p:sp>
      <p:sp>
        <p:nvSpPr>
          <p:cNvPr id="3" name="Content Placeholder 2"/>
          <p:cNvSpPr>
            <a:spLocks noGrp="1"/>
          </p:cNvSpPr>
          <p:nvPr>
            <p:ph idx="1"/>
          </p:nvPr>
        </p:nvSpPr>
        <p:spPr>
          <a:xfrm>
            <a:off x="806450" y="1323899"/>
            <a:ext cx="7464425" cy="4987867"/>
          </a:xfrm>
        </p:spPr>
        <p:txBody>
          <a:bodyPr/>
          <a:lstStyle/>
          <a:p>
            <a:r>
              <a:rPr lang="en-US" sz="2000" dirty="0"/>
              <a:t>Every experiment/project/collaboration has a </a:t>
            </a:r>
            <a:r>
              <a:rPr lang="en-US" sz="2000" b="1" dirty="0"/>
              <a:t>SCD liaison</a:t>
            </a:r>
          </a:p>
          <a:p>
            <a:pPr lvl="1"/>
            <a:r>
              <a:rPr lang="en-US" sz="2000" dirty="0"/>
              <a:t>SCD liaisons are embedded in Scientific Computing and vice-versa – ensuring smooth </a:t>
            </a:r>
            <a:r>
              <a:rPr lang="en-US" sz="2000" dirty="0" smtClean="0"/>
              <a:t>operation </a:t>
            </a:r>
            <a:r>
              <a:rPr lang="en-US" sz="2000" dirty="0"/>
              <a:t>and </a:t>
            </a:r>
            <a:r>
              <a:rPr lang="en-US" sz="2000" dirty="0" smtClean="0"/>
              <a:t>communication</a:t>
            </a:r>
          </a:p>
          <a:p>
            <a:pPr lvl="2"/>
            <a:r>
              <a:rPr lang="en-US" sz="1800" dirty="0" smtClean="0"/>
              <a:t>Access to the kitchen</a:t>
            </a:r>
            <a:endParaRPr lang="en-US" sz="1800" dirty="0"/>
          </a:p>
          <a:p>
            <a:pPr lvl="1"/>
            <a:r>
              <a:rPr lang="en-US" sz="2000" dirty="0"/>
              <a:t>Bi-weekly liaison meetings: experiments are included in management of scientific services</a:t>
            </a:r>
          </a:p>
          <a:p>
            <a:r>
              <a:rPr lang="en-US" sz="2000" b="1" dirty="0"/>
              <a:t>Portfolio Management</a:t>
            </a:r>
            <a:r>
              <a:rPr lang="en-US" sz="2000" dirty="0"/>
              <a:t>: annual review by lab-wide committee of computing resource needs of experiments</a:t>
            </a:r>
          </a:p>
          <a:p>
            <a:pPr lvl="1"/>
            <a:r>
              <a:rPr lang="en-US" sz="2000" dirty="0"/>
              <a:t>SCD works with experiments using an internal review process to prepare</a:t>
            </a:r>
          </a:p>
          <a:p>
            <a:r>
              <a:rPr lang="en-US" sz="2000" b="1" dirty="0" smtClean="0"/>
              <a:t>SCD </a:t>
            </a:r>
            <a:r>
              <a:rPr lang="en-US" sz="2000" b="1" dirty="0"/>
              <a:t>Computing Reviews</a:t>
            </a:r>
            <a:r>
              <a:rPr lang="en-US" sz="2000" dirty="0"/>
              <a:t>: detailed review of experiments’ overall computing readiness and their needs from SCD</a:t>
            </a:r>
          </a:p>
          <a:p>
            <a:pPr lvl="1"/>
            <a:r>
              <a:rPr lang="en-US" sz="1800" dirty="0" err="1" smtClean="0"/>
              <a:t>MicroBooNE</a:t>
            </a:r>
            <a:r>
              <a:rPr lang="en-US" sz="1800" dirty="0" smtClean="0"/>
              <a:t> </a:t>
            </a:r>
            <a:r>
              <a:rPr lang="en-US" sz="1800" dirty="0"/>
              <a:t>and </a:t>
            </a:r>
            <a:r>
              <a:rPr lang="en-US" sz="1800" dirty="0" smtClean="0"/>
              <a:t>mu2e – more to come!</a:t>
            </a:r>
            <a:endParaRPr lang="en-US" sz="1800" dirty="0"/>
          </a:p>
          <a:p>
            <a:pPr lvl="1"/>
            <a:r>
              <a:rPr lang="en-US" sz="1800" dirty="0"/>
              <a:t>Many SCD action items generated</a:t>
            </a:r>
          </a:p>
          <a:p>
            <a:endParaRPr lang="en-US" sz="2000"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23</a:t>
            </a:fld>
            <a:endParaRPr lang="en-US" altLang="en-US"/>
          </a:p>
        </p:txBody>
      </p:sp>
      <p:pic>
        <p:nvPicPr>
          <p:cNvPr id="7" name="Picture 6"/>
          <p:cNvPicPr>
            <a:picLocks noChangeAspect="1"/>
          </p:cNvPicPr>
          <p:nvPr/>
        </p:nvPicPr>
        <p:blipFill>
          <a:blip r:embed="rId2"/>
          <a:stretch>
            <a:fillRect/>
          </a:stretch>
        </p:blipFill>
        <p:spPr>
          <a:xfrm>
            <a:off x="8270875" y="1323899"/>
            <a:ext cx="817348" cy="1209675"/>
          </a:xfrm>
          <a:prstGeom prst="rect">
            <a:avLst/>
          </a:prstGeom>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3209" b="100000" l="0" r="100000"/>
                    </a14:imgEffect>
                  </a14:imgLayer>
                </a14:imgProps>
              </a:ext>
            </a:extLst>
          </a:blip>
          <a:stretch>
            <a:fillRect/>
          </a:stretch>
        </p:blipFill>
        <p:spPr>
          <a:xfrm>
            <a:off x="7986733" y="1009153"/>
            <a:ext cx="1243525" cy="86125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63411" y="6314846"/>
            <a:ext cx="816726" cy="543154"/>
          </a:xfrm>
          <a:prstGeom prst="rect">
            <a:avLst/>
          </a:prstGeom>
        </p:spPr>
      </p:pic>
    </p:spTree>
    <p:extLst>
      <p:ext uri="{BB962C8B-B14F-4D97-AF65-F5344CB8AC3E}">
        <p14:creationId xmlns:p14="http://schemas.microsoft.com/office/powerpoint/2010/main" val="34460857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Operations &amp; </a:t>
            </a:r>
            <a:r>
              <a:rPr lang="en-US" dirty="0" smtClean="0"/>
              <a:t>Workflows</a:t>
            </a:r>
            <a:endParaRPr lang="en-US"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24</a:t>
            </a:fld>
            <a:endParaRPr lang="en-US" altLang="en-US"/>
          </a:p>
        </p:txBody>
      </p:sp>
      <p:pic>
        <p:nvPicPr>
          <p:cNvPr id="7" name="Picture 6" descr="mu2e_hours.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271140"/>
            <a:ext cx="9198856" cy="4888359"/>
          </a:xfrm>
          <a:prstGeom prst="rect">
            <a:avLst/>
          </a:prstGeom>
        </p:spPr>
      </p:pic>
      <p:sp>
        <p:nvSpPr>
          <p:cNvPr id="8" name="TextBox 7"/>
          <p:cNvSpPr txBox="1"/>
          <p:nvPr/>
        </p:nvSpPr>
        <p:spPr>
          <a:xfrm>
            <a:off x="0" y="2033290"/>
            <a:ext cx="995184" cy="584776"/>
          </a:xfrm>
          <a:prstGeom prst="rect">
            <a:avLst/>
          </a:prstGeom>
          <a:solidFill>
            <a:srgbClr val="FFFFFF"/>
          </a:solidFill>
        </p:spPr>
        <p:txBody>
          <a:bodyPr wrap="none" rtlCol="0">
            <a:spAutoFit/>
          </a:bodyPr>
          <a:lstStyle/>
          <a:p>
            <a:r>
              <a:rPr lang="en-US" sz="3200" dirty="0" smtClean="0"/>
              <a:t>300k</a:t>
            </a:r>
            <a:endParaRPr lang="en-US" sz="3200" dirty="0"/>
          </a:p>
        </p:txBody>
      </p:sp>
      <p:cxnSp>
        <p:nvCxnSpPr>
          <p:cNvPr id="9" name="Straight Connector 8"/>
          <p:cNvCxnSpPr/>
          <p:nvPr/>
        </p:nvCxnSpPr>
        <p:spPr>
          <a:xfrm>
            <a:off x="0" y="5715000"/>
            <a:ext cx="9144000" cy="0"/>
          </a:xfrm>
          <a:prstGeom prst="line">
            <a:avLst/>
          </a:prstGeom>
          <a:ln w="76200" cmpd="sng">
            <a:solidFill>
              <a:srgbClr val="FFFF00"/>
            </a:solidFill>
          </a:ln>
          <a:effectLst/>
        </p:spPr>
        <p:style>
          <a:lnRef idx="3">
            <a:schemeClr val="accent6"/>
          </a:lnRef>
          <a:fillRef idx="0">
            <a:schemeClr val="accent6"/>
          </a:fillRef>
          <a:effectRef idx="2">
            <a:schemeClr val="accent6"/>
          </a:effectRef>
          <a:fontRef idx="minor">
            <a:schemeClr val="tx1"/>
          </a:fontRef>
        </p:style>
      </p:cxnSp>
      <p:sp>
        <p:nvSpPr>
          <p:cNvPr id="10" name="TextBox 9"/>
          <p:cNvSpPr txBox="1"/>
          <p:nvPr/>
        </p:nvSpPr>
        <p:spPr>
          <a:xfrm>
            <a:off x="995184" y="4748844"/>
            <a:ext cx="2934693" cy="400110"/>
          </a:xfrm>
          <a:prstGeom prst="rect">
            <a:avLst/>
          </a:prstGeom>
          <a:solidFill>
            <a:srgbClr val="FFFFFF"/>
          </a:solidFill>
          <a:ln>
            <a:solidFill>
              <a:schemeClr val="tx1"/>
            </a:solidFill>
          </a:ln>
        </p:spPr>
        <p:txBody>
          <a:bodyPr wrap="none" rtlCol="0">
            <a:spAutoFit/>
          </a:bodyPr>
          <a:lstStyle/>
          <a:p>
            <a:r>
              <a:rPr lang="en-US" sz="2000" dirty="0" smtClean="0"/>
              <a:t>Mu2e </a:t>
            </a:r>
            <a:r>
              <a:rPr lang="en-US" sz="2000" dirty="0" err="1" smtClean="0"/>
              <a:t>Fermigrid</a:t>
            </a:r>
            <a:r>
              <a:rPr lang="en-US" sz="2000" dirty="0" smtClean="0"/>
              <a:t> allocation</a:t>
            </a:r>
            <a:endParaRPr lang="en-US" sz="2000" dirty="0"/>
          </a:p>
        </p:txBody>
      </p:sp>
      <p:sp>
        <p:nvSpPr>
          <p:cNvPr id="11" name="Down Arrow 10"/>
          <p:cNvSpPr/>
          <p:nvPr/>
        </p:nvSpPr>
        <p:spPr>
          <a:xfrm>
            <a:off x="2565904" y="5148954"/>
            <a:ext cx="443969" cy="488196"/>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TextBox 11"/>
          <p:cNvSpPr txBox="1"/>
          <p:nvPr/>
        </p:nvSpPr>
        <p:spPr>
          <a:xfrm>
            <a:off x="676275" y="867488"/>
            <a:ext cx="7526337" cy="461665"/>
          </a:xfrm>
          <a:prstGeom prst="rect">
            <a:avLst/>
          </a:prstGeom>
          <a:solidFill>
            <a:schemeClr val="bg1"/>
          </a:solidFill>
          <a:ln w="38100" cmpd="sng">
            <a:solidFill>
              <a:srgbClr val="004C97"/>
            </a:solidFill>
          </a:ln>
        </p:spPr>
        <p:txBody>
          <a:bodyPr wrap="square" rtlCol="0">
            <a:spAutoFit/>
          </a:bodyPr>
          <a:lstStyle/>
          <a:p>
            <a:r>
              <a:rPr lang="en-US" u="sng" dirty="0" smtClean="0"/>
              <a:t>Action item</a:t>
            </a:r>
            <a:r>
              <a:rPr lang="en-US" dirty="0" smtClean="0"/>
              <a:t>: help mu2e use opportunistic (OSG) resources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63411" y="6314846"/>
            <a:ext cx="816726" cy="543154"/>
          </a:xfrm>
          <a:prstGeom prst="rect">
            <a:avLst/>
          </a:prstGeom>
        </p:spPr>
      </p:pic>
    </p:spTree>
    <p:extLst>
      <p:ext uri="{BB962C8B-B14F-4D97-AF65-F5344CB8AC3E}">
        <p14:creationId xmlns:p14="http://schemas.microsoft.com/office/powerpoint/2010/main" val="22522638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Operations &amp; </a:t>
            </a:r>
            <a:r>
              <a:rPr lang="en-US" dirty="0" smtClean="0"/>
              <a:t>Workflows</a:t>
            </a:r>
            <a:endParaRPr lang="en-US" dirty="0"/>
          </a:p>
        </p:txBody>
      </p:sp>
      <p:sp>
        <p:nvSpPr>
          <p:cNvPr id="3" name="Content Placeholder 2"/>
          <p:cNvSpPr>
            <a:spLocks noGrp="1"/>
          </p:cNvSpPr>
          <p:nvPr>
            <p:ph idx="1"/>
          </p:nvPr>
        </p:nvSpPr>
        <p:spPr>
          <a:xfrm>
            <a:off x="806450" y="1178665"/>
            <a:ext cx="7464425" cy="4987867"/>
          </a:xfrm>
        </p:spPr>
        <p:txBody>
          <a:bodyPr/>
          <a:lstStyle/>
          <a:p>
            <a:r>
              <a:rPr lang="en-US" sz="1800" b="1" dirty="0"/>
              <a:t>FIFE (Fabric for </a:t>
            </a:r>
            <a:r>
              <a:rPr lang="en-US" sz="1800" b="1" dirty="0" err="1"/>
              <a:t>Fermilab</a:t>
            </a:r>
            <a:r>
              <a:rPr lang="en-US" sz="1800" b="1" dirty="0"/>
              <a:t> Experiments) </a:t>
            </a:r>
            <a:r>
              <a:rPr lang="en-US" sz="1800" dirty="0"/>
              <a:t>project provides common computing services and interfaces that enable experiments to seamlessly use onsite and offsite resources</a:t>
            </a:r>
          </a:p>
          <a:p>
            <a:r>
              <a:rPr lang="en-US" sz="1800" dirty="0"/>
              <a:t>More than a dozen experiments </a:t>
            </a:r>
            <a:r>
              <a:rPr lang="en-US" sz="1800" dirty="0" smtClean="0"/>
              <a:t>participating</a:t>
            </a:r>
          </a:p>
          <a:p>
            <a:endParaRPr lang="en-US" sz="1800"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25</a:t>
            </a:fld>
            <a:endParaRPr lang="en-US" altLang="en-US"/>
          </a:p>
        </p:txBody>
      </p:sp>
      <p:pic>
        <p:nvPicPr>
          <p:cNvPr id="7" name="Content Placeholder 7" descr="Screen Shot 2013-10-24 at 4.33.44 PM.p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t="-10046" b="-10046"/>
          <a:stretch>
            <a:fillRect/>
          </a:stretch>
        </p:blipFill>
        <p:spPr>
          <a:xfrm>
            <a:off x="2270470" y="2457646"/>
            <a:ext cx="4179543" cy="2350993"/>
          </a:xfrm>
          <a:prstGeom prst="rect">
            <a:avLst/>
          </a:prstGeom>
        </p:spPr>
      </p:pic>
      <p:pic>
        <p:nvPicPr>
          <p:cNvPr id="8" name="Picture 7"/>
          <p:cNvPicPr>
            <a:picLocks noChangeAspect="1"/>
          </p:cNvPicPr>
          <p:nvPr/>
        </p:nvPicPr>
        <p:blipFill>
          <a:blip r:embed="rId3"/>
          <a:stretch>
            <a:fillRect/>
          </a:stretch>
        </p:blipFill>
        <p:spPr>
          <a:xfrm>
            <a:off x="7286623" y="2207765"/>
            <a:ext cx="1821563" cy="1246633"/>
          </a:xfrm>
          <a:prstGeom prst="rect">
            <a:avLst/>
          </a:prstGeom>
        </p:spPr>
      </p:pic>
      <p:sp>
        <p:nvSpPr>
          <p:cNvPr id="10" name="Content Placeholder 2"/>
          <p:cNvSpPr txBox="1">
            <a:spLocks/>
          </p:cNvSpPr>
          <p:nvPr/>
        </p:nvSpPr>
        <p:spPr>
          <a:xfrm>
            <a:off x="806450" y="4285257"/>
            <a:ext cx="7464425" cy="1739900"/>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00009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00009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00009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00009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00009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1800" dirty="0" smtClean="0"/>
          </a:p>
          <a:p>
            <a:r>
              <a:rPr lang="en-US" sz="1800" b="1" dirty="0" smtClean="0"/>
              <a:t>Offline Production Operations Group</a:t>
            </a:r>
          </a:p>
          <a:p>
            <a:pPr lvl="1"/>
            <a:r>
              <a:rPr lang="en-US" sz="1800" dirty="0" smtClean="0"/>
              <a:t>Leveraging CMS experience, operations group was established to run large scale production workflows for </a:t>
            </a:r>
            <a:r>
              <a:rPr lang="en-US" sz="1800" dirty="0" err="1" smtClean="0"/>
              <a:t>Fermilab</a:t>
            </a:r>
            <a:r>
              <a:rPr lang="en-US" sz="1800" dirty="0" smtClean="0"/>
              <a:t> experiments</a:t>
            </a:r>
          </a:p>
          <a:p>
            <a:pPr lvl="1"/>
            <a:r>
              <a:rPr lang="en-US" sz="1800" dirty="0" smtClean="0"/>
              <a:t>Successfully being used by </a:t>
            </a:r>
            <a:r>
              <a:rPr lang="en-US" sz="1800" dirty="0" err="1" smtClean="0"/>
              <a:t>NOvA</a:t>
            </a:r>
            <a:r>
              <a:rPr lang="en-US" sz="1800" dirty="0" smtClean="0"/>
              <a:t>, </a:t>
            </a:r>
            <a:r>
              <a:rPr lang="en-US" sz="1800" dirty="0" err="1" smtClean="0"/>
              <a:t>MINERvA</a:t>
            </a:r>
            <a:r>
              <a:rPr lang="en-US" sz="1800" dirty="0" smtClean="0"/>
              <a:t>, MINOS+; </a:t>
            </a:r>
            <a:r>
              <a:rPr lang="en-US" sz="1800" dirty="0" err="1" smtClean="0"/>
              <a:t>MicroBooNE</a:t>
            </a:r>
            <a:r>
              <a:rPr lang="en-US" sz="1800" dirty="0" smtClean="0"/>
              <a:t> and Mu2e to follow</a:t>
            </a:r>
            <a:endParaRPr lang="en-US" sz="18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63411" y="6314846"/>
            <a:ext cx="816726" cy="543154"/>
          </a:xfrm>
          <a:prstGeom prst="rect">
            <a:avLst/>
          </a:prstGeom>
        </p:spPr>
      </p:pic>
    </p:spTree>
    <p:extLst>
      <p:ext uri="{BB962C8B-B14F-4D97-AF65-F5344CB8AC3E}">
        <p14:creationId xmlns:p14="http://schemas.microsoft.com/office/powerpoint/2010/main" val="23759071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Integration, Research</a:t>
            </a:r>
            <a:endParaRPr lang="en-US"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26</a:t>
            </a:fld>
            <a:endParaRPr lang="en-US" altLang="en-US"/>
          </a:p>
        </p:txBody>
      </p:sp>
      <p:pic>
        <p:nvPicPr>
          <p:cNvPr id="10" name="Picture 9" descr="pastitsti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50771" y="1555751"/>
            <a:ext cx="4810606" cy="3968750"/>
          </a:xfrm>
          <a:prstGeom prst="rect">
            <a:avLst/>
          </a:prstGeom>
        </p:spPr>
      </p:pic>
      <p:sp>
        <p:nvSpPr>
          <p:cNvPr id="12" name="TextBox 11"/>
          <p:cNvSpPr txBox="1"/>
          <p:nvPr/>
        </p:nvSpPr>
        <p:spPr>
          <a:xfrm>
            <a:off x="1350771" y="1094085"/>
            <a:ext cx="1628120" cy="461665"/>
          </a:xfrm>
          <a:prstGeom prst="rect">
            <a:avLst/>
          </a:prstGeom>
          <a:noFill/>
        </p:spPr>
        <p:txBody>
          <a:bodyPr wrap="none" rtlCol="0">
            <a:spAutoFit/>
          </a:bodyPr>
          <a:lstStyle/>
          <a:p>
            <a:r>
              <a:rPr lang="en-US" dirty="0" err="1" smtClean="0">
                <a:latin typeface="Symbol" charset="2"/>
                <a:cs typeface="Symbol" charset="2"/>
              </a:rPr>
              <a:t>Pastitsio</a:t>
            </a:r>
            <a:endParaRPr lang="en-US" dirty="0">
              <a:latin typeface="Symbol" charset="2"/>
              <a:cs typeface="Symbol" charset="2"/>
            </a:endParaRPr>
          </a:p>
        </p:txBody>
      </p:sp>
      <p:sp>
        <p:nvSpPr>
          <p:cNvPr id="14" name="TextBox 13"/>
          <p:cNvSpPr txBox="1"/>
          <p:nvPr/>
        </p:nvSpPr>
        <p:spPr>
          <a:xfrm>
            <a:off x="6366501" y="3189843"/>
            <a:ext cx="1954532" cy="1200328"/>
          </a:xfrm>
          <a:prstGeom prst="rect">
            <a:avLst/>
          </a:prstGeom>
          <a:noFill/>
        </p:spPr>
        <p:txBody>
          <a:bodyPr wrap="none" rtlCol="0">
            <a:spAutoFit/>
          </a:bodyPr>
          <a:lstStyle/>
          <a:p>
            <a:r>
              <a:rPr lang="en-US" dirty="0"/>
              <a:t>Development</a:t>
            </a:r>
            <a:r>
              <a:rPr lang="en-US" dirty="0" smtClean="0"/>
              <a:t>,</a:t>
            </a:r>
          </a:p>
          <a:p>
            <a:r>
              <a:rPr lang="en-US" dirty="0" smtClean="0"/>
              <a:t>Integration</a:t>
            </a:r>
            <a:r>
              <a:rPr lang="en-US" dirty="0"/>
              <a:t>, </a:t>
            </a:r>
            <a:endParaRPr lang="en-US" dirty="0" smtClean="0"/>
          </a:p>
          <a:p>
            <a:r>
              <a:rPr lang="en-US" dirty="0" smtClean="0"/>
              <a:t>Research</a:t>
            </a:r>
            <a:endParaRPr lang="en-US" dirty="0"/>
          </a:p>
        </p:txBody>
      </p:sp>
      <p:cxnSp>
        <p:nvCxnSpPr>
          <p:cNvPr id="24" name="Straight Arrow Connector 23"/>
          <p:cNvCxnSpPr>
            <a:stCxn id="14" idx="1"/>
          </p:cNvCxnSpPr>
          <p:nvPr/>
        </p:nvCxnSpPr>
        <p:spPr>
          <a:xfrm flipH="1">
            <a:off x="3968750" y="3790007"/>
            <a:ext cx="2397751" cy="600164"/>
          </a:xfrm>
          <a:prstGeom prst="straightConnector1">
            <a:avLst/>
          </a:prstGeom>
          <a:ln w="76200" cmpd="sng">
            <a:tailEnd type="arrow"/>
          </a:ln>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62673" y="6064805"/>
            <a:ext cx="998704" cy="793195"/>
          </a:xfrm>
          <a:prstGeom prst="rect">
            <a:avLst/>
          </a:prstGeom>
        </p:spPr>
      </p:pic>
    </p:spTree>
    <p:extLst>
      <p:ext uri="{BB962C8B-B14F-4D97-AF65-F5344CB8AC3E}">
        <p14:creationId xmlns:p14="http://schemas.microsoft.com/office/powerpoint/2010/main" val="1236585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and </a:t>
            </a:r>
            <a:r>
              <a:rPr lang="en-US" dirty="0" err="1" smtClean="0"/>
              <a:t>LArSoft</a:t>
            </a:r>
            <a:endParaRPr lang="en-US" dirty="0"/>
          </a:p>
        </p:txBody>
      </p:sp>
      <p:sp>
        <p:nvSpPr>
          <p:cNvPr id="3" name="Content Placeholder 2"/>
          <p:cNvSpPr>
            <a:spLocks noGrp="1"/>
          </p:cNvSpPr>
          <p:nvPr>
            <p:ph idx="1"/>
          </p:nvPr>
        </p:nvSpPr>
        <p:spPr>
          <a:xfrm>
            <a:off x="806451" y="1285875"/>
            <a:ext cx="7289800" cy="4745038"/>
          </a:xfrm>
        </p:spPr>
        <p:txBody>
          <a:bodyPr/>
          <a:lstStyle/>
          <a:p>
            <a:pPr>
              <a:lnSpc>
                <a:spcPct val="110000"/>
              </a:lnSpc>
            </a:pPr>
            <a:r>
              <a:rPr lang="en-US" sz="2000" b="1" dirty="0"/>
              <a:t>art</a:t>
            </a:r>
            <a:r>
              <a:rPr lang="en-US" sz="2000" dirty="0"/>
              <a:t>: application software framework, developed at </a:t>
            </a:r>
            <a:r>
              <a:rPr lang="en-US" sz="2000" dirty="0" err="1"/>
              <a:t>Fermilab</a:t>
            </a:r>
            <a:r>
              <a:rPr lang="en-US" sz="2000" dirty="0"/>
              <a:t> for </a:t>
            </a:r>
            <a:r>
              <a:rPr lang="en-US" sz="2000" dirty="0" err="1"/>
              <a:t>muon</a:t>
            </a:r>
            <a:r>
              <a:rPr lang="en-US" sz="2000" dirty="0"/>
              <a:t>, neutrino (and other) experiments</a:t>
            </a:r>
          </a:p>
          <a:p>
            <a:pPr lvl="1">
              <a:lnSpc>
                <a:spcPct val="110000"/>
              </a:lnSpc>
            </a:pPr>
            <a:r>
              <a:rPr lang="en-US" sz="1800" dirty="0"/>
              <a:t>Framework allows </a:t>
            </a:r>
            <a:r>
              <a:rPr lang="en-US" sz="1800" b="1" dirty="0"/>
              <a:t>shared development and support among experiments  </a:t>
            </a:r>
          </a:p>
          <a:p>
            <a:pPr>
              <a:lnSpc>
                <a:spcPct val="110000"/>
              </a:lnSpc>
            </a:pPr>
            <a:r>
              <a:rPr lang="en-US" sz="2000" b="1" dirty="0" err="1"/>
              <a:t>LArSoft</a:t>
            </a:r>
            <a:r>
              <a:rPr lang="en-US" sz="2000" b="1" dirty="0"/>
              <a:t>: </a:t>
            </a:r>
            <a:r>
              <a:rPr lang="en-US" sz="2000" dirty="0"/>
              <a:t>common simulation, reconstruction and analysis toolkit for </a:t>
            </a:r>
            <a:r>
              <a:rPr lang="en-US" sz="2000" dirty="0" err="1"/>
              <a:t>LAr</a:t>
            </a:r>
            <a:r>
              <a:rPr lang="en-US" sz="2000" dirty="0"/>
              <a:t> TPC experiments, built on top of art</a:t>
            </a:r>
          </a:p>
          <a:p>
            <a:pPr lvl="1">
              <a:lnSpc>
                <a:spcPct val="110000"/>
              </a:lnSpc>
            </a:pPr>
            <a:r>
              <a:rPr lang="en-US" sz="1800" dirty="0" err="1"/>
              <a:t>LArSoft</a:t>
            </a:r>
            <a:r>
              <a:rPr lang="en-US" sz="1800" dirty="0"/>
              <a:t> is managed by </a:t>
            </a:r>
            <a:r>
              <a:rPr lang="en-US" sz="1800" dirty="0" err="1"/>
              <a:t>Fermilab</a:t>
            </a:r>
            <a:r>
              <a:rPr lang="en-US" sz="1800" dirty="0"/>
              <a:t> with</a:t>
            </a:r>
            <a:r>
              <a:rPr lang="en-US" sz="1800" b="1" dirty="0"/>
              <a:t> contributions from all </a:t>
            </a:r>
            <a:r>
              <a:rPr lang="en-US" sz="1800" b="1" dirty="0" err="1"/>
              <a:t>LAr</a:t>
            </a:r>
            <a:r>
              <a:rPr lang="en-US" sz="1800" b="1" dirty="0"/>
              <a:t> </a:t>
            </a:r>
            <a:r>
              <a:rPr lang="en-US" sz="1800" b="1" dirty="0" smtClean="0"/>
              <a:t>experiments</a:t>
            </a:r>
          </a:p>
          <a:p>
            <a:pPr>
              <a:lnSpc>
                <a:spcPct val="110000"/>
              </a:lnSpc>
            </a:pPr>
            <a:r>
              <a:rPr lang="en-US" sz="2000" b="1" dirty="0" err="1" smtClean="0"/>
              <a:t>Artdaq</a:t>
            </a:r>
            <a:r>
              <a:rPr lang="en-US" sz="2000" b="1" dirty="0" smtClean="0"/>
              <a:t>: </a:t>
            </a:r>
            <a:r>
              <a:rPr lang="en-US" sz="2000" dirty="0" smtClean="0"/>
              <a:t>data acquisition toolkit for particle physics</a:t>
            </a:r>
          </a:p>
          <a:p>
            <a:pPr lvl="1">
              <a:lnSpc>
                <a:spcPct val="110000"/>
              </a:lnSpc>
            </a:pPr>
            <a:r>
              <a:rPr lang="en-US" sz="1800" dirty="0" smtClean="0"/>
              <a:t>Uses </a:t>
            </a:r>
            <a:r>
              <a:rPr lang="en-US" sz="1800" i="1" dirty="0" smtClean="0"/>
              <a:t>art</a:t>
            </a:r>
            <a:r>
              <a:rPr lang="en-US" sz="1800" dirty="0" smtClean="0"/>
              <a:t> in offline and online contexts</a:t>
            </a:r>
          </a:p>
          <a:p>
            <a:pPr>
              <a:lnSpc>
                <a:spcPct val="110000"/>
              </a:lnSpc>
            </a:pPr>
            <a:r>
              <a:rPr lang="en-US" sz="2000" u="sng" dirty="0" smtClean="0"/>
              <a:t>Action item</a:t>
            </a:r>
            <a:r>
              <a:rPr lang="en-US" sz="2000" dirty="0" smtClean="0"/>
              <a:t>: help profile </a:t>
            </a:r>
            <a:r>
              <a:rPr lang="en-US" sz="2000" dirty="0" err="1" smtClean="0"/>
              <a:t>LArSoft</a:t>
            </a:r>
            <a:r>
              <a:rPr lang="en-US" sz="2000" dirty="0" smtClean="0"/>
              <a:t> performance for </a:t>
            </a:r>
            <a:r>
              <a:rPr lang="en-US" sz="2000" smtClean="0"/>
              <a:t>MicroBooNE</a:t>
            </a:r>
            <a:endParaRPr lang="en-US" sz="2000" dirty="0"/>
          </a:p>
          <a:p>
            <a:pPr lvl="1">
              <a:lnSpc>
                <a:spcPct val="110000"/>
              </a:lnSpc>
            </a:pPr>
            <a:r>
              <a:rPr lang="en-US" sz="1800" dirty="0" smtClean="0"/>
              <a:t>SCD analysis yielded ideas that will optimize CPU by </a:t>
            </a:r>
            <a:r>
              <a:rPr lang="en-US" sz="1800" b="1" dirty="0" smtClean="0"/>
              <a:t>25-30%</a:t>
            </a:r>
          </a:p>
          <a:p>
            <a:pPr>
              <a:lnSpc>
                <a:spcPct val="110000"/>
              </a:lnSpc>
            </a:pPr>
            <a:r>
              <a:rPr lang="en-US" sz="2000" b="1" dirty="0" smtClean="0"/>
              <a:t>Art/</a:t>
            </a:r>
            <a:r>
              <a:rPr lang="en-US" sz="2000" b="1" dirty="0" err="1" smtClean="0"/>
              <a:t>LArSoft</a:t>
            </a:r>
            <a:r>
              <a:rPr lang="en-US" sz="2000" b="1" dirty="0" smtClean="0"/>
              <a:t> course: August 3-7 2015</a:t>
            </a:r>
          </a:p>
          <a:p>
            <a:pPr lvl="1">
              <a:lnSpc>
                <a:spcPct val="110000"/>
              </a:lnSpc>
            </a:pPr>
            <a:r>
              <a:rPr lang="en-US" sz="1800" b="1" dirty="0" smtClean="0"/>
              <a:t>Still a few slots open!</a:t>
            </a:r>
            <a:endParaRPr lang="en-US" dirty="0" smtClean="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27</a:t>
            </a:fld>
            <a:endParaRPr lang="en-US" alt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62673" y="6064805"/>
            <a:ext cx="998704" cy="793195"/>
          </a:xfrm>
          <a:prstGeom prst="rect">
            <a:avLst/>
          </a:prstGeom>
        </p:spPr>
      </p:pic>
    </p:spTree>
    <p:extLst>
      <p:ext uri="{BB962C8B-B14F-4D97-AF65-F5344CB8AC3E}">
        <p14:creationId xmlns:p14="http://schemas.microsoft.com/office/powerpoint/2010/main" val="59265738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Accelerator Modeling</a:t>
            </a:r>
            <a:endParaRPr lang="en-US" dirty="0"/>
          </a:p>
        </p:txBody>
      </p:sp>
      <p:sp>
        <p:nvSpPr>
          <p:cNvPr id="3" name="Content Placeholder 2"/>
          <p:cNvSpPr>
            <a:spLocks noGrp="1"/>
          </p:cNvSpPr>
          <p:nvPr>
            <p:ph idx="1"/>
          </p:nvPr>
        </p:nvSpPr>
        <p:spPr/>
        <p:txBody>
          <a:bodyPr/>
          <a:lstStyle/>
          <a:p>
            <a:r>
              <a:rPr lang="en-US" dirty="0" err="1" smtClean="0"/>
              <a:t>Fermilab</a:t>
            </a:r>
            <a:r>
              <a:rPr lang="en-US" dirty="0" smtClean="0"/>
              <a:t> </a:t>
            </a:r>
            <a:r>
              <a:rPr lang="en-US" b="1" dirty="0" smtClean="0"/>
              <a:t>leads</a:t>
            </a:r>
            <a:r>
              <a:rPr lang="en-US" dirty="0" smtClean="0"/>
              <a:t> the Community Project for Accelerator Science and Simulation (</a:t>
            </a:r>
            <a:r>
              <a:rPr lang="en-US" b="1" dirty="0" err="1" smtClean="0"/>
              <a:t>ComPASS</a:t>
            </a:r>
            <a:r>
              <a:rPr lang="en-US" dirty="0" smtClean="0"/>
              <a:t>), funded by </a:t>
            </a:r>
            <a:r>
              <a:rPr lang="en-US" dirty="0" err="1" smtClean="0"/>
              <a:t>SciDac</a:t>
            </a:r>
            <a:r>
              <a:rPr lang="en-US" dirty="0" smtClean="0"/>
              <a:t> 3</a:t>
            </a:r>
          </a:p>
          <a:p>
            <a:pPr lvl="1"/>
            <a:r>
              <a:rPr lang="en-US" dirty="0" smtClean="0"/>
              <a:t>Develop and deploy state</a:t>
            </a:r>
            <a:r>
              <a:rPr lang="en-US" dirty="0"/>
              <a:t>-of-the-art accelerator modeling tools that </a:t>
            </a:r>
            <a:r>
              <a:rPr lang="en-US" dirty="0" smtClean="0"/>
              <a:t>use </a:t>
            </a:r>
          </a:p>
          <a:p>
            <a:pPr lvl="2"/>
            <a:r>
              <a:rPr lang="en-US" dirty="0" smtClean="0"/>
              <a:t>the </a:t>
            </a:r>
            <a:r>
              <a:rPr lang="en-US" dirty="0"/>
              <a:t>most advanced algorithms on the latest most powerful </a:t>
            </a:r>
            <a:r>
              <a:rPr lang="en-US" dirty="0" smtClean="0"/>
              <a:t>supercomputers</a:t>
            </a:r>
          </a:p>
          <a:p>
            <a:pPr lvl="2"/>
            <a:r>
              <a:rPr lang="en-US" dirty="0" smtClean="0"/>
              <a:t>cutting</a:t>
            </a:r>
            <a:r>
              <a:rPr lang="en-US" dirty="0"/>
              <a:t>-edge non-linear parameter optimization and uncertainty quantification </a:t>
            </a:r>
            <a:r>
              <a:rPr lang="en-US" dirty="0" smtClean="0"/>
              <a:t>methods</a:t>
            </a:r>
          </a:p>
          <a:p>
            <a:pPr lvl="1"/>
            <a:r>
              <a:rPr lang="en-US" b="1" dirty="0" err="1"/>
              <a:t>Synergia</a:t>
            </a:r>
            <a:r>
              <a:rPr lang="en-US" dirty="0"/>
              <a:t> </a:t>
            </a:r>
            <a:r>
              <a:rPr lang="en-US" dirty="0" smtClean="0"/>
              <a:t>(</a:t>
            </a:r>
            <a:r>
              <a:rPr lang="en-US" dirty="0" err="1" smtClean="0">
                <a:latin typeface="Symbol" charset="2"/>
                <a:cs typeface="Symbol" charset="2"/>
              </a:rPr>
              <a:t>Sunergia</a:t>
            </a:r>
            <a:r>
              <a:rPr lang="en-US" dirty="0" smtClean="0"/>
              <a:t>) is </a:t>
            </a:r>
            <a:r>
              <a:rPr lang="en-US" dirty="0"/>
              <a:t>a beam dynamics framework developed at </a:t>
            </a:r>
            <a:r>
              <a:rPr lang="en-US" dirty="0" err="1" smtClean="0"/>
              <a:t>Fermilab</a:t>
            </a:r>
            <a:endParaRPr lang="en-US" dirty="0"/>
          </a:p>
          <a:p>
            <a:pPr lvl="2"/>
            <a:r>
              <a:rPr lang="en-US" dirty="0" smtClean="0"/>
              <a:t>Scales from desktop computers to supercomputers</a:t>
            </a:r>
          </a:p>
          <a:p>
            <a:pPr lvl="2"/>
            <a:r>
              <a:rPr lang="en-US" dirty="0" smtClean="0"/>
              <a:t>Performed largest beam dynamics simulation ever:</a:t>
            </a:r>
            <a:br>
              <a:rPr lang="en-US" dirty="0" smtClean="0"/>
            </a:br>
            <a:r>
              <a:rPr lang="en-US" dirty="0" smtClean="0"/>
              <a:t>71 steps/turn, 7.1 </a:t>
            </a:r>
            <a:r>
              <a:rPr lang="en-US" dirty="0" err="1" smtClean="0"/>
              <a:t>Msteps</a:t>
            </a:r>
            <a:r>
              <a:rPr lang="en-US" dirty="0" smtClean="0"/>
              <a:t>, 4.1 </a:t>
            </a:r>
            <a:r>
              <a:rPr lang="en-US" dirty="0" err="1" smtClean="0"/>
              <a:t>Mparticles</a:t>
            </a:r>
            <a:r>
              <a:rPr lang="en-US" dirty="0"/>
              <a:t/>
            </a:r>
            <a:br>
              <a:rPr lang="en-US" dirty="0"/>
            </a:br>
            <a:r>
              <a:rPr lang="en-US" dirty="0" smtClean="0"/>
              <a:t>1.2 x 10</a:t>
            </a:r>
            <a:r>
              <a:rPr lang="en-US" baseline="30000" dirty="0" smtClean="0"/>
              <a:t>15</a:t>
            </a:r>
            <a:r>
              <a:rPr lang="en-US" dirty="0" smtClean="0"/>
              <a:t> calls to “drift”</a:t>
            </a:r>
            <a:endParaRPr lang="en-US" dirty="0"/>
          </a:p>
          <a:p>
            <a:pPr lvl="2"/>
            <a:endParaRPr lang="en-US" dirty="0" smtClean="0"/>
          </a:p>
          <a:p>
            <a:endParaRPr lang="en-US" dirty="0"/>
          </a:p>
          <a:p>
            <a:pPr lvl="1"/>
            <a:endParaRPr lang="en-US" dirty="0"/>
          </a:p>
          <a:p>
            <a:pPr lvl="1"/>
            <a:endParaRPr lang="en-US" dirty="0" smtClean="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28</a:t>
            </a:fld>
            <a:endParaRPr lang="en-US" alt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62673" y="6064805"/>
            <a:ext cx="998704" cy="793195"/>
          </a:xfrm>
          <a:prstGeom prst="rect">
            <a:avLst/>
          </a:prstGeom>
        </p:spPr>
      </p:pic>
      <p:sp>
        <p:nvSpPr>
          <p:cNvPr id="8" name="TextBox 7"/>
          <p:cNvSpPr txBox="1"/>
          <p:nvPr/>
        </p:nvSpPr>
        <p:spPr>
          <a:xfrm>
            <a:off x="4469576" y="2960993"/>
            <a:ext cx="184666" cy="400110"/>
          </a:xfrm>
          <a:prstGeom prst="rect">
            <a:avLst/>
          </a:prstGeom>
          <a:noFill/>
        </p:spPr>
        <p:txBody>
          <a:bodyPr wrap="none" rtlCol="0">
            <a:spAutoFit/>
          </a:bodyPr>
          <a:lstStyle/>
          <a:p>
            <a:pPr algn="ctr"/>
            <a:endParaRPr lang="en-US" sz="2000" dirty="0">
              <a:latin typeface="+mj-lt"/>
            </a:endParaRPr>
          </a:p>
        </p:txBody>
      </p:sp>
    </p:spTree>
    <p:extLst>
      <p:ext uri="{BB962C8B-B14F-4D97-AF65-F5344CB8AC3E}">
        <p14:creationId xmlns:p14="http://schemas.microsoft.com/office/powerpoint/2010/main" val="7039752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and Detector Simulation</a:t>
            </a:r>
            <a:endParaRPr lang="en-US" dirty="0"/>
          </a:p>
        </p:txBody>
      </p:sp>
      <p:sp>
        <p:nvSpPr>
          <p:cNvPr id="3" name="Content Placeholder 2"/>
          <p:cNvSpPr>
            <a:spLocks noGrp="1"/>
          </p:cNvSpPr>
          <p:nvPr>
            <p:ph idx="1"/>
          </p:nvPr>
        </p:nvSpPr>
        <p:spPr>
          <a:xfrm>
            <a:off x="806450" y="1217556"/>
            <a:ext cx="7464425" cy="4987867"/>
          </a:xfrm>
        </p:spPr>
        <p:txBody>
          <a:bodyPr/>
          <a:lstStyle/>
          <a:p>
            <a:r>
              <a:rPr lang="en-US" b="1" dirty="0" err="1" smtClean="0"/>
              <a:t>Pythia</a:t>
            </a:r>
            <a:r>
              <a:rPr lang="en-US" dirty="0" smtClean="0"/>
              <a:t>: generator of collider events involving theoretical models and Monte Carlo techniques</a:t>
            </a:r>
          </a:p>
          <a:p>
            <a:r>
              <a:rPr lang="en-US" b="1" dirty="0" smtClean="0"/>
              <a:t>GENIE</a:t>
            </a:r>
            <a:r>
              <a:rPr lang="en-US" dirty="0" smtClean="0"/>
              <a:t>: generator of neutrino events </a:t>
            </a:r>
            <a:r>
              <a:rPr lang="en-US" dirty="0" err="1" smtClean="0"/>
              <a:t>inlcuding</a:t>
            </a:r>
            <a:r>
              <a:rPr lang="en-US" dirty="0" smtClean="0"/>
              <a:t> 1</a:t>
            </a:r>
            <a:r>
              <a:rPr lang="en-US" baseline="30000" dirty="0" smtClean="0"/>
              <a:t>st</a:t>
            </a:r>
            <a:r>
              <a:rPr lang="en-US" dirty="0" smtClean="0"/>
              <a:t> interaction of neutrino with matter in targets and detectors</a:t>
            </a:r>
          </a:p>
          <a:p>
            <a:r>
              <a:rPr lang="en-US" b="1" dirty="0" err="1" smtClean="0"/>
              <a:t>Geant</a:t>
            </a:r>
            <a:r>
              <a:rPr lang="en-US" b="1" dirty="0" smtClean="0"/>
              <a:t> 4</a:t>
            </a:r>
            <a:r>
              <a:rPr lang="en-US" dirty="0" smtClean="0"/>
              <a:t>: detector simulation toolkit that models the passage of particles through matter and EM fields</a:t>
            </a:r>
          </a:p>
          <a:p>
            <a:endParaRPr lang="en-US" dirty="0" smtClean="0"/>
          </a:p>
          <a:p>
            <a:r>
              <a:rPr lang="en-US" dirty="0" smtClean="0"/>
              <a:t>We are part of the </a:t>
            </a:r>
            <a:r>
              <a:rPr lang="en-US" dirty="0" err="1" smtClean="0"/>
              <a:t>Pythia</a:t>
            </a:r>
            <a:r>
              <a:rPr lang="en-US" dirty="0" smtClean="0"/>
              <a:t> development team, an institutional member of the GENIE and Geant4 collaborations, and partner with CERN on next-generation R&amp;D for </a:t>
            </a:r>
            <a:r>
              <a:rPr lang="en-US" dirty="0" err="1" smtClean="0"/>
              <a:t>Geant</a:t>
            </a:r>
            <a:endParaRPr lang="en-US" dirty="0" smtClean="0"/>
          </a:p>
          <a:p>
            <a:endParaRPr lang="en-US" b="1"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29</a:t>
            </a:fld>
            <a:endParaRPr lang="en-US" alt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62673" y="6064805"/>
            <a:ext cx="998704" cy="793195"/>
          </a:xfrm>
          <a:prstGeom prst="rect">
            <a:avLst/>
          </a:prstGeom>
        </p:spPr>
      </p:pic>
    </p:spTree>
    <p:extLst>
      <p:ext uri="{BB962C8B-B14F-4D97-AF65-F5344CB8AC3E}">
        <p14:creationId xmlns:p14="http://schemas.microsoft.com/office/powerpoint/2010/main" val="38692270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FNAL Computing Sector – Organization in 2015</a:t>
            </a:r>
            <a:endParaRPr lang="en-US"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3</a:t>
            </a:fld>
            <a:endParaRPr lang="en-US" alt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26270" y="1051474"/>
            <a:ext cx="990233" cy="1487825"/>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67942" y="2906379"/>
            <a:ext cx="1075106" cy="1469570"/>
          </a:xfrm>
          <a:prstGeom prst="rect">
            <a:avLst/>
          </a:prstGeom>
        </p:spPr>
      </p:pic>
      <p:sp>
        <p:nvSpPr>
          <p:cNvPr id="12" name="TextBox 11"/>
          <p:cNvSpPr txBox="1"/>
          <p:nvPr/>
        </p:nvSpPr>
        <p:spPr>
          <a:xfrm>
            <a:off x="3779035" y="2526805"/>
            <a:ext cx="1484702" cy="830997"/>
          </a:xfrm>
          <a:prstGeom prst="rect">
            <a:avLst/>
          </a:prstGeom>
          <a:noFill/>
        </p:spPr>
        <p:txBody>
          <a:bodyPr wrap="none" rtlCol="0">
            <a:spAutoFit/>
          </a:bodyPr>
          <a:lstStyle/>
          <a:p>
            <a:r>
              <a:rPr lang="en-US" strike="sngStrike" dirty="0" smtClean="0"/>
              <a:t>Acting</a:t>
            </a:r>
            <a:r>
              <a:rPr lang="en-US" dirty="0" smtClean="0"/>
              <a:t> CIO</a:t>
            </a:r>
          </a:p>
          <a:p>
            <a:r>
              <a:rPr lang="en-US" dirty="0" smtClean="0"/>
              <a:t>Rob </a:t>
            </a:r>
            <a:r>
              <a:rPr lang="en-US" dirty="0" err="1" smtClean="0"/>
              <a:t>Roser</a:t>
            </a:r>
            <a:endParaRPr lang="en-US" dirty="0" smtClean="0"/>
          </a:p>
        </p:txBody>
      </p:sp>
      <p:sp>
        <p:nvSpPr>
          <p:cNvPr id="13" name="TextBox 12"/>
          <p:cNvSpPr txBox="1"/>
          <p:nvPr/>
        </p:nvSpPr>
        <p:spPr>
          <a:xfrm>
            <a:off x="228600" y="4394210"/>
            <a:ext cx="3004398" cy="830997"/>
          </a:xfrm>
          <a:prstGeom prst="rect">
            <a:avLst/>
          </a:prstGeom>
          <a:noFill/>
        </p:spPr>
        <p:txBody>
          <a:bodyPr wrap="none" rtlCol="0">
            <a:spAutoFit/>
          </a:bodyPr>
          <a:lstStyle/>
          <a:p>
            <a:r>
              <a:rPr lang="en-US" dirty="0" smtClean="0"/>
              <a:t>Scientific Computing</a:t>
            </a:r>
          </a:p>
          <a:p>
            <a:pPr algn="ctr"/>
            <a:r>
              <a:rPr lang="en-US" dirty="0" err="1" smtClean="0"/>
              <a:t>Panagiotis</a:t>
            </a:r>
            <a:r>
              <a:rPr lang="en-US" dirty="0" smtClean="0"/>
              <a:t> </a:t>
            </a:r>
            <a:r>
              <a:rPr lang="en-US" dirty="0" err="1" smtClean="0"/>
              <a:t>Spentzouris</a:t>
            </a:r>
            <a:endParaRPr lang="en-US" dirty="0"/>
          </a:p>
        </p:txBody>
      </p:sp>
      <p:sp>
        <p:nvSpPr>
          <p:cNvPr id="14" name="TextBox 13"/>
          <p:cNvSpPr txBox="1"/>
          <p:nvPr/>
        </p:nvSpPr>
        <p:spPr>
          <a:xfrm>
            <a:off x="6800480" y="4375943"/>
            <a:ext cx="2210029" cy="830997"/>
          </a:xfrm>
          <a:prstGeom prst="rect">
            <a:avLst/>
          </a:prstGeom>
          <a:noFill/>
        </p:spPr>
        <p:txBody>
          <a:bodyPr wrap="none" rtlCol="0">
            <a:spAutoFit/>
          </a:bodyPr>
          <a:lstStyle/>
          <a:p>
            <a:r>
              <a:rPr lang="en-US" dirty="0" smtClean="0"/>
              <a:t>Core Computing</a:t>
            </a:r>
          </a:p>
          <a:p>
            <a:pPr algn="ctr"/>
            <a:r>
              <a:rPr lang="en-US" dirty="0" smtClean="0"/>
              <a:t>Jon </a:t>
            </a:r>
            <a:r>
              <a:rPr lang="en-US" dirty="0" err="1" smtClean="0"/>
              <a:t>Bakken</a:t>
            </a:r>
            <a:endParaRPr lang="en-US" dirty="0"/>
          </a:p>
        </p:txBody>
      </p:sp>
      <p:pic>
        <p:nvPicPr>
          <p:cNvPr id="16" name="Content Placeholder 6"/>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1021289" y="2888566"/>
            <a:ext cx="997839" cy="1499253"/>
          </a:xfrm>
        </p:spPr>
      </p:pic>
      <p:pic>
        <p:nvPicPr>
          <p:cNvPr id="17" name="Picture 1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1065" y="5332037"/>
            <a:ext cx="610419" cy="917155"/>
          </a:xfrm>
          <a:prstGeom prst="rect">
            <a:avLst/>
          </a:prstGeom>
        </p:spPr>
      </p:pic>
      <p:sp>
        <p:nvSpPr>
          <p:cNvPr id="3" name="TextBox 2"/>
          <p:cNvSpPr txBox="1"/>
          <p:nvPr/>
        </p:nvSpPr>
        <p:spPr>
          <a:xfrm>
            <a:off x="960922" y="5849082"/>
            <a:ext cx="2272076" cy="400110"/>
          </a:xfrm>
          <a:prstGeom prst="rect">
            <a:avLst/>
          </a:prstGeom>
          <a:noFill/>
        </p:spPr>
        <p:txBody>
          <a:bodyPr wrap="none" rtlCol="0">
            <a:spAutoFit/>
          </a:bodyPr>
          <a:lstStyle/>
          <a:p>
            <a:r>
              <a:rPr lang="en-US" sz="2000" dirty="0" smtClean="0"/>
              <a:t>Deputy Ruth </a:t>
            </a:r>
            <a:r>
              <a:rPr lang="en-US" sz="2000" dirty="0" err="1" smtClean="0"/>
              <a:t>Pordes</a:t>
            </a:r>
            <a:endParaRPr lang="en-US" sz="2000" dirty="0"/>
          </a:p>
        </p:txBody>
      </p:sp>
      <p:pic>
        <p:nvPicPr>
          <p:cNvPr id="7" name="Picture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300728" y="5296758"/>
            <a:ext cx="614672" cy="923544"/>
          </a:xfrm>
          <a:prstGeom prst="rect">
            <a:avLst/>
          </a:prstGeom>
        </p:spPr>
      </p:pic>
      <p:sp>
        <p:nvSpPr>
          <p:cNvPr id="18" name="TextBox 17"/>
          <p:cNvSpPr txBox="1"/>
          <p:nvPr/>
        </p:nvSpPr>
        <p:spPr>
          <a:xfrm>
            <a:off x="5852824" y="5855803"/>
            <a:ext cx="2373642" cy="400110"/>
          </a:xfrm>
          <a:prstGeom prst="rect">
            <a:avLst/>
          </a:prstGeom>
          <a:noFill/>
        </p:spPr>
        <p:txBody>
          <a:bodyPr wrap="none" rtlCol="0">
            <a:spAutoFit/>
          </a:bodyPr>
          <a:lstStyle/>
          <a:p>
            <a:r>
              <a:rPr lang="en-US" sz="2000" dirty="0" smtClean="0"/>
              <a:t>Deputy Mark </a:t>
            </a:r>
            <a:r>
              <a:rPr lang="en-US" sz="2000" dirty="0" err="1" smtClean="0"/>
              <a:t>Kaletka</a:t>
            </a:r>
            <a:endParaRPr lang="en-US" sz="2000" dirty="0"/>
          </a:p>
        </p:txBody>
      </p:sp>
    </p:spTree>
    <p:extLst>
      <p:ext uri="{BB962C8B-B14F-4D97-AF65-F5344CB8AC3E}">
        <p14:creationId xmlns:p14="http://schemas.microsoft.com/office/powerpoint/2010/main" val="162452923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R&amp;D</a:t>
            </a:r>
            <a:endParaRPr lang="en-US" dirty="0"/>
          </a:p>
        </p:txBody>
      </p:sp>
      <p:sp>
        <p:nvSpPr>
          <p:cNvPr id="3" name="Content Placeholder 2"/>
          <p:cNvSpPr>
            <a:spLocks noGrp="1"/>
          </p:cNvSpPr>
          <p:nvPr>
            <p:ph idx="1"/>
          </p:nvPr>
        </p:nvSpPr>
        <p:spPr/>
        <p:txBody>
          <a:bodyPr/>
          <a:lstStyle/>
          <a:p>
            <a:r>
              <a:rPr lang="en-US" sz="2000" b="1" dirty="0" smtClean="0"/>
              <a:t>Parallel Processing</a:t>
            </a:r>
            <a:r>
              <a:rPr lang="en-US" sz="2000" dirty="0" smtClean="0"/>
              <a:t> in HEP</a:t>
            </a:r>
          </a:p>
          <a:p>
            <a:pPr lvl="1"/>
            <a:r>
              <a:rPr lang="en-US" sz="2000" dirty="0" smtClean="0"/>
              <a:t>Using the Micron Automata processor (massively parallel architecture for searching unstructured data) to do tracking/pattern recognition – partnering with Micron and </a:t>
            </a:r>
            <a:r>
              <a:rPr lang="en-US" sz="2000" dirty="0" err="1" smtClean="0"/>
              <a:t>Uva</a:t>
            </a:r>
            <a:endParaRPr lang="en-US" sz="2000" dirty="0" smtClean="0"/>
          </a:p>
          <a:p>
            <a:r>
              <a:rPr lang="en-US" sz="2000" b="1" dirty="0" smtClean="0"/>
              <a:t>“Big Data” </a:t>
            </a:r>
            <a:r>
              <a:rPr lang="en-US" sz="2000" dirty="0" smtClean="0"/>
              <a:t>– Large-scale parallelized data-mining</a:t>
            </a:r>
          </a:p>
          <a:p>
            <a:pPr lvl="1"/>
            <a:r>
              <a:rPr lang="en-US" sz="2000" dirty="0" smtClean="0"/>
              <a:t>Library Event Matching for </a:t>
            </a:r>
            <a:r>
              <a:rPr lang="en-US" sz="2000" dirty="0" err="1" smtClean="0"/>
              <a:t>NOvA</a:t>
            </a:r>
            <a:r>
              <a:rPr lang="en-US" sz="2000" dirty="0" smtClean="0"/>
              <a:t>: classifying events against a large library of simulated events </a:t>
            </a:r>
          </a:p>
          <a:p>
            <a:pPr lvl="2"/>
            <a:r>
              <a:rPr lang="en-US" sz="1800" dirty="0" smtClean="0">
                <a:hlinkClick r:id="rId2"/>
              </a:rPr>
              <a:t>http</a:t>
            </a:r>
            <a:r>
              <a:rPr lang="en-US" sz="1800" dirty="0">
                <a:hlinkClick r:id="rId2"/>
              </a:rPr>
              <a:t>://arxiv.org/abs/</a:t>
            </a:r>
            <a:r>
              <a:rPr lang="en-US" sz="1800" dirty="0" smtClean="0">
                <a:hlinkClick r:id="rId2"/>
              </a:rPr>
              <a:t>1501.00968</a:t>
            </a:r>
            <a:endParaRPr lang="en-US" sz="1800" dirty="0" smtClean="0"/>
          </a:p>
          <a:p>
            <a:r>
              <a:rPr lang="en-US" sz="2000" b="1" dirty="0"/>
              <a:t>Off-the-Shelf </a:t>
            </a:r>
            <a:r>
              <a:rPr lang="en-US" sz="2000" b="1" dirty="0" smtClean="0"/>
              <a:t>DAQ – Internet of Things (</a:t>
            </a:r>
            <a:r>
              <a:rPr lang="en-US" sz="2000" b="1" dirty="0" err="1" smtClean="0"/>
              <a:t>IoT</a:t>
            </a:r>
            <a:r>
              <a:rPr lang="en-US" sz="2000" b="1" dirty="0" smtClean="0"/>
              <a:t>)</a:t>
            </a:r>
            <a:endParaRPr lang="en-US" sz="2000" b="1" dirty="0"/>
          </a:p>
          <a:p>
            <a:pPr lvl="1"/>
            <a:r>
              <a:rPr lang="en-US" sz="2000" dirty="0" smtClean="0"/>
              <a:t>Low cost DAQ architecture-as-a-service, based </a:t>
            </a:r>
            <a:r>
              <a:rPr lang="en-US" sz="2000" dirty="0"/>
              <a:t>on commercial </a:t>
            </a:r>
            <a:r>
              <a:rPr lang="en-US" sz="2000" dirty="0" err="1"/>
              <a:t>IoT</a:t>
            </a:r>
            <a:r>
              <a:rPr lang="en-US" sz="2000" dirty="0"/>
              <a:t> </a:t>
            </a:r>
            <a:r>
              <a:rPr lang="en-US" sz="2000" dirty="0" smtClean="0"/>
              <a:t>technology</a:t>
            </a:r>
          </a:p>
          <a:p>
            <a:pPr lvl="1"/>
            <a:r>
              <a:rPr lang="en-US" sz="2000" dirty="0" smtClean="0"/>
              <a:t>Scales from few MB/s to hundreds of GB/s</a:t>
            </a:r>
          </a:p>
          <a:p>
            <a:pPr lvl="1"/>
            <a:r>
              <a:rPr lang="en-US" sz="2000" dirty="0">
                <a:hlinkClick r:id="rId3"/>
              </a:rPr>
              <a:t>http://otsdaq.fnal.gov/docs/CCD-</a:t>
            </a:r>
            <a:r>
              <a:rPr lang="en-US" sz="2000" dirty="0" smtClean="0">
                <a:hlinkClick r:id="rId3"/>
              </a:rPr>
              <a:t>SCD_OtS_DAQ_talk.pptx</a:t>
            </a:r>
            <a:endParaRPr lang="en-US" sz="2000" dirty="0" smtClean="0"/>
          </a:p>
          <a:p>
            <a:pPr marL="457200" lvl="1" indent="0">
              <a:buNone/>
            </a:pPr>
            <a:r>
              <a:rPr lang="en-US" sz="2000" dirty="0" smtClean="0"/>
              <a:t> </a:t>
            </a:r>
          </a:p>
          <a:p>
            <a:pPr lvl="1"/>
            <a:endParaRPr lang="en-US" sz="2000" dirty="0" smtClean="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30</a:t>
            </a:fld>
            <a:endParaRPr lang="en-US" altLang="en-US"/>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162673" y="6064805"/>
            <a:ext cx="998704" cy="793195"/>
          </a:xfrm>
          <a:prstGeom prst="rect">
            <a:avLst/>
          </a:prstGeom>
        </p:spPr>
      </p:pic>
    </p:spTree>
    <p:extLst>
      <p:ext uri="{BB962C8B-B14F-4D97-AF65-F5344CB8AC3E}">
        <p14:creationId xmlns:p14="http://schemas.microsoft.com/office/powerpoint/2010/main" val="218422010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Dessert – Images from DES</a:t>
            </a:r>
            <a:endParaRPr lang="en-US"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31</a:t>
            </a:fld>
            <a:endParaRPr lang="en-US" alt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31770" y="2132111"/>
            <a:ext cx="4468197" cy="2981505"/>
          </a:xfrm>
          <a:prstGeom prst="rect">
            <a:avLst/>
          </a:prstGeom>
        </p:spPr>
      </p:pic>
    </p:spTree>
    <p:extLst>
      <p:ext uri="{BB962C8B-B14F-4D97-AF65-F5344CB8AC3E}">
        <p14:creationId xmlns:p14="http://schemas.microsoft.com/office/powerpoint/2010/main" val="30741091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Dessert – Images from DES</a:t>
            </a:r>
            <a:endParaRPr lang="en-US"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pic>
        <p:nvPicPr>
          <p:cNvPr id="3" name="Picture 2" descr="des-imag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p:txBody>
          <a:bodyPr/>
          <a:lstStyle/>
          <a:p>
            <a:fld id="{52E9C158-AEF1-41A2-A6CE-6F0BAB305EFD}" type="slidenum">
              <a:rPr lang="en-US" altLang="en-US" smtClean="0"/>
              <a:pPr/>
              <a:t>32</a:t>
            </a:fld>
            <a:endParaRPr lang="en-US" alt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7057" y="4202213"/>
            <a:ext cx="918436" cy="612847"/>
          </a:xfrm>
          <a:prstGeom prst="rect">
            <a:avLst/>
          </a:prstGeom>
        </p:spPr>
      </p:pic>
      <p:sp>
        <p:nvSpPr>
          <p:cNvPr id="10" name="TextBox 9"/>
          <p:cNvSpPr txBox="1"/>
          <p:nvPr/>
        </p:nvSpPr>
        <p:spPr>
          <a:xfrm>
            <a:off x="2913030" y="283738"/>
            <a:ext cx="3114705" cy="461665"/>
          </a:xfrm>
          <a:prstGeom prst="rect">
            <a:avLst/>
          </a:prstGeom>
          <a:noFill/>
        </p:spPr>
        <p:txBody>
          <a:bodyPr wrap="none" rtlCol="0">
            <a:spAutoFit/>
          </a:bodyPr>
          <a:lstStyle/>
          <a:p>
            <a:r>
              <a:rPr lang="en-US" dirty="0" smtClean="0">
                <a:solidFill>
                  <a:schemeClr val="accent2">
                    <a:lumMod val="60000"/>
                    <a:lumOff val="40000"/>
                  </a:schemeClr>
                </a:solidFill>
              </a:rPr>
              <a:t>El Gordo Galaxy Cluster</a:t>
            </a:r>
            <a:endParaRPr lang="en-US" dirty="0">
              <a:solidFill>
                <a:schemeClr val="accent2">
                  <a:lumMod val="60000"/>
                  <a:lumOff val="40000"/>
                </a:schemeClr>
              </a:solidFill>
            </a:endParaRPr>
          </a:p>
        </p:txBody>
      </p:sp>
      <p:sp>
        <p:nvSpPr>
          <p:cNvPr id="11" name="TextBox 10"/>
          <p:cNvSpPr txBox="1"/>
          <p:nvPr/>
        </p:nvSpPr>
        <p:spPr>
          <a:xfrm>
            <a:off x="120246" y="5537163"/>
            <a:ext cx="2792784" cy="1200328"/>
          </a:xfrm>
          <a:prstGeom prst="rect">
            <a:avLst/>
          </a:prstGeom>
          <a:noFill/>
        </p:spPr>
        <p:txBody>
          <a:bodyPr wrap="square" rtlCol="0">
            <a:spAutoFit/>
          </a:bodyPr>
          <a:lstStyle/>
          <a:p>
            <a:r>
              <a:rPr lang="en-US" dirty="0" smtClean="0">
                <a:solidFill>
                  <a:schemeClr val="accent3">
                    <a:lumMod val="60000"/>
                    <a:lumOff val="40000"/>
                  </a:schemeClr>
                </a:solidFill>
              </a:rPr>
              <a:t>Prompt processing, </a:t>
            </a:r>
          </a:p>
          <a:p>
            <a:r>
              <a:rPr lang="en-US" dirty="0" smtClean="0">
                <a:solidFill>
                  <a:schemeClr val="accent3">
                    <a:lumMod val="60000"/>
                    <a:lumOff val="40000"/>
                  </a:schemeClr>
                </a:solidFill>
              </a:rPr>
              <a:t>nightly pipeline </a:t>
            </a:r>
          </a:p>
          <a:p>
            <a:r>
              <a:rPr lang="en-US" dirty="0" smtClean="0">
                <a:solidFill>
                  <a:schemeClr val="accent3">
                    <a:lumMod val="60000"/>
                    <a:lumOff val="40000"/>
                  </a:schemeClr>
                </a:solidFill>
              </a:rPr>
              <a:t>at FNAL</a:t>
            </a:r>
            <a:endParaRPr lang="en-US" dirty="0">
              <a:solidFill>
                <a:schemeClr val="accent3">
                  <a:lumMod val="60000"/>
                  <a:lumOff val="40000"/>
                </a:schemeClr>
              </a:solidFill>
            </a:endParaRPr>
          </a:p>
        </p:txBody>
      </p:sp>
      <p:sp>
        <p:nvSpPr>
          <p:cNvPr id="12" name="TextBox 11"/>
          <p:cNvSpPr txBox="1"/>
          <p:nvPr/>
        </p:nvSpPr>
        <p:spPr>
          <a:xfrm>
            <a:off x="3558431" y="5829082"/>
            <a:ext cx="4750249" cy="830997"/>
          </a:xfrm>
          <a:prstGeom prst="rect">
            <a:avLst/>
          </a:prstGeom>
          <a:noFill/>
        </p:spPr>
        <p:txBody>
          <a:bodyPr wrap="square" rtlCol="0">
            <a:spAutoFit/>
          </a:bodyPr>
          <a:lstStyle/>
          <a:p>
            <a:r>
              <a:rPr lang="en-US" dirty="0" smtClean="0">
                <a:solidFill>
                  <a:schemeClr val="accent3">
                    <a:lumMod val="60000"/>
                    <a:lumOff val="40000"/>
                  </a:schemeClr>
                </a:solidFill>
              </a:rPr>
              <a:t>Rapid turnaround:</a:t>
            </a:r>
          </a:p>
          <a:p>
            <a:r>
              <a:rPr lang="en-US" dirty="0" smtClean="0">
                <a:solidFill>
                  <a:schemeClr val="accent3">
                    <a:lumMod val="60000"/>
                    <a:lumOff val="40000"/>
                  </a:schemeClr>
                </a:solidFill>
              </a:rPr>
              <a:t>Detect Type 1A Supernova &lt; 24h</a:t>
            </a:r>
          </a:p>
        </p:txBody>
      </p:sp>
    </p:spTree>
    <p:extLst>
      <p:ext uri="{BB962C8B-B14F-4D97-AF65-F5344CB8AC3E}">
        <p14:creationId xmlns:p14="http://schemas.microsoft.com/office/powerpoint/2010/main" val="139354430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please!</a:t>
            </a:r>
            <a:endParaRPr lang="en-US"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33</a:t>
            </a:fld>
            <a:endParaRPr lang="en-US" altLang="en-US"/>
          </a:p>
        </p:txBody>
      </p:sp>
      <p:pic>
        <p:nvPicPr>
          <p:cNvPr id="9" name="Picture 8"/>
          <p:cNvPicPr>
            <a:picLocks noChangeAspect="1"/>
          </p:cNvPicPr>
          <p:nvPr/>
        </p:nvPicPr>
        <p:blipFill>
          <a:blip r:embed="rId2"/>
          <a:stretch>
            <a:fillRect/>
          </a:stretch>
        </p:blipFill>
        <p:spPr>
          <a:xfrm>
            <a:off x="1396999" y="1503171"/>
            <a:ext cx="6414840" cy="4259454"/>
          </a:xfrm>
          <a:prstGeom prst="rect">
            <a:avLst/>
          </a:prstGeom>
        </p:spPr>
      </p:pic>
      <p:pic>
        <p:nvPicPr>
          <p:cNvPr id="3" name="Picture 2" descr="helpers-transparen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 y="4154566"/>
            <a:ext cx="1640208" cy="2145536"/>
          </a:xfrm>
          <a:prstGeom prst="rect">
            <a:avLst/>
          </a:prstGeom>
        </p:spPr>
      </p:pic>
    </p:spTree>
    <p:extLst>
      <p:ext uri="{BB962C8B-B14F-4D97-AF65-F5344CB8AC3E}">
        <p14:creationId xmlns:p14="http://schemas.microsoft.com/office/powerpoint/2010/main" val="44675982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34</a:t>
            </a:fld>
            <a:endParaRPr lang="en-US" altLang="en-US"/>
          </a:p>
        </p:txBody>
      </p:sp>
    </p:spTree>
    <p:extLst>
      <p:ext uri="{BB962C8B-B14F-4D97-AF65-F5344CB8AC3E}">
        <p14:creationId xmlns:p14="http://schemas.microsoft.com/office/powerpoint/2010/main" val="251236189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Mu2e Backup</a:t>
            </a:r>
            <a:endParaRPr lang="en-US" dirty="0"/>
          </a:p>
        </p:txBody>
      </p:sp>
      <p:sp>
        <p:nvSpPr>
          <p:cNvPr id="3" name="Content Placeholder 2"/>
          <p:cNvSpPr>
            <a:spLocks noGrp="1"/>
          </p:cNvSpPr>
          <p:nvPr>
            <p:ph idx="1"/>
          </p:nvPr>
        </p:nvSpPr>
        <p:spPr/>
        <p:txBody>
          <a:bodyPr/>
          <a:lstStyle/>
          <a:p>
            <a:r>
              <a:rPr lang="en-US" dirty="0" smtClean="0"/>
              <a:t>Mu2e: View from the Submitter</a:t>
            </a:r>
            <a:endParaRPr lang="en-US"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35</a:t>
            </a:fld>
            <a:endParaRPr lang="en-US" altLang="en-US"/>
          </a:p>
        </p:txBody>
      </p:sp>
      <p:pic>
        <p:nvPicPr>
          <p:cNvPr id="7" name="Picture 6" descr="mu2e run:queu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9919" y="1737394"/>
            <a:ext cx="8815722" cy="4400452"/>
          </a:xfrm>
          <a:prstGeom prst="rect">
            <a:avLst/>
          </a:prstGeom>
          <a:ln w="38100" cmpd="sng">
            <a:solidFill>
              <a:schemeClr val="tx1"/>
            </a:solidFill>
          </a:ln>
        </p:spPr>
      </p:pic>
    </p:spTree>
    <p:extLst>
      <p:ext uri="{BB962C8B-B14F-4D97-AF65-F5344CB8AC3E}">
        <p14:creationId xmlns:p14="http://schemas.microsoft.com/office/powerpoint/2010/main" val="106546198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 - details</a:t>
            </a:r>
            <a:endParaRPr lang="en-US" dirty="0"/>
          </a:p>
        </p:txBody>
      </p:sp>
      <p:sp>
        <p:nvSpPr>
          <p:cNvPr id="3" name="Content Placeholder 2"/>
          <p:cNvSpPr>
            <a:spLocks noGrp="1"/>
          </p:cNvSpPr>
          <p:nvPr>
            <p:ph idx="1"/>
          </p:nvPr>
        </p:nvSpPr>
        <p:spPr>
          <a:xfrm>
            <a:off x="1130257" y="973140"/>
            <a:ext cx="7000794" cy="4987867"/>
          </a:xfrm>
        </p:spPr>
        <p:txBody>
          <a:bodyPr/>
          <a:lstStyle/>
          <a:p>
            <a:pPr marL="0" indent="0">
              <a:buNone/>
            </a:pPr>
            <a:r>
              <a:rPr lang="en-US" sz="1800" dirty="0" smtClean="0"/>
              <a:t>Within </a:t>
            </a:r>
            <a:r>
              <a:rPr lang="en-US" sz="1800" dirty="0"/>
              <a:t>a few minutes of a 90-second exposure of </a:t>
            </a:r>
            <a:r>
              <a:rPr lang="en-US" sz="1800" dirty="0" smtClean="0"/>
              <a:t>the deep </a:t>
            </a:r>
            <a:br>
              <a:rPr lang="en-US" sz="1800" dirty="0" smtClean="0"/>
            </a:br>
            <a:r>
              <a:rPr lang="en-US" sz="1800" dirty="0" smtClean="0"/>
              <a:t>sky arriving </a:t>
            </a:r>
            <a:r>
              <a:rPr lang="en-US" sz="1800" dirty="0"/>
              <a:t>in the online system at the Blanco </a:t>
            </a:r>
            <a:r>
              <a:rPr lang="en-US" sz="1800" dirty="0" smtClean="0"/>
              <a:t>Telescope in </a:t>
            </a:r>
            <a:r>
              <a:rPr lang="en-US" sz="1800" dirty="0"/>
              <a:t>Cerro </a:t>
            </a:r>
            <a:r>
              <a:rPr lang="en-US" sz="1800" dirty="0" err="1"/>
              <a:t>Tololo</a:t>
            </a:r>
            <a:r>
              <a:rPr lang="en-US" sz="1800" dirty="0"/>
              <a:t>, Chile, the image is sent </a:t>
            </a:r>
            <a:r>
              <a:rPr lang="en-US" sz="1800" dirty="0" smtClean="0"/>
              <a:t>via fiber </a:t>
            </a:r>
            <a:r>
              <a:rPr lang="en-US" sz="1800" dirty="0"/>
              <a:t>to </a:t>
            </a:r>
            <a:r>
              <a:rPr lang="en-US" sz="1800" dirty="0" err="1"/>
              <a:t>Fermilab's</a:t>
            </a:r>
            <a:r>
              <a:rPr lang="en-US" sz="1800" dirty="0"/>
              <a:t> </a:t>
            </a:r>
            <a:r>
              <a:rPr lang="en-US" sz="1800" dirty="0" err="1"/>
              <a:t>fermigrid</a:t>
            </a:r>
            <a:r>
              <a:rPr lang="en-US" sz="1800" dirty="0"/>
              <a:t> cluster computing farm </a:t>
            </a:r>
            <a:r>
              <a:rPr lang="en-US" sz="1800" dirty="0" smtClean="0"/>
              <a:t>for immediate </a:t>
            </a:r>
            <a:r>
              <a:rPr lang="en-US" sz="1800" dirty="0"/>
              <a:t>processing.   Every two minutes later another </a:t>
            </a:r>
            <a:r>
              <a:rPr lang="en-US" sz="1800" dirty="0" smtClean="0"/>
              <a:t>exposure  is </a:t>
            </a:r>
            <a:r>
              <a:rPr lang="en-US" sz="1800" dirty="0"/>
              <a:t>fed into the queue, for a total of 200-300 nightly</a:t>
            </a:r>
            <a:r>
              <a:rPr lang="en-US" sz="1800" dirty="0" smtClean="0"/>
              <a:t>.</a:t>
            </a:r>
          </a:p>
          <a:p>
            <a:pPr marL="0" indent="0">
              <a:buNone/>
            </a:pPr>
            <a:r>
              <a:rPr lang="en-US" sz="1800" dirty="0" smtClean="0"/>
              <a:t>The </a:t>
            </a:r>
            <a:r>
              <a:rPr lang="en-US" sz="1800" dirty="0" err="1"/>
              <a:t>F</a:t>
            </a:r>
            <a:r>
              <a:rPr lang="en-US" sz="1800" dirty="0" err="1" smtClean="0"/>
              <a:t>ermigrid</a:t>
            </a:r>
            <a:r>
              <a:rPr lang="en-US" sz="1800" dirty="0" smtClean="0"/>
              <a:t> </a:t>
            </a:r>
            <a:r>
              <a:rPr lang="en-US" sz="1800" dirty="0"/>
              <a:t>cluster performed the nightly production </a:t>
            </a:r>
            <a:r>
              <a:rPr lang="en-US" sz="1800" dirty="0" smtClean="0"/>
              <a:t>pipeline operations </a:t>
            </a:r>
            <a:r>
              <a:rPr lang="en-US" sz="1800" dirty="0"/>
              <a:t>during Year 1 (Aug 2013- Feb2014) and Year </a:t>
            </a:r>
            <a:r>
              <a:rPr lang="en-US" sz="1800" dirty="0" smtClean="0"/>
              <a:t>2 (</a:t>
            </a:r>
            <a:r>
              <a:rPr lang="en-US" sz="1800" dirty="0"/>
              <a:t>Aug 2014- Feb 2015) DES observing seasons, and is </a:t>
            </a:r>
            <a:r>
              <a:rPr lang="en-US" sz="1800" dirty="0" smtClean="0"/>
              <a:t>currently assisting </a:t>
            </a:r>
            <a:r>
              <a:rPr lang="en-US" sz="1800" dirty="0"/>
              <a:t>in reprocessing and recalibration efforts</a:t>
            </a:r>
            <a:r>
              <a:rPr lang="en-US" sz="1800" dirty="0" smtClean="0"/>
              <a:t>.</a:t>
            </a:r>
          </a:p>
          <a:p>
            <a:pPr marL="0" indent="0">
              <a:buNone/>
            </a:pPr>
            <a:r>
              <a:rPr lang="en-US" sz="1800" dirty="0" err="1" smtClean="0"/>
              <a:t>Fermilab's</a:t>
            </a:r>
            <a:r>
              <a:rPr lang="en-US" sz="1800" dirty="0" smtClean="0"/>
              <a:t> </a:t>
            </a:r>
            <a:r>
              <a:rPr lang="en-US" sz="1800" dirty="0"/>
              <a:t>scientific computing division assisted in </a:t>
            </a:r>
            <a:r>
              <a:rPr lang="en-US" sz="1800" dirty="0" smtClean="0"/>
              <a:t>making the </a:t>
            </a:r>
            <a:r>
              <a:rPr lang="en-US" sz="1800" dirty="0"/>
              <a:t>parallel pipeline function smoothly, and also made </a:t>
            </a:r>
            <a:r>
              <a:rPr lang="en-US" sz="1800" dirty="0" smtClean="0"/>
              <a:t>available to </a:t>
            </a:r>
            <a:r>
              <a:rPr lang="en-US" sz="1800" dirty="0"/>
              <a:t>DES a set of special high performance, high capability </a:t>
            </a:r>
            <a:r>
              <a:rPr lang="en-US" sz="1800" dirty="0" smtClean="0"/>
              <a:t>nodes (</a:t>
            </a:r>
            <a:r>
              <a:rPr lang="en-US" sz="1800" dirty="0"/>
              <a:t>extra memory and scratch disk) to assist in the processing</a:t>
            </a:r>
            <a:r>
              <a:rPr lang="en-US" sz="1800" dirty="0" smtClean="0"/>
              <a:t>.</a:t>
            </a:r>
            <a:endParaRPr lang="en-US" sz="1800" dirty="0"/>
          </a:p>
          <a:p>
            <a:pPr marL="0" indent="0">
              <a:buNone/>
            </a:pPr>
            <a:r>
              <a:rPr lang="en-US" sz="1800" dirty="0" smtClean="0"/>
              <a:t>The </a:t>
            </a:r>
            <a:r>
              <a:rPr lang="en-US" sz="1800" dirty="0"/>
              <a:t>rapid turn around of the parallel processing cluster </a:t>
            </a:r>
            <a:r>
              <a:rPr lang="en-US" sz="1800" dirty="0" smtClean="0"/>
              <a:t>allows transient </a:t>
            </a:r>
            <a:r>
              <a:rPr lang="en-US" sz="1800" dirty="0"/>
              <a:t>phenomenon known as Type </a:t>
            </a:r>
            <a:r>
              <a:rPr lang="en-US" sz="1800" dirty="0" err="1"/>
              <a:t>Ia</a:t>
            </a:r>
            <a:r>
              <a:rPr lang="en-US" sz="1800" dirty="0"/>
              <a:t> supernovae to be </a:t>
            </a:r>
            <a:r>
              <a:rPr lang="en-US" sz="1800" dirty="0" smtClean="0"/>
              <a:t>detected within 24 hours of their explosions and this allows astrophysicist to coordinate crucial </a:t>
            </a:r>
            <a:r>
              <a:rPr lang="en-US" sz="1800" dirty="0" err="1" smtClean="0"/>
              <a:t>followup</a:t>
            </a:r>
            <a:r>
              <a:rPr lang="en-US" sz="1800" dirty="0" smtClean="0"/>
              <a:t> spectroscopic observations on the </a:t>
            </a:r>
            <a:r>
              <a:rPr lang="en-US" sz="1800" dirty="0"/>
              <a:t>world's largest telescope before they fade from view in the night sky.</a:t>
            </a:r>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36</a:t>
            </a:fld>
            <a:endParaRPr lang="en-US" altLang="en-US"/>
          </a:p>
        </p:txBody>
      </p:sp>
    </p:spTree>
    <p:extLst>
      <p:ext uri="{BB962C8B-B14F-4D97-AF65-F5344CB8AC3E}">
        <p14:creationId xmlns:p14="http://schemas.microsoft.com/office/powerpoint/2010/main" val="408176837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Sorry if I made you hungry</a:t>
            </a:r>
            <a:endParaRPr lang="en-US"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37</a:t>
            </a:fld>
            <a:endParaRPr lang="en-US" altLang="en-US"/>
          </a:p>
        </p:txBody>
      </p:sp>
      <p:pic>
        <p:nvPicPr>
          <p:cNvPr id="7" name="Picture 6" descr="GI_Dinner_Menu_11_14.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6450" y="968374"/>
            <a:ext cx="3226233" cy="4175125"/>
          </a:xfrm>
          <a:prstGeom prst="rect">
            <a:avLst/>
          </a:prstGeom>
        </p:spPr>
      </p:pic>
      <p:sp>
        <p:nvSpPr>
          <p:cNvPr id="9" name="TextBox 8"/>
          <p:cNvSpPr txBox="1"/>
          <p:nvPr/>
        </p:nvSpPr>
        <p:spPr>
          <a:xfrm>
            <a:off x="4049236" y="1110816"/>
            <a:ext cx="4261804" cy="2677656"/>
          </a:xfrm>
          <a:prstGeom prst="rect">
            <a:avLst/>
          </a:prstGeom>
          <a:noFill/>
        </p:spPr>
        <p:txBody>
          <a:bodyPr wrap="none" rtlCol="0">
            <a:spAutoFit/>
          </a:bodyPr>
          <a:lstStyle/>
          <a:p>
            <a:r>
              <a:rPr lang="en-US" dirty="0" smtClean="0"/>
              <a:t>Basil’s (Aurora): </a:t>
            </a:r>
          </a:p>
          <a:p>
            <a:r>
              <a:rPr lang="en-US" dirty="0" smtClean="0"/>
              <a:t>	</a:t>
            </a:r>
            <a:r>
              <a:rPr lang="en-US" dirty="0" smtClean="0">
                <a:hlinkClick r:id="rId3"/>
              </a:rPr>
              <a:t>http://basilsgreekdining.com</a:t>
            </a:r>
            <a:endParaRPr lang="en-US" dirty="0" smtClean="0"/>
          </a:p>
          <a:p>
            <a:r>
              <a:rPr lang="en-US" dirty="0" smtClean="0"/>
              <a:t>Greek Islands (Lombard)</a:t>
            </a:r>
          </a:p>
          <a:p>
            <a:r>
              <a:rPr lang="en-US" dirty="0"/>
              <a:t>	</a:t>
            </a:r>
            <a:r>
              <a:rPr lang="en-US" dirty="0" smtClean="0">
                <a:hlinkClick r:id="rId4"/>
              </a:rPr>
              <a:t>http://greekislands.net</a:t>
            </a:r>
            <a:endParaRPr lang="en-US" dirty="0" smtClean="0"/>
          </a:p>
          <a:p>
            <a:r>
              <a:rPr lang="en-US" dirty="0" smtClean="0"/>
              <a:t>Parthenon (Chicago)</a:t>
            </a:r>
          </a:p>
          <a:p>
            <a:r>
              <a:rPr lang="en-US" dirty="0"/>
              <a:t>	</a:t>
            </a:r>
            <a:r>
              <a:rPr lang="en-US" dirty="0" smtClean="0">
                <a:hlinkClick r:id="rId5"/>
              </a:rPr>
              <a:t>http://theparthenon.com</a:t>
            </a:r>
            <a:endParaRPr lang="en-US" dirty="0" smtClean="0"/>
          </a:p>
          <a:p>
            <a:endParaRPr lang="en-US" dirty="0" smtClean="0"/>
          </a:p>
        </p:txBody>
      </p:sp>
    </p:spTree>
    <p:extLst>
      <p:ext uri="{BB962C8B-B14F-4D97-AF65-F5344CB8AC3E}">
        <p14:creationId xmlns:p14="http://schemas.microsoft.com/office/powerpoint/2010/main" val="26330070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Pastitsio</a:t>
            </a:r>
            <a:r>
              <a:rPr lang="en-US" dirty="0" smtClean="0"/>
              <a:t> Recipe</a:t>
            </a:r>
            <a:endParaRPr lang="en-US" dirty="0"/>
          </a:p>
        </p:txBody>
      </p:sp>
      <p:sp>
        <p:nvSpPr>
          <p:cNvPr id="3" name="Content Placeholder 2"/>
          <p:cNvSpPr>
            <a:spLocks noGrp="1"/>
          </p:cNvSpPr>
          <p:nvPr>
            <p:ph idx="1"/>
          </p:nvPr>
        </p:nvSpPr>
        <p:spPr>
          <a:xfrm>
            <a:off x="1125194" y="888442"/>
            <a:ext cx="2110502" cy="1873774"/>
          </a:xfrm>
        </p:spPr>
        <p:txBody>
          <a:bodyPr/>
          <a:lstStyle/>
          <a:p>
            <a:r>
              <a:rPr lang="en-US" sz="1400" dirty="0" smtClean="0"/>
              <a:t>2 </a:t>
            </a:r>
            <a:r>
              <a:rPr lang="en-US" sz="1400" dirty="0"/>
              <a:t>stick </a:t>
            </a:r>
            <a:r>
              <a:rPr lang="en-US" sz="1400" dirty="0" smtClean="0"/>
              <a:t>butter</a:t>
            </a:r>
          </a:p>
          <a:p>
            <a:r>
              <a:rPr lang="en-US" sz="1400" dirty="0" smtClean="0"/>
              <a:t>½ cup flour</a:t>
            </a:r>
          </a:p>
          <a:p>
            <a:r>
              <a:rPr lang="en-US" sz="1400" dirty="0" smtClean="0"/>
              <a:t>5 </a:t>
            </a:r>
            <a:r>
              <a:rPr lang="en-US" sz="1400" dirty="0"/>
              <a:t>cups of milk </a:t>
            </a:r>
            <a:endParaRPr lang="en-US" sz="1400" dirty="0" smtClean="0"/>
          </a:p>
          <a:p>
            <a:r>
              <a:rPr lang="en-US" sz="1400" dirty="0" smtClean="0"/>
              <a:t>4 </a:t>
            </a:r>
            <a:r>
              <a:rPr lang="en-US" sz="1400" dirty="0"/>
              <a:t>eggs </a:t>
            </a:r>
            <a:endParaRPr lang="en-US" sz="1400" dirty="0" smtClean="0"/>
          </a:p>
          <a:p>
            <a:r>
              <a:rPr lang="en-US" sz="1400" dirty="0" smtClean="0"/>
              <a:t>12 oz. macaroni</a:t>
            </a:r>
          </a:p>
          <a:p>
            <a:r>
              <a:rPr lang="en-US" sz="1400" dirty="0" smtClean="0"/>
              <a:t>2 </a:t>
            </a:r>
            <a:r>
              <a:rPr lang="en-US" sz="1400" dirty="0" err="1" smtClean="0"/>
              <a:t>tbsp</a:t>
            </a:r>
            <a:r>
              <a:rPr lang="en-US" sz="1400" dirty="0" smtClean="0"/>
              <a:t> salt</a:t>
            </a:r>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38</a:t>
            </a:fld>
            <a:endParaRPr lang="en-US" altLang="en-US"/>
          </a:p>
        </p:txBody>
      </p:sp>
      <p:sp>
        <p:nvSpPr>
          <p:cNvPr id="7" name="Content Placeholder 2"/>
          <p:cNvSpPr txBox="1">
            <a:spLocks/>
          </p:cNvSpPr>
          <p:nvPr/>
        </p:nvSpPr>
        <p:spPr>
          <a:xfrm>
            <a:off x="3235696" y="887844"/>
            <a:ext cx="4290642" cy="1566218"/>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00009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00009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00009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00009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00009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3 cups grated Parmesan or Romano </a:t>
            </a:r>
            <a:r>
              <a:rPr lang="en-US" sz="1400" dirty="0" smtClean="0"/>
              <a:t>cheese</a:t>
            </a:r>
          </a:p>
          <a:p>
            <a:r>
              <a:rPr lang="en-US" sz="1400" dirty="0" smtClean="0"/>
              <a:t>1 cup cream sauce</a:t>
            </a:r>
          </a:p>
          <a:p>
            <a:r>
              <a:rPr lang="en-US" sz="1400" dirty="0" smtClean="0"/>
              <a:t>2 medium onions</a:t>
            </a:r>
          </a:p>
          <a:p>
            <a:r>
              <a:rPr lang="en-US" sz="1400" dirty="0" smtClean="0"/>
              <a:t>2 lbs. ground beef</a:t>
            </a:r>
          </a:p>
          <a:p>
            <a:r>
              <a:rPr lang="en-US" sz="1400" dirty="0" smtClean="0"/>
              <a:t>8 oz. tomato sauce</a:t>
            </a:r>
          </a:p>
          <a:p>
            <a:r>
              <a:rPr lang="en-US" sz="1400" dirty="0" smtClean="0"/>
              <a:t>Cinnamon (to taste)</a:t>
            </a:r>
            <a:endParaRPr lang="en-US" sz="1400" dirty="0"/>
          </a:p>
        </p:txBody>
      </p:sp>
      <p:sp>
        <p:nvSpPr>
          <p:cNvPr id="8" name="Content Placeholder 2"/>
          <p:cNvSpPr txBox="1">
            <a:spLocks/>
          </p:cNvSpPr>
          <p:nvPr/>
        </p:nvSpPr>
        <p:spPr>
          <a:xfrm>
            <a:off x="915589" y="2549022"/>
            <a:ext cx="7464425" cy="3635343"/>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00009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00009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00009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00009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00009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b="1" dirty="0" smtClean="0"/>
              <a:t>Cream Sauce</a:t>
            </a:r>
            <a:r>
              <a:rPr lang="en-US" sz="1400" dirty="0" smtClean="0"/>
              <a:t>: Melt 1 stick butter and add flour, stirring constantly over a low flame for 3 to 5 minutes. Remove from fire and gradually add scalded milk, stirring to blend smooth. Season to taste. Add beaten eggs; fold in well. Return to slow heat for one minute, stirring well. Set aside; cover with towel until used.</a:t>
            </a:r>
            <a:r>
              <a:rPr lang="en-US" sz="1400" b="1" dirty="0" smtClean="0"/>
              <a:t> </a:t>
            </a:r>
            <a:endParaRPr lang="en-US" sz="1400" dirty="0" smtClean="0"/>
          </a:p>
          <a:p>
            <a:pPr marL="0" indent="0">
              <a:buFont typeface="Arial" panose="020B0604020202020204" pitchFamily="34" charset="0"/>
              <a:buNone/>
            </a:pPr>
            <a:r>
              <a:rPr lang="en-US" sz="1400" b="1" dirty="0" smtClean="0"/>
              <a:t>Macaroni</a:t>
            </a:r>
            <a:r>
              <a:rPr lang="en-US" sz="1400" dirty="0" smtClean="0"/>
              <a:t>: Boil macaroni in salt water, stirring occasionally from 7 to 9 minutes. Drain well. Melt ½ stick butter. When it begins to sizzle, pour over drained macaroni and mix well with ½ cup grated cheese and 1 cup cream sauce. Set aside.</a:t>
            </a:r>
            <a:r>
              <a:rPr lang="en-US" sz="1400" b="1" dirty="0" smtClean="0"/>
              <a:t> </a:t>
            </a:r>
            <a:endParaRPr lang="en-US" sz="1400" dirty="0" smtClean="0"/>
          </a:p>
          <a:p>
            <a:pPr marL="0" indent="0">
              <a:buFont typeface="Arial" panose="020B0604020202020204" pitchFamily="34" charset="0"/>
              <a:buNone/>
            </a:pPr>
            <a:r>
              <a:rPr lang="en-US" sz="1400" b="1" dirty="0" smtClean="0"/>
              <a:t>Meat Layer:</a:t>
            </a:r>
            <a:r>
              <a:rPr lang="en-US" sz="1400" dirty="0" smtClean="0"/>
              <a:t> Sauté finely chopped onion in 1/2 stick butter until onion is transparent. Add meat and simmer until lightly browned and separated. Add tomato sauce. Season to taste with salt and pepper and a dash of cinnamon. Cook until all liquid is absorbed. If too fat, skim off. </a:t>
            </a:r>
          </a:p>
          <a:p>
            <a:pPr marL="0" indent="0">
              <a:buFont typeface="Arial" panose="020B0604020202020204" pitchFamily="34" charset="0"/>
              <a:buNone/>
            </a:pPr>
            <a:r>
              <a:rPr lang="en-US" sz="1400" b="1" dirty="0" smtClean="0"/>
              <a:t>Assembly</a:t>
            </a:r>
            <a:r>
              <a:rPr lang="en-US" sz="1400" dirty="0" smtClean="0"/>
              <a:t>: In 13x9 pan, spread ¾ of macaroni mixture and sprinkle with 1 cup grated cheese, patting down with hand to firm. Pour 1 cup of cream sauce over this. Spread meat mixture evenly over this. Then sprinkle with grated cheese. Spread remaining macaroni mixture and pat down to firm. Pour remaining cream sauce and bake at 350 degrees for 15 minutes, lower heat to 325 degrees for 30 minutes. Serve cut in squares.</a:t>
            </a:r>
            <a:r>
              <a:rPr lang="en-US" sz="1400" i="1" dirty="0" smtClean="0"/>
              <a:t> </a:t>
            </a:r>
            <a:endParaRPr lang="en-US" sz="1400" dirty="0"/>
          </a:p>
        </p:txBody>
      </p:sp>
      <p:sp>
        <p:nvSpPr>
          <p:cNvPr id="9" name="Content Placeholder 2"/>
          <p:cNvSpPr txBox="1">
            <a:spLocks/>
          </p:cNvSpPr>
          <p:nvPr/>
        </p:nvSpPr>
        <p:spPr>
          <a:xfrm>
            <a:off x="2855793" y="1517175"/>
            <a:ext cx="2110502" cy="1873774"/>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00009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00009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00009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00009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00009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400" dirty="0" smtClean="0"/>
          </a:p>
        </p:txBody>
      </p:sp>
    </p:spTree>
    <p:extLst>
      <p:ext uri="{BB962C8B-B14F-4D97-AF65-F5344CB8AC3E}">
        <p14:creationId xmlns:p14="http://schemas.microsoft.com/office/powerpoint/2010/main" val="3202573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Computing – new Division Head</a:t>
            </a:r>
            <a:endParaRPr lang="en-US"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4</a:t>
            </a:fld>
            <a:endParaRPr lang="en-US" altLang="en-US"/>
          </a:p>
        </p:txBody>
      </p:sp>
      <p:pic>
        <p:nvPicPr>
          <p:cNvPr id="16" name="Content Placeholder 6"/>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092727" y="994544"/>
            <a:ext cx="2844667" cy="4274112"/>
          </a:xfrm>
        </p:spPr>
      </p:pic>
      <p:sp>
        <p:nvSpPr>
          <p:cNvPr id="8" name="TextBox 7"/>
          <p:cNvSpPr txBox="1"/>
          <p:nvPr/>
        </p:nvSpPr>
        <p:spPr>
          <a:xfrm>
            <a:off x="1071387" y="5304266"/>
            <a:ext cx="2988127" cy="830997"/>
          </a:xfrm>
          <a:prstGeom prst="rect">
            <a:avLst/>
          </a:prstGeom>
          <a:noFill/>
        </p:spPr>
        <p:txBody>
          <a:bodyPr wrap="none" rtlCol="0">
            <a:spAutoFit/>
          </a:bodyPr>
          <a:lstStyle/>
          <a:p>
            <a:r>
              <a:rPr lang="en-US" dirty="0" smtClean="0"/>
              <a:t>Scientific Computing</a:t>
            </a:r>
          </a:p>
          <a:p>
            <a:pPr algn="ctr"/>
            <a:r>
              <a:rPr lang="en-US" dirty="0" err="1" smtClean="0"/>
              <a:t>Panagiotis</a:t>
            </a:r>
            <a:r>
              <a:rPr lang="en-US" dirty="0" smtClean="0"/>
              <a:t> </a:t>
            </a:r>
            <a:r>
              <a:rPr lang="en-US" dirty="0" err="1" smtClean="0"/>
              <a:t>Spentzouris</a:t>
            </a:r>
            <a:endParaRPr lang="en-US" dirty="0"/>
          </a:p>
        </p:txBody>
      </p:sp>
    </p:spTree>
    <p:extLst>
      <p:ext uri="{BB962C8B-B14F-4D97-AF65-F5344CB8AC3E}">
        <p14:creationId xmlns:p14="http://schemas.microsoft.com/office/powerpoint/2010/main" val="4913046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Computing – new Division Head</a:t>
            </a:r>
            <a:endParaRPr lang="en-US"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5</a:t>
            </a:fld>
            <a:endParaRPr lang="en-US" altLang="en-US"/>
          </a:p>
        </p:txBody>
      </p:sp>
      <p:pic>
        <p:nvPicPr>
          <p:cNvPr id="16" name="Content Placeholder 6"/>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092727" y="994544"/>
            <a:ext cx="2844667" cy="4274112"/>
          </a:xfr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94513" y="960120"/>
            <a:ext cx="2906488" cy="4316135"/>
          </a:xfrm>
          <a:prstGeom prst="rect">
            <a:avLst/>
          </a:prstGeom>
        </p:spPr>
      </p:pic>
      <p:sp>
        <p:nvSpPr>
          <p:cNvPr id="9" name="TextBox 8"/>
          <p:cNvSpPr txBox="1"/>
          <p:nvPr/>
        </p:nvSpPr>
        <p:spPr>
          <a:xfrm>
            <a:off x="1071387" y="5304266"/>
            <a:ext cx="2988127" cy="830997"/>
          </a:xfrm>
          <a:prstGeom prst="rect">
            <a:avLst/>
          </a:prstGeom>
          <a:noFill/>
        </p:spPr>
        <p:txBody>
          <a:bodyPr wrap="none" rtlCol="0">
            <a:spAutoFit/>
          </a:bodyPr>
          <a:lstStyle/>
          <a:p>
            <a:r>
              <a:rPr lang="en-US" dirty="0" smtClean="0"/>
              <a:t>Scientific Computing</a:t>
            </a:r>
          </a:p>
          <a:p>
            <a:pPr algn="ctr"/>
            <a:r>
              <a:rPr lang="en-US" dirty="0" err="1" smtClean="0"/>
              <a:t>Panagiotis</a:t>
            </a:r>
            <a:r>
              <a:rPr lang="en-US" dirty="0" smtClean="0"/>
              <a:t> </a:t>
            </a:r>
            <a:r>
              <a:rPr lang="en-US" dirty="0" err="1" smtClean="0"/>
              <a:t>Spentzouris</a:t>
            </a:r>
            <a:endParaRPr lang="en-US" dirty="0"/>
          </a:p>
        </p:txBody>
      </p:sp>
    </p:spTree>
    <p:extLst>
      <p:ext uri="{BB962C8B-B14F-4D97-AF65-F5344CB8AC3E}">
        <p14:creationId xmlns:p14="http://schemas.microsoft.com/office/powerpoint/2010/main" val="20569812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Computing – new Division Head</a:t>
            </a:r>
            <a:endParaRPr lang="en-US"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6</a:t>
            </a:fld>
            <a:endParaRPr lang="en-US" altLang="en-US"/>
          </a:p>
        </p:txBody>
      </p:sp>
      <p:pic>
        <p:nvPicPr>
          <p:cNvPr id="16" name="Content Placeholder 6"/>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092727" y="994544"/>
            <a:ext cx="2844667" cy="4274112"/>
          </a:xfrm>
        </p:spPr>
      </p:pic>
      <p:sp>
        <p:nvSpPr>
          <p:cNvPr id="8" name="TextBox 7"/>
          <p:cNvSpPr txBox="1"/>
          <p:nvPr/>
        </p:nvSpPr>
        <p:spPr>
          <a:xfrm>
            <a:off x="1071387" y="5304266"/>
            <a:ext cx="2988127" cy="830997"/>
          </a:xfrm>
          <a:prstGeom prst="rect">
            <a:avLst/>
          </a:prstGeom>
          <a:noFill/>
        </p:spPr>
        <p:txBody>
          <a:bodyPr wrap="none" rtlCol="0">
            <a:spAutoFit/>
          </a:bodyPr>
          <a:lstStyle/>
          <a:p>
            <a:r>
              <a:rPr lang="en-US" dirty="0" smtClean="0"/>
              <a:t>Scientific Computing</a:t>
            </a:r>
          </a:p>
          <a:p>
            <a:pPr algn="ctr"/>
            <a:r>
              <a:rPr lang="en-US" dirty="0" err="1" smtClean="0"/>
              <a:t>Panagiotis</a:t>
            </a:r>
            <a:r>
              <a:rPr lang="en-US" dirty="0" smtClean="0"/>
              <a:t> </a:t>
            </a:r>
            <a:r>
              <a:rPr lang="en-US" dirty="0" err="1" smtClean="0"/>
              <a:t>Spentzouris</a:t>
            </a:r>
            <a:endParaRPr lang="en-US" dirty="0"/>
          </a:p>
        </p:txBody>
      </p:sp>
    </p:spTree>
    <p:extLst>
      <p:ext uri="{BB962C8B-B14F-4D97-AF65-F5344CB8AC3E}">
        <p14:creationId xmlns:p14="http://schemas.microsoft.com/office/powerpoint/2010/main" val="20569812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Computing – new Division Head</a:t>
            </a:r>
            <a:endParaRPr lang="en-US"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7</a:t>
            </a:fld>
            <a:endParaRPr lang="en-US" altLang="en-US"/>
          </a:p>
        </p:txBody>
      </p:sp>
      <p:pic>
        <p:nvPicPr>
          <p:cNvPr id="16" name="Content Placeholder 6"/>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092727" y="994544"/>
            <a:ext cx="2844667" cy="4274112"/>
          </a:xfrm>
        </p:spPr>
      </p:pic>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52201" y="1399620"/>
            <a:ext cx="3810254" cy="3810254"/>
          </a:xfrm>
          <a:prstGeom prst="rect">
            <a:avLst/>
          </a:prstGeom>
        </p:spPr>
      </p:pic>
      <p:sp>
        <p:nvSpPr>
          <p:cNvPr id="10" name="TextBox 9"/>
          <p:cNvSpPr txBox="1"/>
          <p:nvPr/>
        </p:nvSpPr>
        <p:spPr>
          <a:xfrm>
            <a:off x="1071387" y="5304266"/>
            <a:ext cx="2988127" cy="830997"/>
          </a:xfrm>
          <a:prstGeom prst="rect">
            <a:avLst/>
          </a:prstGeom>
          <a:noFill/>
        </p:spPr>
        <p:txBody>
          <a:bodyPr wrap="none" rtlCol="0">
            <a:spAutoFit/>
          </a:bodyPr>
          <a:lstStyle/>
          <a:p>
            <a:r>
              <a:rPr lang="en-US" dirty="0" smtClean="0"/>
              <a:t>Scientific Computing</a:t>
            </a:r>
          </a:p>
          <a:p>
            <a:pPr algn="ctr"/>
            <a:r>
              <a:rPr lang="en-US" dirty="0" err="1" smtClean="0"/>
              <a:t>Panagiotis</a:t>
            </a:r>
            <a:r>
              <a:rPr lang="en-US" dirty="0" smtClean="0"/>
              <a:t> </a:t>
            </a:r>
            <a:r>
              <a:rPr lang="en-US" dirty="0" err="1" smtClean="0"/>
              <a:t>Spentzouris</a:t>
            </a:r>
            <a:endParaRPr lang="en-US" dirty="0"/>
          </a:p>
        </p:txBody>
      </p:sp>
    </p:spTree>
    <p:extLst>
      <p:ext uri="{BB962C8B-B14F-4D97-AF65-F5344CB8AC3E}">
        <p14:creationId xmlns:p14="http://schemas.microsoft.com/office/powerpoint/2010/main" val="41552128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Scientific Computing – new Division Head</a:t>
            </a:r>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8</a:t>
            </a:fld>
            <a:endParaRPr lang="en-US" altLang="en-US"/>
          </a:p>
        </p:txBody>
      </p:sp>
      <p:sp>
        <p:nvSpPr>
          <p:cNvPr id="9" name="TextBox 8"/>
          <p:cNvSpPr txBox="1"/>
          <p:nvPr/>
        </p:nvSpPr>
        <p:spPr>
          <a:xfrm>
            <a:off x="1071387" y="5304266"/>
            <a:ext cx="2988127" cy="830997"/>
          </a:xfrm>
          <a:prstGeom prst="rect">
            <a:avLst/>
          </a:prstGeom>
          <a:noFill/>
        </p:spPr>
        <p:txBody>
          <a:bodyPr wrap="none" rtlCol="0">
            <a:spAutoFit/>
          </a:bodyPr>
          <a:lstStyle/>
          <a:p>
            <a:r>
              <a:rPr lang="en-US" dirty="0" smtClean="0"/>
              <a:t>Scientific Computing</a:t>
            </a:r>
          </a:p>
          <a:p>
            <a:pPr algn="ctr"/>
            <a:r>
              <a:rPr lang="en-US" dirty="0" err="1" smtClean="0"/>
              <a:t>Panagiotis</a:t>
            </a:r>
            <a:r>
              <a:rPr lang="en-US" dirty="0" smtClean="0"/>
              <a:t> </a:t>
            </a:r>
            <a:r>
              <a:rPr lang="en-US" dirty="0" err="1" smtClean="0"/>
              <a:t>Spentzouris</a:t>
            </a:r>
            <a:endParaRPr lang="en-US" dirty="0"/>
          </a:p>
        </p:txBody>
      </p:sp>
      <p:pic>
        <p:nvPicPr>
          <p:cNvPr id="10" name="Content Placeholder 6"/>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092727" y="994544"/>
            <a:ext cx="2844667" cy="4274112"/>
          </a:xfrm>
        </p:spPr>
      </p:pic>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52201" y="1399620"/>
            <a:ext cx="3810254" cy="3810254"/>
          </a:xfrm>
          <a:prstGeom prst="rect">
            <a:avLst/>
          </a:prstGeom>
        </p:spPr>
      </p:pic>
    </p:spTree>
    <p:extLst>
      <p:ext uri="{BB962C8B-B14F-4D97-AF65-F5344CB8AC3E}">
        <p14:creationId xmlns:p14="http://schemas.microsoft.com/office/powerpoint/2010/main" val="9534063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menu is very large – we will order just a few</a:t>
            </a:r>
            <a:endParaRPr lang="en-US" dirty="0"/>
          </a:p>
        </p:txBody>
      </p:sp>
      <p:sp>
        <p:nvSpPr>
          <p:cNvPr id="4" name="Date Placeholder 3"/>
          <p:cNvSpPr>
            <a:spLocks noGrp="1"/>
          </p:cNvSpPr>
          <p:nvPr>
            <p:ph type="dt" sz="half" idx="10"/>
          </p:nvPr>
        </p:nvSpPr>
        <p:spPr/>
        <p:txBody>
          <a:bodyPr/>
          <a:lstStyle/>
          <a:p>
            <a:r>
              <a:rPr lang="en-US" altLang="en-US" smtClean="0"/>
              <a:t>6/10/2015</a:t>
            </a:r>
            <a:endParaRPr lang="en-US" altLang="en-US" dirty="0"/>
          </a:p>
        </p:txBody>
      </p:sp>
      <p:sp>
        <p:nvSpPr>
          <p:cNvPr id="5" name="Footer Placeholder 4"/>
          <p:cNvSpPr>
            <a:spLocks noGrp="1"/>
          </p:cNvSpPr>
          <p:nvPr>
            <p:ph type="ftr" sz="quarter" idx="11"/>
          </p:nvPr>
        </p:nvSpPr>
        <p:spPr/>
        <p:txBody>
          <a:bodyPr/>
          <a:lstStyle/>
          <a:p>
            <a:pPr>
              <a:defRPr/>
            </a:pPr>
            <a:r>
              <a:rPr lang="en-US" smtClean="0"/>
              <a:t>Burt Holzman | Scientific Computing for non-LHC</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9</a:t>
            </a:fld>
            <a:endParaRPr lang="en-US" altLang="en-US"/>
          </a:p>
        </p:txBody>
      </p:sp>
      <p:pic>
        <p:nvPicPr>
          <p:cNvPr id="3" name="Picture 2" descr="GI_Dinner_Menu_11_14.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5048" y="1786959"/>
            <a:ext cx="3226233" cy="4175125"/>
          </a:xfrm>
          <a:prstGeom prst="rect">
            <a:avLst/>
          </a:prstGeom>
        </p:spPr>
      </p:pic>
      <p:pic>
        <p:nvPicPr>
          <p:cNvPr id="7" name="Picture 6" descr="GI_Dinner_Menu_11_14.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95948" y="745403"/>
            <a:ext cx="3999057" cy="5175250"/>
          </a:xfrm>
          <a:prstGeom prst="rect">
            <a:avLst/>
          </a:prstGeom>
        </p:spPr>
      </p:pic>
      <p:sp>
        <p:nvSpPr>
          <p:cNvPr id="8" name="Rectangle 7"/>
          <p:cNvSpPr/>
          <p:nvPr/>
        </p:nvSpPr>
        <p:spPr>
          <a:xfrm>
            <a:off x="228600" y="5962084"/>
            <a:ext cx="7972295" cy="307777"/>
          </a:xfrm>
          <a:prstGeom prst="rect">
            <a:avLst/>
          </a:prstGeom>
        </p:spPr>
        <p:txBody>
          <a:bodyPr wrap="square">
            <a:spAutoFit/>
          </a:bodyPr>
          <a:lstStyle/>
          <a:p>
            <a:r>
              <a:rPr lang="en-US" sz="1400" dirty="0" smtClean="0"/>
              <a:t>Experiments and Services: https</a:t>
            </a:r>
            <a:r>
              <a:rPr lang="en-US" sz="1400" dirty="0"/>
              <a:t>://</a:t>
            </a:r>
            <a:r>
              <a:rPr lang="en-US" sz="1400" dirty="0" err="1"/>
              <a:t>indico.fnal.gov</a:t>
            </a:r>
            <a:r>
              <a:rPr lang="en-US" sz="1400" dirty="0"/>
              <a:t>/</a:t>
            </a:r>
            <a:r>
              <a:rPr lang="en-US" sz="1400" dirty="0" err="1"/>
              <a:t>getFile.py</a:t>
            </a:r>
            <a:r>
              <a:rPr lang="en-US" sz="1400" dirty="0"/>
              <a:t>/</a:t>
            </a:r>
            <a:r>
              <a:rPr lang="en-US" sz="1400" dirty="0" err="1"/>
              <a:t>access?resId</a:t>
            </a:r>
            <a:r>
              <a:rPr lang="en-US" sz="1400" dirty="0"/>
              <a:t>=3&amp;materialId=4&amp;confId=9353</a:t>
            </a:r>
          </a:p>
        </p:txBody>
      </p:sp>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1099" b="99451" l="0" r="99600"/>
                    </a14:imgEffect>
                  </a14:imgLayer>
                </a14:imgProps>
              </a:ext>
              <a:ext uri="{28A0092B-C50C-407E-A947-70E740481C1C}">
                <a14:useLocalDpi xmlns:a14="http://schemas.microsoft.com/office/drawing/2010/main"/>
              </a:ext>
            </a:extLst>
          </a:blip>
          <a:stretch>
            <a:fillRect/>
          </a:stretch>
        </p:blipFill>
        <p:spPr>
          <a:xfrm>
            <a:off x="2133372" y="3761178"/>
            <a:ext cx="833651" cy="606898"/>
          </a:xfrm>
          <a:prstGeom prst="rect">
            <a:avLst/>
          </a:prstGeom>
        </p:spPr>
      </p:pic>
      <p:cxnSp>
        <p:nvCxnSpPr>
          <p:cNvPr id="25" name="Straight Connector 24"/>
          <p:cNvCxnSpPr/>
          <p:nvPr/>
        </p:nvCxnSpPr>
        <p:spPr>
          <a:xfrm>
            <a:off x="2820389" y="3885048"/>
            <a:ext cx="4848116" cy="66693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684874" y="4145202"/>
            <a:ext cx="864455" cy="1236176"/>
          </a:xfrm>
          <a:prstGeom prst="line">
            <a:avLst/>
          </a:prstGeom>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3645156" y="4926440"/>
            <a:ext cx="2466348" cy="454938"/>
            <a:chOff x="1537319" y="4389574"/>
            <a:chExt cx="2129708" cy="392842"/>
          </a:xfrm>
        </p:grpSpPr>
        <p:pic>
          <p:nvPicPr>
            <p:cNvPr id="36" name="Picture 35" descr="GI_Dinner_Menu_11_14.PDF"/>
            <p:cNvPicPr>
              <a:picLocks noChangeAspect="1"/>
            </p:cNvPicPr>
            <p:nvPr/>
          </p:nvPicPr>
          <p:blipFill rotWithShape="1">
            <a:blip r:embed="rId6"/>
            <a:srcRect/>
            <a:stretch/>
          </p:blipFill>
          <p:spPr>
            <a:xfrm>
              <a:off x="1537319" y="4389574"/>
              <a:ext cx="282033" cy="366330"/>
            </a:xfrm>
            <a:prstGeom prst="rect">
              <a:avLst/>
            </a:prstGeom>
          </p:spPr>
        </p:pic>
        <p:pic>
          <p:nvPicPr>
            <p:cNvPr id="37" name="Picture 36" descr="GI_Dinner_Menu_11_14.PDF"/>
            <p:cNvPicPr>
              <a:picLocks noChangeAspect="1"/>
            </p:cNvPicPr>
            <p:nvPr/>
          </p:nvPicPr>
          <p:blipFill rotWithShape="1">
            <a:blip r:embed="rId6"/>
            <a:srcRect/>
            <a:stretch/>
          </p:blipFill>
          <p:spPr>
            <a:xfrm>
              <a:off x="1805305" y="4459878"/>
              <a:ext cx="277717" cy="232009"/>
            </a:xfrm>
            <a:prstGeom prst="rect">
              <a:avLst/>
            </a:prstGeom>
          </p:spPr>
        </p:pic>
        <p:pic>
          <p:nvPicPr>
            <p:cNvPr id="38" name="Picture 37" descr="GI_Dinner_Menu_11_14.PDF"/>
            <p:cNvPicPr>
              <a:picLocks noChangeAspect="1"/>
            </p:cNvPicPr>
            <p:nvPr/>
          </p:nvPicPr>
          <p:blipFill rotWithShape="1">
            <a:blip r:embed="rId6"/>
            <a:srcRect/>
            <a:stretch/>
          </p:blipFill>
          <p:spPr>
            <a:xfrm>
              <a:off x="2160525" y="4440508"/>
              <a:ext cx="1506502" cy="341908"/>
            </a:xfrm>
            <a:prstGeom prst="rect">
              <a:avLst/>
            </a:prstGeom>
          </p:spPr>
        </p:pic>
      </p:grpSp>
      <p:pic>
        <p:nvPicPr>
          <p:cNvPr id="10" name="Picture 9" descr="souvlaki.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9329" y="4525177"/>
            <a:ext cx="4218432" cy="920496"/>
          </a:xfrm>
          <a:prstGeom prst="rect">
            <a:avLst/>
          </a:prstGeom>
        </p:spPr>
      </p:pic>
    </p:spTree>
    <p:extLst>
      <p:ext uri="{BB962C8B-B14F-4D97-AF65-F5344CB8AC3E}">
        <p14:creationId xmlns:p14="http://schemas.microsoft.com/office/powerpoint/2010/main" val="7303837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2650</TotalTime>
  <Words>2096</Words>
  <Application>Microsoft Macintosh PowerPoint</Application>
  <PresentationFormat>On-screen Show (4:3)</PresentationFormat>
  <Paragraphs>365</Paragraphs>
  <Slides>38</Slides>
  <Notes>0</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Blank</vt:lpstr>
      <vt:lpstr>Fermilab: Footer Only</vt:lpstr>
      <vt:lpstr>Scientific Computing for non-LHC</vt:lpstr>
      <vt:lpstr>FNAL Computing Sector – Organization in 2014</vt:lpstr>
      <vt:lpstr>FNAL Computing Sector – Organization in 2015</vt:lpstr>
      <vt:lpstr>Scientific Computing – new Division Head</vt:lpstr>
      <vt:lpstr>Scientific Computing – new Division Head</vt:lpstr>
      <vt:lpstr>Scientific Computing – new Division Head</vt:lpstr>
      <vt:lpstr>Scientific Computing – new Division Head</vt:lpstr>
      <vt:lpstr>Scientific Computing – new Division Head</vt:lpstr>
      <vt:lpstr>The menu is very large – we will order just a few</vt:lpstr>
      <vt:lpstr>Shared Services Model – Family Style Dining</vt:lpstr>
      <vt:lpstr>Scientific Computing: 3 functional areas</vt:lpstr>
      <vt:lpstr>Scientific Computing: 3 layers of Pastitsio</vt:lpstr>
      <vt:lpstr>Scientific Facilities: the foundation</vt:lpstr>
      <vt:lpstr>Physical Facilities: the foundation’s foundation</vt:lpstr>
      <vt:lpstr>Physical Facilities: the foundation’s foundation</vt:lpstr>
      <vt:lpstr>Physical Facilities: the foundation’s foundation</vt:lpstr>
      <vt:lpstr>Physical Facilities: the foundation’s foundation</vt:lpstr>
      <vt:lpstr>FNAL Scientific Facility - Now</vt:lpstr>
      <vt:lpstr>FNAL HEPCloud Facility – Coming Soon</vt:lpstr>
      <vt:lpstr>Science Workflows: Use Cases for HEPCloud</vt:lpstr>
      <vt:lpstr>HPC Facility – tightly-coupled computing</vt:lpstr>
      <vt:lpstr>Science Operations &amp; Workflows</vt:lpstr>
      <vt:lpstr>Science Operations &amp; Workflows</vt:lpstr>
      <vt:lpstr>Science Operations &amp; Workflows</vt:lpstr>
      <vt:lpstr>Science Operations &amp; Workflows</vt:lpstr>
      <vt:lpstr>Development, Integration, Research</vt:lpstr>
      <vt:lpstr>Art and LArSoft</vt:lpstr>
      <vt:lpstr>Accelerator Modeling</vt:lpstr>
      <vt:lpstr>Physics and Detector Simulation</vt:lpstr>
      <vt:lpstr>R&amp;D</vt:lpstr>
      <vt:lpstr>Dessert – Images from DES</vt:lpstr>
      <vt:lpstr>Dessert – Images from DES</vt:lpstr>
      <vt:lpstr>Check, please!</vt:lpstr>
      <vt:lpstr>Backup</vt:lpstr>
      <vt:lpstr>Mu2e Backup</vt:lpstr>
      <vt:lpstr>DES - details</vt:lpstr>
      <vt:lpstr>Sorry if I made you hungry</vt:lpstr>
      <vt:lpstr>Pastitsio Recipe</vt:lpstr>
    </vt:vector>
  </TitlesOfParts>
  <Company>Fermi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Computing for non-LHC</dc:title>
  <dc:creator>Burt Holzman</dc:creator>
  <cp:lastModifiedBy>Burt Holzman</cp:lastModifiedBy>
  <cp:revision>113</cp:revision>
  <cp:lastPrinted>2014-01-20T19:40:21Z</cp:lastPrinted>
  <dcterms:created xsi:type="dcterms:W3CDTF">2015-06-04T20:22:22Z</dcterms:created>
  <dcterms:modified xsi:type="dcterms:W3CDTF">2015-06-10T20:09:55Z</dcterms:modified>
</cp:coreProperties>
</file>