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17"/>
  </p:notesMasterIdLst>
  <p:handoutMasterIdLst>
    <p:handoutMasterId r:id="rId18"/>
  </p:handoutMasterIdLst>
  <p:sldIdLst>
    <p:sldId id="314" r:id="rId3"/>
    <p:sldId id="324" r:id="rId4"/>
    <p:sldId id="332" r:id="rId5"/>
    <p:sldId id="341" r:id="rId6"/>
    <p:sldId id="338" r:id="rId7"/>
    <p:sldId id="306" r:id="rId8"/>
    <p:sldId id="342" r:id="rId9"/>
    <p:sldId id="339" r:id="rId10"/>
    <p:sldId id="340" r:id="rId11"/>
    <p:sldId id="343" r:id="rId12"/>
    <p:sldId id="325" r:id="rId13"/>
    <p:sldId id="344" r:id="rId14"/>
    <p:sldId id="345" r:id="rId15"/>
    <p:sldId id="335" r:id="rId16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BD1F24"/>
    <a:srgbClr val="004C97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30" d="100"/>
          <a:sy n="130" d="100"/>
        </p:scale>
        <p:origin x="107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966B9313-DBE2-4D45-BD82-B38A2F513600}" type="datetimeFigureOut">
              <a:rPr lang="en-US"/>
              <a:pPr/>
              <a:t>6/9/2015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772BBBDC-D2EA-42D3-8E26-ECE8E53207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3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9B1F8B80-84DA-4249-B974-F18C7EAC4BD2}" type="datetimeFigureOut">
              <a:rPr lang="en-US"/>
              <a:pPr/>
              <a:t>6/9/2015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CC9EE86F-4811-42A3-92F7-A5B616B2C5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31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E86F-4811-42A3-92F7-A5B616B2C5A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6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E86F-4811-42A3-92F7-A5B616B2C5A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9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E86F-4811-42A3-92F7-A5B616B2C5A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57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C6C3F-A1C7-441B-92DC-B6A04CC9795A}" type="datetime1">
              <a:rPr lang="en-US" smtClean="0"/>
              <a:t>6/9/2015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291DF-9D4B-474E-AA15-6FB2220241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7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563DF9E7-A908-407C-B9CB-4184ED24B92B}" type="datetime1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A177B-ADB3-4A4F-AE70-AB8FFA724C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3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FB96C7F8-C28A-4E2A-BB05-7B96B9A9AC3C}" type="datetime1">
              <a:rPr lang="en-US" smtClean="0"/>
              <a:t>6/9/2015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E82DD3F2-F48B-4298-B8F6-2C27C977C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3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613DAA8F-05FA-443C-BBB7-8EBC78E6FC28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EEE1D5B-29BB-4D63-AE63-C3F3FF5952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7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13E7F9-3889-48F4-8E97-958ADE1D6934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2C102-E970-4206-B048-91302B0A0F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5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1A36-F42D-4446-93B8-2FD5F1F24A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Cooper | User's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3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67741-4AA6-4139-9EEF-D41F6DC1C594}" type="datetime1">
              <a:rPr lang="en-US" smtClean="0"/>
              <a:t>6/9/2015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2957C-773F-41A2-8A01-807D4CBD1B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E17DE-549D-4BFC-8C76-4F20E844A208}" type="datetime1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14627-998A-45DB-84CC-FD5808CEAD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4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2ADCA-8D22-468C-9EB0-FD282078745E}" type="datetime1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E3B738-8122-4BBC-9CD0-FC7C0B5C6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617F81CB-0F18-4895-8A55-0E9BF3A6A901}" type="datetime1">
              <a:rPr lang="en-US" smtClean="0"/>
              <a:t>6/9/2015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B49C967C-1A5C-44A0-9FFD-665CC20B975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38576675-BE34-4063-9F1D-D847CD22814D}" type="datetime1">
              <a:rPr lang="en-US" smtClean="0"/>
              <a:t>6/9/2015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Cooper | User's Meeting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8A26C729-B54B-4853-8214-4D5F5D8B523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124" charset="0"/>
              </a:rPr>
              <a:t>Illinois Accelerator Research Center (IARC)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pitchFamily="124" charset="0"/>
            </a:endParaRPr>
          </a:p>
          <a:p>
            <a:r>
              <a:rPr lang="en-US" dirty="0" smtClean="0">
                <a:latin typeface="Helvetica" pitchFamily="124" charset="0"/>
              </a:rPr>
              <a:t>48</a:t>
            </a:r>
            <a:r>
              <a:rPr lang="en-US" baseline="30000" dirty="0" smtClean="0">
                <a:latin typeface="Helvetica" pitchFamily="124" charset="0"/>
              </a:rPr>
              <a:t>th</a:t>
            </a:r>
            <a:r>
              <a:rPr lang="en-US" dirty="0" smtClean="0">
                <a:latin typeface="Helvetica" pitchFamily="124" charset="0"/>
              </a:rPr>
              <a:t> Annual Fermilab Users Meeting </a:t>
            </a:r>
            <a:endParaRPr lang="en-US" dirty="0">
              <a:latin typeface="Helvetica" pitchFamily="124" charset="0"/>
            </a:endParaRPr>
          </a:p>
          <a:p>
            <a:r>
              <a:rPr lang="en-US" dirty="0" smtClean="0">
                <a:latin typeface="Helvetica" pitchFamily="124" charset="0"/>
              </a:rPr>
              <a:t>Status Review</a:t>
            </a:r>
          </a:p>
          <a:p>
            <a:r>
              <a:rPr lang="en-US" dirty="0" smtClean="0">
                <a:latin typeface="Helvetica" pitchFamily="124" charset="0"/>
              </a:rPr>
              <a:t>Wednesday, June 10, 2015, 9:45</a:t>
            </a:r>
          </a:p>
          <a:p>
            <a:endParaRPr lang="en-US" dirty="0" smtClean="0"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IARC Strategy and </a:t>
            </a:r>
            <a:r>
              <a:rPr lang="en-US" sz="3200" dirty="0"/>
              <a:t>B</a:t>
            </a:r>
            <a:r>
              <a:rPr lang="en-US" sz="3200" dirty="0" smtClean="0"/>
              <a:t>enefits to FNAL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Facilitate partnership </a:t>
            </a:r>
            <a:r>
              <a:rPr lang="en-US" dirty="0"/>
              <a:t>with small- and medium-sized industry players to commercialize new accelerators and related technologies-based products. </a:t>
            </a:r>
            <a:endParaRPr lang="en-US" dirty="0" smtClean="0"/>
          </a:p>
          <a:p>
            <a:endParaRPr lang="en-US" sz="1100" dirty="0"/>
          </a:p>
          <a:p>
            <a:r>
              <a:rPr lang="en-US" dirty="0" smtClean="0"/>
              <a:t>Engage in joint </a:t>
            </a:r>
            <a:r>
              <a:rPr lang="en-US" dirty="0"/>
              <a:t>development with large strategic partners to develop new applications and industries</a:t>
            </a:r>
            <a:r>
              <a:rPr lang="en-US" dirty="0" smtClean="0"/>
              <a:t>.</a:t>
            </a:r>
          </a:p>
          <a:p>
            <a:endParaRPr lang="en-US" sz="1100" dirty="0"/>
          </a:p>
          <a:p>
            <a:r>
              <a:rPr lang="en-US" dirty="0"/>
              <a:t>Harvest and market mature Fermilab intellectual property (IP) to spin off new products with industrial partners</a:t>
            </a:r>
            <a:r>
              <a:rPr lang="en-US" dirty="0" smtClean="0"/>
              <a:t>.</a:t>
            </a:r>
          </a:p>
          <a:p>
            <a:endParaRPr lang="en-US" sz="1100" dirty="0"/>
          </a:p>
          <a:p>
            <a:r>
              <a:rPr lang="en-US" dirty="0"/>
              <a:t>Invest in IP maturation to attract private investment for commercialization</a:t>
            </a:r>
            <a:r>
              <a:rPr lang="en-US" dirty="0" smtClean="0"/>
              <a:t>.</a:t>
            </a:r>
          </a:p>
          <a:p>
            <a:endParaRPr lang="en-US" sz="1100" dirty="0" smtClean="0"/>
          </a:p>
          <a:p>
            <a:r>
              <a:rPr lang="en-US" dirty="0" smtClean="0"/>
              <a:t>Demonstrate the benefits and relevance of HEP developed technology to key stakeholders </a:t>
            </a:r>
            <a:r>
              <a:rPr lang="en-US" sz="2000" dirty="0" smtClean="0"/>
              <a:t>(Federal, State, Local, Industry)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BFCB-C728-4FBE-B360-335CBC601281}" type="datetime1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Cooper | User's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4923A-2345-4CCA-8726-4A01A6822D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26780"/>
            <a:ext cx="2116685" cy="193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437" y="2917453"/>
            <a:ext cx="165181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sz="1800"/>
            </a:lvl1pPr>
            <a:lvl2pPr lvl="1">
              <a:buFont typeface="Arial" pitchFamily="34" charset="0"/>
              <a:buChar char="•"/>
              <a:defRPr sz="1800"/>
            </a:lvl2pPr>
          </a:lstStyle>
          <a:p>
            <a:r>
              <a:rPr lang="en-US" dirty="0" smtClean="0"/>
              <a:t>Manufacturing of Radial </a:t>
            </a:r>
            <a:r>
              <a:rPr lang="en-US" dirty="0"/>
              <a:t>Tires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38" y="0"/>
            <a:ext cx="8261157" cy="762000"/>
          </a:xfrm>
        </p:spPr>
        <p:txBody>
          <a:bodyPr/>
          <a:lstStyle/>
          <a:p>
            <a:r>
              <a:rPr lang="en-US" dirty="0" smtClean="0"/>
              <a:t>Impact of </a:t>
            </a:r>
            <a:r>
              <a:rPr lang="en-US" dirty="0"/>
              <a:t>A</a:t>
            </a:r>
            <a:r>
              <a:rPr lang="en-US" dirty="0" smtClean="0"/>
              <a:t>ccelerators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900448"/>
            <a:ext cx="8028892" cy="5328592"/>
          </a:xfrm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About 30,000 accelerators are in use w</a:t>
            </a:r>
            <a:r>
              <a:rPr lang="en-US" dirty="0" smtClean="0"/>
              <a:t>orld wide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Sales of accelerators  </a:t>
            </a:r>
            <a:r>
              <a:rPr lang="en-US" dirty="0"/>
              <a:t>&gt; $ 2 </a:t>
            </a:r>
            <a:r>
              <a:rPr lang="en-US" dirty="0" smtClean="0"/>
              <a:t>B /</a:t>
            </a:r>
            <a:r>
              <a:rPr lang="en-US" dirty="0" err="1" smtClean="0"/>
              <a:t>yr</a:t>
            </a:r>
            <a:r>
              <a:rPr lang="en-US" dirty="0" smtClean="0"/>
              <a:t>  </a:t>
            </a:r>
            <a:r>
              <a:rPr lang="en-US" dirty="0"/>
              <a:t>and </a:t>
            </a:r>
            <a:r>
              <a:rPr lang="en-US" dirty="0" smtClean="0"/>
              <a:t>growing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Accelerators touch over </a:t>
            </a:r>
            <a:r>
              <a:rPr lang="en-US" dirty="0"/>
              <a:t>$ </a:t>
            </a:r>
            <a:r>
              <a:rPr lang="en-US" dirty="0" smtClean="0"/>
              <a:t>500B/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products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cs typeface="ＭＳ Ｐゴシック" pitchFamily="-105" charset="-128"/>
              </a:rPr>
              <a:t>Major </a:t>
            </a:r>
            <a:r>
              <a:rPr lang="en-US" sz="2000" dirty="0">
                <a:cs typeface="ＭＳ Ｐゴシック" pitchFamily="-105" charset="-128"/>
              </a:rPr>
              <a:t>Impact on our economy, health, and well </a:t>
            </a:r>
            <a:r>
              <a:rPr lang="en-US" sz="2000" dirty="0" smtClean="0">
                <a:cs typeface="ＭＳ Ｐゴシック" pitchFamily="-105" charset="-128"/>
              </a:rPr>
              <a:t>being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Some Products:</a:t>
            </a:r>
            <a:endParaRPr lang="en-US" sz="2400" dirty="0">
              <a:cs typeface="ＭＳ Ｐゴシック" pitchFamily="-105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cs typeface="ＭＳ Ｐゴシック" pitchFamily="-105" charset="-128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endParaRPr lang="en-US" sz="1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71C2-0A23-465B-9DA9-9DF18CF7FBC6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69"/>
          <a:stretch/>
        </p:blipFill>
        <p:spPr bwMode="auto">
          <a:xfrm>
            <a:off x="6946249" y="4026780"/>
            <a:ext cx="1754865" cy="193494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557677" y="2565576"/>
            <a:ext cx="2644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	Metals</a:t>
            </a:r>
            <a:endParaRPr lang="en-US" sz="1800" dirty="0"/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Harden cutting tools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Reducing friction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Biomaterials for implants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23" y="4026780"/>
            <a:ext cx="1805950" cy="193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521284" y="2562635"/>
            <a:ext cx="2244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	Food </a:t>
            </a:r>
            <a:r>
              <a:rPr lang="en-US" sz="1800" dirty="0"/>
              <a:t>Irradiation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Becoming increasingly accepted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09" y="4026780"/>
            <a:ext cx="2324997" cy="193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307739" y="2940765"/>
            <a:ext cx="2394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High Speed solvent free printing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12 colors at 600 fps!</a:t>
            </a:r>
          </a:p>
        </p:txBody>
      </p:sp>
    </p:spTree>
    <p:extLst>
      <p:ext uri="{BB962C8B-B14F-4D97-AF65-F5344CB8AC3E}">
        <p14:creationId xmlns:p14="http://schemas.microsoft.com/office/powerpoint/2010/main" val="26680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efforts proposed via IARC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2436"/>
            <a:ext cx="8672513" cy="4987867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  <a:latin typeface="Helvetica" pitchFamily="34" charset="0"/>
              </a:rPr>
              <a:t>Heavy Oil Upgrading (Gas Technology Institute)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  <a:latin typeface="Helvetica" pitchFamily="34" charset="0"/>
              </a:rPr>
              <a:t>Direct conversion of petroleum crude and residual oils into transportation fuels with minimum downstream processing via electron beam irradiation.</a:t>
            </a:r>
          </a:p>
          <a:p>
            <a:r>
              <a:rPr lang="en-US" sz="1800" dirty="0" smtClean="0">
                <a:solidFill>
                  <a:schemeClr val="accent6"/>
                </a:solidFill>
                <a:latin typeface="Helvetica" pitchFamily="34" charset="0"/>
              </a:rPr>
              <a:t>DNDO</a:t>
            </a:r>
            <a:r>
              <a:rPr lang="en-US" sz="1800" dirty="0">
                <a:solidFill>
                  <a:schemeClr val="accent6"/>
                </a:solidFill>
                <a:latin typeface="Helvetica" pitchFamily="34" charset="0"/>
              </a:rPr>
              <a:t>, DHS needs high power, compact accelerators to scan cargo and for “active interrogation” to find special nuclear materials.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Compact SRF Accelerator  (multiple)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Robust design with many industrial applications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Highway life extension (FNAL IP development, in discussion with FHWA)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Low </a:t>
            </a:r>
            <a:r>
              <a:rPr lang="en-US" sz="1800" dirty="0">
                <a:solidFill>
                  <a:schemeClr val="accent6"/>
                </a:solidFill>
              </a:rPr>
              <a:t>heat leak coupler </a:t>
            </a:r>
            <a:r>
              <a:rPr lang="en-US" sz="1800" dirty="0" smtClean="0">
                <a:solidFill>
                  <a:schemeClr val="accent6"/>
                </a:solidFill>
              </a:rPr>
              <a:t>(Euclid)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Flu gas </a:t>
            </a:r>
            <a:r>
              <a:rPr lang="en-US" sz="1800" dirty="0" smtClean="0">
                <a:solidFill>
                  <a:schemeClr val="accent6"/>
                </a:solidFill>
              </a:rPr>
              <a:t>treatment and High </a:t>
            </a:r>
            <a:r>
              <a:rPr lang="en-US" sz="1800" dirty="0">
                <a:solidFill>
                  <a:schemeClr val="accent6"/>
                </a:solidFill>
              </a:rPr>
              <a:t>purity Al on </a:t>
            </a:r>
            <a:r>
              <a:rPr lang="en-US" sz="1800" dirty="0" err="1">
                <a:solidFill>
                  <a:schemeClr val="accent6"/>
                </a:solidFill>
              </a:rPr>
              <a:t>Nb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smtClean="0">
                <a:solidFill>
                  <a:schemeClr val="accent6"/>
                </a:solidFill>
              </a:rPr>
              <a:t>(</a:t>
            </a:r>
            <a:r>
              <a:rPr lang="en-US" sz="1800" dirty="0" err="1" smtClean="0">
                <a:solidFill>
                  <a:schemeClr val="accent6"/>
                </a:solidFill>
              </a:rPr>
              <a:t>Pavac</a:t>
            </a:r>
            <a:r>
              <a:rPr lang="en-US" sz="1800" dirty="0" smtClean="0">
                <a:solidFill>
                  <a:schemeClr val="accent6"/>
                </a:solidFill>
              </a:rPr>
              <a:t>)</a:t>
            </a:r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1800" dirty="0" smtClean="0">
                <a:solidFill>
                  <a:schemeClr val="accent6"/>
                </a:solidFill>
              </a:rPr>
              <a:t>Rock Blaster  (Gas Technology Institute)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H</a:t>
            </a:r>
            <a:r>
              <a:rPr lang="en-US" sz="1800" dirty="0" smtClean="0">
                <a:solidFill>
                  <a:schemeClr val="accent6"/>
                </a:solidFill>
              </a:rPr>
              <a:t>igh </a:t>
            </a:r>
            <a:r>
              <a:rPr lang="en-US" sz="1800" dirty="0">
                <a:solidFill>
                  <a:schemeClr val="accent6"/>
                </a:solidFill>
              </a:rPr>
              <a:t>power accelerator delivering 55 KJ pulses in 150 ns at 10 Hz with 5.4 MeV beam </a:t>
            </a:r>
            <a:r>
              <a:rPr lang="en-US" sz="1800" dirty="0" smtClean="0">
                <a:solidFill>
                  <a:schemeClr val="accent6"/>
                </a:solidFill>
              </a:rPr>
              <a:t>energy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Semiconductor industry very interested in a bright (10 KW) 13.5 nm light source for next generation photo-lithography. </a:t>
            </a:r>
            <a:r>
              <a:rPr lang="en-US" sz="1800" dirty="0" smtClean="0">
                <a:solidFill>
                  <a:schemeClr val="accent6"/>
                </a:solidFill>
              </a:rPr>
              <a:t>(euvL consortium)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Consortium formed to explore an SRF linac driven FEL as an alternative light </a:t>
            </a:r>
            <a:r>
              <a:rPr lang="en-US" sz="1800" dirty="0" smtClean="0">
                <a:solidFill>
                  <a:schemeClr val="accent6"/>
                </a:solidFill>
              </a:rPr>
              <a:t>source, now creating LLC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69649-1DB8-44BE-93F8-7D002339A71D}" type="datetime1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Cooper | User's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177B-ADB3-4A4F-AE70-AB8FFA724C4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907" y="103664"/>
            <a:ext cx="7605215" cy="641739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4C97"/>
                </a:solidFill>
              </a:rPr>
              <a:t>Summary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1" y="1021567"/>
            <a:ext cx="8115300" cy="5224854"/>
          </a:xfrm>
        </p:spPr>
        <p:txBody>
          <a:bodyPr/>
          <a:lstStyle/>
          <a:p>
            <a:r>
              <a:rPr lang="en-US" dirty="0" smtClean="0"/>
              <a:t>IARC represents an extraordinary opportunity for the lab and for DOE</a:t>
            </a:r>
          </a:p>
          <a:p>
            <a:r>
              <a:rPr lang="en-US" dirty="0" smtClean="0"/>
              <a:t>Well aligned with congressional initiatives to improve the relevance of  the labs to U.S. industrial competitiveness and job creation, but perhaps ahead of the curve  </a:t>
            </a:r>
          </a:p>
          <a:p>
            <a:r>
              <a:rPr lang="en-US" dirty="0" smtClean="0"/>
              <a:t>We are in the process of  launching a large program of cooperative work with industry </a:t>
            </a:r>
            <a:r>
              <a:rPr lang="en-US" sz="1800" dirty="0" smtClean="0"/>
              <a:t>(writing proposals, new funds!) </a:t>
            </a:r>
          </a:p>
          <a:p>
            <a:r>
              <a:rPr lang="en-US" dirty="0" smtClean="0"/>
              <a:t>Many </a:t>
            </a:r>
            <a:r>
              <a:rPr lang="en-US" smtClean="0"/>
              <a:t>of these new </a:t>
            </a:r>
            <a:r>
              <a:rPr lang="en-US" dirty="0" smtClean="0"/>
              <a:t>accelerator applications can have transformative impacts on the way mankind generates and uses energy an positive effects  on the environment</a:t>
            </a:r>
          </a:p>
          <a:p>
            <a:r>
              <a:rPr lang="en-US" dirty="0" smtClean="0"/>
              <a:t>Our goal is all of this… </a:t>
            </a:r>
          </a:p>
          <a:p>
            <a:r>
              <a:rPr lang="en-US" u="sng" dirty="0" smtClean="0"/>
              <a:t>AND</a:t>
            </a:r>
            <a:r>
              <a:rPr lang="en-US" dirty="0" smtClean="0"/>
              <a:t>  to create new industries and jobs within a sustainable IARC business model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0F5CC-3A4F-45FE-8543-AE2A5323EE67}" type="datetime1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32B9-2975-421F-8786-9648795B418D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177B-ADB3-4A4F-AE70-AB8FFA724C4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8558" y="2746716"/>
            <a:ext cx="5104563" cy="830997"/>
          </a:xfrm>
          <a:prstGeom prst="rect">
            <a:avLst/>
          </a:prstGeom>
          <a:pattFill prst="lgGrid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http</a:t>
            </a:r>
            <a:r>
              <a:rPr lang="en-US" sz="4800" dirty="0"/>
              <a:t>://iarc.fnal.gov/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24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IARC – Illinois Accelerator Research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05" y="3622469"/>
            <a:ext cx="8709069" cy="2638631"/>
          </a:xfrm>
        </p:spPr>
        <p:txBody>
          <a:bodyPr/>
          <a:lstStyle/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IARC </a:t>
            </a:r>
            <a:r>
              <a:rPr lang="en-US" sz="1800" dirty="0"/>
              <a:t>intended to be a portal for industry to leverage the larger core capabilities and infrastructure </a:t>
            </a:r>
            <a:r>
              <a:rPr lang="en-US" sz="1800" dirty="0" smtClean="0"/>
              <a:t>developed in pursuit of HEP mission.</a:t>
            </a:r>
            <a:endParaRPr lang="en-US" sz="1800" dirty="0"/>
          </a:p>
          <a:p>
            <a:pPr algn="just"/>
            <a:r>
              <a:rPr lang="en-US" sz="1800" dirty="0" smtClean="0"/>
              <a:t>IARC </a:t>
            </a:r>
            <a:r>
              <a:rPr lang="en-US" sz="1800" dirty="0"/>
              <a:t>will provide </a:t>
            </a:r>
            <a:r>
              <a:rPr lang="en-US" sz="1800" dirty="0" smtClean="0"/>
              <a:t>access to state-of-the-art facilities </a:t>
            </a:r>
            <a:r>
              <a:rPr lang="en-US" sz="1800" dirty="0"/>
              <a:t>and unique expertise for research, </a:t>
            </a:r>
            <a:r>
              <a:rPr lang="en-US" sz="1800" b="1" i="1" dirty="0"/>
              <a:t>development and industrialization </a:t>
            </a:r>
            <a:r>
              <a:rPr lang="en-US" sz="1800" dirty="0"/>
              <a:t>of particle accelerator technology.</a:t>
            </a:r>
          </a:p>
          <a:p>
            <a:pPr algn="just"/>
            <a:r>
              <a:rPr lang="en-US" sz="1800" dirty="0" smtClean="0"/>
              <a:t>IARC will develop </a:t>
            </a:r>
            <a:r>
              <a:rPr lang="en-US" sz="1800" dirty="0"/>
              <a:t>partnerships with </a:t>
            </a:r>
            <a:r>
              <a:rPr lang="en-US" sz="1800" dirty="0" smtClean="0"/>
              <a:t>external entities </a:t>
            </a:r>
            <a:r>
              <a:rPr lang="en-US" sz="1800" dirty="0"/>
              <a:t>for the </a:t>
            </a:r>
            <a:r>
              <a:rPr lang="en-US" sz="1800" dirty="0" smtClean="0"/>
              <a:t> </a:t>
            </a:r>
            <a:r>
              <a:rPr lang="en-US" sz="1800" dirty="0"/>
              <a:t>application of accelerator technology </a:t>
            </a:r>
            <a:r>
              <a:rPr lang="en-US" sz="1800" dirty="0" smtClean="0"/>
              <a:t>in areas such as </a:t>
            </a:r>
            <a:r>
              <a:rPr lang="en-US" sz="1800" dirty="0"/>
              <a:t>energy and the environment, medicine, </a:t>
            </a:r>
            <a:r>
              <a:rPr lang="en-US" sz="1800" dirty="0" smtClean="0"/>
              <a:t>manufacturing, </a:t>
            </a:r>
            <a:r>
              <a:rPr lang="en-US" sz="1800" dirty="0"/>
              <a:t>national security and discovery science.</a:t>
            </a:r>
          </a:p>
          <a:p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55" y="999403"/>
            <a:ext cx="4763882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96805" y="6517314"/>
            <a:ext cx="533400" cy="361950"/>
          </a:xfrm>
        </p:spPr>
        <p:txBody>
          <a:bodyPr/>
          <a:lstStyle/>
          <a:p>
            <a:fld id="{BFB97D26-CB73-4234-AD68-8E2FFD4E8B8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5B54-B40F-45B7-8D1C-3E4472AB9DF3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Cooper | User's Meeting</a:t>
            </a:r>
            <a:endParaRPr lang="en-US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041" y="999402"/>
            <a:ext cx="3974478" cy="271462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pursuit of FNAL’s HEP mission:</a:t>
            </a:r>
          </a:p>
          <a:p>
            <a:pPr lvl="1"/>
            <a:r>
              <a:rPr lang="en-US" sz="1800" dirty="0" smtClean="0"/>
              <a:t>develops &amp; operates high energy, high power (MW), high reliability accelerators;  </a:t>
            </a:r>
          </a:p>
          <a:p>
            <a:pPr lvl="1"/>
            <a:r>
              <a:rPr lang="en-US" sz="1800" dirty="0" smtClean="0"/>
              <a:t>host largest U.S. accelerator complex;  and</a:t>
            </a:r>
          </a:p>
          <a:p>
            <a:pPr lvl="1"/>
            <a:r>
              <a:rPr lang="en-US" sz="1800" dirty="0" smtClean="0"/>
              <a:t>Create unique technology and capabilities</a:t>
            </a:r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941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82448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 Role of IARC at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Fermilab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Helvetica"/>
              <a:ea typeface="MS PGothic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08A-6AB8-432E-9BF0-090EBA19A3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 anchor="t" anchorCtr="0"/>
          <a:lstStyle/>
          <a:p>
            <a:fld id="{B6F15528-21DE-4FAA-801E-634DDDAF4B2B}" type="slidenum">
              <a:rPr lang="en-US">
                <a:latin typeface="Helvetica"/>
                <a:ea typeface="ＭＳ Ｐゴシック" charset="0"/>
                <a:cs typeface="ＭＳ Ｐゴシック" charset="0"/>
              </a:rPr>
              <a:pPr/>
              <a:t>3</a:t>
            </a:fld>
            <a:endParaRPr lang="en-US">
              <a:latin typeface="Helvetica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5429" y="1045027"/>
          <a:ext cx="8345714" cy="5082406"/>
        </p:xfrm>
        <a:graphic>
          <a:graphicData uri="http://schemas.openxmlformats.org/drawingml/2006/table">
            <a:tbl>
              <a:tblPr firstRow="1" firstCol="1" bandRow="1">
                <a:solidFill>
                  <a:srgbClr val="FFCC99"/>
                </a:solidFill>
              </a:tblPr>
              <a:tblGrid>
                <a:gridCol w="4030626"/>
                <a:gridCol w="4315088"/>
              </a:tblGrid>
              <a:tr h="599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324100" algn="l"/>
                        </a:tabLst>
                      </a:pPr>
                      <a:r>
                        <a:rPr lang="en-US" sz="2800" b="1" dirty="0">
                          <a:solidFill>
                            <a:srgbClr val="8A2A2B"/>
                          </a:solidFill>
                          <a:effectLst/>
                          <a:latin typeface="Arial"/>
                          <a:ea typeface="MS Mincho"/>
                          <a:cs typeface="Times New Roman"/>
                        </a:rPr>
                        <a:t>Fermilab</a:t>
                      </a:r>
                      <a:r>
                        <a:rPr lang="en-US" sz="1800" b="1" dirty="0">
                          <a:solidFill>
                            <a:srgbClr val="8A2A2B"/>
                          </a:solidFill>
                          <a:effectLst/>
                          <a:latin typeface="Arial"/>
                          <a:ea typeface="MS Mincho"/>
                          <a:cs typeface="Times New Roman"/>
                        </a:rPr>
                        <a:t>	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200" dirty="0">
                          <a:solidFill>
                            <a:srgbClr val="8A2A2B"/>
                          </a:solidFill>
                          <a:effectLst/>
                          <a:latin typeface="Arial"/>
                          <a:ea typeface="MS Mincho"/>
                          <a:cs typeface="Times New Roman"/>
                        </a:rPr>
                        <a:t>IARC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41"/>
                    </a:solidFill>
                  </a:tcPr>
                </a:tc>
              </a:tr>
              <a:tr h="549489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Research hub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Technology development hub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</a:tr>
              <a:tr h="549489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Single program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Multi program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489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Funds out (procurement)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Funds in (Federal, State, Private)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</a:tr>
              <a:tr h="549489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Basic science/discovery mission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US competitiveness mission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489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Non-proprietary research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Patent/copyright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</a:tr>
              <a:tr h="582525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Large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teams, complex goals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Small teams, targeted goals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70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Federal standards &amp; best practices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Industry standards &amp; best practices, agile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5D8"/>
                    </a:solidFill>
                  </a:tcPr>
                </a:tc>
              </a:tr>
              <a:tr h="549489">
                <a:tc>
                  <a:txBody>
                    <a:bodyPr/>
                    <a:lstStyle/>
                    <a:p>
                      <a:pPr marL="213995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Long time frames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162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Short time frames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 anchor="t" anchorCtr="0"/>
          <a:lstStyle/>
          <a:p>
            <a:r>
              <a:rPr lang="en-US"/>
              <a:t>Cooper | User's Meeting</a:t>
            </a:r>
          </a:p>
        </p:txBody>
      </p:sp>
    </p:spTree>
    <p:extLst>
      <p:ext uri="{BB962C8B-B14F-4D97-AF65-F5344CB8AC3E}">
        <p14:creationId xmlns:p14="http://schemas.microsoft.com/office/powerpoint/2010/main" val="277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IARC?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0658"/>
            <a:ext cx="8672513" cy="5796116"/>
          </a:xfrm>
        </p:spPr>
        <p:txBody>
          <a:bodyPr/>
          <a:lstStyle/>
          <a:p>
            <a:r>
              <a:rPr lang="en-US" sz="2200" dirty="0" smtClean="0"/>
              <a:t>IARC is a new initiative; in Directorate reporting to COO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1600" dirty="0" smtClean="0"/>
          </a:p>
          <a:p>
            <a:r>
              <a:rPr lang="en-US" sz="2200" dirty="0" smtClean="0"/>
              <a:t>IARC staff is small, but leverages capabilities of the entire lab</a:t>
            </a:r>
          </a:p>
          <a:p>
            <a:endParaRPr lang="en-US" sz="1800" dirty="0" smtClean="0"/>
          </a:p>
          <a:p>
            <a:pPr lvl="1"/>
            <a:endParaRPr lang="en-US" sz="14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1400" dirty="0"/>
          </a:p>
          <a:p>
            <a:pPr lvl="1"/>
            <a:r>
              <a:rPr lang="en-US" dirty="0" smtClean="0"/>
              <a:t>Accelerator Division: builds/operates accelerators </a:t>
            </a:r>
            <a:r>
              <a:rPr lang="en-US" sz="1800" dirty="0" smtClean="0"/>
              <a:t>(IARC landlord)</a:t>
            </a:r>
            <a:endParaRPr lang="en-US" dirty="0" smtClean="0"/>
          </a:p>
          <a:p>
            <a:pPr lvl="1"/>
            <a:r>
              <a:rPr lang="en-US" dirty="0" smtClean="0"/>
              <a:t>Technical Division: develops components (design/expertise)</a:t>
            </a:r>
          </a:p>
          <a:p>
            <a:pPr lvl="1"/>
            <a:r>
              <a:rPr lang="en-US" dirty="0" smtClean="0"/>
              <a:t>OPTT, FESS, Finance,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E53F-2B92-4CD3-ACBF-593C48F6AEF7}" type="datetime1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Cooper | User's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177B-ADB3-4A4F-AE70-AB8FFA724C49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6275" y="1219472"/>
            <a:ext cx="7464474" cy="1968729"/>
            <a:chOff x="720985" y="3903761"/>
            <a:chExt cx="8121430" cy="2432682"/>
          </a:xfrm>
        </p:grpSpPr>
        <p:pic>
          <p:nvPicPr>
            <p:cNvPr id="1026" name="Picture 2" descr="thum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965" y="3903762"/>
              <a:ext cx="1107833" cy="166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hum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104" y="3908621"/>
              <a:ext cx="1265497" cy="166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www-visualmedia.fnal.gov/VMS_Site/gallery/stillphotos/2012/0300/12-0361-14D.t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914" y="3903761"/>
              <a:ext cx="1107833" cy="166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20985" y="5526399"/>
              <a:ext cx="1635107" cy="79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Director</a:t>
              </a:r>
            </a:p>
            <a:p>
              <a:r>
                <a:rPr lang="en-US" sz="1800" dirty="0" smtClean="0"/>
                <a:t>Bob Kephart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09043" y="5537797"/>
              <a:ext cx="2040821" cy="79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General Manager</a:t>
              </a:r>
            </a:p>
            <a:p>
              <a:r>
                <a:rPr lang="en-US" sz="1800" dirty="0" smtClean="0"/>
                <a:t>Charlie Cooper</a:t>
              </a:r>
              <a:endParaRPr lang="en-US" sz="1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38405" y="5537797"/>
              <a:ext cx="18624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Acc. Div. Liaison</a:t>
              </a:r>
            </a:p>
            <a:p>
              <a:r>
                <a:rPr lang="en-US" sz="1800" dirty="0" smtClean="0"/>
                <a:t>Thomas Kroc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07918" y="5537734"/>
              <a:ext cx="2334497" cy="79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IARC Administrator</a:t>
              </a:r>
            </a:p>
            <a:p>
              <a:r>
                <a:rPr lang="en-US" sz="1800" dirty="0" smtClean="0"/>
                <a:t>Dawn Staszak</a:t>
              </a:r>
              <a:endParaRPr lang="en-US" sz="18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3052" y="3906070"/>
              <a:ext cx="1315097" cy="166429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3" y="3560249"/>
            <a:ext cx="8053754" cy="15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IARC Office, Technology &amp; Education (OTE) Building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E63C-1659-490A-87B1-4C8206E98DAB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177B-ADB3-4A4F-AE70-AB8FFA724C4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4" y="934497"/>
            <a:ext cx="3722915" cy="2481943"/>
          </a:xfrm>
          <a:prstGeom prst="rect">
            <a:avLst/>
          </a:prstGeom>
        </p:spPr>
      </p:pic>
      <p:pic>
        <p:nvPicPr>
          <p:cNvPr id="1026" name="Picture 2" descr="http://iarc.fnal.gov/images/photos/OTE-Building-06-m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85" y="3550670"/>
            <a:ext cx="3717513" cy="24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1" y="1043046"/>
            <a:ext cx="4881716" cy="4987867"/>
          </a:xfrm>
        </p:spPr>
        <p:txBody>
          <a:bodyPr/>
          <a:lstStyle/>
          <a:p>
            <a:r>
              <a:rPr lang="en-US" dirty="0" smtClean="0"/>
              <a:t>Building shell funded by Illinois Department of Commerce and Economic Opportunity ($20M)</a:t>
            </a:r>
          </a:p>
          <a:p>
            <a:r>
              <a:rPr lang="en-US" dirty="0" smtClean="0"/>
              <a:t>47,000 square feet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Floor</a:t>
            </a:r>
          </a:p>
          <a:p>
            <a:pPr lvl="1"/>
            <a:r>
              <a:rPr lang="en-US" dirty="0" smtClean="0"/>
              <a:t>175 person meeting hall</a:t>
            </a:r>
          </a:p>
          <a:p>
            <a:pPr lvl="1"/>
            <a:r>
              <a:rPr lang="en-US" dirty="0" smtClean="0"/>
              <a:t>Executive meeting room</a:t>
            </a:r>
          </a:p>
          <a:p>
            <a:pPr lvl="1"/>
            <a:r>
              <a:rPr lang="en-US" dirty="0" smtClean="0"/>
              <a:t>~3000 square feet light tech space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and 3</a:t>
            </a:r>
            <a:r>
              <a:rPr lang="en-US" baseline="30000" dirty="0" smtClean="0"/>
              <a:t>rd</a:t>
            </a:r>
            <a:r>
              <a:rPr lang="en-US" dirty="0" smtClean="0"/>
              <a:t> floor</a:t>
            </a:r>
          </a:p>
          <a:p>
            <a:pPr lvl="1"/>
            <a:r>
              <a:rPr lang="en-US" dirty="0" smtClean="0"/>
              <a:t>~110 office spaces</a:t>
            </a:r>
          </a:p>
          <a:p>
            <a:pPr lvl="1"/>
            <a:r>
              <a:rPr lang="en-US" dirty="0" smtClean="0"/>
              <a:t>Inside and outside eating area</a:t>
            </a:r>
          </a:p>
          <a:p>
            <a:pPr lvl="1"/>
            <a:r>
              <a:rPr lang="en-US" dirty="0" smtClean="0"/>
              <a:t>Closed and open meeting areas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88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9" y="911255"/>
            <a:ext cx="8672512" cy="25340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9166-74AC-4513-92B3-D19BFB0199C8}" type="datetime1">
              <a:rPr lang="en-US" smtClean="0"/>
              <a:t>6/9/2015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CC2E-778E-4DD9-A8AD-F8ACACD41BE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557" y="2017672"/>
            <a:ext cx="2437617" cy="1941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354" y="3948202"/>
            <a:ext cx="3271548" cy="2315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9" y="3403311"/>
            <a:ext cx="5074418" cy="2860579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IARC OTE Building:   3</a:t>
            </a:r>
            <a:r>
              <a:rPr lang="en-US" baseline="30000" dirty="0" smtClean="0">
                <a:latin typeface="Helvetica" charset="0"/>
              </a:rPr>
              <a:t>rd</a:t>
            </a:r>
            <a:r>
              <a:rPr lang="en-US" dirty="0" smtClean="0">
                <a:latin typeface="Helvetica" charset="0"/>
              </a:rPr>
              <a:t> Floor Offices </a:t>
            </a:r>
            <a:r>
              <a:rPr lang="en-US" sz="2000" dirty="0" smtClean="0">
                <a:latin typeface="Helvetica" charset="0"/>
              </a:rPr>
              <a:t>(funded with DOE GPP)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r>
              <a:rPr lang="en-US" sz="1800" dirty="0" smtClean="0">
                <a:latin typeface="Helvetica" charset="0"/>
              </a:rPr>
              <a:t>(IARC and OPTT moved May 23, PIP-II moves in June, 1</a:t>
            </a:r>
            <a:r>
              <a:rPr lang="en-US" sz="1800" baseline="30000" dirty="0" smtClean="0">
                <a:latin typeface="Helvetica" charset="0"/>
              </a:rPr>
              <a:t>st</a:t>
            </a:r>
            <a:r>
              <a:rPr lang="en-US" sz="1800" dirty="0" smtClean="0">
                <a:latin typeface="Helvetica" charset="0"/>
              </a:rPr>
              <a:t> Industry in the fall)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76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IARC OTE Building:   2nd Floor Offices </a:t>
            </a:r>
            <a:r>
              <a:rPr lang="en-US" dirty="0">
                <a:latin typeface="Helvetica" charset="0"/>
              </a:rPr>
              <a:t>and </a:t>
            </a:r>
            <a:r>
              <a:rPr lang="en-US" dirty="0" smtClean="0">
                <a:latin typeface="Helvetica" charset="0"/>
              </a:rPr>
              <a:t>Lecture Hall</a:t>
            </a:r>
            <a:br>
              <a:rPr lang="en-US" dirty="0" smtClean="0">
                <a:latin typeface="Helvetica" charset="0"/>
              </a:rPr>
            </a:br>
            <a:r>
              <a:rPr lang="en-US" sz="1800" dirty="0" smtClean="0">
                <a:latin typeface="Helvetica" charset="0"/>
              </a:rPr>
              <a:t>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3137-1D8A-47C6-9F67-9F471D956E31}" type="datetime1">
              <a:rPr lang="en-US" smtClean="0"/>
              <a:t>6/9/2015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CC2E-778E-4DD9-A8AD-F8ACACD41B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Cooper | User's Meeting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863937"/>
            <a:ext cx="8686800" cy="5103230"/>
          </a:xfrm>
        </p:spPr>
        <p:txBody>
          <a:bodyPr/>
          <a:lstStyle/>
          <a:p>
            <a:r>
              <a:rPr lang="en-US" dirty="0" smtClean="0"/>
              <a:t>Even though we have moved into the 3</a:t>
            </a:r>
            <a:r>
              <a:rPr lang="en-US" baseline="30000" dirty="0" smtClean="0"/>
              <a:t>rd</a:t>
            </a:r>
            <a:r>
              <a:rPr lang="en-US" dirty="0" smtClean="0"/>
              <a:t> floor of OTE, lots of construction is still in progress in OTE, paced by GPP funding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floor layout is similar to the 3</a:t>
            </a:r>
            <a:r>
              <a:rPr lang="en-US" baseline="30000" dirty="0" smtClean="0"/>
              <a:t>rd</a:t>
            </a:r>
            <a:r>
              <a:rPr lang="en-US" dirty="0" smtClean="0"/>
              <a:t> floor</a:t>
            </a:r>
          </a:p>
          <a:p>
            <a:pPr lvl="1"/>
            <a:r>
              <a:rPr lang="en-US" dirty="0" smtClean="0"/>
              <a:t>Currently…  installing electrical and IT networks</a:t>
            </a:r>
          </a:p>
          <a:p>
            <a:r>
              <a:rPr lang="en-US" dirty="0" smtClean="0"/>
              <a:t>Outfitting… 175 person lecture hall</a:t>
            </a:r>
          </a:p>
          <a:p>
            <a:pPr lvl="1"/>
            <a:r>
              <a:rPr lang="en-US" dirty="0" smtClean="0"/>
              <a:t>Furniture and AV system ordered… operational ~ Sept 1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/>
          <a:stretch/>
        </p:blipFill>
        <p:spPr bwMode="auto">
          <a:xfrm>
            <a:off x="4284405" y="3540291"/>
            <a:ext cx="3814565" cy="247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9"/>
          <a:stretch/>
        </p:blipFill>
        <p:spPr bwMode="auto">
          <a:xfrm>
            <a:off x="676275" y="3540290"/>
            <a:ext cx="3205260" cy="247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Assembly Building (HAB)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64" y="1114566"/>
            <a:ext cx="4453932" cy="33404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39A5-0AA7-47E8-BC4C-531134EDDA3D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177B-ADB3-4A4F-AE70-AB8FFA724C4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1114566"/>
            <a:ext cx="4338964" cy="5225944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Repurposed from </a:t>
            </a:r>
            <a:r>
              <a:rPr lang="en-US" sz="2200" dirty="0" smtClean="0"/>
              <a:t>CDF</a:t>
            </a:r>
          </a:p>
          <a:p>
            <a:pPr lvl="1"/>
            <a:r>
              <a:rPr lang="en-US" sz="2000" dirty="0" smtClean="0"/>
              <a:t>Modernized to meet energy standards and to be ADA compliant</a:t>
            </a:r>
            <a:endParaRPr lang="en-US" sz="2000" dirty="0" smtClean="0"/>
          </a:p>
          <a:p>
            <a:r>
              <a:rPr lang="en-US" sz="2200" dirty="0" smtClean="0"/>
              <a:t>42,000 </a:t>
            </a:r>
            <a:r>
              <a:rPr lang="en-US" sz="2200" dirty="0" err="1" smtClean="0"/>
              <a:t>sq</a:t>
            </a:r>
            <a:r>
              <a:rPr lang="en-US" sz="2200" dirty="0" smtClean="0"/>
              <a:t> </a:t>
            </a:r>
            <a:r>
              <a:rPr lang="en-US" sz="2200" dirty="0" err="1" smtClean="0"/>
              <a:t>ft</a:t>
            </a:r>
            <a:endParaRPr lang="en-US" sz="2200" dirty="0" smtClean="0"/>
          </a:p>
          <a:p>
            <a:r>
              <a:rPr lang="en-US" sz="2200" dirty="0" smtClean="0"/>
              <a:t>50 T crane; 10 T crane </a:t>
            </a:r>
          </a:p>
          <a:p>
            <a:r>
              <a:rPr lang="en-US" sz="2200" dirty="0" smtClean="0"/>
              <a:t>Deep pit ideal for radiation shielding of high power accelerators; </a:t>
            </a:r>
          </a:p>
          <a:p>
            <a:r>
              <a:rPr lang="en-US" sz="2200" dirty="0" smtClean="0"/>
              <a:t>1.5 MW of installed electrical Power (upgradeable)</a:t>
            </a:r>
          </a:p>
          <a:p>
            <a:r>
              <a:rPr lang="en-US" sz="2200" dirty="0" smtClean="0"/>
              <a:t>2.0 MW of industrial, Low conductivity, and chilled water systems</a:t>
            </a:r>
          </a:p>
          <a:p>
            <a:r>
              <a:rPr lang="en-US" sz="2200" dirty="0" smtClean="0"/>
              <a:t>600 W @ 4 K cryogenic refrigerator (upgradeable)</a:t>
            </a:r>
          </a:p>
          <a:p>
            <a:r>
              <a:rPr lang="en-US" sz="2200" dirty="0" smtClean="0"/>
              <a:t>Light tech space, 40 offices, high speed IT network</a:t>
            </a:r>
          </a:p>
          <a:p>
            <a:endParaRPr lang="en-US" sz="900" dirty="0" smtClean="0"/>
          </a:p>
          <a:p>
            <a:endParaRPr lang="en-US" dirty="0" smtClean="0"/>
          </a:p>
          <a:p>
            <a:pPr marL="635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00870" y="4486700"/>
            <a:ext cx="4429497" cy="1809946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Status</a:t>
            </a:r>
          </a:p>
          <a:p>
            <a:r>
              <a:rPr lang="en-US" sz="2200" dirty="0" smtClean="0"/>
              <a:t>Major work to remove CDF equipment is complete: 3200 T!</a:t>
            </a:r>
          </a:p>
          <a:p>
            <a:r>
              <a:rPr lang="en-US" sz="2200" dirty="0" smtClean="0"/>
              <a:t>Electrical and cooling water systems refurbished</a:t>
            </a:r>
          </a:p>
          <a:p>
            <a:r>
              <a:rPr lang="en-US" sz="2200" dirty="0" smtClean="0"/>
              <a:t>Contract (GPP funded) just released for major renovation of former CDF office and technical </a:t>
            </a:r>
            <a:r>
              <a:rPr lang="en-US" sz="2200" dirty="0" smtClean="0"/>
              <a:t>block - construction through 2016</a:t>
            </a:r>
          </a:p>
          <a:p>
            <a:endParaRPr lang="en-US" sz="2200" dirty="0" smtClean="0"/>
          </a:p>
          <a:p>
            <a:endParaRPr lang="en-US" sz="900" dirty="0" smtClean="0"/>
          </a:p>
          <a:p>
            <a:endParaRPr lang="en-US" dirty="0" smtClean="0"/>
          </a:p>
          <a:p>
            <a:pPr marL="6350" indent="0">
              <a:buFont typeface="Arial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21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 Refurbishment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24" y="904006"/>
            <a:ext cx="3370383" cy="2404500"/>
          </a:xfrm>
        </p:spPr>
        <p:txBody>
          <a:bodyPr/>
          <a:lstStyle/>
          <a:p>
            <a:pPr marL="574675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" charset="0"/>
              </a:rPr>
              <a:t>New East </a:t>
            </a:r>
            <a:r>
              <a:rPr lang="en-US" dirty="0" smtClean="0">
                <a:solidFill>
                  <a:schemeClr val="tx1"/>
                </a:solidFill>
                <a:latin typeface="Helvetica" charset="0"/>
              </a:rPr>
              <a:t>Entry, HVAC</a:t>
            </a:r>
          </a:p>
          <a:p>
            <a:pPr marL="574675" lvl="3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charset="0"/>
              </a:rPr>
              <a:t>ADA compliant Elevator;</a:t>
            </a:r>
          </a:p>
          <a:p>
            <a:pPr marL="574675" lvl="3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charset="0"/>
              </a:rPr>
              <a:t>Additional offices and technical space</a:t>
            </a:r>
            <a:endParaRPr lang="en-US" dirty="0">
              <a:solidFill>
                <a:schemeClr val="tx1"/>
              </a:solidFill>
              <a:latin typeface="Helvetica" charset="0"/>
            </a:endParaRPr>
          </a:p>
          <a:p>
            <a:pPr marL="574675" lvl="3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charset="0"/>
              </a:rPr>
              <a:t>New windows, siding, insulation to meet energy guiding principles</a:t>
            </a:r>
            <a:endParaRPr lang="en-US" dirty="0">
              <a:solidFill>
                <a:schemeClr val="tx1"/>
              </a:solidFill>
              <a:latin typeface="Helvetica" charset="0"/>
            </a:endParaRPr>
          </a:p>
          <a:p>
            <a:pPr marL="574675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Helvetica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3AE3-AFE6-4D97-848F-613F2D8A2994}" type="datetime1">
              <a:rPr lang="en-US" smtClean="0"/>
              <a:t>6/9/2015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177B-ADB3-4A4F-AE70-AB8FFA724C4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4255"/>
            <a:ext cx="4427897" cy="24242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600" y="3510116"/>
            <a:ext cx="8524568" cy="2520796"/>
            <a:chOff x="0" y="1096296"/>
            <a:chExt cx="9059487" cy="39030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96296"/>
              <a:ext cx="8610600" cy="377880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278686" y="2710741"/>
              <a:ext cx="7780801" cy="2288565"/>
              <a:chOff x="1278684" y="2710740"/>
              <a:chExt cx="7780803" cy="228856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278684" y="2710740"/>
                <a:ext cx="7754477" cy="2288562"/>
                <a:chOff x="1278685" y="2710738"/>
                <a:chExt cx="7754472" cy="2288564"/>
              </a:xfrm>
            </p:grpSpPr>
            <p:sp>
              <p:nvSpPr>
                <p:cNvPr id="13" name="TextBox 73"/>
                <p:cNvSpPr txBox="1"/>
                <p:nvPr/>
              </p:nvSpPr>
              <p:spPr>
                <a:xfrm>
                  <a:off x="3795103" y="2710738"/>
                  <a:ext cx="155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- Open to Below -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14" name="TextBox 74"/>
                <p:cNvSpPr txBox="1"/>
                <p:nvPr/>
              </p:nvSpPr>
              <p:spPr>
                <a:xfrm>
                  <a:off x="8194958" y="3601443"/>
                  <a:ext cx="8381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 b="1" dirty="0" smtClean="0">
                      <a:latin typeface="Swis721 Lt BT" pitchFamily="34" charset="0"/>
                    </a:rPr>
                    <a:t>Elev. 2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15" name="TextBox 77"/>
                <p:cNvSpPr txBox="1"/>
                <p:nvPr/>
              </p:nvSpPr>
              <p:spPr>
                <a:xfrm>
                  <a:off x="8145080" y="4573115"/>
                  <a:ext cx="8381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 b="1" dirty="0" smtClean="0">
                      <a:latin typeface="Swis721 Lt BT" pitchFamily="34" charset="0"/>
                    </a:rPr>
                    <a:t>Stair 2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16" name="TextBox 78"/>
                <p:cNvSpPr txBox="1"/>
                <p:nvPr/>
              </p:nvSpPr>
              <p:spPr>
                <a:xfrm>
                  <a:off x="3945739" y="4573115"/>
                  <a:ext cx="8381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 b="1" dirty="0" smtClean="0">
                      <a:latin typeface="Swis721 Lt BT" pitchFamily="34" charset="0"/>
                    </a:rPr>
                    <a:t>Elev. </a:t>
                  </a:r>
                  <a:r>
                    <a:rPr lang="en-US" sz="1000" b="1" dirty="0">
                      <a:latin typeface="Swis721 Lt BT" pitchFamily="34" charset="0"/>
                    </a:rPr>
                    <a:t>1</a:t>
                  </a:r>
                </a:p>
              </p:txBody>
            </p:sp>
            <p:sp>
              <p:nvSpPr>
                <p:cNvPr id="17" name="TextBox 79"/>
                <p:cNvSpPr txBox="1"/>
                <p:nvPr/>
              </p:nvSpPr>
              <p:spPr>
                <a:xfrm>
                  <a:off x="3945739" y="4753078"/>
                  <a:ext cx="8381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 b="1" dirty="0" smtClean="0">
                      <a:latin typeface="Swis721 Lt BT" pitchFamily="34" charset="0"/>
                    </a:rPr>
                    <a:t>Stair. </a:t>
                  </a:r>
                  <a:r>
                    <a:rPr lang="en-US" sz="1000" b="1" dirty="0">
                      <a:latin typeface="Swis721 Lt BT" pitchFamily="34" charset="0"/>
                    </a:rPr>
                    <a:t>1</a:t>
                  </a:r>
                </a:p>
              </p:txBody>
            </p:sp>
            <p:sp>
              <p:nvSpPr>
                <p:cNvPr id="18" name="TextBox 80"/>
                <p:cNvSpPr txBox="1"/>
                <p:nvPr/>
              </p:nvSpPr>
              <p:spPr>
                <a:xfrm>
                  <a:off x="1981198" y="4753081"/>
                  <a:ext cx="8381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1000" b="1" dirty="0" smtClean="0">
                      <a:latin typeface="Swis721 Lt BT" pitchFamily="34" charset="0"/>
                    </a:rPr>
                    <a:t>Toilet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19" name="TextBox 84"/>
                <p:cNvSpPr txBox="1"/>
                <p:nvPr/>
              </p:nvSpPr>
              <p:spPr>
                <a:xfrm>
                  <a:off x="7107919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0" name="TextBox 85"/>
                <p:cNvSpPr txBox="1"/>
                <p:nvPr/>
              </p:nvSpPr>
              <p:spPr>
                <a:xfrm>
                  <a:off x="6781794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1" name="TextBox 86"/>
                <p:cNvSpPr txBox="1"/>
                <p:nvPr/>
              </p:nvSpPr>
              <p:spPr>
                <a:xfrm>
                  <a:off x="6443595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2" name="TextBox 87"/>
                <p:cNvSpPr txBox="1"/>
                <p:nvPr/>
              </p:nvSpPr>
              <p:spPr>
                <a:xfrm>
                  <a:off x="6108488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3" name="TextBox 88"/>
                <p:cNvSpPr txBox="1"/>
                <p:nvPr/>
              </p:nvSpPr>
              <p:spPr>
                <a:xfrm>
                  <a:off x="5783426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4" name="TextBox 89"/>
                <p:cNvSpPr txBox="1"/>
                <p:nvPr/>
              </p:nvSpPr>
              <p:spPr>
                <a:xfrm>
                  <a:off x="5443223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5" name="TextBox 90"/>
                <p:cNvSpPr txBox="1"/>
                <p:nvPr/>
              </p:nvSpPr>
              <p:spPr>
                <a:xfrm>
                  <a:off x="5097812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6" name="TextBox 91"/>
                <p:cNvSpPr txBox="1"/>
                <p:nvPr/>
              </p:nvSpPr>
              <p:spPr>
                <a:xfrm>
                  <a:off x="4761331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7" name="TextBox 109"/>
                <p:cNvSpPr txBox="1"/>
                <p:nvPr/>
              </p:nvSpPr>
              <p:spPr>
                <a:xfrm>
                  <a:off x="4435349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8" name="TextBox 110"/>
                <p:cNvSpPr txBox="1"/>
                <p:nvPr/>
              </p:nvSpPr>
              <p:spPr>
                <a:xfrm>
                  <a:off x="4095313" y="3919449"/>
                  <a:ext cx="1904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29" name="TextBox 111"/>
                <p:cNvSpPr txBox="1"/>
                <p:nvPr/>
              </p:nvSpPr>
              <p:spPr>
                <a:xfrm>
                  <a:off x="1641763" y="3919449"/>
                  <a:ext cx="12191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Gathering Space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30" name="TextBox 112"/>
                <p:cNvSpPr txBox="1"/>
                <p:nvPr/>
              </p:nvSpPr>
              <p:spPr>
                <a:xfrm>
                  <a:off x="4803949" y="4244437"/>
                  <a:ext cx="189119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Open Workstations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31" name="TextBox 113"/>
                <p:cNvSpPr txBox="1"/>
                <p:nvPr/>
              </p:nvSpPr>
              <p:spPr>
                <a:xfrm>
                  <a:off x="1735882" y="4244437"/>
                  <a:ext cx="44683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MR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32" name="TextBox 114"/>
                <p:cNvSpPr txBox="1"/>
                <p:nvPr/>
              </p:nvSpPr>
              <p:spPr>
                <a:xfrm>
                  <a:off x="2291182" y="4244434"/>
                  <a:ext cx="44683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MR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  <p:sp>
              <p:nvSpPr>
                <p:cNvPr id="33" name="TextBox 115"/>
                <p:cNvSpPr txBox="1"/>
                <p:nvPr/>
              </p:nvSpPr>
              <p:spPr>
                <a:xfrm>
                  <a:off x="1278685" y="4097179"/>
                  <a:ext cx="44683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latin typeface="Swis721 Lt BT" pitchFamily="34" charset="0"/>
                    </a:rPr>
                    <a:t>MR</a:t>
                  </a:r>
                  <a:endParaRPr lang="en-US" sz="1000" b="1" dirty="0">
                    <a:latin typeface="Swis721 Lt BT" pitchFamily="34" charset="0"/>
                  </a:endParaRPr>
                </a:p>
              </p:txBody>
            </p:sp>
          </p:grpSp>
          <p:sp>
            <p:nvSpPr>
              <p:cNvPr id="12" name="TextBox 82"/>
              <p:cNvSpPr txBox="1"/>
              <p:nvPr/>
            </p:nvSpPr>
            <p:spPr>
              <a:xfrm>
                <a:off x="8438458" y="3967441"/>
                <a:ext cx="62102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b="1" dirty="0" smtClean="0">
                    <a:latin typeface="Swis721 Lt BT" pitchFamily="34" charset="0"/>
                  </a:rPr>
                  <a:t>Open to Below</a:t>
                </a:r>
                <a:endParaRPr lang="en-US" sz="1000" b="1" dirty="0">
                  <a:latin typeface="Swis721 Lt BT" pitchFamily="34" charset="0"/>
                </a:endParaRPr>
              </a:p>
            </p:txBody>
          </p:sp>
        </p:grpSp>
      </p:grp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Cooper | User's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761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3454</TotalTime>
  <Words>1113</Words>
  <Application>Microsoft Office PowerPoint</Application>
  <PresentationFormat>On-screen Show (4:3)</PresentationFormat>
  <Paragraphs>210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MS Mincho</vt:lpstr>
      <vt:lpstr>MS PGothic</vt:lpstr>
      <vt:lpstr>MS PGothic</vt:lpstr>
      <vt:lpstr>Arial</vt:lpstr>
      <vt:lpstr>Calibri</vt:lpstr>
      <vt:lpstr>Helvetica</vt:lpstr>
      <vt:lpstr>Palatino Linotype</vt:lpstr>
      <vt:lpstr>Swis721 Lt BT</vt:lpstr>
      <vt:lpstr>Times New Roman</vt:lpstr>
      <vt:lpstr>FNAL_TemplatePC_060514</vt:lpstr>
      <vt:lpstr>Fermilab: Footer Only</vt:lpstr>
      <vt:lpstr>Illinois Accelerator Research Center (IARC)</vt:lpstr>
      <vt:lpstr>IARC – Illinois Accelerator Research Center</vt:lpstr>
      <vt:lpstr>PowerPoint Presentation</vt:lpstr>
      <vt:lpstr>Who is IARC?</vt:lpstr>
      <vt:lpstr>IARC Office, Technology &amp; Education (OTE) Building</vt:lpstr>
      <vt:lpstr>IARC OTE Building:   3rd Floor Offices (funded with DOE GPP) (IARC and OPTT moved May 23, PIP-II moves in June, 1st Industry in the fall)</vt:lpstr>
      <vt:lpstr>IARC OTE Building:   2nd Floor Offices and Lecture Hall  </vt:lpstr>
      <vt:lpstr>Heavy Assembly Building (HAB)</vt:lpstr>
      <vt:lpstr>HAB Refurbishment</vt:lpstr>
      <vt:lpstr>The IARC Strategy and Benefits to FNAL</vt:lpstr>
      <vt:lpstr>Impact of Accelerators </vt:lpstr>
      <vt:lpstr>Examples of efforts proposed via IARC</vt:lpstr>
      <vt:lpstr>Summary  </vt:lpstr>
      <vt:lpstr>END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IARC Status</dc:title>
  <dc:creator>Steven J. Dixon x8501 10086N</dc:creator>
  <cp:lastModifiedBy>Charlie Cooper x2538 14153N</cp:lastModifiedBy>
  <cp:revision>109</cp:revision>
  <cp:lastPrinted>2015-06-09T15:28:56Z</cp:lastPrinted>
  <dcterms:created xsi:type="dcterms:W3CDTF">2014-07-21T14:07:26Z</dcterms:created>
  <dcterms:modified xsi:type="dcterms:W3CDTF">2015-06-09T21:13:36Z</dcterms:modified>
</cp:coreProperties>
</file>