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1" r:id="rId4"/>
    <p:sldId id="263" r:id="rId5"/>
    <p:sldId id="273" r:id="rId6"/>
    <p:sldId id="268" r:id="rId7"/>
    <p:sldId id="269" r:id="rId8"/>
    <p:sldId id="270" r:id="rId9"/>
    <p:sldId id="271" r:id="rId10"/>
    <p:sldId id="272" r:id="rId11"/>
    <p:sldId id="265" r:id="rId12"/>
    <p:sldId id="266" r:id="rId13"/>
    <p:sldId id="264" r:id="rId14"/>
    <p:sldId id="262" r:id="rId15"/>
    <p:sldId id="267" r:id="rId16"/>
    <p:sldId id="258" r:id="rId17"/>
    <p:sldId id="259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5" d="100"/>
          <a:sy n="145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22708-22BA-584F-8167-5C12DA018F2B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EDFAA-7937-5C45-B9F2-B3868DDB3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5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2638-7C86-E94F-A830-72B36D98360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A205D-B05E-314D-A118-B00ABB84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62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984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A.Norman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DAQ, Ops Rev.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7C233-6881-41AC-8361-E1AAF85B2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98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151EF-A9BB-9A41-8A20-48BDD9DE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3F151EF-A9BB-9A41-8A20-48BDD9DE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3F151EF-A9BB-9A41-8A20-48BDD9DE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6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151EF-A9BB-9A41-8A20-48BDD9DE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4367"/>
            <a:ext cx="8534400" cy="75895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>
            <a:lvl1pPr>
              <a:defRPr/>
            </a:lvl1pPr>
          </a:lstStyle>
          <a:p>
            <a:fld id="{235E738F-0FDE-1241-BAEB-EEE4AF0B4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5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A.Norman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DAQ, Ops Rev.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43C78-87B9-419C-B237-E2EFF7960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36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A.Norman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DAQ, Ops Rev.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9CD84-251A-4E34-9A47-8474AA60A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68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A.Norman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DAQ, Ops Rev.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5C33C-DDD5-4818-93F0-C533806F8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91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73F151EF-A9BB-9A41-8A20-48BDD9DEA893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A.Norman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Nova DAQ, Ops Rev.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84A6AE0A-0A9B-4092-9F60-2A678F610B5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NO𝜈A</a:t>
            </a:r>
            <a:br>
              <a:rPr lang="en-US" dirty="0" smtClean="0"/>
            </a:br>
            <a:r>
              <a:rPr lang="en-US" dirty="0" smtClean="0"/>
              <a:t>Operational Readiness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Data Acquisition and Timing 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and Synchronization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clock systems are located at each detector site</a:t>
            </a:r>
          </a:p>
          <a:p>
            <a:pPr lvl="1"/>
            <a:r>
              <a:rPr lang="en-US" dirty="0" smtClean="0"/>
              <a:t>Each system is tied to the Global Positioning System (GPS) satellite reference system</a:t>
            </a:r>
          </a:p>
          <a:p>
            <a:pPr lvl="1"/>
            <a:r>
              <a:rPr lang="en-US" dirty="0" smtClean="0"/>
              <a:t>Derives a high precision (128 MHz) time base from GPS (1pps + 10 MHz).</a:t>
            </a:r>
          </a:p>
          <a:p>
            <a:pPr lvl="2"/>
            <a:r>
              <a:rPr lang="en-US" dirty="0" smtClean="0"/>
              <a:t>Tied directly to GPS second boundaries</a:t>
            </a:r>
          </a:p>
          <a:p>
            <a:pPr lvl="2"/>
            <a:r>
              <a:rPr lang="en-US" dirty="0" smtClean="0"/>
              <a:t>Established an absolute “wall” time at each detector</a:t>
            </a:r>
          </a:p>
          <a:p>
            <a:r>
              <a:rPr lang="en-US" dirty="0" smtClean="0"/>
              <a:t>FNAL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&amp; Ash River time base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synchronization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validated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through “time transfer” using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atomic clock between Soudan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and Ash River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275" y="3751637"/>
            <a:ext cx="3749634" cy="24086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System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Timing system is monitored using an independent reference clock system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“Timing Calibration Reference” Unit (TCR)</a:t>
            </a:r>
          </a:p>
          <a:p>
            <a:pPr lvl="2"/>
            <a:r>
              <a:rPr lang="en-US" sz="1800" dirty="0">
                <a:solidFill>
                  <a:srgbClr val="008000"/>
                </a:solidFill>
              </a:rPr>
              <a:t>Deployed at each site with Nova Timing Units</a:t>
            </a:r>
          </a:p>
          <a:p>
            <a:pPr lvl="2"/>
            <a:r>
              <a:rPr lang="en-US" sz="1800" dirty="0">
                <a:solidFill>
                  <a:srgbClr val="008000"/>
                </a:solidFill>
              </a:rPr>
              <a:t>Provides fan out of reference signals (with programmable pattern) to each master TDU at the site</a:t>
            </a:r>
          </a:p>
          <a:p>
            <a:pPr lvl="1"/>
            <a:r>
              <a:rPr lang="en-US" sz="2000" dirty="0"/>
              <a:t>TDU’s time stamp the reference signals</a:t>
            </a:r>
          </a:p>
          <a:p>
            <a:pPr lvl="2"/>
            <a:r>
              <a:rPr lang="en-US" sz="1800" dirty="0"/>
              <a:t>Software compares time stamps to predicted intervals</a:t>
            </a:r>
          </a:p>
          <a:p>
            <a:pPr lvl="2"/>
            <a:r>
              <a:rPr lang="en-US" sz="1800" dirty="0"/>
              <a:t>Issues warning/error messages on faults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Latency for fault detection is ~1 s</a:t>
            </a:r>
          </a:p>
          <a:p>
            <a:r>
              <a:rPr lang="en-US" sz="2000" dirty="0" smtClean="0"/>
              <a:t>Timing system monitoring has been used to identify 2 rare glitches:</a:t>
            </a:r>
          </a:p>
          <a:p>
            <a:pPr lvl="1"/>
            <a:r>
              <a:rPr lang="en-US" sz="2000" dirty="0" smtClean="0"/>
              <a:t>Incorrect initialization/sync to GPS at power up</a:t>
            </a:r>
          </a:p>
          <a:p>
            <a:pPr lvl="2"/>
            <a:r>
              <a:rPr lang="en-US" sz="1800" dirty="0" smtClean="0"/>
              <a:t>leads to 32 𝜇s offset in time base</a:t>
            </a:r>
          </a:p>
          <a:p>
            <a:pPr lvl="1"/>
            <a:r>
              <a:rPr lang="en-US" sz="2000" dirty="0" smtClean="0"/>
              <a:t>Hardware glitch/pause during sync process</a:t>
            </a:r>
          </a:p>
          <a:p>
            <a:pPr lvl="2"/>
            <a:r>
              <a:rPr lang="en-US" sz="1800" dirty="0" smtClean="0"/>
              <a:t>leads to exact 1.000000000 second offset in time base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8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NOvA</a:t>
            </a:r>
            <a:r>
              <a:rPr lang="en-US" dirty="0" smtClean="0"/>
              <a:t> raw data format is described in DocDB-4390</a:t>
            </a:r>
          </a:p>
          <a:p>
            <a:pPr lvl="1"/>
            <a:r>
              <a:rPr lang="en-US" dirty="0" smtClean="0"/>
              <a:t>47 page specifications document describing every Word/Byte/Bit in the readout format</a:t>
            </a:r>
          </a:p>
          <a:p>
            <a:pPr lvl="1"/>
            <a:r>
              <a:rPr lang="en-US" dirty="0" smtClean="0"/>
              <a:t>Tied to online code libraries which create/unpack/test the data</a:t>
            </a:r>
          </a:p>
          <a:p>
            <a:pPr lvl="1"/>
            <a:r>
              <a:rPr lang="en-US" dirty="0" smtClean="0"/>
              <a:t>All parts of the data have explicit tests to validate the format and detect corruption</a:t>
            </a:r>
          </a:p>
          <a:p>
            <a:r>
              <a:rPr lang="en-US" dirty="0" smtClean="0"/>
              <a:t>System is “Paranoid” with respect to Data integrity checks</a:t>
            </a:r>
          </a:p>
          <a:p>
            <a:pPr lvl="1"/>
            <a:r>
              <a:rPr lang="en-US" dirty="0" smtClean="0"/>
              <a:t>Run on the data after the data is written to disk at the detector</a:t>
            </a:r>
          </a:p>
          <a:p>
            <a:pPr lvl="1"/>
            <a:r>
              <a:rPr lang="en-US" dirty="0" smtClean="0"/>
              <a:t>All transfers and copies (disk/disk, disk/tape) are verified using CRC32 style checksums and MD5 hashes</a:t>
            </a:r>
          </a:p>
          <a:p>
            <a:pPr lvl="1"/>
            <a:r>
              <a:rPr lang="en-US" dirty="0" smtClean="0"/>
              <a:t>No data is deleted if any integrity checks fail</a:t>
            </a:r>
          </a:p>
          <a:p>
            <a:r>
              <a:rPr lang="en-US" dirty="0" smtClean="0">
                <a:solidFill>
                  <a:srgbClr val="3D741B"/>
                </a:solidFill>
              </a:rPr>
              <a:t>File Transfer System reports failed files</a:t>
            </a:r>
            <a:r>
              <a:rPr lang="en-US" dirty="0">
                <a:solidFill>
                  <a:srgbClr val="3D741B"/>
                </a:solidFill>
              </a:rPr>
              <a:t> </a:t>
            </a:r>
            <a:r>
              <a:rPr lang="en-US" dirty="0" smtClean="0">
                <a:solidFill>
                  <a:srgbClr val="3D741B"/>
                </a:solidFill>
              </a:rPr>
              <a:t>on status page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Checks of system are mandated in shift checklists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Archiving &amp;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All data recorded by detectors (far/near/</a:t>
            </a:r>
            <a:r>
              <a:rPr lang="en-US" sz="1800" dirty="0" err="1" smtClean="0"/>
              <a:t>ndos</a:t>
            </a:r>
            <a:r>
              <a:rPr lang="en-US" sz="1800" dirty="0" smtClean="0"/>
              <a:t>) archived to tape with redundant copies</a:t>
            </a:r>
          </a:p>
          <a:p>
            <a:pPr lvl="1"/>
            <a:r>
              <a:rPr lang="en-US" sz="1800" dirty="0" err="1" smtClean="0"/>
              <a:t>dCache</a:t>
            </a:r>
            <a:r>
              <a:rPr lang="en-US" sz="1800" dirty="0" smtClean="0"/>
              <a:t>/</a:t>
            </a:r>
            <a:r>
              <a:rPr lang="en-US" sz="1800" dirty="0" err="1" smtClean="0"/>
              <a:t>Enstore</a:t>
            </a:r>
            <a:r>
              <a:rPr lang="en-US" sz="1800" dirty="0" smtClean="0"/>
              <a:t> System at FNAL</a:t>
            </a:r>
          </a:p>
          <a:p>
            <a:pPr lvl="1"/>
            <a:r>
              <a:rPr lang="en-US" sz="1800" dirty="0" smtClean="0"/>
              <a:t>0.652 PB of data (5.5M files) currently recorded to system</a:t>
            </a:r>
          </a:p>
          <a:p>
            <a:pPr lvl="1"/>
            <a:r>
              <a:rPr lang="en-US" sz="1800" dirty="0" smtClean="0"/>
              <a:t>Full integration with archiving system in operations since 2011</a:t>
            </a:r>
          </a:p>
          <a:p>
            <a:r>
              <a:rPr lang="en-US" sz="1800" dirty="0" smtClean="0"/>
              <a:t>Archives include all data stream as well as </a:t>
            </a:r>
            <a:r>
              <a:rPr lang="en-US" sz="1800" dirty="0" err="1" smtClean="0"/>
              <a:t>logfiles</a:t>
            </a:r>
            <a:r>
              <a:rPr lang="en-US" sz="1800" dirty="0"/>
              <a:t> </a:t>
            </a:r>
            <a:r>
              <a:rPr lang="en-US" sz="1800" dirty="0" smtClean="0"/>
              <a:t>from ops</a:t>
            </a:r>
          </a:p>
          <a:p>
            <a:r>
              <a:rPr lang="en-US" sz="1800" dirty="0" smtClean="0"/>
              <a:t>All files are cataloged via SAM data handling system</a:t>
            </a:r>
          </a:p>
          <a:p>
            <a:r>
              <a:rPr lang="en-US" sz="1800" dirty="0" smtClean="0"/>
              <a:t>Files are retrieved through SAM system (full integration with offline/analysis frameworks)</a:t>
            </a:r>
          </a:p>
          <a:p>
            <a:pPr lvl="1"/>
            <a:r>
              <a:rPr lang="en-US" sz="1800" dirty="0" smtClean="0"/>
              <a:t>Demonstrated using current data</a:t>
            </a:r>
          </a:p>
          <a:p>
            <a:pPr lvl="2"/>
            <a:r>
              <a:rPr lang="en-US" sz="1600" dirty="0" smtClean="0"/>
              <a:t>Peak single day transfer 103 TB (7-8-2014)</a:t>
            </a:r>
          </a:p>
          <a:p>
            <a:pPr lvl="2"/>
            <a:r>
              <a:rPr lang="en-US" sz="1600" dirty="0" smtClean="0"/>
              <a:t>Current analysis activity 30-52TB/day (Oct 2014)</a:t>
            </a:r>
          </a:p>
          <a:p>
            <a:r>
              <a:rPr lang="en-US" sz="1800" dirty="0" smtClean="0"/>
              <a:t>Additional data replicas are retained at each detector site for a minimum of 7 days</a:t>
            </a:r>
          </a:p>
          <a:p>
            <a:pPr lvl="1"/>
            <a:r>
              <a:rPr lang="en-US" sz="1600" dirty="0" smtClean="0"/>
              <a:t>Permits recovery from catastrophic tape failures</a:t>
            </a:r>
          </a:p>
          <a:p>
            <a:pPr lvl="1"/>
            <a:r>
              <a:rPr lang="en-US" sz="1600" dirty="0" smtClean="0"/>
              <a:t>Sites are spec’d to hold 30+ days of data to handle prolonged network outages</a:t>
            </a:r>
          </a:p>
          <a:p>
            <a:pPr lvl="1"/>
            <a:r>
              <a:rPr lang="en-US" sz="1600" dirty="0" smtClean="0"/>
              <a:t>Actual far site storage estimated at ≈ 77 days (154 TB on primary storage arrays)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6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Archiving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46" y="998144"/>
            <a:ext cx="6188287" cy="43318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8126" y="5394522"/>
            <a:ext cx="7876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Data written to archival storage during June-Sept 2014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DAQ averages ~125 </a:t>
            </a:r>
            <a:r>
              <a:rPr lang="en-US" dirty="0"/>
              <a:t>TB/</a:t>
            </a:r>
            <a:r>
              <a:rPr lang="en-US" dirty="0" smtClean="0"/>
              <a:t>month at full detector mass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6986" y="1011238"/>
            <a:ext cx="29902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NOvA Data to Archival Storage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738F-0FDE-1241-BAEB-EEE4AF0B4F8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DAQ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DAQ Software</a:t>
            </a:r>
          </a:p>
          <a:p>
            <a:pPr lvl="1"/>
            <a:r>
              <a:rPr lang="en-US" dirty="0" smtClean="0"/>
              <a:t>Written by a combination of </a:t>
            </a:r>
            <a:r>
              <a:rPr lang="en-US" dirty="0" err="1" smtClean="0"/>
              <a:t>NOvA</a:t>
            </a:r>
            <a:r>
              <a:rPr lang="en-US" dirty="0" smtClean="0"/>
              <a:t> collaborators, and Computing Professionals from Fermilab SCD and UM</a:t>
            </a:r>
          </a:p>
          <a:p>
            <a:pPr lvl="2"/>
            <a:r>
              <a:rPr lang="en-US" dirty="0" smtClean="0"/>
              <a:t>UM CP is also a collaborator</a:t>
            </a:r>
          </a:p>
          <a:p>
            <a:pPr lvl="1"/>
            <a:r>
              <a:rPr lang="en-US" dirty="0" smtClean="0"/>
              <a:t>Most collaborators who contributed to DAQ, including the UM computing professional, are still involved in Maintenance and Operations support</a:t>
            </a:r>
          </a:p>
          <a:p>
            <a:pPr lvl="1"/>
            <a:r>
              <a:rPr lang="en-US" dirty="0" smtClean="0"/>
              <a:t>Fermilab SCD </a:t>
            </a:r>
            <a:r>
              <a:rPr lang="en-US" dirty="0" err="1" smtClean="0"/>
              <a:t>CP’s</a:t>
            </a:r>
            <a:r>
              <a:rPr lang="en-US" dirty="0" smtClean="0"/>
              <a:t> are still available for consultation, and helping to improve documentation and procedures</a:t>
            </a:r>
          </a:p>
          <a:p>
            <a:r>
              <a:rPr lang="en-US" dirty="0" smtClean="0"/>
              <a:t>DAQ Hardware</a:t>
            </a:r>
          </a:p>
          <a:p>
            <a:pPr lvl="1"/>
            <a:r>
              <a:rPr lang="en-US" dirty="0" smtClean="0"/>
              <a:t>Developed by Fermilab SCD</a:t>
            </a:r>
          </a:p>
          <a:p>
            <a:pPr lvl="1"/>
            <a:r>
              <a:rPr lang="en-US" dirty="0" smtClean="0"/>
              <a:t>Engineers still provide support, mainly for firmware improvements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0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DAQ Support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Collaborators in DAQ group answer calls 24x7</a:t>
            </a:r>
          </a:p>
          <a:p>
            <a:pPr lvl="1"/>
            <a:r>
              <a:rPr lang="en-US" dirty="0" smtClean="0"/>
              <a:t>10 DAQ experts total</a:t>
            </a:r>
          </a:p>
          <a:p>
            <a:pPr lvl="2"/>
            <a:r>
              <a:rPr lang="en-US" dirty="0" smtClean="0"/>
              <a:t>6 with no plans to stop in the coming year, at least,</a:t>
            </a:r>
          </a:p>
          <a:p>
            <a:pPr lvl="2"/>
            <a:r>
              <a:rPr lang="en-US" dirty="0" smtClean="0"/>
              <a:t>1 student cutting back to focus on analysis, </a:t>
            </a:r>
          </a:p>
          <a:p>
            <a:pPr lvl="2"/>
            <a:r>
              <a:rPr lang="en-US" dirty="0" smtClean="0"/>
              <a:t>1 student moving to Fermilab SCD, available for consulting, </a:t>
            </a:r>
          </a:p>
          <a:p>
            <a:pPr lvl="2"/>
            <a:r>
              <a:rPr lang="en-US" dirty="0" smtClean="0"/>
              <a:t>2 ramping up  (post-doc &amp; student)</a:t>
            </a:r>
          </a:p>
          <a:p>
            <a:pPr lvl="1"/>
            <a:r>
              <a:rPr lang="en-US" dirty="0" smtClean="0"/>
              <a:t>Experience with MINOS, </a:t>
            </a:r>
            <a:r>
              <a:rPr lang="en-US" dirty="0" err="1" smtClean="0"/>
              <a:t>MINERvA</a:t>
            </a:r>
            <a:r>
              <a:rPr lang="en-US" dirty="0" smtClean="0"/>
              <a:t> indicates this model will work for the first ~2 years of operations</a:t>
            </a:r>
          </a:p>
          <a:p>
            <a:pPr lvl="1"/>
            <a:r>
              <a:rPr lang="en-US" dirty="0" smtClean="0"/>
              <a:t>We have been operating under this model for the last 1.5 years during detector installation and commissioning</a:t>
            </a:r>
          </a:p>
          <a:p>
            <a:r>
              <a:rPr lang="en-US" dirty="0" smtClean="0"/>
              <a:t>Collaborator DAQ experts receive shift credit for signing up for on-call shifts</a:t>
            </a:r>
          </a:p>
          <a:p>
            <a:pPr lvl="1"/>
            <a:r>
              <a:rPr lang="en-US" dirty="0" smtClean="0"/>
              <a:t>Experts are encouraged to take DAQ shifts over regular data taking shifts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Ongoing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 Term</a:t>
            </a:r>
          </a:p>
          <a:p>
            <a:pPr lvl="1"/>
            <a:r>
              <a:rPr lang="en-US" dirty="0" smtClean="0"/>
              <a:t>Improvements to stability and ease-of-use </a:t>
            </a:r>
          </a:p>
          <a:p>
            <a:pPr lvl="2"/>
            <a:r>
              <a:rPr lang="en-US" dirty="0" smtClean="0"/>
              <a:t>Collaboration DAQ experts with consultation from SCD</a:t>
            </a:r>
          </a:p>
          <a:p>
            <a:r>
              <a:rPr lang="en-US" dirty="0" smtClean="0"/>
              <a:t>Medium term</a:t>
            </a:r>
          </a:p>
          <a:p>
            <a:pPr lvl="1"/>
            <a:r>
              <a:rPr lang="en-US" dirty="0" smtClean="0"/>
              <a:t>Need for firmware support and consultation for software beyond </a:t>
            </a:r>
            <a:r>
              <a:rPr lang="en-US" i="1" dirty="0" smtClean="0"/>
              <a:t>de </a:t>
            </a:r>
            <a:r>
              <a:rPr lang="en-US" i="1" dirty="0" err="1" smtClean="0"/>
              <a:t>minimis</a:t>
            </a:r>
            <a:r>
              <a:rPr lang="en-US" i="1" dirty="0" smtClean="0"/>
              <a:t> </a:t>
            </a:r>
            <a:r>
              <a:rPr lang="en-US" dirty="0" smtClean="0"/>
              <a:t>level is expected to roll off quickly as system reaches maturity.  </a:t>
            </a:r>
          </a:p>
          <a:p>
            <a:pPr lvl="1"/>
            <a:r>
              <a:rPr lang="en-US" dirty="0" smtClean="0"/>
              <a:t>SCD is providing new instructions and procedures for compiling external products </a:t>
            </a:r>
          </a:p>
          <a:p>
            <a:pPr lvl="2"/>
            <a:r>
              <a:rPr lang="en-US" dirty="0" smtClean="0"/>
              <a:t>to allow collaborators to maintain compatibility as the software environment changes.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DAQ readout path:</a:t>
            </a:r>
          </a:p>
          <a:p>
            <a:pPr lvl="1"/>
            <a:r>
              <a:rPr lang="en-US" dirty="0" smtClean="0"/>
              <a:t>Front End Readout (with zero suppression) via custom hardware</a:t>
            </a:r>
          </a:p>
          <a:p>
            <a:pPr lvl="1"/>
            <a:r>
              <a:rPr lang="en-US" dirty="0" smtClean="0"/>
              <a:t>First level data aggregation and event building on custom single board computer (Data Concentrator Module)</a:t>
            </a:r>
          </a:p>
          <a:p>
            <a:pPr lvl="1"/>
            <a:r>
              <a:rPr lang="en-US" dirty="0" smtClean="0"/>
              <a:t>Second level data aggregation and event building on large commodity computing farm (196 nodes)</a:t>
            </a:r>
          </a:p>
          <a:p>
            <a:pPr lvl="1"/>
            <a:r>
              <a:rPr lang="en-US" dirty="0" smtClean="0"/>
              <a:t>Top level of event building and data logging on high bandwidth disk arrays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All levels of readout chain extensively testing and used at full scale during 2013/2014 commissioning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3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of DAQ activities through Run Control + Subsystem front ends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Resource Manager: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Bookkeeping interface for hardware allocation to DAQ Activities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Application Manager: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Initiates starts and stops of software systems and communications channels</a:t>
            </a:r>
          </a:p>
          <a:p>
            <a:pPr lvl="2"/>
            <a:r>
              <a:rPr lang="en-US" dirty="0" smtClean="0"/>
              <a:t>168 DCMs, 196 </a:t>
            </a:r>
            <a:r>
              <a:rPr lang="en-US" dirty="0" err="1" smtClean="0"/>
              <a:t>buffernodes</a:t>
            </a:r>
            <a:r>
              <a:rPr lang="en-US" dirty="0" smtClean="0"/>
              <a:t> apps + trigger, timing, </a:t>
            </a:r>
            <a:r>
              <a:rPr lang="en-US" dirty="0" err="1" smtClean="0"/>
              <a:t>datalogging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Run Control: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Configures and Coordinates subsystems, Starts/Stops data taking activities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All systems extensively tested and used at full scale during 2013/2014 commissioning period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Recording Efficiencies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PastedGraphic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914967"/>
            <a:ext cx="8128000" cy="4937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4246" y="1190437"/>
            <a:ext cx="1980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95% Uptime</a:t>
            </a:r>
          </a:p>
          <a:p>
            <a:r>
              <a:rPr lang="en-US" sz="1400" dirty="0" smtClean="0"/>
              <a:t>(no water leaks during 7 day period)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6709105" y="1261244"/>
            <a:ext cx="305141" cy="298525"/>
          </a:xfrm>
          <a:prstGeom prst="straightConnector1">
            <a:avLst/>
          </a:prstGeom>
          <a:ln w="38100" cmpd="sng">
            <a:solidFill>
              <a:schemeClr val="accent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599" y="5886671"/>
            <a:ext cx="8678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Major Downtime Sources: ~66% Water Leaks, ~10% schedule maintenance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958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levels of real time monitoring</a:t>
            </a:r>
          </a:p>
          <a:p>
            <a:pPr lvl="1"/>
            <a:r>
              <a:rPr lang="en-US" dirty="0" smtClean="0"/>
              <a:t>DAQ Run Time Systems</a:t>
            </a:r>
          </a:p>
          <a:p>
            <a:pPr lvl="1"/>
            <a:r>
              <a:rPr lang="en-US" dirty="0" smtClean="0"/>
              <a:t>Message </a:t>
            </a:r>
            <a:r>
              <a:rPr lang="en-US" dirty="0"/>
              <a:t>Logging and Analysis</a:t>
            </a:r>
          </a:p>
          <a:p>
            <a:pPr lvl="1"/>
            <a:r>
              <a:rPr lang="en-US" dirty="0" smtClean="0"/>
              <a:t>Metrics Reporting/Monitoring (Ganglia based)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FF6600"/>
                </a:solidFill>
              </a:rPr>
              <a:t>These system can halt the DAQ on fault detection</a:t>
            </a:r>
          </a:p>
          <a:p>
            <a:endParaRPr lang="en-US" dirty="0" smtClean="0"/>
          </a:p>
          <a:p>
            <a:r>
              <a:rPr lang="en-US" dirty="0" smtClean="0"/>
              <a:t>Two levels of higher latency monitoring</a:t>
            </a:r>
          </a:p>
          <a:p>
            <a:pPr lvl="1"/>
            <a:r>
              <a:rPr lang="en-US" dirty="0" smtClean="0"/>
              <a:t>Detector Data based Monitors (online monitor/event displays)</a:t>
            </a:r>
          </a:p>
          <a:p>
            <a:pPr lvl="1"/>
            <a:r>
              <a:rPr lang="en-US" dirty="0" err="1" smtClean="0"/>
              <a:t>Nearline</a:t>
            </a:r>
            <a:r>
              <a:rPr lang="en-US" dirty="0" smtClean="0"/>
              <a:t> Monitoring (data quality)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i="1" dirty="0">
                <a:solidFill>
                  <a:srgbClr val="FF0000"/>
                </a:solidFill>
              </a:rPr>
              <a:t>These system </a:t>
            </a:r>
            <a:r>
              <a:rPr lang="en-US" i="1" dirty="0" smtClean="0">
                <a:solidFill>
                  <a:srgbClr val="FF0000"/>
                </a:solidFill>
              </a:rPr>
              <a:t>require human intervention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in Run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Run time systems are required to provide “status” </a:t>
            </a:r>
            <a:endParaRPr lang="en-US" sz="2000" dirty="0"/>
          </a:p>
          <a:p>
            <a:pPr lvl="1"/>
            <a:r>
              <a:rPr lang="en-US" sz="2000" dirty="0" smtClean="0"/>
              <a:t>Failure to report causes a fault to register in the Application Manager or in Run Control</a:t>
            </a:r>
          </a:p>
          <a:p>
            <a:pPr lvl="1"/>
            <a:r>
              <a:rPr lang="en-US" sz="2000" dirty="0" smtClean="0"/>
              <a:t>Faults are displayed on</a:t>
            </a:r>
            <a:br>
              <a:rPr lang="en-US" sz="2000" dirty="0" smtClean="0"/>
            </a:br>
            <a:r>
              <a:rPr lang="en-US" sz="2000" dirty="0" smtClean="0"/>
              <a:t>control room interfaces</a:t>
            </a:r>
          </a:p>
          <a:p>
            <a:pPr lvl="1"/>
            <a:r>
              <a:rPr lang="en-US" sz="2000" dirty="0" smtClean="0"/>
              <a:t>Latencies are ~ 1-10 s</a:t>
            </a:r>
          </a:p>
          <a:p>
            <a:endParaRPr lang="en-US" sz="2000" dirty="0" smtClean="0"/>
          </a:p>
          <a:p>
            <a:r>
              <a:rPr lang="en-US" sz="2000" dirty="0" smtClean="0"/>
              <a:t>Other interfaces are configured</a:t>
            </a:r>
            <a:br>
              <a:rPr lang="en-US" sz="2000" dirty="0" smtClean="0"/>
            </a:br>
            <a:r>
              <a:rPr lang="en-US" sz="2000" dirty="0" smtClean="0"/>
              <a:t>with known critical operational</a:t>
            </a:r>
            <a:br>
              <a:rPr lang="en-US" sz="2000" dirty="0" smtClean="0"/>
            </a:br>
            <a:r>
              <a:rPr lang="en-US" sz="2000" dirty="0" smtClean="0"/>
              <a:t>parameter</a:t>
            </a:r>
            <a:r>
              <a:rPr lang="en-US" sz="2000" dirty="0"/>
              <a:t> </a:t>
            </a:r>
            <a:r>
              <a:rPr lang="en-US" sz="2000" dirty="0" smtClean="0"/>
              <a:t>out of range values</a:t>
            </a:r>
            <a:br>
              <a:rPr lang="en-US" sz="2000" dirty="0" smtClean="0"/>
            </a:br>
            <a:r>
              <a:rPr lang="en-US" sz="2000" dirty="0" smtClean="0"/>
              <a:t>are set to trigger a fault or give a</a:t>
            </a:r>
            <a:br>
              <a:rPr lang="en-US" sz="2000" dirty="0" smtClean="0"/>
            </a:br>
            <a:r>
              <a:rPr lang="en-US" sz="2000" dirty="0" smtClean="0"/>
              <a:t>visual cue</a:t>
            </a:r>
          </a:p>
          <a:p>
            <a:endParaRPr lang="en-US" sz="2000" dirty="0" smtClean="0"/>
          </a:p>
          <a:p>
            <a:r>
              <a:rPr lang="en-US" sz="2000" dirty="0" smtClean="0"/>
              <a:t>DAQ can be stopped directly from</a:t>
            </a:r>
            <a:br>
              <a:rPr lang="en-US" sz="2000" dirty="0" smtClean="0"/>
            </a:br>
            <a:r>
              <a:rPr lang="en-US" sz="2000" dirty="0" smtClean="0"/>
              <a:t>these subsystems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237" y="1913039"/>
            <a:ext cx="3674546" cy="23946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01907" y="2164119"/>
            <a:ext cx="779124" cy="502161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accent6"/>
              </a:solidFill>
            </a:endParaRPr>
          </a:p>
        </p:txBody>
      </p:sp>
      <p:cxnSp>
        <p:nvCxnSpPr>
          <p:cNvPr id="7" name="Straight Arrow Connector 6"/>
          <p:cNvCxnSpPr>
            <a:endCxn id="5" idx="4"/>
          </p:cNvCxnSpPr>
          <p:nvPr/>
        </p:nvCxnSpPr>
        <p:spPr>
          <a:xfrm flipV="1">
            <a:off x="5461663" y="2666280"/>
            <a:ext cx="29806" cy="1821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05912" y="4581091"/>
            <a:ext cx="183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turn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335" y="4357879"/>
            <a:ext cx="2323448" cy="214390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354458" y="4449536"/>
            <a:ext cx="634646" cy="398849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accent6"/>
              </a:solidFill>
            </a:endParaRPr>
          </a:p>
        </p:txBody>
      </p:sp>
      <p:cxnSp>
        <p:nvCxnSpPr>
          <p:cNvPr id="15" name="Straight Arrow Connector 14"/>
          <p:cNvCxnSpPr>
            <a:endCxn id="12" idx="2"/>
          </p:cNvCxnSpPr>
          <p:nvPr/>
        </p:nvCxnSpPr>
        <p:spPr>
          <a:xfrm>
            <a:off x="5461663" y="4487599"/>
            <a:ext cx="1892795" cy="161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3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in Messaging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DAQ systems are required to provide messages</a:t>
            </a:r>
          </a:p>
          <a:p>
            <a:pPr lvl="1"/>
            <a:r>
              <a:rPr lang="en-US" sz="1800" dirty="0" smtClean="0"/>
              <a:t>Range from </a:t>
            </a:r>
            <a:r>
              <a:rPr lang="en-US" sz="1800" b="1" i="1" dirty="0" smtClean="0"/>
              <a:t>debug </a:t>
            </a:r>
            <a:r>
              <a:rPr lang="en-US" sz="1800" dirty="0" smtClean="0"/>
              <a:t>to</a:t>
            </a:r>
            <a:r>
              <a:rPr lang="en-US" sz="1800" b="1" i="1" dirty="0" smtClean="0">
                <a:solidFill>
                  <a:srgbClr val="008000"/>
                </a:solidFill>
              </a:rPr>
              <a:t> info</a:t>
            </a:r>
            <a:r>
              <a:rPr lang="en-US" sz="1800" b="1" i="1" dirty="0" smtClean="0"/>
              <a:t>, </a:t>
            </a:r>
            <a:r>
              <a:rPr lang="en-US" sz="1800" b="1" i="1" dirty="0" smtClean="0">
                <a:solidFill>
                  <a:srgbClr val="FF6600"/>
                </a:solidFill>
              </a:rPr>
              <a:t>warning</a:t>
            </a:r>
            <a:r>
              <a:rPr lang="en-US" sz="1800" b="1" i="1" dirty="0" smtClean="0"/>
              <a:t>, </a:t>
            </a:r>
            <a:r>
              <a:rPr lang="en-US" sz="1800" b="1" i="1" dirty="0" smtClean="0">
                <a:solidFill>
                  <a:srgbClr val="FF0000"/>
                </a:solidFill>
              </a:rPr>
              <a:t>error</a:t>
            </a:r>
            <a:endParaRPr lang="en-US" sz="1800" b="1" i="1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Messages are displayed visually in</a:t>
            </a:r>
            <a:br>
              <a:rPr lang="en-US" sz="2000" dirty="0" smtClean="0"/>
            </a:br>
            <a:r>
              <a:rPr lang="en-US" sz="2000" dirty="0" smtClean="0"/>
              <a:t>message viewer</a:t>
            </a:r>
          </a:p>
          <a:p>
            <a:pPr lvl="2"/>
            <a:r>
              <a:rPr lang="en-US" sz="1800" dirty="0" smtClean="0"/>
              <a:t>Filterable stream</a:t>
            </a:r>
          </a:p>
          <a:p>
            <a:pPr lvl="1"/>
            <a:r>
              <a:rPr lang="en-US" sz="2000" dirty="0" smtClean="0"/>
              <a:t>Messages are logged to disk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781" y="894813"/>
            <a:ext cx="2942168" cy="3497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4" y="3360207"/>
            <a:ext cx="3760250" cy="2780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8850" y="4334678"/>
            <a:ext cx="50830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Rules engine (Message Analyzer) scans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the message stream for correlations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and error states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Takes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actions based on rule set (stop DAQ)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4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Reporting (Ganglia)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DAQ systems provide performance</a:t>
            </a:r>
            <a:br>
              <a:rPr lang="en-US" sz="2000" dirty="0" smtClean="0"/>
            </a:br>
            <a:r>
              <a:rPr lang="en-US" sz="2000" dirty="0" smtClean="0"/>
              <a:t>metrics which are recorded via</a:t>
            </a:r>
            <a:br>
              <a:rPr lang="en-US" sz="2000" dirty="0" smtClean="0"/>
            </a:br>
            <a:r>
              <a:rPr lang="en-US" sz="2000" dirty="0" smtClean="0"/>
              <a:t>Ganglia cluster monitoring suite</a:t>
            </a:r>
          </a:p>
          <a:p>
            <a:pPr lvl="1"/>
            <a:r>
              <a:rPr lang="en-US" sz="1800" dirty="0" smtClean="0"/>
              <a:t>Includes DCMs, </a:t>
            </a:r>
            <a:r>
              <a:rPr lang="en-US" sz="1800" dirty="0" err="1" smtClean="0"/>
              <a:t>Buffernodes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dirty="0" smtClean="0"/>
              <a:t>Trigger systems, </a:t>
            </a:r>
            <a:r>
              <a:rPr lang="en-US" sz="1800" dirty="0" err="1" smtClean="0"/>
              <a:t>Datalogging</a:t>
            </a:r>
            <a:endParaRPr lang="en-US" sz="1800" dirty="0" smtClean="0"/>
          </a:p>
          <a:p>
            <a:pPr lvl="1"/>
            <a:r>
              <a:rPr lang="en-US" sz="1800" dirty="0" smtClean="0"/>
              <a:t>Metrics are custom (trigger rates, buffer depths)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and standard system ones </a:t>
            </a:r>
            <a:br>
              <a:rPr lang="en-US" sz="1800" dirty="0" smtClean="0"/>
            </a:br>
            <a:r>
              <a:rPr lang="en-US" sz="1800" dirty="0" smtClean="0"/>
              <a:t>(CPU use, free memory)</a:t>
            </a:r>
          </a:p>
          <a:p>
            <a:r>
              <a:rPr lang="en-US" sz="2000" dirty="0" smtClean="0"/>
              <a:t>Over 380 separate systems reports</a:t>
            </a:r>
          </a:p>
          <a:p>
            <a:pPr lvl="1"/>
            <a:r>
              <a:rPr lang="en-US" sz="1800" dirty="0" smtClean="0"/>
              <a:t>Organized and tagged by DAQ </a:t>
            </a:r>
            <a:br>
              <a:rPr lang="en-US" sz="1800" dirty="0" smtClean="0"/>
            </a:br>
            <a:r>
              <a:rPr lang="en-US" sz="1800" dirty="0" smtClean="0"/>
              <a:t>“partition” number to localize errors</a:t>
            </a:r>
          </a:p>
          <a:p>
            <a:pPr lvl="1"/>
            <a:r>
              <a:rPr lang="en-US" sz="1800" dirty="0" smtClean="0"/>
              <a:t>Full drill downs on each system</a:t>
            </a:r>
          </a:p>
          <a:p>
            <a:r>
              <a:rPr lang="en-US" sz="2000" dirty="0" smtClean="0"/>
              <a:t>Integration with DAQ monitoring</a:t>
            </a:r>
            <a:br>
              <a:rPr lang="en-US" sz="2000" dirty="0" smtClean="0"/>
            </a:br>
            <a:r>
              <a:rPr lang="en-US" sz="2000" dirty="0" smtClean="0"/>
              <a:t>in progress to allow for automated</a:t>
            </a:r>
            <a:br>
              <a:rPr lang="en-US" sz="2000" dirty="0" smtClean="0"/>
            </a:br>
            <a:r>
              <a:rPr lang="en-US" sz="2000" dirty="0" smtClean="0"/>
              <a:t>alarming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31" y="429923"/>
            <a:ext cx="3996033" cy="3290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724" y="3832642"/>
            <a:ext cx="2879481" cy="238655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0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Data base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8000"/>
                </a:solidFill>
              </a:rPr>
              <a:t>Online Monitoring collects detector performance data and produces histograms (occupancies, hit rates, etc…)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Input comes from live detector data stream via “dispatcher” systems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Latencies for online monitor to see an event are are milliseconds after an event is acquired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Histograms are refreshed continuously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Event display give visual verification that detector is reading out, is synchronized, etc…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Latency is milliseconds after event is acquired and can be filtered by data stream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Software trigger system continuously analyzes full raw (unfiltered) detector data stream.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Specific triggers are setup to flag error conditions in the detector </a:t>
            </a:r>
            <a:endParaRPr lang="en-US" sz="1800" dirty="0">
              <a:solidFill>
                <a:srgbClr val="66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Nova DAQ, Ops Rev.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51EF-A9BB-9A41-8A20-48BDD9DEA8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3104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6"/>
          </a:solidFill>
        </a:ln>
      </a:spPr>
      <a:bodyPr rtlCol="0" anchor="ctr"/>
      <a:lstStyle>
        <a:defPPr algn="ctr">
          <a:defRPr sz="1100" dirty="0" smtClean="0">
            <a:solidFill>
              <a:schemeClr val="accent6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fnal_template.thmx</Template>
  <TotalTime>283</TotalTime>
  <Words>1230</Words>
  <Application>Microsoft Office PowerPoint</Application>
  <PresentationFormat>On-screen Show (4:3)</PresentationFormat>
  <Paragraphs>196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fnal_template</vt:lpstr>
      <vt:lpstr>Fermilab: Footer Only</vt:lpstr>
      <vt:lpstr>NO𝜈A Operational Readiness Review</vt:lpstr>
      <vt:lpstr>DAQ Overview</vt:lpstr>
      <vt:lpstr>DAQ Overview</vt:lpstr>
      <vt:lpstr>Data Recording Efficiencies</vt:lpstr>
      <vt:lpstr>DAQ Monitoring</vt:lpstr>
      <vt:lpstr>Monitoring in Run Time Systems</vt:lpstr>
      <vt:lpstr>Monitoring in Messaging Systems</vt:lpstr>
      <vt:lpstr>Metrics Reporting (Ganglia)</vt:lpstr>
      <vt:lpstr>Detector Data base Monitoring</vt:lpstr>
      <vt:lpstr>Timing and Synchronization System</vt:lpstr>
      <vt:lpstr>Timing System Monitoring</vt:lpstr>
      <vt:lpstr>Data Integrity</vt:lpstr>
      <vt:lpstr>Data Archiving &amp; Retrieval</vt:lpstr>
      <vt:lpstr>Data Archiving</vt:lpstr>
      <vt:lpstr>DAQ History</vt:lpstr>
      <vt:lpstr>DAQ Support Model</vt:lpstr>
      <vt:lpstr>Ongoing Activities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NO𝜈A Operational Readiness Review</dc:title>
  <dc:creator>Andrew J Norman</dc:creator>
  <cp:lastModifiedBy>Crae S. Tate x2106 13407N</cp:lastModifiedBy>
  <cp:revision>30</cp:revision>
  <dcterms:created xsi:type="dcterms:W3CDTF">2014-10-22T23:21:36Z</dcterms:created>
  <dcterms:modified xsi:type="dcterms:W3CDTF">2014-10-24T19:04:58Z</dcterms:modified>
</cp:coreProperties>
</file>