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81" r:id="rId3"/>
    <p:sldId id="304" r:id="rId4"/>
    <p:sldId id="302" r:id="rId5"/>
    <p:sldId id="303" r:id="rId6"/>
    <p:sldId id="294" r:id="rId7"/>
    <p:sldId id="285" r:id="rId8"/>
    <p:sldId id="260" r:id="rId9"/>
    <p:sldId id="261" r:id="rId10"/>
    <p:sldId id="263" r:id="rId11"/>
    <p:sldId id="265" r:id="rId12"/>
    <p:sldId id="264" r:id="rId13"/>
    <p:sldId id="286" r:id="rId14"/>
    <p:sldId id="315" r:id="rId15"/>
    <p:sldId id="266" r:id="rId16"/>
    <p:sldId id="287" r:id="rId17"/>
    <p:sldId id="306" r:id="rId18"/>
    <p:sldId id="317" r:id="rId19"/>
    <p:sldId id="320" r:id="rId20"/>
    <p:sldId id="318" r:id="rId21"/>
    <p:sldId id="319" r:id="rId22"/>
    <p:sldId id="295" r:id="rId23"/>
    <p:sldId id="271" r:id="rId24"/>
    <p:sldId id="272" r:id="rId25"/>
    <p:sldId id="305" r:id="rId26"/>
    <p:sldId id="307" r:id="rId27"/>
    <p:sldId id="310" r:id="rId28"/>
    <p:sldId id="311" r:id="rId29"/>
    <p:sldId id="312" r:id="rId30"/>
    <p:sldId id="316" r:id="rId31"/>
    <p:sldId id="321" r:id="rId32"/>
    <p:sldId id="32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2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699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ABC41-9373-2843-AB39-521CE8A5CB59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8A4EC-1ED4-674D-9C9A-3342A66B6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41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084FA-B25B-F747-ADE7-9BBE969B970A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C3B3B-574E-2942-84E8-9234ABAE3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0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08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5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3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5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0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9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4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9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8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EBEE0-A9CB-4C45-B5D4-E5DE90EF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5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ova-docdb.fnal.gov:8080/cgi-bin/DisplayMeeting?conferenceid=128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ova-docdb.fnal.gov:8080/cgi-bin/DisplayMeeting?conferenceid=128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ova-docdb.fnal.gov:8080/cgi-bin/DisplayMeeting?conferenceid=128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ova-docdb.fnal.gov:8080/cgi-bin/DisplayMeeting?conferenceid=128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nova-docdb.fnal.gov:8080/cgi-bin/DisplayMeeting?conferenceid=128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Offline Infrastructure and Data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NOvA</a:t>
            </a:r>
            <a:r>
              <a:rPr lang="en-US" dirty="0" smtClean="0"/>
              <a:t> Readiness Review 2014</a:t>
            </a:r>
          </a:p>
          <a:p>
            <a:endParaRPr lang="en-US" dirty="0" smtClean="0"/>
          </a:p>
          <a:p>
            <a:r>
              <a:rPr lang="en-US" b="1" dirty="0" smtClean="0"/>
              <a:t>Craig Group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8105"/>
            <a:ext cx="8229600" cy="1143000"/>
          </a:xfrm>
        </p:spPr>
        <p:txBody>
          <a:bodyPr/>
          <a:lstStyle/>
          <a:p>
            <a:r>
              <a:rPr lang="en-US" dirty="0" smtClean="0"/>
              <a:t>Fall 2013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4119573"/>
            <a:ext cx="8839200" cy="220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Production goals:</a:t>
            </a:r>
          </a:p>
          <a:p>
            <a:pPr lvl="1"/>
            <a:r>
              <a:rPr lang="en-US" sz="1600" dirty="0" smtClean="0"/>
              <a:t>The footprint for final output of a production run should be less than 100TB.</a:t>
            </a:r>
          </a:p>
          <a:p>
            <a:pPr lvl="1"/>
            <a:r>
              <a:rPr lang="en-US" sz="1600" dirty="0" smtClean="0"/>
              <a:t>The production run should be possible to complete in a two week period.</a:t>
            </a:r>
          </a:p>
          <a:p>
            <a:r>
              <a:rPr lang="en-US" sz="2000" dirty="0" smtClean="0"/>
              <a:t>There was also a major effort to to understand resources and to streamline production tools .  (Caveat – still validating these numbers…)</a:t>
            </a:r>
          </a:p>
          <a:p>
            <a:r>
              <a:rPr lang="en-US" sz="2000" dirty="0" smtClean="0"/>
              <a:t>Summarized in </a:t>
            </a:r>
            <a:r>
              <a:rPr lang="en-US" sz="2000" dirty="0" err="1" smtClean="0"/>
              <a:t>DocDB</a:t>
            </a:r>
            <a:r>
              <a:rPr lang="en-US" sz="2000" dirty="0" smtClean="0"/>
              <a:t> 10129</a:t>
            </a:r>
          </a:p>
          <a:p>
            <a:r>
              <a:rPr lang="en-US" sz="2000" dirty="0" smtClean="0"/>
              <a:t>Workshop: </a:t>
            </a:r>
            <a:r>
              <a:rPr lang="is-IS" sz="1400" dirty="0" smtClean="0">
                <a:hlinkClick r:id="rId2"/>
              </a:rPr>
              <a:t>http://nova-docdb.fnal.gov:8080/cgi-bin/DisplayMeeting?conferenceid=1281</a:t>
            </a:r>
            <a:endParaRPr lang="is-IS" sz="1400" dirty="0" smtClean="0"/>
          </a:p>
          <a:p>
            <a:endParaRPr lang="en-US" sz="1400" dirty="0" smtClean="0"/>
          </a:p>
        </p:txBody>
      </p:sp>
      <p:pic>
        <p:nvPicPr>
          <p:cNvPr id="9" name="Picture 8" descr="Screen Shot 2014-05-09 at 1.03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0900"/>
            <a:ext cx="9144000" cy="31817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64606" y="4682587"/>
            <a:ext cx="1862211" cy="497328"/>
          </a:xfrm>
          <a:prstGeom prst="ellipse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104629" y="3682628"/>
            <a:ext cx="838200" cy="497328"/>
          </a:xfrm>
          <a:prstGeom prst="ellipse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68446" y="4001316"/>
            <a:ext cx="386976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About 1000 CPUs DC !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2293"/>
            <a:ext cx="8229600" cy="1143000"/>
          </a:xfrm>
        </p:spPr>
        <p:txBody>
          <a:bodyPr/>
          <a:lstStyle/>
          <a:p>
            <a:r>
              <a:rPr lang="en-US" dirty="0" smtClean="0"/>
              <a:t>Fall 2013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4119573"/>
            <a:ext cx="8839200" cy="220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Production goals:</a:t>
            </a:r>
          </a:p>
          <a:p>
            <a:pPr lvl="1"/>
            <a:r>
              <a:rPr lang="en-US" sz="1600" dirty="0" smtClean="0"/>
              <a:t>The footprint for final output of a production run should be less than 100TB.</a:t>
            </a:r>
          </a:p>
          <a:p>
            <a:pPr lvl="1"/>
            <a:r>
              <a:rPr lang="en-US" sz="1600" dirty="0" smtClean="0"/>
              <a:t>The production run should be possible to complete in a two week period.</a:t>
            </a:r>
          </a:p>
          <a:p>
            <a:r>
              <a:rPr lang="en-US" sz="2000" dirty="0" smtClean="0"/>
              <a:t>There was also a major effort to to understand resources and to streamline production tools .  (Caveat – still validating these numbers…)</a:t>
            </a:r>
          </a:p>
          <a:p>
            <a:r>
              <a:rPr lang="en-US" sz="2000" dirty="0" smtClean="0"/>
              <a:t>Summarized in </a:t>
            </a:r>
            <a:r>
              <a:rPr lang="en-US" sz="2000" dirty="0" err="1" smtClean="0"/>
              <a:t>DocDB</a:t>
            </a:r>
            <a:r>
              <a:rPr lang="en-US" sz="2000" dirty="0" smtClean="0"/>
              <a:t> 10129</a:t>
            </a:r>
          </a:p>
          <a:p>
            <a:r>
              <a:rPr lang="en-US" sz="2000" dirty="0" smtClean="0"/>
              <a:t>Workshop: </a:t>
            </a:r>
            <a:r>
              <a:rPr lang="is-IS" sz="1400" dirty="0" smtClean="0">
                <a:hlinkClick r:id="rId2"/>
              </a:rPr>
              <a:t>http://nova-docdb.fnal.gov:8080/cgi-bin/DisplayMeeting?conferenceid=1281</a:t>
            </a:r>
            <a:endParaRPr lang="is-IS" sz="1400" dirty="0" smtClean="0"/>
          </a:p>
          <a:p>
            <a:endParaRPr lang="en-US" sz="1400" dirty="0" smtClean="0"/>
          </a:p>
        </p:txBody>
      </p:sp>
      <p:pic>
        <p:nvPicPr>
          <p:cNvPr id="9" name="Picture 8" descr="Screen Shot 2014-05-09 at 1.03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0900"/>
            <a:ext cx="9144000" cy="318179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 rot="20495365">
            <a:off x="961190" y="2803540"/>
            <a:ext cx="7540137" cy="239648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These were estimates.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Most validated in recent file production runs.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(on site)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23038" y="5722001"/>
            <a:ext cx="363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is not currently a limiting factor.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700"/>
            <a:ext cx="9144000" cy="426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33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(off site)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23038" y="5722001"/>
            <a:ext cx="363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is not currently a limiting factor.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71" y="1198098"/>
            <a:ext cx="7829176" cy="48932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054623" y="5997565"/>
            <a:ext cx="525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Thousands of offsite CPU slots are also available to us.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23807" y="2469492"/>
            <a:ext cx="409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~5 thousand nodes running ~10 hour jobs</a:t>
            </a:r>
          </a:p>
          <a:p>
            <a:pPr algn="ctr"/>
            <a:r>
              <a:rPr lang="en-US" dirty="0" smtClean="0"/>
              <a:t>(50,000 hours)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8" idx="3"/>
          </p:cNvCxnSpPr>
          <p:nvPr/>
        </p:nvCxnSpPr>
        <p:spPr>
          <a:xfrm flipV="1">
            <a:off x="6019800" y="2654158"/>
            <a:ext cx="972671" cy="138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(cloud)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723038" y="5722001"/>
            <a:ext cx="3631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CPU is not currently a limiting factor.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54623" y="5997565"/>
            <a:ext cx="525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Thousands of offsite CPU slots are also available to us.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16" y="1122946"/>
            <a:ext cx="8261684" cy="51635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4313" y="2094891"/>
            <a:ext cx="24574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Amazon Cloud!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(new last week)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85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Throughput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4343" y="4885703"/>
            <a:ext cx="76738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Example from n</a:t>
            </a:r>
            <a:r>
              <a:rPr lang="hu-HU" sz="2400" dirty="0" smtClean="0"/>
              <a:t>ovasamgpvm02: sustained at &gt;200 GB/hr)</a:t>
            </a:r>
          </a:p>
          <a:p>
            <a:pPr marL="285750" indent="-285750">
              <a:buFont typeface="Arial"/>
              <a:buChar char="•"/>
            </a:pPr>
            <a:r>
              <a:rPr lang="hu-HU" sz="2400" dirty="0" smtClean="0"/>
              <a:t>We have three FTS servers </a:t>
            </a:r>
          </a:p>
          <a:p>
            <a:pPr marL="285750" indent="-285750">
              <a:buFont typeface="Arial"/>
              <a:buChar char="•"/>
            </a:pPr>
            <a:r>
              <a:rPr lang="hu-HU" sz="2400" dirty="0" smtClean="0"/>
              <a:t>Excess of 1TB/hour total has been demonstrated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3" name="Picture 2" descr="Screen Shot 2014-10-23 at 2.14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05" y="1417638"/>
            <a:ext cx="7711297" cy="328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2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File Production: Spring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7408"/>
            <a:ext cx="8686800" cy="5351462"/>
          </a:xfrm>
        </p:spPr>
        <p:txBody>
          <a:bodyPr>
            <a:normAutofit/>
          </a:bodyPr>
          <a:lstStyle/>
          <a:p>
            <a:r>
              <a:rPr lang="en-US" dirty="0" smtClean="0"/>
              <a:t>Spring 2014 production was a first in many respects:</a:t>
            </a:r>
          </a:p>
          <a:p>
            <a:pPr lvl="1"/>
            <a:r>
              <a:rPr lang="en-US" dirty="0" smtClean="0"/>
              <a:t>First production run fully based on SAM datasets</a:t>
            </a:r>
          </a:p>
          <a:p>
            <a:pPr lvl="1"/>
            <a:r>
              <a:rPr lang="en-US" dirty="0" smtClean="0"/>
              <a:t>First effort with a substantial FD data set</a:t>
            </a:r>
          </a:p>
          <a:p>
            <a:pPr lvl="1"/>
            <a:r>
              <a:rPr lang="en-US" dirty="0" smtClean="0"/>
              <a:t>Frist effort since code was streamlined and footprint was reduced in the fall 2013 production workshop</a:t>
            </a:r>
          </a:p>
          <a:p>
            <a:r>
              <a:rPr lang="en-US" dirty="0" smtClean="0"/>
              <a:t>The SAM transition was far from smooth and we had ups and downs.</a:t>
            </a:r>
          </a:p>
          <a:p>
            <a:r>
              <a:rPr lang="en-US" dirty="0" smtClean="0"/>
              <a:t>In the end we ran all steps of production in time for Neutrino 2014 (some steps multiple times).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File Production: Fall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3658"/>
            <a:ext cx="8686800" cy="3761592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data set production effort for first physics results.</a:t>
            </a:r>
          </a:p>
          <a:p>
            <a:r>
              <a:rPr lang="en-US" dirty="0" smtClean="0"/>
              <a:t>Many first-time requests:  new keep-up data sets, calibration requests, systematic samples…</a:t>
            </a:r>
          </a:p>
          <a:p>
            <a:r>
              <a:rPr lang="en-US" dirty="0" smtClean="0"/>
              <a:t>The SAM paradigm is functioning well.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3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of File Production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New tool available to check all data processing steps for every new software release.</a:t>
            </a:r>
          </a:p>
          <a:p>
            <a:r>
              <a:rPr lang="en-US" dirty="0" smtClean="0"/>
              <a:t>Reports any failure of a file production step.</a:t>
            </a:r>
          </a:p>
          <a:p>
            <a:r>
              <a:rPr lang="en-US" dirty="0" smtClean="0"/>
              <a:t>Metrics of each step compared between new and past releases:</a:t>
            </a:r>
          </a:p>
          <a:p>
            <a:pPr lvl="1"/>
            <a:r>
              <a:rPr lang="en-US" dirty="0" smtClean="0"/>
              <a:t>Output file sizes</a:t>
            </a:r>
          </a:p>
          <a:p>
            <a:pPr lvl="1"/>
            <a:r>
              <a:rPr lang="en-US" dirty="0" smtClean="0"/>
              <a:t>Memory Usage</a:t>
            </a:r>
          </a:p>
          <a:p>
            <a:pPr lvl="1"/>
            <a:r>
              <a:rPr lang="en-US" dirty="0" smtClean="0"/>
              <a:t>CPU usage</a:t>
            </a:r>
          </a:p>
          <a:p>
            <a:r>
              <a:rPr lang="en-US" dirty="0" smtClean="0"/>
              <a:t>All info published to the web</a:t>
            </a:r>
          </a:p>
          <a:p>
            <a:r>
              <a:rPr lang="en-US" dirty="0" smtClean="0"/>
              <a:t>Easy to check for major changes in file production chain.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41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of File Production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19</a:t>
            </a:fld>
            <a:endParaRPr lang="en-US"/>
          </a:p>
        </p:txBody>
      </p:sp>
      <p:pic>
        <p:nvPicPr>
          <p:cNvPr id="8" name="Picture 7" descr="Screen Shot 2014-10-23 at 2.45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36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81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30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NOvA</a:t>
            </a:r>
            <a:r>
              <a:rPr lang="en-US" dirty="0" smtClean="0"/>
              <a:t> data set production paradigm has shifted over the last year to a more scalable file handling solution.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i="1" dirty="0" smtClean="0"/>
              <a:t>SAM</a:t>
            </a:r>
            <a:r>
              <a:rPr lang="en-US" dirty="0"/>
              <a:t>:</a:t>
            </a:r>
            <a:r>
              <a:rPr lang="en-US" dirty="0" smtClean="0"/>
              <a:t> Sequential data Access via Meta-data.)</a:t>
            </a:r>
          </a:p>
          <a:p>
            <a:r>
              <a:rPr lang="en-US" dirty="0" smtClean="0"/>
              <a:t>Data processing is going well -- recent addition of automated “keep up” processing for raw to root, calibration, and some reconstruction datasets.</a:t>
            </a:r>
          </a:p>
          <a:p>
            <a:r>
              <a:rPr lang="en-US" dirty="0" smtClean="0"/>
              <a:t>Support from the </a:t>
            </a:r>
            <a:r>
              <a:rPr lang="en-US" dirty="0"/>
              <a:t>C</a:t>
            </a:r>
            <a:r>
              <a:rPr lang="en-US" dirty="0" smtClean="0"/>
              <a:t>omputing </a:t>
            </a:r>
            <a:r>
              <a:rPr lang="en-US" dirty="0"/>
              <a:t>D</a:t>
            </a:r>
            <a:r>
              <a:rPr lang="en-US" dirty="0" smtClean="0"/>
              <a:t>ivision has been excellent and data set production steps are </a:t>
            </a:r>
            <a:r>
              <a:rPr lang="en-US" dirty="0"/>
              <a:t>p</a:t>
            </a:r>
            <a:r>
              <a:rPr lang="en-US" dirty="0" smtClean="0"/>
              <a:t>erforming well.</a:t>
            </a:r>
          </a:p>
          <a:p>
            <a:r>
              <a:rPr lang="en-US" dirty="0" smtClean="0"/>
              <a:t>New offline operations service from CD helping with job management tasks. </a:t>
            </a:r>
          </a:p>
          <a:p>
            <a:r>
              <a:rPr lang="en-US" dirty="0" smtClean="0"/>
              <a:t>The production group has continuity in the transition from the  project to the collaboration era – this has always been a collaboration effort, and we have been producing production data sets for several years.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of File Production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10/28/14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 descr="Screen Shot 2014-10-23 at 2.45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361622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032000" y="3556000"/>
            <a:ext cx="1619249" cy="349250"/>
          </a:xfrm>
          <a:prstGeom prst="ellipse">
            <a:avLst/>
          </a:prstGeom>
          <a:solidFill>
            <a:schemeClr val="accent2">
              <a:lumMod val="20000"/>
              <a:lumOff val="80000"/>
              <a:alpha val="24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of File Production Tools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 descr="Screen Shot 2014-10-23 at 2.45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144000" cy="3616224"/>
          </a:xfrm>
          <a:prstGeom prst="rect">
            <a:avLst/>
          </a:prstGeom>
        </p:spPr>
      </p:pic>
      <p:pic>
        <p:nvPicPr>
          <p:cNvPr id="3" name="Picture 2" descr="Screen Shot 2014-10-23 at 2.46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3220"/>
            <a:ext cx="9144000" cy="384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1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taking advantage of offsite CPU resources.</a:t>
            </a:r>
          </a:p>
          <a:p>
            <a:r>
              <a:rPr lang="en-US" dirty="0" smtClean="0"/>
              <a:t>Move to SAM for data set management and delivery to reduce the dependence on local disk. </a:t>
            </a:r>
          </a:p>
          <a:p>
            <a:r>
              <a:rPr lang="en-US" dirty="0"/>
              <a:t>D</a:t>
            </a:r>
            <a:r>
              <a:rPr lang="en-US" dirty="0" smtClean="0"/>
              <a:t>atabase performance has been recently stable.</a:t>
            </a:r>
          </a:p>
          <a:p>
            <a:r>
              <a:rPr lang="en-US" dirty="0" smtClean="0"/>
              <a:t>Demonstrated production framework, and measure/document resource requirements.</a:t>
            </a:r>
          </a:p>
          <a:p>
            <a:r>
              <a:rPr lang="en-US" dirty="0" smtClean="0"/>
              <a:t>New production validation framework is very useful.  </a:t>
            </a:r>
          </a:p>
          <a:p>
            <a:r>
              <a:rPr lang="en-US" dirty="0" smtClean="0"/>
              <a:t>On going: producing a full set of production files for analysis groups and first physics.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Offline computing isn’t significantly affected by the transition from project to operations.</a:t>
            </a:r>
          </a:p>
          <a:p>
            <a:r>
              <a:rPr lang="en-US" dirty="0" smtClean="0"/>
              <a:t>There has been a recent transition to a more scalable file handling system similar to what was employed by CDF and D0.</a:t>
            </a:r>
          </a:p>
          <a:p>
            <a:r>
              <a:rPr lang="en-US" dirty="0" smtClean="0"/>
              <a:t>We have the resources we need and CD is working closely with is to solve issues as they arrive.</a:t>
            </a:r>
          </a:p>
          <a:p>
            <a:r>
              <a:rPr lang="en-US" dirty="0" smtClean="0"/>
              <a:t>Computing resources are sufficient and we are ready to serve the data sets required by the collaboration for physics.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4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slides follow…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computing activities: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Perform production data processing and MC generation (matched to detector </a:t>
            </a:r>
            <a:r>
              <a:rPr lang="en-US" dirty="0" err="1" smtClean="0"/>
              <a:t>config</a:t>
            </a:r>
            <a:r>
              <a:rPr lang="en-US" dirty="0" smtClean="0"/>
              <a:t>) about 2 times per year</a:t>
            </a:r>
          </a:p>
          <a:p>
            <a:pPr lvl="1"/>
            <a:r>
              <a:rPr lang="en-US" dirty="0" smtClean="0"/>
              <a:t>Major productions scheduled in advance of </a:t>
            </a:r>
            <a:r>
              <a:rPr lang="en-US" dirty="0" err="1" smtClean="0"/>
              <a:t>NOvA</a:t>
            </a:r>
            <a:r>
              <a:rPr lang="en-US" dirty="0" smtClean="0"/>
              <a:t> collaboration meetings and/or Summer/Winter conferences</a:t>
            </a:r>
          </a:p>
          <a:p>
            <a:r>
              <a:rPr lang="en-US" dirty="0" smtClean="0"/>
              <a:t>Full Reprocessing of raw data 1 time per year</a:t>
            </a:r>
            <a:br>
              <a:rPr lang="en-US" dirty="0" smtClean="0"/>
            </a:br>
            <a:r>
              <a:rPr lang="en-US" dirty="0" smtClean="0"/>
              <a:t>(current data volume 500+ TB)</a:t>
            </a:r>
          </a:p>
          <a:p>
            <a:r>
              <a:rPr lang="en-US" dirty="0" smtClean="0"/>
              <a:t>Need to store raw and processed data, calibration data sets from far and near detector.</a:t>
            </a:r>
          </a:p>
          <a:p>
            <a:r>
              <a:rPr lang="en-US" dirty="0" smtClean="0"/>
              <a:t>Need to store Monte Carlo sets corresponding to the near &amp; far detectors matched to current production</a:t>
            </a:r>
          </a:p>
          <a:p>
            <a:r>
              <a:rPr lang="en-US" dirty="0" smtClean="0"/>
              <a:t>Need to store data sets processed with multiple versions of reconstruction.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Need 2000+ slots dedicated to production efforts during prod/reprocessing peak to complete simulation/analysis chains within a few weeks.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Overview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26</a:t>
            </a:fld>
            <a:endParaRPr lang="en-US"/>
          </a:p>
        </p:txBody>
      </p:sp>
      <p:pic>
        <p:nvPicPr>
          <p:cNvPr id="8" name="Picture 7" descr="Screen Shot 2014-10-23 at 12.47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14" y="1472456"/>
            <a:ext cx="9202060" cy="39661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26671" y="5677647"/>
            <a:ext cx="6596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DAQ/DCS databases are critical for online </a:t>
            </a:r>
            <a:r>
              <a:rPr lang="en-US" dirty="0" err="1" smtClean="0"/>
              <a:t>opperations</a:t>
            </a:r>
            <a:r>
              <a:rPr lang="en-US" dirty="0" smtClean="0"/>
              <a:t>: 24/7 support</a:t>
            </a:r>
          </a:p>
          <a:p>
            <a:pPr algn="ctr"/>
            <a:r>
              <a:rPr lang="en-US" dirty="0" smtClean="0"/>
              <a:t>(Database executive summary available in </a:t>
            </a:r>
            <a:r>
              <a:rPr lang="en-US" dirty="0" err="1" smtClean="0"/>
              <a:t>DocDB</a:t>
            </a:r>
            <a:r>
              <a:rPr lang="en-US" dirty="0" smtClean="0"/>
              <a:t> 10602)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Offsite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9979"/>
            <a:ext cx="9144000" cy="5351462"/>
          </a:xfrm>
        </p:spPr>
        <p:txBody>
          <a:bodyPr/>
          <a:lstStyle/>
          <a:p>
            <a:r>
              <a:rPr lang="en-US" sz="2800" dirty="0" smtClean="0"/>
              <a:t>CVMFS makes </a:t>
            </a:r>
            <a:r>
              <a:rPr lang="en-US" sz="2800" dirty="0" err="1" smtClean="0"/>
              <a:t>NOvA</a:t>
            </a:r>
            <a:r>
              <a:rPr lang="en-US" sz="2800" dirty="0" smtClean="0"/>
              <a:t> code releases available offsite.</a:t>
            </a:r>
          </a:p>
          <a:p>
            <a:r>
              <a:rPr lang="en-US" sz="2800" dirty="0" smtClean="0"/>
              <a:t>We can currently run </a:t>
            </a:r>
            <a:r>
              <a:rPr lang="en-US" sz="2800" dirty="0" err="1" smtClean="0"/>
              <a:t>NOvA</a:t>
            </a:r>
            <a:r>
              <a:rPr lang="en-US" sz="2800" dirty="0" smtClean="0"/>
              <a:t> art jobs at many offsite farms.</a:t>
            </a:r>
          </a:p>
          <a:p>
            <a:pPr lvl="1"/>
            <a:r>
              <a:rPr lang="en-US" sz="2400" dirty="0"/>
              <a:t>SMU, </a:t>
            </a:r>
            <a:r>
              <a:rPr lang="en-US" sz="2400" dirty="0" smtClean="0"/>
              <a:t>OSC, Harvard, Nebraska</a:t>
            </a:r>
            <a:r>
              <a:rPr lang="en-US" sz="2400" dirty="0"/>
              <a:t>, San Diego, Indiana and </a:t>
            </a:r>
            <a:r>
              <a:rPr lang="en-US" sz="2400" dirty="0" smtClean="0"/>
              <a:t>U. </a:t>
            </a:r>
            <a:r>
              <a:rPr lang="en-US" sz="2400" dirty="0" err="1" smtClean="0"/>
              <a:t>chicago</a:t>
            </a:r>
            <a:endParaRPr lang="en-US" sz="2400" dirty="0" smtClean="0"/>
          </a:p>
          <a:p>
            <a:pPr lvl="1"/>
            <a:r>
              <a:rPr lang="en-US" sz="2400" dirty="0" smtClean="0"/>
              <a:t>Prague </a:t>
            </a:r>
            <a:r>
              <a:rPr lang="en-US" sz="2400" dirty="0"/>
              <a:t>is about to come </a:t>
            </a:r>
            <a:r>
              <a:rPr lang="en-US" sz="2400" dirty="0" smtClean="0"/>
              <a:t>online.</a:t>
            </a:r>
            <a:endParaRPr lang="en-US" sz="2400" dirty="0"/>
          </a:p>
          <a:p>
            <a:pPr lvl="1"/>
            <a:r>
              <a:rPr lang="en-US" sz="2400" dirty="0" smtClean="0"/>
              <a:t>Even a recent successful test run with some jobs on Amazon Cloud</a:t>
            </a:r>
          </a:p>
          <a:p>
            <a:r>
              <a:rPr lang="en-US" sz="2800" dirty="0" smtClean="0"/>
              <a:t>Jobs can access files using SAM and write output to FNAL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3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transition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detector and MC data is more than can be managed with local disk (</a:t>
            </a:r>
            <a:r>
              <a:rPr lang="en-US" dirty="0" err="1" smtClean="0"/>
              <a:t>Bluearc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Solution: Use SAM </a:t>
            </a:r>
            <a:r>
              <a:rPr lang="en-US" dirty="0"/>
              <a:t>for data set management </a:t>
            </a:r>
            <a:r>
              <a:rPr lang="en-US" dirty="0" smtClean="0"/>
              <a:t>interfaced with tape and large CACHE disc.</a:t>
            </a:r>
          </a:p>
          <a:p>
            <a:r>
              <a:rPr lang="en-US" dirty="0" smtClean="0"/>
              <a:t>Each file declared to SAM must have metadata associated with it that can be used to define datasets. </a:t>
            </a:r>
          </a:p>
          <a:p>
            <a:r>
              <a:rPr lang="en-US" dirty="0" smtClean="0"/>
              <a:t>SAM alleviates the need to store large datasets on local disk storage and helps ensure that all data sets are archived to tape.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MC offsite works.</a:t>
            </a:r>
          </a:p>
          <a:p>
            <a:r>
              <a:rPr lang="en-US" dirty="0" smtClean="0"/>
              <a:t>File handling with SAM works well for production jobs.</a:t>
            </a:r>
          </a:p>
          <a:p>
            <a:r>
              <a:rPr lang="en-US" dirty="0" smtClean="0"/>
              <a:t>Recent SAM tutorial was well received and users seem to be having positive experience with SAM. </a:t>
            </a:r>
          </a:p>
          <a:p>
            <a:r>
              <a:rPr lang="en-US" dirty="0" smtClean="0"/>
              <a:t>Production tools are more robust and scalable.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is Large.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than 1 PB of </a:t>
            </a:r>
            <a:r>
              <a:rPr lang="en-US" dirty="0" err="1" smtClean="0"/>
              <a:t>NOvA</a:t>
            </a:r>
            <a:r>
              <a:rPr lang="en-US" dirty="0" smtClean="0"/>
              <a:t> files already written to tape -- More than 5M files.</a:t>
            </a:r>
          </a:p>
          <a:p>
            <a:r>
              <a:rPr lang="en-US" dirty="0" smtClean="0"/>
              <a:t>~5,000  </a:t>
            </a:r>
            <a:r>
              <a:rPr lang="en-US" dirty="0"/>
              <a:t>raw </a:t>
            </a:r>
            <a:r>
              <a:rPr lang="en-US" dirty="0" smtClean="0"/>
              <a:t>data files per </a:t>
            </a:r>
            <a:r>
              <a:rPr lang="en-US" dirty="0"/>
              <a:t>day </a:t>
            </a:r>
          </a:p>
          <a:p>
            <a:r>
              <a:rPr lang="en-US" dirty="0"/>
              <a:t>&gt;</a:t>
            </a:r>
            <a:r>
              <a:rPr lang="en-US" dirty="0" smtClean="0"/>
              <a:t> 10M CPU hours used over the last year</a:t>
            </a:r>
          </a:p>
          <a:p>
            <a:r>
              <a:rPr lang="en-US" dirty="0" smtClean="0"/>
              <a:t>Plan to reprocess all data and generate new simulation ~2 times per year.</a:t>
            </a:r>
          </a:p>
          <a:p>
            <a:pPr marL="457200" lvl="1" indent="0">
              <a:buNone/>
            </a:pPr>
            <a:r>
              <a:rPr lang="en-US" dirty="0" smtClean="0"/>
              <a:t>(We call this a production run)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80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drives resource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– ND Beam simulation</a:t>
            </a:r>
          </a:p>
          <a:p>
            <a:r>
              <a:rPr lang="en-US" dirty="0" smtClean="0"/>
              <a:t>Disk:</a:t>
            </a:r>
          </a:p>
          <a:p>
            <a:pPr lvl="1"/>
            <a:r>
              <a:rPr lang="en-US" dirty="0" smtClean="0"/>
              <a:t>FD Raw data – large calibration sample required</a:t>
            </a:r>
          </a:p>
          <a:p>
            <a:pPr lvl="1"/>
            <a:r>
              <a:rPr lang="en-US" dirty="0" smtClean="0"/>
              <a:t>Many stages of processing each produce data copies (important for intermediate validation steps)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2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15200" cy="84646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Production:  CPU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315200" cy="5135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CPU Requirements:  ND Event MC dominates ~60% of production </a:t>
            </a:r>
          </a:p>
          <a:p>
            <a:r>
              <a:rPr lang="en-US" sz="2200" dirty="0" smtClean="0"/>
              <a:t>Driven by generation speed:  Order 10 seconds per event</a:t>
            </a:r>
          </a:p>
          <a:p>
            <a:r>
              <a:rPr lang="en-US" sz="2400" dirty="0" smtClean="0"/>
              <a:t>Driven by quantity of events (MC to data ratio)</a:t>
            </a:r>
          </a:p>
          <a:p>
            <a:pPr lvl="1"/>
            <a:r>
              <a:rPr lang="en-US" sz="1800" dirty="0" smtClean="0"/>
              <a:t>ND crucial for: tuning simulation</a:t>
            </a:r>
            <a:r>
              <a:rPr lang="en-US" sz="1800" dirty="0"/>
              <a:t>, </a:t>
            </a:r>
            <a:r>
              <a:rPr lang="en-US" sz="1800" dirty="0" smtClean="0"/>
              <a:t>evaluating </a:t>
            </a:r>
            <a:r>
              <a:rPr lang="en-US" sz="1800" dirty="0"/>
              <a:t>efficiencies, </a:t>
            </a:r>
            <a:r>
              <a:rPr lang="en-US" sz="1800" dirty="0" smtClean="0"/>
              <a:t>estimating </a:t>
            </a:r>
            <a:r>
              <a:rPr lang="en-US" sz="1800" dirty="0"/>
              <a:t>background rates, and </a:t>
            </a:r>
            <a:r>
              <a:rPr lang="en-US" sz="1800" dirty="0" smtClean="0"/>
              <a:t>controlling systematics. </a:t>
            </a:r>
          </a:p>
          <a:p>
            <a:pPr lvl="1"/>
            <a:r>
              <a:rPr lang="en-US" sz="1800" dirty="0" smtClean="0"/>
              <a:t>Minimal ND </a:t>
            </a:r>
            <a:r>
              <a:rPr lang="en-US" sz="1800" dirty="0"/>
              <a:t>data set for first </a:t>
            </a:r>
            <a:r>
              <a:rPr lang="en-US" sz="1800" dirty="0" err="1"/>
              <a:t>NOvA</a:t>
            </a:r>
            <a:r>
              <a:rPr lang="en-US" sz="1800" dirty="0"/>
              <a:t> analyses </a:t>
            </a:r>
            <a:r>
              <a:rPr lang="en-US" sz="1800" dirty="0" smtClean="0"/>
              <a:t>in </a:t>
            </a:r>
            <a:r>
              <a:rPr lang="en-US" sz="1800" dirty="0"/>
              <a:t>is 1e20 protons-on-</a:t>
            </a:r>
            <a:r>
              <a:rPr lang="en-US" sz="1800" dirty="0" smtClean="0"/>
              <a:t>target</a:t>
            </a:r>
            <a:r>
              <a:rPr lang="en-US" sz="1800" dirty="0"/>
              <a:t> </a:t>
            </a:r>
            <a:r>
              <a:rPr lang="en-US" sz="1800" dirty="0" smtClean="0"/>
              <a:t>(2 Months of ND data)</a:t>
            </a:r>
          </a:p>
          <a:p>
            <a:pPr lvl="1"/>
            <a:r>
              <a:rPr lang="en-US" sz="1800" dirty="0"/>
              <a:t>MC samples need to be a few times larger than this to keep their statistical uncertainties from playing a significant </a:t>
            </a:r>
            <a:r>
              <a:rPr lang="en-US" sz="1800" dirty="0" smtClean="0"/>
              <a:t>role</a:t>
            </a:r>
          </a:p>
          <a:p>
            <a:pPr lvl="1"/>
            <a:r>
              <a:rPr lang="en-US" sz="1800" dirty="0"/>
              <a:t>Additionally, both nominal and systematically varied samples are needed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So, our estimate is based on </a:t>
            </a:r>
            <a:r>
              <a:rPr lang="en-US" sz="1800" dirty="0"/>
              <a:t>1.2e21 </a:t>
            </a:r>
            <a:r>
              <a:rPr lang="en-US" sz="1800" dirty="0" err="1" smtClean="0"/>
              <a:t>p.o.t</a:t>
            </a:r>
            <a:r>
              <a:rPr lang="en-US" sz="1800" dirty="0" smtClean="0"/>
              <a:t>.</a:t>
            </a:r>
          </a:p>
          <a:p>
            <a:r>
              <a:rPr lang="en-US" sz="2400" dirty="0" smtClean="0"/>
              <a:t>2014/2015 estimates based on 3 production runs:</a:t>
            </a:r>
            <a:endParaRPr lang="en-US" sz="2400" dirty="0"/>
          </a:p>
          <a:p>
            <a:pPr lvl="1"/>
            <a:r>
              <a:rPr lang="en-US" dirty="0"/>
              <a:t>1</a:t>
            </a:r>
            <a:r>
              <a:rPr lang="en-US" sz="2400" dirty="0" smtClean="0"/>
              <a:t> M CPU hours </a:t>
            </a:r>
            <a:r>
              <a:rPr lang="en-US" sz="1400" dirty="0" smtClean="0"/>
              <a:t>( .35 M per production run)</a:t>
            </a:r>
          </a:p>
          <a:p>
            <a:pPr lvl="1"/>
            <a:r>
              <a:rPr lang="en-US" sz="1800" dirty="0" smtClean="0"/>
              <a:t>This manageable with our current grid quota and offsite resources</a:t>
            </a:r>
            <a:r>
              <a:rPr lang="en-US" sz="1800" dirty="0"/>
              <a:t>.</a:t>
            </a:r>
            <a:endParaRPr lang="en-US" sz="1400" dirty="0" smtClean="0"/>
          </a:p>
          <a:p>
            <a:pPr marL="914400" lvl="2" indent="0">
              <a:buNone/>
            </a:pPr>
            <a:r>
              <a:rPr lang="en-US" sz="1800" dirty="0" smtClean="0"/>
              <a:t>(</a:t>
            </a:r>
            <a:r>
              <a:rPr lang="en-US" sz="1600" dirty="0" smtClean="0"/>
              <a:t>Note:  This only includes production efforts (no analysis, calibration, …</a:t>
            </a:r>
            <a:r>
              <a:rPr lang="en-US" sz="1800" dirty="0" smtClean="0"/>
              <a:t>) </a:t>
            </a:r>
          </a:p>
          <a:p>
            <a:pPr lvl="2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416675"/>
            <a:ext cx="6705600" cy="365125"/>
          </a:xfrm>
        </p:spPr>
        <p:txBody>
          <a:bodyPr/>
          <a:lstStyle/>
          <a:p>
            <a:pPr algn="l">
              <a:defRPr/>
            </a:pPr>
            <a:r>
              <a:rPr lang="en-US" dirty="0" err="1" smtClean="0"/>
              <a:t>NOvA</a:t>
            </a:r>
            <a:r>
              <a:rPr lang="en-US" dirty="0" smtClean="0"/>
              <a:t> E929, Fermilab - Scientific Portfolio Review,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57200" y="6352143"/>
            <a:ext cx="6726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727E7EA-A01F-224D-9C60-2B7EFEEDC1F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FD Data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6096"/>
            <a:ext cx="9144000" cy="47343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As an upper limit consider the current date transfer limit from Ash River to Fermilab of 60 MB/s. </a:t>
            </a:r>
          </a:p>
          <a:p>
            <a:pPr lvl="1"/>
            <a:r>
              <a:rPr lang="en-US" sz="2400" dirty="0" smtClean="0"/>
              <a:t>This is about 10% of FD data.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5 TB / day </a:t>
            </a:r>
            <a:r>
              <a:rPr lang="en-US" sz="2400" dirty="0" smtClean="0"/>
              <a:t>(seems possible data rate to transfer to tape)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 1.8 PB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/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year  </a:t>
            </a:r>
            <a:r>
              <a:rPr lang="en-US" sz="2400" dirty="0" smtClean="0">
                <a:sym typeface="Wingdings"/>
              </a:rPr>
              <a:t>(Full set of </a:t>
            </a:r>
            <a:r>
              <a:rPr lang="en-US" sz="2400" dirty="0" err="1" smtClean="0">
                <a:sym typeface="Wingdings"/>
              </a:rPr>
              <a:t>Tevatron</a:t>
            </a:r>
            <a:r>
              <a:rPr lang="en-US" sz="2400" dirty="0" smtClean="0">
                <a:sym typeface="Wingdings"/>
              </a:rPr>
              <a:t> datasets ~ 20 PB) </a:t>
            </a:r>
          </a:p>
          <a:p>
            <a:pPr lvl="1"/>
            <a:r>
              <a:rPr lang="en-US" sz="2400" dirty="0" smtClean="0">
                <a:sym typeface="Wingdings"/>
              </a:rPr>
              <a:t>Only Raw data – gain about 4x from full production steps</a:t>
            </a:r>
          </a:p>
          <a:p>
            <a:pPr lvl="1"/>
            <a:r>
              <a:rPr lang="en-US" sz="2400" dirty="0" smtClean="0">
                <a:sym typeface="Wingdings"/>
              </a:rPr>
              <a:t>Could be 10 PB/year, but we won’t process all of that.</a:t>
            </a:r>
          </a:p>
          <a:p>
            <a:pPr lvl="1"/>
            <a:r>
              <a:rPr lang="en-US" sz="2400" dirty="0" smtClean="0">
                <a:sym typeface="Wingdings"/>
              </a:rPr>
              <a:t>Assuming 100 us for beam spill,  &lt;0.07 MB/s</a:t>
            </a:r>
          </a:p>
          <a:p>
            <a:pPr lvl="1"/>
            <a:r>
              <a:rPr lang="en-US" sz="2400" dirty="0" smtClean="0">
                <a:sym typeface="Wingdings"/>
              </a:rPr>
              <a:t>Cosmic Pulsar, &lt; 4 MB/s  (currently ~2% of live time)</a:t>
            </a:r>
          </a:p>
          <a:p>
            <a:pPr lvl="1"/>
            <a:r>
              <a:rPr lang="en-US" sz="2400" dirty="0" smtClean="0">
                <a:sym typeface="Wingdings"/>
              </a:rPr>
              <a:t> </a:t>
            </a:r>
            <a:r>
              <a:rPr lang="en-US" sz="2400" dirty="0">
                <a:sym typeface="Wingdings"/>
              </a:rPr>
              <a:t>C</a:t>
            </a:r>
            <a:r>
              <a:rPr lang="en-US" sz="2400" dirty="0" smtClean="0">
                <a:sym typeface="Wingdings"/>
              </a:rPr>
              <a:t>alibration and other triggers (DDT) fill in ~ 50 MB/s.</a:t>
            </a:r>
          </a:p>
          <a:p>
            <a:pPr marL="0" indent="0" algn="ctr">
              <a:buNone/>
            </a:pPr>
            <a:r>
              <a:rPr lang="en-US" dirty="0" smtClean="0"/>
              <a:t>GOAL: Tape storage should not limit the physics potential of the experiment!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9/17/13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C. Group - Processing Workshop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098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Computing Team is Strong</a:t>
            </a:r>
            <a:br>
              <a:rPr lang="en-US" dirty="0" smtClean="0"/>
            </a:br>
            <a:r>
              <a:rPr lang="en-US" sz="2200" dirty="0" err="1" smtClean="0"/>
              <a:t>NOvA</a:t>
            </a:r>
            <a:r>
              <a:rPr lang="en-US" sz="2200" dirty="0" smtClean="0"/>
              <a:t> and CD Working closely together to improve data handling tools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12" y="1667528"/>
            <a:ext cx="3875741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u="sng" dirty="0" err="1" smtClean="0"/>
              <a:t>NOvA</a:t>
            </a:r>
            <a:endParaRPr lang="en-US" sz="3600" u="sng" dirty="0" smtClean="0"/>
          </a:p>
          <a:p>
            <a:pPr marL="0" indent="0">
              <a:buNone/>
            </a:pPr>
            <a:r>
              <a:rPr lang="en-US" sz="2200" dirty="0" smtClean="0"/>
              <a:t>Computing Coordinator: Group</a:t>
            </a:r>
          </a:p>
          <a:p>
            <a:r>
              <a:rPr lang="en-US" sz="2200" dirty="0" smtClean="0"/>
              <a:t>Production Group: </a:t>
            </a:r>
            <a:r>
              <a:rPr lang="en-US" sz="2200" dirty="0" err="1" smtClean="0"/>
              <a:t>Tamsett</a:t>
            </a:r>
            <a:endParaRPr lang="en-US" sz="2200" dirty="0" smtClean="0"/>
          </a:p>
          <a:p>
            <a:r>
              <a:rPr lang="en-US" sz="2200" dirty="0" smtClean="0"/>
              <a:t>Databases: Paley</a:t>
            </a:r>
          </a:p>
          <a:p>
            <a:r>
              <a:rPr lang="en-US" sz="2200" dirty="0" smtClean="0"/>
              <a:t>Code: J. Davies</a:t>
            </a:r>
          </a:p>
          <a:p>
            <a:r>
              <a:rPr lang="en-US" sz="2200" dirty="0" smtClean="0"/>
              <a:t>Other members:</a:t>
            </a:r>
          </a:p>
          <a:p>
            <a:pPr lvl="1"/>
            <a:r>
              <a:rPr lang="en-US" sz="1800" dirty="0" smtClean="0"/>
              <a:t>G. Davies</a:t>
            </a:r>
          </a:p>
          <a:p>
            <a:pPr lvl="1"/>
            <a:r>
              <a:rPr lang="en-US" sz="1800" dirty="0" smtClean="0"/>
              <a:t>Mayer</a:t>
            </a:r>
          </a:p>
          <a:p>
            <a:pPr lvl="1"/>
            <a:r>
              <a:rPr lang="en-US" sz="1800" dirty="0" smtClean="0"/>
              <a:t>Backhouse</a:t>
            </a:r>
          </a:p>
          <a:p>
            <a:pPr lvl="1"/>
            <a:r>
              <a:rPr lang="en-US" sz="1800" dirty="0" smtClean="0"/>
              <a:t>Rocco</a:t>
            </a:r>
          </a:p>
          <a:p>
            <a:pPr lvl="1"/>
            <a:r>
              <a:rPr lang="en-US" sz="1800" dirty="0" err="1" smtClean="0"/>
              <a:t>Pandey</a:t>
            </a:r>
            <a:endParaRPr lang="en-US" sz="1800" dirty="0" smtClean="0"/>
          </a:p>
          <a:p>
            <a:pPr lvl="1"/>
            <a:r>
              <a:rPr lang="en-US" sz="1800" dirty="0" err="1" smtClean="0"/>
              <a:t>Sachdev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BEE0-A9CB-4C45-B5D4-E5DE90EF2649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70823" y="1667528"/>
            <a:ext cx="3875741" cy="4525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3600" u="sng" dirty="0" smtClean="0"/>
              <a:t>Computing Division</a:t>
            </a:r>
          </a:p>
          <a:p>
            <a:pPr marL="0" indent="0">
              <a:buFont typeface="Arial"/>
              <a:buNone/>
            </a:pPr>
            <a:r>
              <a:rPr lang="en-US" sz="2200" dirty="0" err="1" smtClean="0"/>
              <a:t>NOvA</a:t>
            </a:r>
            <a:r>
              <a:rPr lang="en-US" sz="2200" dirty="0" smtClean="0"/>
              <a:t> </a:t>
            </a:r>
            <a:r>
              <a:rPr lang="en-US" sz="2200" dirty="0" err="1" smtClean="0"/>
              <a:t>Liason</a:t>
            </a:r>
            <a:r>
              <a:rPr lang="en-US" sz="2200" dirty="0" smtClean="0"/>
              <a:t>: Norman</a:t>
            </a:r>
          </a:p>
          <a:p>
            <a:r>
              <a:rPr lang="en-US" sz="2200" dirty="0" smtClean="0"/>
              <a:t>Data production: </a:t>
            </a:r>
            <a:r>
              <a:rPr lang="en-US" sz="2200" dirty="0" err="1" smtClean="0"/>
              <a:t>Bitrago</a:t>
            </a:r>
            <a:r>
              <a:rPr lang="en-US" sz="2200" dirty="0" smtClean="0"/>
              <a:t>, Sierra</a:t>
            </a:r>
          </a:p>
          <a:p>
            <a:r>
              <a:rPr lang="en-US" sz="2200" dirty="0" smtClean="0"/>
              <a:t>Databases: </a:t>
            </a:r>
            <a:r>
              <a:rPr lang="en-US" sz="2200" dirty="0" err="1" smtClean="0"/>
              <a:t>Mandrichenko</a:t>
            </a:r>
            <a:endParaRPr lang="en-US" sz="2200" dirty="0"/>
          </a:p>
          <a:p>
            <a:r>
              <a:rPr lang="en-US" sz="2200" dirty="0" smtClean="0"/>
              <a:t>SAM: Illingworth</a:t>
            </a:r>
          </a:p>
          <a:p>
            <a:r>
              <a:rPr lang="en-US" sz="2200" dirty="0" smtClean="0"/>
              <a:t>Other members:</a:t>
            </a:r>
          </a:p>
          <a:p>
            <a:pPr lvl="1"/>
            <a:r>
              <a:rPr lang="en-US" sz="1800" dirty="0" err="1" smtClean="0"/>
              <a:t>Gheith</a:t>
            </a:r>
            <a:endParaRPr lang="en-US" sz="1800" dirty="0" smtClean="0"/>
          </a:p>
          <a:p>
            <a:pPr lvl="1"/>
            <a:r>
              <a:rPr lang="en-US" sz="1800" dirty="0" err="1" smtClean="0"/>
              <a:t>Bitrago</a:t>
            </a:r>
            <a:endParaRPr lang="en-US" sz="1800" dirty="0" smtClean="0"/>
          </a:p>
          <a:p>
            <a:pPr lvl="1"/>
            <a:r>
              <a:rPr lang="en-US" sz="1800" dirty="0" smtClean="0"/>
              <a:t>Sierra</a:t>
            </a:r>
          </a:p>
          <a:p>
            <a:pPr lvl="1"/>
            <a:r>
              <a:rPr lang="en-US" sz="1800" dirty="0" err="1" smtClean="0"/>
              <a:t>Mengel</a:t>
            </a:r>
            <a:endParaRPr lang="en-US" sz="1800" dirty="0" smtClean="0"/>
          </a:p>
          <a:p>
            <a:pPr lvl="1"/>
            <a:r>
              <a:rPr lang="en-US" sz="1800" dirty="0" err="1" smtClean="0"/>
              <a:t>Litvinse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1287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Summary of Current Infrastructure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955" y="1402697"/>
            <a:ext cx="8686800" cy="4726233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VM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10 virtual machines: novagpvm01 –novagpvm10 )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Blue Arc: 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Interactive data storage for short term or small data sets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/nova/data (140 T),/nova/prod (100 T), /nova/</a:t>
            </a:r>
            <a:r>
              <a:rPr lang="en-US" dirty="0" err="1" smtClean="0">
                <a:solidFill>
                  <a:srgbClr val="000000"/>
                </a:solidFill>
              </a:rPr>
              <a:t>ana</a:t>
            </a:r>
            <a:r>
              <a:rPr lang="en-US" dirty="0" smtClean="0">
                <a:solidFill>
                  <a:srgbClr val="000000"/>
                </a:solidFill>
              </a:rPr>
              <a:t> (95 T)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Tape: </a:t>
            </a:r>
          </a:p>
          <a:p>
            <a:pPr marL="742950" lvl="2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Long term data storage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Files registered with SAM 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4 PB of cache disk available for IF experiments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File Transfer Service (FTS)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Batch: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Local batch cluster: ~40 nodes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Grid slots at Fermilab for </a:t>
            </a:r>
            <a:r>
              <a:rPr lang="en-US" dirty="0" err="1" smtClean="0">
                <a:solidFill>
                  <a:srgbClr val="000000"/>
                </a:solidFill>
              </a:rPr>
              <a:t>NOvA</a:t>
            </a:r>
            <a:r>
              <a:rPr lang="en-US" dirty="0" smtClean="0">
                <a:solidFill>
                  <a:srgbClr val="000000"/>
                </a:solidFill>
              </a:rPr>
              <a:t>: 1300 node quota </a:t>
            </a:r>
          </a:p>
          <a:p>
            <a:pPr marL="857250" lvl="3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(opportunistic slots also available)</a:t>
            </a:r>
          </a:p>
          <a:p>
            <a:pPr marL="742950" lvl="2" indent="-342900"/>
            <a:r>
              <a:rPr lang="en-US" dirty="0" smtClean="0">
                <a:solidFill>
                  <a:srgbClr val="000000"/>
                </a:solidFill>
              </a:rPr>
              <a:t>Remote batch slots: thousands of additional slots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Databases: Several, required for online and offline operations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10/28/14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NOvA E929, Readiness Review, Offline Computing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212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198747" y="1540717"/>
            <a:ext cx="2294178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Raw Data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(ND, FD, various triggers…)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44641" y="1454443"/>
            <a:ext cx="2526587" cy="111613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Monte Carlo Generation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(ND, FD,GENIE, cosmic, ROCK,..) 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30121" y="2455117"/>
            <a:ext cx="0" cy="2886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637467" y="2724530"/>
            <a:ext cx="1494458" cy="56646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Raw-to-ROOT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074202" y="3002335"/>
            <a:ext cx="14944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568665" y="2983091"/>
            <a:ext cx="1723776" cy="19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92441" y="2574454"/>
            <a:ext cx="0" cy="43718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581611" y="3050123"/>
            <a:ext cx="1082469" cy="4441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805339" y="3050123"/>
            <a:ext cx="763325" cy="635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546897" y="3741351"/>
            <a:ext cx="1494458" cy="56646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Fast </a:t>
            </a:r>
            <a:r>
              <a:rPr lang="en-US" dirty="0" err="1" smtClean="0">
                <a:solidFill>
                  <a:schemeClr val="tx1"/>
                </a:solidFill>
              </a:rPr>
              <a:t>Reco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2546897" y="4307813"/>
            <a:ext cx="763325" cy="6350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1477251" y="4957453"/>
            <a:ext cx="1654674" cy="56646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Calibration Jobs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026211" y="3492730"/>
            <a:ext cx="1646759" cy="32778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Reconstruction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831161" y="3853446"/>
            <a:ext cx="0" cy="321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083932" y="4170648"/>
            <a:ext cx="1494458" cy="31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PID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831161" y="4444714"/>
            <a:ext cx="0" cy="321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108204" y="4769400"/>
            <a:ext cx="1494458" cy="31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LEM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862989" y="5095492"/>
            <a:ext cx="0" cy="321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101552" y="5420178"/>
            <a:ext cx="1494458" cy="312554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CAF</a:t>
            </a:r>
          </a:p>
        </p:txBody>
      </p:sp>
    </p:spTree>
    <p:extLst>
      <p:ext uri="{BB962C8B-B14F-4D97-AF65-F5344CB8AC3E}">
        <p14:creationId xmlns:p14="http://schemas.microsoft.com/office/powerpoint/2010/main" val="21537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6955"/>
            <a:ext cx="8229600" cy="1143000"/>
          </a:xfrm>
        </p:spPr>
        <p:txBody>
          <a:bodyPr/>
          <a:lstStyle/>
          <a:p>
            <a:r>
              <a:rPr lang="en-US" dirty="0" smtClean="0"/>
              <a:t>Fall 2013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4119573"/>
            <a:ext cx="8839200" cy="220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Production goals:</a:t>
            </a:r>
          </a:p>
          <a:p>
            <a:pPr lvl="1"/>
            <a:r>
              <a:rPr lang="en-US" sz="1600" dirty="0" smtClean="0"/>
              <a:t>The footprint for final output of a production run should be less than 100TB.</a:t>
            </a:r>
          </a:p>
          <a:p>
            <a:pPr lvl="1"/>
            <a:r>
              <a:rPr lang="en-US" sz="1600" dirty="0" smtClean="0"/>
              <a:t>The production run should be possible to complete in a two week period.</a:t>
            </a:r>
          </a:p>
          <a:p>
            <a:r>
              <a:rPr lang="en-US" sz="2000" dirty="0" smtClean="0"/>
              <a:t>There was also a major effort to to understand resources and to streamline production tools .  (Caveat – still validating these numbers…)</a:t>
            </a:r>
          </a:p>
          <a:p>
            <a:r>
              <a:rPr lang="en-US" sz="2000" dirty="0" smtClean="0"/>
              <a:t>Summarized in </a:t>
            </a:r>
            <a:r>
              <a:rPr lang="en-US" sz="2000" dirty="0" err="1" smtClean="0"/>
              <a:t>DocDB</a:t>
            </a:r>
            <a:r>
              <a:rPr lang="en-US" sz="2000" dirty="0" smtClean="0"/>
              <a:t> 10129</a:t>
            </a:r>
          </a:p>
          <a:p>
            <a:r>
              <a:rPr lang="en-US" sz="2000" dirty="0" smtClean="0"/>
              <a:t>Workshop: </a:t>
            </a:r>
            <a:r>
              <a:rPr lang="is-IS" sz="1400" dirty="0" smtClean="0">
                <a:hlinkClick r:id="rId2"/>
              </a:rPr>
              <a:t>http://nova-docdb.fnal.gov:8080/cgi-bin/DisplayMeeting?conferenceid=1281</a:t>
            </a:r>
            <a:endParaRPr lang="is-IS" sz="1400" dirty="0" smtClean="0"/>
          </a:p>
          <a:p>
            <a:endParaRPr lang="en-US" sz="1400" dirty="0" smtClean="0"/>
          </a:p>
        </p:txBody>
      </p:sp>
      <p:pic>
        <p:nvPicPr>
          <p:cNvPr id="9" name="Picture 8" descr="Screen Shot 2014-05-09 at 1.03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0900"/>
            <a:ext cx="9144000" cy="318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6955"/>
            <a:ext cx="8229600" cy="1143000"/>
          </a:xfrm>
        </p:spPr>
        <p:txBody>
          <a:bodyPr/>
          <a:lstStyle/>
          <a:p>
            <a:r>
              <a:rPr lang="en-US" dirty="0" smtClean="0"/>
              <a:t>Fall 2013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4119573"/>
            <a:ext cx="8839200" cy="220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Production goals:</a:t>
            </a:r>
          </a:p>
          <a:p>
            <a:pPr lvl="1"/>
            <a:r>
              <a:rPr lang="en-US" sz="1600" dirty="0" smtClean="0"/>
              <a:t>The footprint for final output of a production run should be less than 100TB.</a:t>
            </a:r>
          </a:p>
          <a:p>
            <a:pPr lvl="1"/>
            <a:r>
              <a:rPr lang="en-US" sz="1600" dirty="0" smtClean="0"/>
              <a:t>The production run should be possible to complete in a two week period.</a:t>
            </a:r>
          </a:p>
          <a:p>
            <a:r>
              <a:rPr lang="en-US" sz="2000" dirty="0" smtClean="0"/>
              <a:t>There was also a major effort to to understand resources and to streamline production tools .  (Caveat – still validating these numbers…)</a:t>
            </a:r>
          </a:p>
          <a:p>
            <a:r>
              <a:rPr lang="en-US" sz="2000" dirty="0" smtClean="0"/>
              <a:t>Summarized in </a:t>
            </a:r>
            <a:r>
              <a:rPr lang="en-US" sz="2000" dirty="0" err="1" smtClean="0"/>
              <a:t>DocDB</a:t>
            </a:r>
            <a:r>
              <a:rPr lang="en-US" sz="2000" dirty="0" smtClean="0"/>
              <a:t> 10129</a:t>
            </a:r>
          </a:p>
          <a:p>
            <a:r>
              <a:rPr lang="en-US" sz="2000" dirty="0" smtClean="0"/>
              <a:t>Workshop: </a:t>
            </a:r>
            <a:r>
              <a:rPr lang="is-IS" sz="1400" dirty="0" smtClean="0">
                <a:hlinkClick r:id="rId2"/>
              </a:rPr>
              <a:t>http://nova-docdb.fnal.gov:8080/cgi-bin/DisplayMeeting?conferenceid=1281</a:t>
            </a:r>
            <a:endParaRPr lang="is-IS" sz="1400" dirty="0" smtClean="0"/>
          </a:p>
          <a:p>
            <a:endParaRPr lang="en-US" sz="1400" dirty="0" smtClean="0"/>
          </a:p>
        </p:txBody>
      </p:sp>
      <p:pic>
        <p:nvPicPr>
          <p:cNvPr id="9" name="Picture 8" descr="Screen Shot 2014-05-09 at 1.03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0900"/>
            <a:ext cx="9144000" cy="3181799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066716" y="1635181"/>
            <a:ext cx="838200" cy="497328"/>
          </a:xfrm>
          <a:prstGeom prst="ellipse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77369" y="3983568"/>
            <a:ext cx="54579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MC ND Beam drives CPU usage.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1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6954"/>
            <a:ext cx="8229600" cy="1143000"/>
          </a:xfrm>
        </p:spPr>
        <p:txBody>
          <a:bodyPr/>
          <a:lstStyle/>
          <a:p>
            <a:r>
              <a:rPr lang="en-US" dirty="0" smtClean="0"/>
              <a:t>Fall 2013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10/28/14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NOvA E929, Readiness Review, Offline Computing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3BC00-8360-1B4C-9AD1-CDCE739F14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4119573"/>
            <a:ext cx="8839200" cy="2209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Production goals:</a:t>
            </a:r>
          </a:p>
          <a:p>
            <a:pPr lvl="1"/>
            <a:r>
              <a:rPr lang="en-US" sz="1600" dirty="0" smtClean="0"/>
              <a:t>The footprint for final output of a production run should be less than 100TB.</a:t>
            </a:r>
          </a:p>
          <a:p>
            <a:pPr lvl="1"/>
            <a:r>
              <a:rPr lang="en-US" sz="1600" dirty="0" smtClean="0"/>
              <a:t>The production run should be possible to complete in a two week period.</a:t>
            </a:r>
          </a:p>
          <a:p>
            <a:r>
              <a:rPr lang="en-US" sz="2000" dirty="0" smtClean="0"/>
              <a:t>There was also a major effort to to understand resources and to streamline production tools .  (Caveat – still validating these numbers…)</a:t>
            </a:r>
          </a:p>
          <a:p>
            <a:r>
              <a:rPr lang="en-US" sz="2000" dirty="0" smtClean="0"/>
              <a:t>Summarized in </a:t>
            </a:r>
            <a:r>
              <a:rPr lang="en-US" sz="2000" dirty="0" err="1" smtClean="0"/>
              <a:t>DocDB</a:t>
            </a:r>
            <a:r>
              <a:rPr lang="en-US" sz="2000" dirty="0" smtClean="0"/>
              <a:t> 10129</a:t>
            </a:r>
          </a:p>
          <a:p>
            <a:r>
              <a:rPr lang="en-US" sz="2000" dirty="0" smtClean="0"/>
              <a:t>Workshop: </a:t>
            </a:r>
            <a:r>
              <a:rPr lang="is-IS" sz="1400" dirty="0" smtClean="0">
                <a:hlinkClick r:id="rId2"/>
              </a:rPr>
              <a:t>http://nova-docdb.fnal.gov:8080/cgi-bin/DisplayMeeting?conferenceid=1281</a:t>
            </a:r>
            <a:endParaRPr lang="is-IS" sz="1400" dirty="0" smtClean="0"/>
          </a:p>
          <a:p>
            <a:endParaRPr lang="en-US" sz="1400" dirty="0" smtClean="0"/>
          </a:p>
        </p:txBody>
      </p:sp>
      <p:pic>
        <p:nvPicPr>
          <p:cNvPr id="9" name="Picture 8" descr="Screen Shot 2014-05-09 at 1.03.0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0900"/>
            <a:ext cx="9144000" cy="318179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364606" y="4682587"/>
            <a:ext cx="1862211" cy="497328"/>
          </a:xfrm>
          <a:prstGeom prst="ellipse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777694" y="3682628"/>
            <a:ext cx="838200" cy="497328"/>
          </a:xfrm>
          <a:prstGeom prst="ellipse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1665" y="3969458"/>
            <a:ext cx="68926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Almost 1 TB/</a:t>
            </a:r>
            <a:r>
              <a:rPr lang="en-US" sz="3200" dirty="0" err="1" smtClean="0">
                <a:solidFill>
                  <a:srgbClr val="FF0000"/>
                </a:solidFill>
              </a:rPr>
              <a:t>hr</a:t>
            </a:r>
            <a:r>
              <a:rPr lang="en-US" sz="3200" dirty="0" smtClean="0">
                <a:solidFill>
                  <a:srgbClr val="FF0000"/>
                </a:solidFill>
              </a:rPr>
              <a:t> ! </a:t>
            </a:r>
            <a:r>
              <a:rPr lang="en-US" sz="2000" dirty="0" smtClean="0">
                <a:solidFill>
                  <a:srgbClr val="FF0000"/>
                </a:solidFill>
              </a:rPr>
              <a:t> (250 TB = </a:t>
            </a:r>
            <a:r>
              <a:rPr lang="en-US" sz="2000" dirty="0" err="1" smtClean="0">
                <a:solidFill>
                  <a:srgbClr val="FF0000"/>
                </a:solidFill>
              </a:rPr>
              <a:t>IF+cosmics</a:t>
            </a:r>
            <a:r>
              <a:rPr lang="en-US" sz="2000" dirty="0" smtClean="0">
                <a:solidFill>
                  <a:srgbClr val="FF0000"/>
                </a:solidFill>
              </a:rPr>
              <a:t> for full month)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2130</Words>
  <Application>Microsoft Office PowerPoint</Application>
  <PresentationFormat>On-screen Show (4:3)</PresentationFormat>
  <Paragraphs>315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Offline Infrastructure and Data Processing</vt:lpstr>
      <vt:lpstr>Overview</vt:lpstr>
      <vt:lpstr>Demand is Large.</vt:lpstr>
      <vt:lpstr>The Computing Team is Strong NOvA and CD Working closely together to improve data handling tools</vt:lpstr>
      <vt:lpstr>Summary of Current Infrastructure</vt:lpstr>
      <vt:lpstr>Production Flow</vt:lpstr>
      <vt:lpstr>Fall 2013 Workshop</vt:lpstr>
      <vt:lpstr>Fall 2013 Workshop</vt:lpstr>
      <vt:lpstr>Fall 2013 Workshop</vt:lpstr>
      <vt:lpstr>Fall 2013 Workshop</vt:lpstr>
      <vt:lpstr>Fall 2013 Workshop</vt:lpstr>
      <vt:lpstr>CPU (on site)</vt:lpstr>
      <vt:lpstr>CPU (off site)</vt:lpstr>
      <vt:lpstr>CPU (cloud)</vt:lpstr>
      <vt:lpstr>File Throughput</vt:lpstr>
      <vt:lpstr>File Production: Spring 2014</vt:lpstr>
      <vt:lpstr>File Production: Fall 2014</vt:lpstr>
      <vt:lpstr>Validation of File Production Tools</vt:lpstr>
      <vt:lpstr>Validation of File Production Tools</vt:lpstr>
      <vt:lpstr>Validation of File Production Tools</vt:lpstr>
      <vt:lpstr>Validation of File Production Tools</vt:lpstr>
      <vt:lpstr>Recent Progress</vt:lpstr>
      <vt:lpstr>Summary</vt:lpstr>
      <vt:lpstr>Extra slides follow…</vt:lpstr>
      <vt:lpstr>Large scale computing activities:</vt:lpstr>
      <vt:lpstr>Database Overview</vt:lpstr>
      <vt:lpstr>Offsite Resources</vt:lpstr>
      <vt:lpstr>SAM transition</vt:lpstr>
      <vt:lpstr>Successes</vt:lpstr>
      <vt:lpstr>What drives resource requirements?</vt:lpstr>
      <vt:lpstr>Production:  CPU Requirements</vt:lpstr>
      <vt:lpstr>FD Data rate</vt:lpstr>
    </vt:vector>
  </TitlesOfParts>
  <Company>Fermilab - CDF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Offline Infrastructure and Data Processing</dc:title>
  <dc:creator>Craig Group</dc:creator>
  <cp:lastModifiedBy>Crae S. Tate x2106 13407N</cp:lastModifiedBy>
  <cp:revision>34</cp:revision>
  <dcterms:created xsi:type="dcterms:W3CDTF">2014-10-22T19:24:28Z</dcterms:created>
  <dcterms:modified xsi:type="dcterms:W3CDTF">2014-10-24T14:00:37Z</dcterms:modified>
</cp:coreProperties>
</file>