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7" r:id="rId6"/>
    <p:sldId id="260" r:id="rId7"/>
    <p:sldId id="265" r:id="rId8"/>
    <p:sldId id="261" r:id="rId9"/>
    <p:sldId id="263" r:id="rId10"/>
    <p:sldId id="264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1DDC-1088-47D3-8A0B-CCFACAA29EA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03BE-569F-4691-AD52-F9B0AE431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Look at Issues to Rebuild HINS Proton Source &amp; RFQ Vacuum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Henryk Piekarz</a:t>
            </a:r>
          </a:p>
          <a:p>
            <a:r>
              <a:rPr lang="en-US" sz="2000" dirty="0" smtClean="0"/>
              <a:t>November 3, 2014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ga-rfq-dl-iv-bs-12-28-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905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ga-rfq-dl-iv-bs-12-30-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4933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ga-rfq-dl-iv-12-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"/>
            <a:ext cx="4838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609600"/>
            <a:ext cx="154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- no 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2743200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at 20 </a:t>
            </a:r>
            <a:r>
              <a:rPr lang="en-US" dirty="0" smtClean="0"/>
              <a:t>W (instantaneous)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4953000"/>
            <a:ext cx="327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</a:t>
            </a:r>
            <a:r>
              <a:rPr lang="en-US" dirty="0" smtClean="0"/>
              <a:t>at 20 W (4 hours of operation)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152400"/>
            <a:ext cx="3027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RGA data for the RFQ vacuum.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Note: A vey well performing </a:t>
            </a:r>
          </a:p>
          <a:p>
            <a:r>
              <a:rPr lang="en-US" dirty="0" smtClean="0"/>
              <a:t>p</a:t>
            </a:r>
            <a:r>
              <a:rPr lang="en-US" dirty="0" smtClean="0"/>
              <a:t>umping</a:t>
            </a:r>
            <a:r>
              <a:rPr lang="en-US" dirty="0" smtClean="0"/>
              <a:t> system is required.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H- source\Ion-Source-talk\DuoPl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772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0144" y="381000"/>
            <a:ext cx="893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view of proton source. Note: singly charged protons constitute 60% of ion species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-Elec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"/>
            <a:ext cx="6359115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101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244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HINS Ion Source at MDB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96000"/>
            <a:ext cx="434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 considerable floor space is required.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msec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3886200" cy="2514600"/>
          </a:xfrm>
          <a:prstGeom prst="rect">
            <a:avLst/>
          </a:prstGeom>
          <a:noFill/>
        </p:spPr>
      </p:pic>
      <p:pic>
        <p:nvPicPr>
          <p:cNvPr id="5" name="Picture 9" descr="100mic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657600" cy="2514600"/>
          </a:xfrm>
          <a:prstGeom prst="rect">
            <a:avLst/>
          </a:prstGeom>
          <a:noFill/>
        </p:spPr>
      </p:pic>
      <p:pic>
        <p:nvPicPr>
          <p:cNvPr id="6" name="Picture 4" descr="aug25-50k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msec-plas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38862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200400"/>
            <a:ext cx="338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 </a:t>
            </a:r>
            <a:r>
              <a:rPr lang="en-US" dirty="0" smtClean="0"/>
              <a:t>generator </a:t>
            </a:r>
            <a:r>
              <a:rPr lang="en-US" dirty="0" smtClean="0"/>
              <a:t>pulse &amp; </a:t>
            </a:r>
            <a:r>
              <a:rPr lang="en-US" dirty="0" smtClean="0"/>
              <a:t>current.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048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pulse: Blue - FC , Yellow </a:t>
            </a:r>
            <a:r>
              <a:rPr lang="en-US" dirty="0" smtClean="0"/>
              <a:t>– </a:t>
            </a:r>
            <a:r>
              <a:rPr lang="en-US" dirty="0" err="1" smtClean="0"/>
              <a:t>Toroid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difference in rise time.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32460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beam pulse (3 ms)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324600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beam pulse (100 µs)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"/>
            <a:ext cx="32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HINS proton pulses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-RFQ-V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-source\H2-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0866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647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Components within the dashed line square sit on a 50 kV potential.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386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of H</a:t>
            </a:r>
            <a:r>
              <a:rPr lang="en-US" baseline="-25000" dirty="0" smtClean="0"/>
              <a:t>2</a:t>
            </a:r>
            <a:r>
              <a:rPr lang="en-US" dirty="0" smtClean="0"/>
              <a:t> gas injection to Ion Source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+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72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Stage 1 of proton source reconstruction: </a:t>
            </a:r>
          </a:p>
          <a:p>
            <a:endParaRPr lang="en-US" sz="800" dirty="0" smtClean="0"/>
          </a:p>
          <a:p>
            <a:pPr>
              <a:buFontTx/>
              <a:buChar char="-"/>
            </a:pPr>
            <a:r>
              <a:rPr lang="en-US" sz="1600" dirty="0" smtClean="0"/>
              <a:t>  Order </a:t>
            </a:r>
            <a:r>
              <a:rPr lang="en-US" sz="1600" dirty="0" smtClean="0"/>
              <a:t>IS vacuum </a:t>
            </a:r>
            <a:r>
              <a:rPr lang="en-US" sz="1600" dirty="0" smtClean="0"/>
              <a:t>components as shown on slide 5</a:t>
            </a:r>
          </a:p>
          <a:p>
            <a:pPr>
              <a:buFontTx/>
              <a:buChar char="-"/>
            </a:pPr>
            <a:r>
              <a:rPr lang="en-US" sz="1600" dirty="0" smtClean="0"/>
              <a:t>  </a:t>
            </a:r>
            <a:r>
              <a:rPr lang="en-US" sz="1600" dirty="0" smtClean="0"/>
              <a:t>Order power supplies fo</a:t>
            </a:r>
            <a:r>
              <a:rPr lang="en-US" sz="1600" dirty="0" smtClean="0"/>
              <a:t>r:</a:t>
            </a:r>
            <a:r>
              <a:rPr lang="en-US" sz="1600" dirty="0" smtClean="0"/>
              <a:t> </a:t>
            </a:r>
            <a:r>
              <a:rPr lang="en-US" sz="1600" dirty="0" smtClean="0"/>
              <a:t>F</a:t>
            </a:r>
            <a:r>
              <a:rPr lang="en-US" sz="1600" dirty="0" smtClean="0"/>
              <a:t>ilament, Arc </a:t>
            </a:r>
            <a:r>
              <a:rPr lang="en-US" sz="1600" dirty="0" err="1" smtClean="0"/>
              <a:t>P</a:t>
            </a:r>
            <a:r>
              <a:rPr lang="en-US" sz="1600" dirty="0" err="1" smtClean="0"/>
              <a:t>ulser</a:t>
            </a:r>
            <a:r>
              <a:rPr lang="en-US" sz="1600" dirty="0" smtClean="0"/>
              <a:t> and IS Magnet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 Order H2 </a:t>
            </a:r>
            <a:r>
              <a:rPr lang="en-US" sz="1600" dirty="0" smtClean="0"/>
              <a:t>gas cylinder, </a:t>
            </a:r>
            <a:r>
              <a:rPr lang="en-US" sz="1600" dirty="0" smtClean="0"/>
              <a:t>regulator, throttling valve, flow excess valve, etc. </a:t>
            </a:r>
          </a:p>
          <a:p>
            <a:pPr>
              <a:buFontTx/>
              <a:buChar char="-"/>
            </a:pPr>
            <a:r>
              <a:rPr lang="en-US" sz="1600" dirty="0" smtClean="0"/>
              <a:t>  Design/fabricate diagnostic </a:t>
            </a:r>
            <a:r>
              <a:rPr lang="en-US" sz="1600" dirty="0" smtClean="0"/>
              <a:t>chamber with quartz viewport &amp; removable Faraday Cup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 Repair </a:t>
            </a:r>
            <a:r>
              <a:rPr lang="en-US" sz="1600" dirty="0" smtClean="0"/>
              <a:t>filaments (2 </a:t>
            </a:r>
            <a:r>
              <a:rPr lang="en-US" sz="1600" dirty="0" err="1" smtClean="0"/>
              <a:t>pcs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 </a:t>
            </a:r>
            <a:r>
              <a:rPr lang="en-US" sz="1600" dirty="0" smtClean="0"/>
              <a:t>Test/repair (if needed) </a:t>
            </a:r>
            <a:r>
              <a:rPr lang="en-US" sz="1600" dirty="0" smtClean="0"/>
              <a:t>vacuum isolation and beam stopper valves</a:t>
            </a:r>
          </a:p>
          <a:p>
            <a:pPr>
              <a:buFontTx/>
              <a:buChar char="-"/>
            </a:pPr>
            <a:r>
              <a:rPr lang="en-US" sz="1600" dirty="0" smtClean="0"/>
              <a:t>  Install diagnostic chamber</a:t>
            </a:r>
          </a:p>
          <a:p>
            <a:pPr>
              <a:buFontTx/>
              <a:buChar char="-"/>
            </a:pPr>
            <a:r>
              <a:rPr lang="en-US" sz="1600" dirty="0" smtClean="0"/>
              <a:t>  Install vacuum pumping system on the </a:t>
            </a:r>
            <a:r>
              <a:rPr lang="en-US" sz="1600" dirty="0" smtClean="0"/>
              <a:t>IS</a:t>
            </a:r>
            <a:r>
              <a:rPr lang="en-US" sz="1600" dirty="0" smtClean="0"/>
              <a:t> </a:t>
            </a:r>
            <a:r>
              <a:rPr lang="en-US" sz="1600" dirty="0" smtClean="0"/>
              <a:t>and LEBT chambers</a:t>
            </a:r>
          </a:p>
          <a:p>
            <a:pPr>
              <a:buFontTx/>
              <a:buChar char="-"/>
            </a:pPr>
            <a:r>
              <a:rPr lang="en-US" sz="1600" dirty="0" smtClean="0"/>
              <a:t>  Install new filament</a:t>
            </a:r>
          </a:p>
          <a:p>
            <a:pPr>
              <a:buFontTx/>
              <a:buChar char="-"/>
            </a:pPr>
            <a:r>
              <a:rPr lang="en-US" sz="1600" dirty="0" smtClean="0"/>
              <a:t>  Pump &amp; purge (N2 or H2) for extended period of </a:t>
            </a:r>
            <a:r>
              <a:rPr lang="en-US" sz="1600" dirty="0" smtClean="0"/>
              <a:t>time</a:t>
            </a:r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dirty="0" smtClean="0"/>
              <a:t> Submit Hydrogen Gas Safety Note (should be able to use the old one)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 Set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gas flow </a:t>
            </a:r>
            <a:r>
              <a:rPr lang="en-US" sz="1600" dirty="0" smtClean="0"/>
              <a:t>to 10 </a:t>
            </a:r>
            <a:r>
              <a:rPr lang="en-US" sz="1600" dirty="0" err="1" smtClean="0"/>
              <a:t>mTorr</a:t>
            </a:r>
            <a:r>
              <a:rPr lang="en-US" sz="1600" dirty="0" smtClean="0"/>
              <a:t> </a:t>
            </a:r>
            <a:r>
              <a:rPr lang="en-US" sz="1600" dirty="0" smtClean="0"/>
              <a:t>pressure and monitor stability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 </a:t>
            </a:r>
            <a:r>
              <a:rPr lang="en-US" sz="1600" dirty="0" smtClean="0"/>
              <a:t>Power </a:t>
            </a:r>
            <a:r>
              <a:rPr lang="en-US" sz="1600" dirty="0" smtClean="0"/>
              <a:t>filament, Arc </a:t>
            </a:r>
            <a:r>
              <a:rPr lang="en-US" sz="1600" dirty="0" err="1" smtClean="0"/>
              <a:t>P</a:t>
            </a:r>
            <a:r>
              <a:rPr lang="en-US" sz="1600" dirty="0" err="1" smtClean="0"/>
              <a:t>ulser</a:t>
            </a:r>
            <a:r>
              <a:rPr lang="en-US" sz="1600" dirty="0" smtClean="0"/>
              <a:t> </a:t>
            </a:r>
            <a:r>
              <a:rPr lang="en-US" sz="1600" dirty="0" smtClean="0"/>
              <a:t>&amp; IS Magnet. O</a:t>
            </a:r>
            <a:r>
              <a:rPr lang="en-US" sz="1600" dirty="0" smtClean="0"/>
              <a:t>bserve performance through the viewport.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q-in-vacuum-vess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fq-temp-dist-case-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533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FQ-press-est-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90800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724400"/>
            <a:ext cx="6837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vacuum pumping system shown in Slide 6 both projected and measured </a:t>
            </a:r>
          </a:p>
          <a:p>
            <a:r>
              <a:rPr lang="en-US" sz="1600" dirty="0" smtClean="0"/>
              <a:t>p</a:t>
            </a:r>
            <a:r>
              <a:rPr lang="en-US" sz="1600" dirty="0" smtClean="0"/>
              <a:t>ressure for the Inside &amp; Outside Vanes spaces is in a range </a:t>
            </a:r>
            <a:r>
              <a:rPr lang="en-US" sz="1600" dirty="0" smtClean="0"/>
              <a:t>of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-8</a:t>
            </a:r>
            <a:r>
              <a:rPr lang="en-US" sz="1600" dirty="0" smtClean="0"/>
              <a:t> </a:t>
            </a:r>
            <a:r>
              <a:rPr lang="en-US" sz="1600" dirty="0" err="1" smtClean="0"/>
              <a:t>Torr</a:t>
            </a:r>
            <a:r>
              <a:rPr lang="en-US" sz="1600" dirty="0" smtClean="0"/>
              <a:t>.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But with RF ON the pressure is much higher, especially i</a:t>
            </a:r>
            <a:r>
              <a:rPr lang="en-US" sz="1600" dirty="0" smtClean="0"/>
              <a:t>n the beam path space.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0"/>
            <a:ext cx="245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 out-gassing 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792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step: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Close all RFQ ports and setup long-term N</a:t>
            </a:r>
            <a:r>
              <a:rPr lang="en-US" baseline="-25000" dirty="0" smtClean="0"/>
              <a:t>2</a:t>
            </a:r>
            <a:r>
              <a:rPr lang="en-US" dirty="0" smtClean="0"/>
              <a:t> gas purge with an occasional</a:t>
            </a:r>
          </a:p>
          <a:p>
            <a:r>
              <a:rPr lang="en-US" dirty="0" smtClean="0"/>
              <a:t> pump-out using the dry-scroll pump (s).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First Look at Issues to Rebuild HINS Proton Source &amp; RFQ Vacuum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</dc:title>
  <dc:creator>hpiekarz</dc:creator>
  <cp:lastModifiedBy>hpiekarz</cp:lastModifiedBy>
  <cp:revision>39</cp:revision>
  <dcterms:created xsi:type="dcterms:W3CDTF">2014-11-02T17:31:07Z</dcterms:created>
  <dcterms:modified xsi:type="dcterms:W3CDTF">2014-11-03T15:28:01Z</dcterms:modified>
</cp:coreProperties>
</file>