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393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  <a:prstGeom prst="rect">
            <a:avLst/>
          </a:prstGeom>
        </p:spPr>
        <p:txBody>
          <a:bodyPr/>
          <a:lstStyle>
            <a:lvl1pPr>
              <a:defRPr sz="2800" b="1" i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b="0" i="0"/>
            </a:pPr>
            <a:r>
              <a:rPr sz="2800" b="1" i="1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867400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 i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00100" indent="-342900">
              <a:spcBef>
                <a:spcPts val="500"/>
              </a:spcBef>
              <a:defRPr sz="2400" i="1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spcBef>
                <a:spcPts val="500"/>
              </a:spcBef>
              <a:defRPr sz="2400" i="1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714500" indent="-342900">
              <a:spcBef>
                <a:spcPts val="500"/>
              </a:spcBef>
              <a:defRPr sz="2400" i="1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20685" indent="-391885">
              <a:spcBef>
                <a:spcPts val="500"/>
              </a:spcBef>
              <a:defRPr sz="2400" i="1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 lvl="0">
              <a:defRPr sz="1800" i="0"/>
            </a:pPr>
            <a:r>
              <a:rPr sz="2400" i="1"/>
              <a:t>Body Level One</a:t>
            </a:r>
          </a:p>
          <a:p>
            <a:pPr lvl="1">
              <a:defRPr sz="1800" i="0"/>
            </a:pPr>
            <a:r>
              <a:rPr sz="2400" i="1"/>
              <a:t>Body Level Two</a:t>
            </a:r>
          </a:p>
          <a:p>
            <a:pPr lvl="2">
              <a:defRPr sz="1800" i="0"/>
            </a:pPr>
            <a:r>
              <a:rPr sz="2400" i="1"/>
              <a:t>Body Level Three</a:t>
            </a:r>
          </a:p>
          <a:p>
            <a:pPr lvl="3">
              <a:defRPr sz="1800" i="0"/>
            </a:pPr>
            <a:r>
              <a:rPr sz="2400" i="1"/>
              <a:t>Body Level Four</a:t>
            </a:r>
          </a:p>
          <a:p>
            <a:pPr lvl="4">
              <a:defRPr sz="1800" i="0"/>
            </a:pPr>
            <a:r>
              <a:rPr sz="2400" i="1"/>
              <a:t>Body Level Five</a:t>
            </a:r>
          </a:p>
        </p:txBody>
      </p:sp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17" y="6355124"/>
            <a:ext cx="2447926" cy="476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webb@radiasoft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" y="6364223"/>
            <a:ext cx="2447926" cy="4762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2830661" y="6505892"/>
            <a:ext cx="433213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1400" i="1">
                <a:latin typeface="Century Gothic"/>
                <a:ea typeface="Century Gothic"/>
                <a:cs typeface="Century Gothic"/>
                <a:sym typeface="Century Gothic"/>
              </a:rPr>
              <a:t>Boulder, Colorado  USA   –   www.</a:t>
            </a:r>
            <a:r>
              <a:rPr sz="1400" b="1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radia</a:t>
            </a:r>
            <a:r>
              <a:rPr sz="1400" b="1" i="1">
                <a:solidFill>
                  <a:srgbClr val="5FBB4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soft</a:t>
            </a:r>
            <a:r>
              <a:rPr sz="1400" i="1">
                <a:latin typeface="Century Gothic"/>
                <a:ea typeface="Century Gothic"/>
                <a:cs typeface="Century Gothic"/>
                <a:sym typeface="Century Gothic"/>
              </a:rPr>
              <a:t>.net</a:t>
            </a: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1</a:t>
            </a:fld>
            <a:endParaRPr sz="1600" i="1">
              <a:solidFill>
                <a:srgbClr val="005CA5"/>
              </a:solidFill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828800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/>
            </a:pPr>
            <a:r>
              <a:rPr sz="32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Chromatic and Space Charge Effects</a:t>
            </a:r>
          </a:p>
          <a:p>
            <a:pPr lvl="0" algn="l">
              <a:defRPr sz="1800"/>
            </a:pPr>
            <a:r>
              <a:rPr sz="32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in Nonlinear Integrable Optics</a:t>
            </a:r>
          </a:p>
        </p:txBody>
      </p:sp>
      <p:sp>
        <p:nvSpPr>
          <p:cNvPr id="57" name="Shape 57"/>
          <p:cNvSpPr/>
          <p:nvPr/>
        </p:nvSpPr>
        <p:spPr>
          <a:xfrm>
            <a:off x="0" y="2726682"/>
            <a:ext cx="9144000" cy="171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37" tIns="44437" rIns="44437" bIns="44437">
            <a:spAutoFit/>
          </a:bodyPr>
          <a:lstStyle/>
          <a:p>
            <a:pPr marL="455612" lvl="0" indent="-455612" algn="ctr">
              <a:spcBef>
                <a:spcPts val="1200"/>
              </a:spcBef>
            </a:pPr>
            <a:r>
              <a:rPr sz="2000" i="1">
                <a:latin typeface="Century Gothic"/>
                <a:ea typeface="Century Gothic"/>
                <a:cs typeface="Century Gothic"/>
                <a:sym typeface="Century Gothic"/>
              </a:rPr>
              <a:t>Stephen D. Webb</a:t>
            </a:r>
            <a:r>
              <a:rPr sz="2000" i="1" baseline="31999">
                <a:latin typeface="Century Gothic"/>
                <a:ea typeface="Century Gothic"/>
                <a:cs typeface="Century Gothic"/>
                <a:sym typeface="Century Gothic"/>
              </a:rPr>
              <a:t>#1</a:t>
            </a:r>
            <a:r>
              <a:rPr sz="2000" i="1">
                <a:latin typeface="Century Gothic"/>
                <a:ea typeface="Century Gothic"/>
                <a:cs typeface="Century Gothic"/>
                <a:sym typeface="Century Gothic"/>
              </a:rPr>
              <a:t>, David Bruhwiler</a:t>
            </a:r>
            <a:r>
              <a:rPr sz="2000" i="1" baseline="31999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sz="2000" i="1">
                <a:latin typeface="Century Gothic"/>
                <a:ea typeface="Century Gothic"/>
                <a:cs typeface="Century Gothic"/>
                <a:sym typeface="Century Gothic"/>
              </a:rPr>
              <a:t>, Alexander Valishev</a:t>
            </a:r>
            <a:r>
              <a:rPr sz="2000" i="1" baseline="31999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sz="2000" i="1"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</a:p>
          <a:p>
            <a:pPr marL="455612" lvl="0" indent="-455612" algn="ctr">
              <a:spcBef>
                <a:spcPts val="1200"/>
              </a:spcBef>
            </a:pPr>
            <a:r>
              <a:rPr sz="2000" i="1">
                <a:latin typeface="Century Gothic"/>
                <a:ea typeface="Century Gothic"/>
                <a:cs typeface="Century Gothic"/>
                <a:sym typeface="Century Gothic"/>
              </a:rPr>
              <a:t>Rami Kishek</a:t>
            </a:r>
            <a:r>
              <a:rPr sz="2000" i="1" baseline="31999">
                <a:latin typeface="Century Gothic"/>
                <a:ea typeface="Century Gothic"/>
                <a:cs typeface="Century Gothic"/>
                <a:sym typeface="Century Gothic"/>
              </a:rPr>
              <a:t>1,3</a:t>
            </a:r>
            <a:r>
              <a:rPr sz="2000" i="1">
                <a:latin typeface="Century Gothic"/>
                <a:ea typeface="Century Gothic"/>
                <a:cs typeface="Century Gothic"/>
                <a:sym typeface="Century Gothic"/>
              </a:rPr>
              <a:t>, Slava Danilov</a:t>
            </a:r>
            <a:r>
              <a:rPr sz="2000" i="1" baseline="31999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sz="2000" i="1">
                <a:latin typeface="Century Gothic"/>
                <a:ea typeface="Century Gothic"/>
                <a:cs typeface="Century Gothic"/>
                <a:sym typeface="Century Gothic"/>
              </a:rPr>
              <a:t>, Sergei Nagaitsev</a:t>
            </a:r>
            <a:r>
              <a:rPr sz="2000" i="1" baseline="31999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</a:p>
          <a:p>
            <a:pPr marL="455612" lvl="0" indent="-455612" algn="ctr">
              <a:spcBef>
                <a:spcPts val="1200"/>
              </a:spcBef>
            </a:pPr>
            <a:r>
              <a:rPr i="1" baseline="31999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i="1">
                <a:latin typeface="Century Gothic"/>
                <a:ea typeface="Century Gothic"/>
                <a:cs typeface="Century Gothic"/>
                <a:sym typeface="Century Gothic"/>
              </a:rPr>
              <a:t>RadiaSoft, LLC., </a:t>
            </a:r>
            <a:r>
              <a:rPr i="1" baseline="31999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i="1">
                <a:latin typeface="Century Gothic"/>
                <a:ea typeface="Century Gothic"/>
                <a:cs typeface="Century Gothic"/>
                <a:sym typeface="Century Gothic"/>
              </a:rPr>
              <a:t>FermiLab, </a:t>
            </a:r>
            <a:r>
              <a:rPr i="1" baseline="31999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i="1">
                <a:latin typeface="Century Gothic"/>
                <a:ea typeface="Century Gothic"/>
                <a:cs typeface="Century Gothic"/>
                <a:sym typeface="Century Gothic"/>
              </a:rPr>
              <a:t>University of Maryland, </a:t>
            </a:r>
            <a:r>
              <a:rPr i="1" baseline="31999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i="1">
                <a:latin typeface="Century Gothic"/>
                <a:ea typeface="Century Gothic"/>
                <a:cs typeface="Century Gothic"/>
                <a:sym typeface="Century Gothic"/>
              </a:rPr>
              <a:t>Oak Ridge National Lab</a:t>
            </a:r>
          </a:p>
          <a:p>
            <a:pPr marL="455612" lvl="0" indent="-455612" algn="ctr">
              <a:spcBef>
                <a:spcPts val="1200"/>
              </a:spcBef>
            </a:pPr>
            <a:r>
              <a:rPr i="1" baseline="31999">
                <a:latin typeface="Century Gothic"/>
                <a:ea typeface="Century Gothic"/>
                <a:cs typeface="Century Gothic"/>
                <a:sym typeface="Century Gothic"/>
              </a:rPr>
              <a:t>#</a:t>
            </a:r>
            <a:r>
              <a:rPr i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swebb@radiasoft.net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Single-turn Map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10</a:t>
            </a:fld>
            <a:endParaRPr sz="1600" i="1">
              <a:solidFill>
                <a:srgbClr val="005CA5"/>
              </a:solidFill>
            </a:endParaRPr>
          </a:p>
        </p:txBody>
      </p:sp>
      <p:pic>
        <p:nvPicPr>
          <p:cNvPr id="9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6350" y="1543050"/>
            <a:ext cx="659130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264282" y="5929629"/>
            <a:ext cx="460183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1400"/>
              <a:t>Figure from S. Nagaitsev, “IOTA Physics Goals” (2012)</a:t>
            </a:r>
          </a:p>
        </p:txBody>
      </p:sp>
      <p:sp>
        <p:nvSpPr>
          <p:cNvPr id="95" name="Shape 95"/>
          <p:cNvSpPr/>
          <p:nvPr/>
        </p:nvSpPr>
        <p:spPr>
          <a:xfrm flipV="1">
            <a:off x="6508400" y="2015801"/>
            <a:ext cx="588825" cy="804756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3657489" y="3065133"/>
            <a:ext cx="182902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5CA5"/>
                </a:solidFill>
              </a:rPr>
              <a:t>Single turn map</a:t>
            </a:r>
          </a:p>
        </p:txBody>
      </p:sp>
      <p:pic>
        <p:nvPicPr>
          <p:cNvPr id="9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5550" y="3513466"/>
            <a:ext cx="1612900" cy="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6508400" y="4220368"/>
            <a:ext cx="588825" cy="804756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2088800" y="4220368"/>
            <a:ext cx="588825" cy="804756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 flipH="1" flipV="1">
            <a:off x="2088800" y="2015801"/>
            <a:ext cx="588825" cy="804756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Single-turn Map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11</a:t>
            </a:fld>
            <a:endParaRPr sz="1600" i="1">
              <a:solidFill>
                <a:srgbClr val="005CA5"/>
              </a:solidFill>
            </a:endParaRPr>
          </a:p>
        </p:txBody>
      </p:sp>
      <p:pic>
        <p:nvPicPr>
          <p:cNvPr id="10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6350" y="1543050"/>
            <a:ext cx="659130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 flipV="1">
            <a:off x="6508400" y="2015801"/>
            <a:ext cx="588825" cy="804756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6508400" y="4220368"/>
            <a:ext cx="588825" cy="804756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 flipH="1">
            <a:off x="2088800" y="4220368"/>
            <a:ext cx="588825" cy="804756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" name="Shape 108"/>
          <p:cNvSpPr/>
          <p:nvPr/>
        </p:nvSpPr>
        <p:spPr>
          <a:xfrm flipH="1" flipV="1">
            <a:off x="2088800" y="2015801"/>
            <a:ext cx="588825" cy="804756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2387600" y="2425700"/>
            <a:ext cx="4406900" cy="53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21600" y="0"/>
                </a:moveTo>
                <a:cubicBezTo>
                  <a:pt x="14400" y="21600"/>
                  <a:pt x="7200" y="21600"/>
                  <a:pt x="0" y="0"/>
                </a:cubicBezTo>
              </a:path>
            </a:pathLst>
          </a:custGeom>
          <a:ln w="38100">
            <a:solidFill>
              <a:srgbClr val="5FBB46"/>
            </a:solidFill>
            <a:miter lim="400000"/>
            <a:headEnd type="triangle"/>
            <a:tailEnd type="triangle" len="sm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/>
            <a:endParaRPr/>
          </a:p>
        </p:txBody>
      </p:sp>
      <p:pic>
        <p:nvPicPr>
          <p:cNvPr id="11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8550" y="3161664"/>
            <a:ext cx="1866900" cy="29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Dispersion &amp; Chromaticity II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12</a:t>
            </a:fld>
            <a:endParaRPr sz="1600" i="1">
              <a:solidFill>
                <a:srgbClr val="005CA5"/>
              </a:solidFill>
            </a:endParaRP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defRPr sz="1800" i="0"/>
            </a:pPr>
            <a:r>
              <a:rPr sz="2200" i="1"/>
              <a:t>Computed for the continuously varying magnet</a:t>
            </a:r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Details in extra slides… 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Compute single-turn map as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and the related Hamiltonian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For the Bertrand-Darboux potential, we require: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Very particular form for U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equal vertical and horizontal linear tunes</a:t>
            </a:r>
          </a:p>
        </p:txBody>
      </p:sp>
      <p:pic>
        <p:nvPicPr>
          <p:cNvPr id="11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16440"/>
            <a:ext cx="9144000" cy="619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494498"/>
            <a:ext cx="9144000" cy="537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Dispersion &amp; Chromaticity III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 i="0"/>
            </a:pPr>
            <a:r>
              <a:rPr sz="2200" i="1"/>
              <a:t>New Set of Design Rules: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Twiss parameters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require equal beta functions to get desired cancellation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effective double-focusing lens for on-momentum linear map</a:t>
            </a:r>
            <a:endParaRPr sz="1600" i="1" baseline="-5999">
              <a:solidFill>
                <a:srgbClr val="5FBB4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Chromaticity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transverse tunes must be equal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familiar chromaticity correction schemes sufficient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correct to make C</a:t>
            </a:r>
            <a:r>
              <a:rPr sz="1600" i="1" baseline="-5999">
                <a:solidFill>
                  <a:srgbClr val="5FBB46"/>
                </a:solidFill>
              </a:rPr>
              <a:t>x</a:t>
            </a:r>
            <a:r>
              <a:rPr sz="1600" i="1">
                <a:solidFill>
                  <a:srgbClr val="5FBB46"/>
                </a:solidFill>
              </a:rPr>
              <a:t> = C</a:t>
            </a:r>
            <a:r>
              <a:rPr sz="1600" i="1" baseline="-5999">
                <a:solidFill>
                  <a:srgbClr val="5FBB46"/>
                </a:solidFill>
              </a:rPr>
              <a:t>y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Dispersion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dispersion modifies the integrable potential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drift section for elliptic magnets must be dispersion-free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13</a:t>
            </a:fld>
            <a:endParaRPr sz="1600" i="1">
              <a:solidFill>
                <a:srgbClr val="005CA5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152400" y="3086100"/>
            <a:ext cx="8839200" cy="6858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Space Charge &amp; Invariants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14</a:t>
            </a:fld>
            <a:endParaRPr sz="1600" i="1">
              <a:solidFill>
                <a:srgbClr val="005CA5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Presence of Space Charge Changes Distribution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15</a:t>
            </a:fld>
            <a:endParaRPr sz="1600" i="1">
              <a:solidFill>
                <a:srgbClr val="005CA5"/>
              </a:solidFill>
            </a:endParaRPr>
          </a:p>
        </p:txBody>
      </p:sp>
      <p:pic>
        <p:nvPicPr>
          <p:cNvPr id="128" name="1mAcm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182715" y="887036"/>
            <a:ext cx="6778570" cy="50839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2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Presence of Space Charge Changes Distribution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16</a:t>
            </a:fld>
            <a:endParaRPr sz="1600" i="1">
              <a:solidFill>
                <a:srgbClr val="005CA5"/>
              </a:solidFill>
            </a:endParaRPr>
          </a:p>
        </p:txBody>
      </p:sp>
      <p:pic>
        <p:nvPicPr>
          <p:cNvPr id="132" name="hDistribution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93286" y="744965"/>
            <a:ext cx="7157428" cy="53680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3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Presence of Space Charge Changes Distribution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17</a:t>
            </a:fld>
            <a:endParaRPr sz="1600" i="1">
              <a:solidFill>
                <a:srgbClr val="005CA5"/>
              </a:solidFill>
            </a:endParaRPr>
          </a:p>
        </p:txBody>
      </p:sp>
      <p:pic>
        <p:nvPicPr>
          <p:cNvPr id="136" name="sigmaHv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" y="499488"/>
            <a:ext cx="4955882" cy="3716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sigmaIv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86518" y="2442588"/>
            <a:ext cx="4955882" cy="37169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But the transverse beam distribution is static…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18</a:t>
            </a:fld>
            <a:endParaRPr sz="1600" i="1">
              <a:solidFill>
                <a:srgbClr val="005CA5"/>
              </a:solidFill>
            </a:endParaRPr>
          </a:p>
        </p:txBody>
      </p:sp>
      <p:pic>
        <p:nvPicPr>
          <p:cNvPr id="141" name="distributio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633759"/>
            <a:ext cx="4556721" cy="3417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varianc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3279" y="2843559"/>
            <a:ext cx="4556721" cy="341754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5091615" y="1327799"/>
            <a:ext cx="3040049" cy="873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1" indent="228600">
              <a:lnSpc>
                <a:spcPct val="90000"/>
              </a:lnSpc>
              <a:spcBef>
                <a:spcPts val="400"/>
              </a:spcBef>
            </a:pPr>
            <a:r>
              <a:rPr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700+ turns, transverse phase space remains static</a:t>
            </a:r>
          </a:p>
        </p:txBody>
      </p:sp>
      <p:sp>
        <p:nvSpPr>
          <p:cNvPr id="144" name="Shape 144"/>
          <p:cNvSpPr/>
          <p:nvPr/>
        </p:nvSpPr>
        <p:spPr>
          <a:xfrm>
            <a:off x="961536" y="4115449"/>
            <a:ext cx="3040048" cy="1125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1" indent="228600">
              <a:lnSpc>
                <a:spcPct val="90000"/>
              </a:lnSpc>
              <a:spcBef>
                <a:spcPts val="400"/>
              </a:spcBef>
            </a:pPr>
            <a:r>
              <a:rPr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Transverse beam size has initial growth, followed by very small variations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What’s going on?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19</a:t>
            </a:fld>
            <a:endParaRPr sz="1600" i="1">
              <a:solidFill>
                <a:srgbClr val="005CA5"/>
              </a:solidFill>
            </a:endParaRP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 i="0"/>
            </a:pPr>
            <a:r>
              <a:rPr sz="2200" i="1"/>
              <a:t>Hamiltonian now contains self-consistent space charge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Hamiltonian given by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 baseline="31999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 baseline="31999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 baseline="31999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[G] ∝ [current]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intensity-dependent effects induce diffusion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distribution diffuses to fill “potential”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achieves steady state through space charge induced stochasticity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Speculation, requires better evidence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diffusion rate ∝ current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actual calculation (unlikely)</a:t>
            </a:r>
          </a:p>
        </p:txBody>
      </p:sp>
      <p:sp>
        <p:nvSpPr>
          <p:cNvPr id="149" name="Shape 149"/>
          <p:cNvSpPr/>
          <p:nvPr/>
        </p:nvSpPr>
        <p:spPr>
          <a:xfrm>
            <a:off x="391282" y="5751829"/>
            <a:ext cx="4148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1600" i="1" baseline="31999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see, e.g., Lichtenberg &amp; Lieberman, §5.4</a:t>
            </a:r>
          </a:p>
        </p:txBody>
      </p:sp>
      <p:pic>
        <p:nvPicPr>
          <p:cNvPr id="15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223" y="1722916"/>
            <a:ext cx="5333554" cy="643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i="0"/>
            </a:pPr>
            <a:r>
              <a:rPr sz="2800" b="1" i="1"/>
              <a:t>Outline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 i="0"/>
            </a:pPr>
            <a:r>
              <a:rPr sz="2400" i="1"/>
              <a:t>Crash Survey of Integrable Optics</a:t>
            </a:r>
          </a:p>
          <a:p>
            <a:pPr lvl="0">
              <a:defRPr sz="1800" i="0"/>
            </a:pPr>
            <a:endParaRPr sz="2400" i="1"/>
          </a:p>
          <a:p>
            <a:pPr lvl="0">
              <a:defRPr sz="1800" i="0"/>
            </a:pPr>
            <a:r>
              <a:rPr sz="2400" i="1"/>
              <a:t>Dispersion &amp; Chromaticity</a:t>
            </a:r>
          </a:p>
          <a:p>
            <a:pPr lvl="0">
              <a:defRPr sz="1800" i="0"/>
            </a:pPr>
            <a:endParaRPr sz="2400" i="1"/>
          </a:p>
          <a:p>
            <a:pPr lvl="0">
              <a:defRPr sz="1800" i="0"/>
            </a:pPr>
            <a:r>
              <a:rPr sz="2400" i="1"/>
              <a:t>Space Charge &amp; Invariants</a:t>
            </a:r>
          </a:p>
          <a:p>
            <a:pPr lvl="0">
              <a:defRPr sz="1800" i="0"/>
            </a:pPr>
            <a:endParaRPr sz="2400" i="1"/>
          </a:p>
          <a:p>
            <a:pPr lvl="0">
              <a:defRPr sz="1800" i="0"/>
            </a:pPr>
            <a:r>
              <a:rPr sz="2400" i="1"/>
              <a:t>Future work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2</a:t>
            </a:fld>
            <a:endParaRPr sz="1600" i="1">
              <a:solidFill>
                <a:srgbClr val="005CA5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What’s going on?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20</a:t>
            </a:fld>
            <a:endParaRPr sz="1600" i="1">
              <a:solidFill>
                <a:srgbClr val="005CA5"/>
              </a:solidFill>
            </a:endParaRP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 i="0"/>
            </a:pPr>
            <a:r>
              <a:rPr sz="2200" i="1"/>
              <a:t>Diffusion in Action Space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Fokker-Planck Equation for perturbed integrable systems</a:t>
            </a:r>
            <a:r>
              <a:rPr i="1" baseline="31999">
                <a:solidFill>
                  <a:srgbClr val="005CA5"/>
                </a:solidFill>
              </a:rPr>
              <a:t>1</a:t>
            </a: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 baseline="31999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Modified Hamiltonian with space charge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Particles drift in effective potential and diffuse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some steady state reached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some particles diffuse out of the potential well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complicated by resonance islands, correlations, nonlinear Fokker-Planck… </a:t>
            </a:r>
          </a:p>
        </p:txBody>
      </p:sp>
      <p:sp>
        <p:nvSpPr>
          <p:cNvPr id="155" name="Shape 155"/>
          <p:cNvSpPr/>
          <p:nvPr/>
        </p:nvSpPr>
        <p:spPr>
          <a:xfrm>
            <a:off x="391282" y="5751829"/>
            <a:ext cx="414876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1600" i="1" baseline="31999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see, e.g., Lichtenberg &amp; Lieberman, §5.4</a:t>
            </a:r>
          </a:p>
        </p:txBody>
      </p:sp>
      <p:pic>
        <p:nvPicPr>
          <p:cNvPr id="15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586" y="1627545"/>
            <a:ext cx="4574828" cy="848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0573" y="3211160"/>
            <a:ext cx="5682854" cy="974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Future Work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21</a:t>
            </a:fld>
            <a:endParaRPr sz="1600" i="1">
              <a:solidFill>
                <a:srgbClr val="005CA5"/>
              </a:solidFill>
            </a:endParaRP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 i="0"/>
            </a:pPr>
            <a:r>
              <a:rPr sz="2200" i="1"/>
              <a:t>What do the chromaticity corrections do to the invariants?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What do sextupoles, etc., do the the dynamic aperture?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How to minimize the impact on the beam?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What is the diffusion time for particles on resonance?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lvl="0">
              <a:lnSpc>
                <a:spcPct val="90000"/>
              </a:lnSpc>
              <a:defRPr sz="1800" i="0"/>
            </a:pPr>
            <a:r>
              <a:rPr sz="2200" i="1"/>
              <a:t>What does space charge </a:t>
            </a:r>
            <a:r>
              <a:rPr sz="2200" b="1" i="1"/>
              <a:t>do</a:t>
            </a:r>
            <a:r>
              <a:rPr sz="2200" i="1"/>
              <a:t>?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How does space charge affect the invariants?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What can be done to compensate space charge?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Is there a collective invariant that remains?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152400" y="1104900"/>
            <a:ext cx="8839200" cy="6858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Thank you for your attention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22</a:t>
            </a:fld>
            <a:endParaRPr sz="1600" i="1">
              <a:solidFill>
                <a:srgbClr val="005CA5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0" y="2726682"/>
            <a:ext cx="9144000" cy="698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437" tIns="44437" rIns="44437" bIns="44437">
            <a:spAutoFit/>
          </a:bodyPr>
          <a:lstStyle>
            <a:lvl1pPr marL="455612" indent="-455612" algn="ctr">
              <a:spcBef>
                <a:spcPts val="1200"/>
              </a:spcBef>
              <a:defRPr sz="2000" i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/>
            </a:pPr>
            <a:r>
              <a:rPr sz="2000" i="1"/>
              <a:t>This work is supported in part by US DOE Office of Science, Office of High Energy Physics under SBIR award DE-SC0011340.</a:t>
            </a:r>
          </a:p>
        </p:txBody>
      </p:sp>
      <p:sp>
        <p:nvSpPr>
          <p:cNvPr id="166" name="Shape 166"/>
          <p:cNvSpPr/>
          <p:nvPr/>
        </p:nvSpPr>
        <p:spPr>
          <a:xfrm>
            <a:off x="0" y="4831080"/>
            <a:ext cx="9144000" cy="8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sz="2000" i="1">
                <a:latin typeface="Century Gothic"/>
                <a:ea typeface="Century Gothic"/>
                <a:cs typeface="Century Gothic"/>
                <a:sym typeface="Century Gothic"/>
              </a:rPr>
              <a:t>11 November 2014</a:t>
            </a:r>
          </a:p>
          <a:p>
            <a:pPr lvl="0" algn="ctr">
              <a:lnSpc>
                <a:spcPct val="150000"/>
              </a:lnSpc>
            </a:pPr>
            <a:r>
              <a:rPr sz="2000" i="1">
                <a:latin typeface="Century Gothic"/>
                <a:ea typeface="Century Gothic"/>
                <a:cs typeface="Century Gothic"/>
                <a:sym typeface="Century Gothic"/>
              </a:rPr>
              <a:t>2014 High Brightness Beam Workshop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Digression on Lie Operators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23</a:t>
            </a:fld>
            <a:endParaRPr sz="1600" i="1">
              <a:solidFill>
                <a:srgbClr val="005CA5"/>
              </a:solidFill>
            </a:endParaRP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defRPr sz="1800" i="0"/>
            </a:pPr>
            <a:r>
              <a:rPr sz="2200" i="1"/>
              <a:t>Lie operators from Poisson brackets</a:t>
            </a:r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Advantages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can multiply maps, cannot multiply Hamiltonians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maps make coördinate transformations into similarity transformations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Disadvantages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a lot of formalism to get to the physics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difficult to work with time-varying Hamiltonians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lvl="0">
              <a:lnSpc>
                <a:spcPct val="90000"/>
              </a:lnSpc>
              <a:defRPr sz="1800" i="0"/>
            </a:pPr>
            <a:r>
              <a:rPr sz="2200" i="1"/>
              <a:t>Key Identities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BCH Identity</a:t>
            </a:r>
          </a:p>
          <a:p>
            <a:pPr marL="1163781" lvl="2" indent="-249381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1163781" lvl="2" indent="-249381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Similarity transformation</a:t>
            </a:r>
          </a:p>
        </p:txBody>
      </p:sp>
      <p:pic>
        <p:nvPicPr>
          <p:cNvPr id="17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2677" y="1450429"/>
            <a:ext cx="3340101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0422" y="1431379"/>
            <a:ext cx="21209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6055" y="4858494"/>
            <a:ext cx="12700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31072" y="4750544"/>
            <a:ext cx="44196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83719" y="5411241"/>
            <a:ext cx="2578101" cy="27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When are sextupoles optically transparent?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24</a:t>
            </a:fld>
            <a:endParaRPr sz="1600" i="1">
              <a:solidFill>
                <a:srgbClr val="005CA5"/>
              </a:solidFill>
            </a:endParaRP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lnSpc>
                <a:spcPct val="90000"/>
              </a:lnSpc>
              <a:defRPr sz="1800" i="0"/>
            </a:pPr>
            <a:r>
              <a:rPr sz="2200" i="1"/>
              <a:t>Lie operator approach</a:t>
            </a:r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lvl="0">
              <a:lnSpc>
                <a:spcPct val="90000"/>
              </a:lnSpc>
              <a:defRPr sz="1800" i="0"/>
            </a:pPr>
            <a:r>
              <a:rPr sz="2200" i="1"/>
              <a:t>Off-momentum particles do not cancel exactly because θ is energy-dependent. This is the basis of chromaticity correction.</a:t>
            </a:r>
          </a:p>
        </p:txBody>
      </p:sp>
      <p:pic>
        <p:nvPicPr>
          <p:cNvPr id="18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1191" y="1395759"/>
            <a:ext cx="3492501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2565" y="2953990"/>
            <a:ext cx="54610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7789" y="3574355"/>
            <a:ext cx="5397501" cy="31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9839" y="4182020"/>
            <a:ext cx="8153401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55627" y="1946275"/>
            <a:ext cx="3238501" cy="74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200"/>
            </a:lvl1pPr>
          </a:lstStyle>
          <a:p>
            <a:pPr lvl="0">
              <a:defRPr sz="1800" i="0"/>
            </a:pPr>
            <a:r>
              <a:rPr sz="2200" i="1"/>
              <a:t>Pictorial approach (design momentum)</a:t>
            </a:r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When are sextupoles optically transparent?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25</a:t>
            </a:fld>
            <a:endParaRPr sz="1600" i="1">
              <a:solidFill>
                <a:srgbClr val="005CA5"/>
              </a:solidFill>
            </a:endParaRPr>
          </a:p>
        </p:txBody>
      </p:sp>
      <p:grpSp>
        <p:nvGrpSpPr>
          <p:cNvPr id="201" name="Group 201"/>
          <p:cNvGrpSpPr/>
          <p:nvPr/>
        </p:nvGrpSpPr>
        <p:grpSpPr>
          <a:xfrm>
            <a:off x="2691630" y="1473413"/>
            <a:ext cx="3760740" cy="4063574"/>
            <a:chOff x="0" y="0"/>
            <a:chExt cx="3760739" cy="4063573"/>
          </a:xfrm>
        </p:grpSpPr>
        <p:sp>
          <p:nvSpPr>
            <p:cNvPr id="189" name="Shape 189"/>
            <p:cNvSpPr/>
            <p:nvPr/>
          </p:nvSpPr>
          <p:spPr>
            <a:xfrm>
              <a:off x="247453" y="277812"/>
              <a:ext cx="3163144" cy="3163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5FBB46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829619" y="678606"/>
              <a:ext cx="2931121" cy="33849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95" name="Group 195"/>
            <p:cNvGrpSpPr/>
            <p:nvPr/>
          </p:nvGrpSpPr>
          <p:grpSpPr>
            <a:xfrm>
              <a:off x="0" y="30359"/>
              <a:ext cx="3658051" cy="3658051"/>
              <a:chOff x="0" y="0"/>
              <a:chExt cx="3658049" cy="3658049"/>
            </a:xfrm>
          </p:grpSpPr>
          <p:grpSp>
            <p:nvGrpSpPr>
              <p:cNvPr id="193" name="Group 193"/>
              <p:cNvGrpSpPr/>
              <p:nvPr/>
            </p:nvGrpSpPr>
            <p:grpSpPr>
              <a:xfrm>
                <a:off x="0" y="-1"/>
                <a:ext cx="3658051" cy="3658051"/>
                <a:chOff x="0" y="0"/>
                <a:chExt cx="3658049" cy="3658049"/>
              </a:xfrm>
            </p:grpSpPr>
            <p:sp>
              <p:nvSpPr>
                <p:cNvPr id="191" name="Shape 191"/>
                <p:cNvSpPr/>
                <p:nvPr/>
              </p:nvSpPr>
              <p:spPr>
                <a:xfrm flipV="1">
                  <a:off x="1829024" y="-1"/>
                  <a:ext cx="1" cy="365805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92" name="Shape 192"/>
                <p:cNvSpPr/>
                <p:nvPr/>
              </p:nvSpPr>
              <p:spPr>
                <a:xfrm>
                  <a:off x="0" y="1829025"/>
                  <a:ext cx="3658051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194" name="Shape 194"/>
              <p:cNvSpPr/>
              <p:nvPr/>
            </p:nvSpPr>
            <p:spPr>
              <a:xfrm>
                <a:off x="635532" y="635532"/>
                <a:ext cx="2386986" cy="2386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96" name="Shape 196"/>
            <p:cNvSpPr/>
            <p:nvPr/>
          </p:nvSpPr>
          <p:spPr>
            <a:xfrm flipV="1">
              <a:off x="2909343" y="628649"/>
              <a:ext cx="1" cy="685802"/>
            </a:xfrm>
            <a:prstGeom prst="line">
              <a:avLst/>
            </a:prstGeom>
            <a:noFill/>
            <a:ln w="25400" cap="flat">
              <a:solidFill>
                <a:srgbClr val="5FBB46"/>
              </a:solidFill>
              <a:custDash>
                <a:ds d="200000" sp="200000"/>
              </a:custDash>
              <a:miter lim="400000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 flipV="1">
              <a:off x="801143" y="2432049"/>
              <a:ext cx="1" cy="685802"/>
            </a:xfrm>
            <a:prstGeom prst="line">
              <a:avLst/>
            </a:prstGeom>
            <a:noFill/>
            <a:ln w="25400" cap="flat">
              <a:solidFill>
                <a:srgbClr val="5FBB46"/>
              </a:solidFill>
              <a:custDash>
                <a:ds d="200000" sp="200000"/>
              </a:custDash>
              <a:miter lim="400000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pic>
          <p:nvPicPr>
            <p:cNvPr id="198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1624" y="115887"/>
              <a:ext cx="5969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66766" y="1961554"/>
              <a:ext cx="152401" cy="139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19586" y="0"/>
              <a:ext cx="165101" cy="190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200"/>
            </a:lvl1pPr>
          </a:lstStyle>
          <a:p>
            <a:pPr lvl="0">
              <a:defRPr sz="1800" i="0"/>
            </a:pPr>
            <a:r>
              <a:rPr sz="2200" i="1"/>
              <a:t>Pictorial approach (off-momentum)</a:t>
            </a:r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When are sextupoles optically transparent?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26</a:t>
            </a:fld>
            <a:endParaRPr sz="1600" i="1">
              <a:solidFill>
                <a:srgbClr val="005CA5"/>
              </a:solidFill>
            </a:endParaRPr>
          </a:p>
        </p:txBody>
      </p:sp>
      <p:grpSp>
        <p:nvGrpSpPr>
          <p:cNvPr id="219" name="Group 219"/>
          <p:cNvGrpSpPr/>
          <p:nvPr/>
        </p:nvGrpSpPr>
        <p:grpSpPr>
          <a:xfrm>
            <a:off x="2521371" y="1473413"/>
            <a:ext cx="4101258" cy="4063574"/>
            <a:chOff x="0" y="0"/>
            <a:chExt cx="4101257" cy="4063573"/>
          </a:xfrm>
        </p:grpSpPr>
        <p:sp>
          <p:nvSpPr>
            <p:cNvPr id="206" name="Shape 206"/>
            <p:cNvSpPr/>
            <p:nvPr/>
          </p:nvSpPr>
          <p:spPr>
            <a:xfrm>
              <a:off x="587971" y="277812"/>
              <a:ext cx="3163144" cy="3163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5FBB46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201044" y="678606"/>
              <a:ext cx="2900214" cy="33849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892548" y="1961554"/>
              <a:ext cx="2900214" cy="1686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213" name="Group 213"/>
            <p:cNvGrpSpPr/>
            <p:nvPr/>
          </p:nvGrpSpPr>
          <p:grpSpPr>
            <a:xfrm>
              <a:off x="340517" y="30359"/>
              <a:ext cx="3658051" cy="3658051"/>
              <a:chOff x="0" y="0"/>
              <a:chExt cx="3658049" cy="3658049"/>
            </a:xfrm>
          </p:grpSpPr>
          <p:grpSp>
            <p:nvGrpSpPr>
              <p:cNvPr id="211" name="Group 211"/>
              <p:cNvGrpSpPr/>
              <p:nvPr/>
            </p:nvGrpSpPr>
            <p:grpSpPr>
              <a:xfrm>
                <a:off x="0" y="-1"/>
                <a:ext cx="3658051" cy="3658051"/>
                <a:chOff x="0" y="0"/>
                <a:chExt cx="3658049" cy="3658049"/>
              </a:xfrm>
            </p:grpSpPr>
            <p:sp>
              <p:nvSpPr>
                <p:cNvPr id="209" name="Shape 209"/>
                <p:cNvSpPr/>
                <p:nvPr/>
              </p:nvSpPr>
              <p:spPr>
                <a:xfrm flipV="1">
                  <a:off x="1829024" y="-1"/>
                  <a:ext cx="1" cy="365805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10" name="Shape 210"/>
                <p:cNvSpPr/>
                <p:nvPr/>
              </p:nvSpPr>
              <p:spPr>
                <a:xfrm>
                  <a:off x="0" y="1829025"/>
                  <a:ext cx="3658051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212" name="Shape 212"/>
              <p:cNvSpPr/>
              <p:nvPr/>
            </p:nvSpPr>
            <p:spPr>
              <a:xfrm>
                <a:off x="635532" y="635532"/>
                <a:ext cx="2386986" cy="2386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14" name="Shape 214"/>
            <p:cNvSpPr/>
            <p:nvPr/>
          </p:nvSpPr>
          <p:spPr>
            <a:xfrm flipV="1">
              <a:off x="3249861" y="628649"/>
              <a:ext cx="1" cy="685802"/>
            </a:xfrm>
            <a:prstGeom prst="line">
              <a:avLst/>
            </a:prstGeom>
            <a:noFill/>
            <a:ln w="25400" cap="flat">
              <a:solidFill>
                <a:srgbClr val="5FBB46"/>
              </a:solidFill>
              <a:custDash>
                <a:ds d="200000" sp="200000"/>
              </a:custDash>
              <a:miter lim="400000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flipV="1">
              <a:off x="900361" y="2117090"/>
              <a:ext cx="1" cy="685801"/>
            </a:xfrm>
            <a:prstGeom prst="line">
              <a:avLst/>
            </a:prstGeom>
            <a:noFill/>
            <a:ln w="25400" cap="flat">
              <a:solidFill>
                <a:srgbClr val="5FBB46"/>
              </a:solidFill>
              <a:custDash>
                <a:ds d="200000" sp="200000"/>
              </a:custDash>
              <a:miter lim="400000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pic>
          <p:nvPicPr>
            <p:cNvPr id="216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907284" y="1961554"/>
              <a:ext cx="152401" cy="139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60105" y="0"/>
              <a:ext cx="165101" cy="190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66117"/>
              <a:ext cx="1295400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The horror… </a:t>
            </a:r>
          </a:p>
        </p:txBody>
      </p:sp>
      <p:sp>
        <p:nvSpPr>
          <p:cNvPr id="222" name="Shape 222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27</a:t>
            </a:fld>
            <a:endParaRPr sz="1600" i="1">
              <a:solidFill>
                <a:srgbClr val="005CA5"/>
              </a:solidFill>
            </a:endParaRPr>
          </a:p>
        </p:txBody>
      </p:sp>
      <p:grpSp>
        <p:nvGrpSpPr>
          <p:cNvPr id="225" name="Group 225"/>
          <p:cNvGrpSpPr/>
          <p:nvPr/>
        </p:nvGrpSpPr>
        <p:grpSpPr>
          <a:xfrm>
            <a:off x="222250" y="1678185"/>
            <a:ext cx="8699500" cy="3501630"/>
            <a:chOff x="0" y="0"/>
            <a:chExt cx="8699500" cy="3501628"/>
          </a:xfrm>
        </p:grpSpPr>
        <p:pic>
          <p:nvPicPr>
            <p:cNvPr id="223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699500" cy="825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5657" y="1063228"/>
              <a:ext cx="4965701" cy="2438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… the horror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28</a:t>
            </a:fld>
            <a:endParaRPr sz="1600" i="1">
              <a:solidFill>
                <a:srgbClr val="005CA5"/>
              </a:solidFill>
            </a:endParaRPr>
          </a:p>
        </p:txBody>
      </p:sp>
      <p:pic>
        <p:nvPicPr>
          <p:cNvPr id="22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176" y="876300"/>
            <a:ext cx="2108201" cy="2667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>
            <a:off x="6068182" y="830580"/>
            <a:ext cx="274811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5CA5"/>
                </a:solidFill>
              </a:rPr>
              <a:t>Normalized coördinates</a:t>
            </a:r>
          </a:p>
        </p:txBody>
      </p:sp>
      <p:pic>
        <p:nvPicPr>
          <p:cNvPr id="23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480" y="1641326"/>
            <a:ext cx="6223001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6766682" y="2141706"/>
            <a:ext cx="198964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Courant-Snyder</a:t>
            </a:r>
          </a:p>
          <a:p>
            <a:pPr lvl="0" algn="ctr"/>
            <a:r>
              <a:rPr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Parameterization</a:t>
            </a:r>
          </a:p>
        </p:txBody>
      </p:sp>
      <p:pic>
        <p:nvPicPr>
          <p:cNvPr id="23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1350" y="3699775"/>
            <a:ext cx="5321300" cy="224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29</a:t>
            </a:fld>
            <a:endParaRPr sz="1600" i="1">
              <a:solidFill>
                <a:srgbClr val="005CA5"/>
              </a:solidFill>
            </a:endParaRPr>
          </a:p>
        </p:txBody>
      </p:sp>
      <p:pic>
        <p:nvPicPr>
          <p:cNvPr id="23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6550" y="324395"/>
            <a:ext cx="5930900" cy="166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379" y="4787886"/>
            <a:ext cx="24638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9129" y="3136234"/>
            <a:ext cx="4178301" cy="1117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416682" y="2376744"/>
            <a:ext cx="665763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5CA5"/>
                </a:solidFill>
              </a:rPr>
              <a:t>The Danilov-Nagaitsev potential normalizing trick as follows: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152400" y="3086100"/>
            <a:ext cx="8839200" cy="685800"/>
          </a:xfrm>
          <a:prstGeom prst="rect">
            <a:avLst/>
          </a:prstGeom>
        </p:spPr>
        <p:txBody>
          <a:bodyPr/>
          <a:lstStyle/>
          <a:p>
            <a:pPr lvl="0">
              <a:defRPr sz="1800" b="0" i="0"/>
            </a:pPr>
            <a:r>
              <a:rPr sz="2800" b="1" i="1"/>
              <a:t>Crash Survey of Integrable Optics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3</a:t>
            </a:fld>
            <a:endParaRPr sz="1600" i="1">
              <a:solidFill>
                <a:srgbClr val="005CA5"/>
              </a:solidFill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30</a:t>
            </a:fld>
            <a:endParaRPr sz="1600" i="1">
              <a:solidFill>
                <a:srgbClr val="005CA5"/>
              </a:solidFill>
            </a:endParaRPr>
          </a:p>
        </p:txBody>
      </p:sp>
      <p:pic>
        <p:nvPicPr>
          <p:cNvPr id="24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547" y="327372"/>
            <a:ext cx="6108701" cy="97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7550" y="4276774"/>
            <a:ext cx="5168900" cy="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645282" y="1729377"/>
            <a:ext cx="50008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5CA5"/>
                </a:solidFill>
              </a:rPr>
              <a:t>Final transfer map in normalized coordinates</a:t>
            </a:r>
          </a:p>
        </p:txBody>
      </p:sp>
      <p:pic>
        <p:nvPicPr>
          <p:cNvPr id="24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413163"/>
            <a:ext cx="9144000" cy="1550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The properties of linear strong focusing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 i="0"/>
            </a:pPr>
            <a:r>
              <a:rPr sz="2200" i="1"/>
              <a:t>Strong focusing is robust because it is integrable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sz="2200"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Two transverse Courant-Snyder invariants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orbits are integrable — regular, bounded, periodic motion</a:t>
            </a:r>
            <a:endParaRPr sz="1600" i="1" u="sng">
              <a:solidFill>
                <a:srgbClr val="5FBB46"/>
              </a:solidFill>
            </a:endParaRP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KAM theorem notably does not apply to linear systems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KAM Th</a:t>
            </a:r>
            <a:r>
              <a:rPr i="1" baseline="31999">
                <a:solidFill>
                  <a:srgbClr val="005CA5"/>
                </a:solidFill>
              </a:rPr>
              <a:t>m</a:t>
            </a:r>
            <a:r>
              <a:rPr i="1">
                <a:solidFill>
                  <a:srgbClr val="005CA5"/>
                </a:solidFill>
              </a:rPr>
              <a:t> does not apply to linear systems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single tune makes whole system unstable to resonant perturbations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higher-order effects such as chromaticity restore some stability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Linearity leaves system susceptible to parametric resonances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core-halo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resistive wall instability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beam break-up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…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4</a:t>
            </a:fld>
            <a:endParaRPr sz="1600" i="1">
              <a:solidFill>
                <a:srgbClr val="005CA5"/>
              </a:solidFill>
            </a:endParaRPr>
          </a:p>
        </p:txBody>
      </p:sp>
      <p:pic>
        <p:nvPicPr>
          <p:cNvPr id="6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7415" y="1845221"/>
            <a:ext cx="3509170" cy="416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 defTabSz="905255">
              <a:defRPr sz="2772"/>
            </a:lvl1pPr>
          </a:lstStyle>
          <a:p>
            <a:pPr lvl="0">
              <a:defRPr sz="1800" b="0" i="0"/>
            </a:pPr>
            <a:r>
              <a:rPr sz="2772" b="1" i="1"/>
              <a:t>Additional stability from nonlinear integrable optics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5</a:t>
            </a:fld>
            <a:endParaRPr sz="1600" i="1">
              <a:solidFill>
                <a:srgbClr val="005CA5"/>
              </a:solidFill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 i="0"/>
            </a:pPr>
            <a:r>
              <a:rPr sz="2200" i="1"/>
              <a:t>Key ideas: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sz="2200"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A system with large tune spread…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fast Landau damping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suppresses parametric resonances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promises beam transport with lower losses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… but integrable dynamics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KAM Thm provides stability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on-momentum orbits are bounded and regular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perturbations lead to resonant lines… 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…but orbits must diffuse out of dynamic aperture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so we expect stable beam dynamics in space charge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Conditions for Integrability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6</a:t>
            </a:fld>
            <a:endParaRPr sz="1600" i="1">
              <a:solidFill>
                <a:srgbClr val="005CA5"/>
              </a:solidFill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 i="0"/>
            </a:pPr>
            <a:r>
              <a:rPr sz="2200" i="1"/>
              <a:t>Bertrand-Darboux equation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sz="2200"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sz="2200" i="1">
              <a:solidFill>
                <a:srgbClr val="005CA5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Hamiltonians with 2</a:t>
            </a:r>
            <a:r>
              <a:rPr i="1" baseline="31999">
                <a:solidFill>
                  <a:srgbClr val="005CA5"/>
                </a:solidFill>
              </a:rPr>
              <a:t>nd</a:t>
            </a:r>
            <a:r>
              <a:rPr i="1">
                <a:solidFill>
                  <a:srgbClr val="005CA5"/>
                </a:solidFill>
              </a:rPr>
              <a:t> invariants quadratic in momentum satisfy: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differential equation is </a:t>
            </a:r>
            <a:r>
              <a:rPr sz="1600" b="1" i="1" u="sng">
                <a:solidFill>
                  <a:srgbClr val="5FBB46"/>
                </a:solidFill>
              </a:rPr>
              <a:t>linear</a:t>
            </a:r>
            <a:endParaRPr sz="1600" i="1" u="sng">
              <a:solidFill>
                <a:srgbClr val="5FBB46"/>
              </a:solidFill>
            </a:endParaRP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any superposition of potentials that satisfy this differential equation will have a 2</a:t>
            </a:r>
            <a:r>
              <a:rPr sz="1600" i="1" baseline="31999">
                <a:solidFill>
                  <a:srgbClr val="5FBB46"/>
                </a:solidFill>
              </a:rPr>
              <a:t>nd</a:t>
            </a:r>
            <a:r>
              <a:rPr sz="1600" i="1">
                <a:solidFill>
                  <a:srgbClr val="5FBB46"/>
                </a:solidFill>
              </a:rPr>
              <a:t> invariant and be integrable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Other auxiliary conditions for accelerators: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endParaRPr i="1">
              <a:solidFill>
                <a:srgbClr val="005CA5"/>
              </a:solidFill>
            </a:endParaRP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matched beta functions in the drifts with these nonlinear elements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equal vertical and horizontal linear tunes</a:t>
            </a:r>
          </a:p>
        </p:txBody>
      </p:sp>
      <p:pic>
        <p:nvPicPr>
          <p:cNvPr id="7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5589" y="1362237"/>
            <a:ext cx="6772822" cy="332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Nonlinearities suppress parametric resonances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7</a:t>
            </a:fld>
            <a:endParaRPr sz="1600" i="1">
              <a:solidFill>
                <a:srgbClr val="005CA5"/>
              </a:solidFill>
            </a:endParaRPr>
          </a:p>
        </p:txBody>
      </p:sp>
      <p:pic>
        <p:nvPicPr>
          <p:cNvPr id="82" name="elliptic_halo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79555" y="809666"/>
            <a:ext cx="6984890" cy="52386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52400" y="3086100"/>
            <a:ext cx="8839200" cy="68580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Dispersion &amp; Chromaticity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8</a:t>
            </a:fld>
            <a:endParaRPr sz="1600" i="1">
              <a:solidFill>
                <a:srgbClr val="005CA5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 b="0" i="0"/>
            </a:pPr>
            <a:r>
              <a:rPr sz="2800" b="1" i="1"/>
              <a:t>Dispersion &amp; Chromaticity I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4294967295"/>
          </p:nvPr>
        </p:nvSpPr>
        <p:spPr>
          <a:xfrm>
            <a:off x="8305800" y="6304280"/>
            <a:ext cx="609600" cy="3454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l" defTabSz="457200">
              <a:defRPr sz="1600" i="1">
                <a:solidFill>
                  <a:srgbClr val="005C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fld id="{86CB4B4D-7CA3-9044-876B-883B54F8677D}" type="slidenum">
              <a:rPr sz="1600" i="1">
                <a:solidFill>
                  <a:srgbClr val="005CA5"/>
                </a:solidFill>
              </a:rPr>
              <a:t>9</a:t>
            </a:fld>
            <a:endParaRPr sz="1600" i="1">
              <a:solidFill>
                <a:srgbClr val="005CA5"/>
              </a:solidFill>
            </a:endParaRP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54864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 i="0"/>
            </a:pPr>
            <a:r>
              <a:rPr sz="2200" i="1"/>
              <a:t>Off-momentum particles couple motion to energy</a:t>
            </a:r>
          </a:p>
          <a:p>
            <a:pPr lvl="0">
              <a:lnSpc>
                <a:spcPct val="90000"/>
              </a:lnSpc>
              <a:defRPr sz="1800" i="0"/>
            </a:pPr>
            <a:endParaRPr sz="2200" i="1"/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Linear lattice chromaticity:</a:t>
            </a:r>
            <a:endParaRPr sz="1600" i="1">
              <a:solidFill>
                <a:srgbClr val="5FBB46"/>
              </a:solidFill>
            </a:endParaRP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energy-dependent tune could cross nonlinear resonance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no loss of integrability (assuming linear RF bucket/coasting beam)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Linear lattice dispersion: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large dispersion can cause large beam size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Potential problems for elliptic potential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unequal tunes violates the Bertrand-Darboux equation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dispersion violates the equal beta function requirement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endParaRPr sz="1600" i="1">
              <a:solidFill>
                <a:srgbClr val="5FBB4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1800" i="0"/>
            </a:pPr>
            <a:r>
              <a:rPr i="1">
                <a:solidFill>
                  <a:srgbClr val="005CA5"/>
                </a:solidFill>
              </a:rPr>
              <a:t>Conclusions: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defocussing quadratic perturbation due to differing chromaticities</a:t>
            </a:r>
          </a:p>
          <a:p>
            <a:pPr marL="1143000" lvl="2" indent="-228600">
              <a:lnSpc>
                <a:spcPct val="90000"/>
              </a:lnSpc>
              <a:spcBef>
                <a:spcPts val="300"/>
              </a:spcBef>
              <a:defRPr sz="1800" i="0"/>
            </a:pPr>
            <a:r>
              <a:rPr sz="1600" i="1">
                <a:solidFill>
                  <a:srgbClr val="5FBB46"/>
                </a:solidFill>
              </a:rPr>
              <a:t>already have large tune spreads — no need to remove all the chromaticity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On-screen Show (4:3)</PresentationFormat>
  <Paragraphs>239</Paragraphs>
  <Slides>30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Avenir Roman</vt:lpstr>
      <vt:lpstr>Calibri</vt:lpstr>
      <vt:lpstr>Century Gothic</vt:lpstr>
      <vt:lpstr>Helvetica</vt:lpstr>
      <vt:lpstr>Default</vt:lpstr>
      <vt:lpstr>Chromatic and Space Charge Effects      in Nonlinear Integrable Optics</vt:lpstr>
      <vt:lpstr>Outline</vt:lpstr>
      <vt:lpstr>Crash Survey of Integrable Optics</vt:lpstr>
      <vt:lpstr>The properties of linear strong focusing</vt:lpstr>
      <vt:lpstr>Additional stability from nonlinear integrable optics</vt:lpstr>
      <vt:lpstr>Conditions for Integrability</vt:lpstr>
      <vt:lpstr>Nonlinearities suppress parametric resonances</vt:lpstr>
      <vt:lpstr>Dispersion &amp; Chromaticity</vt:lpstr>
      <vt:lpstr>Dispersion &amp; Chromaticity I</vt:lpstr>
      <vt:lpstr>Single-turn Map</vt:lpstr>
      <vt:lpstr>Single-turn Map</vt:lpstr>
      <vt:lpstr>Dispersion &amp; Chromaticity II</vt:lpstr>
      <vt:lpstr>Dispersion &amp; Chromaticity III</vt:lpstr>
      <vt:lpstr>Space Charge &amp; Invariants</vt:lpstr>
      <vt:lpstr>Presence of Space Charge Changes Distribution</vt:lpstr>
      <vt:lpstr>Presence of Space Charge Changes Distribution</vt:lpstr>
      <vt:lpstr>Presence of Space Charge Changes Distribution</vt:lpstr>
      <vt:lpstr>But the transverse beam distribution is static…</vt:lpstr>
      <vt:lpstr>What’s going on?</vt:lpstr>
      <vt:lpstr>What’s going on?</vt:lpstr>
      <vt:lpstr>Future Work</vt:lpstr>
      <vt:lpstr>Thank you for your attention</vt:lpstr>
      <vt:lpstr>Digression on Lie Operators</vt:lpstr>
      <vt:lpstr>When are sextupoles optically transparent?</vt:lpstr>
      <vt:lpstr>When are sextupoles optically transparent?</vt:lpstr>
      <vt:lpstr>When are sextupoles optically transparent?</vt:lpstr>
      <vt:lpstr>The horror… </vt:lpstr>
      <vt:lpstr>… the horror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Chromatic and Space Charge Effects      in Nonlinear Integrable Optics</dc:title>
  <dc:creator>David Bruhwiler</dc:creator>
  <cp:lastModifiedBy>David Bruhwiler</cp:lastModifiedBy>
  <cp:revision>2</cp:revision>
  <dcterms:modified xsi:type="dcterms:W3CDTF">2014-11-14T17:19:31Z</dcterms:modified>
</cp:coreProperties>
</file>