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44"/>
  </p:notesMasterIdLst>
  <p:handoutMasterIdLst>
    <p:handoutMasterId r:id="rId45"/>
  </p:handoutMasterIdLst>
  <p:sldIdLst>
    <p:sldId id="265" r:id="rId3"/>
    <p:sldId id="267" r:id="rId4"/>
    <p:sldId id="268" r:id="rId5"/>
    <p:sldId id="269" r:id="rId6"/>
    <p:sldId id="270" r:id="rId7"/>
    <p:sldId id="271" r:id="rId8"/>
    <p:sldId id="295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313" r:id="rId18"/>
    <p:sldId id="323" r:id="rId19"/>
    <p:sldId id="324" r:id="rId20"/>
    <p:sldId id="284" r:id="rId21"/>
    <p:sldId id="310" r:id="rId22"/>
    <p:sldId id="286" r:id="rId23"/>
    <p:sldId id="311" r:id="rId24"/>
    <p:sldId id="296" r:id="rId25"/>
    <p:sldId id="302" r:id="rId26"/>
    <p:sldId id="297" r:id="rId27"/>
    <p:sldId id="303" r:id="rId28"/>
    <p:sldId id="304" r:id="rId29"/>
    <p:sldId id="305" r:id="rId30"/>
    <p:sldId id="306" r:id="rId31"/>
    <p:sldId id="287" r:id="rId32"/>
    <p:sldId id="307" r:id="rId33"/>
    <p:sldId id="308" r:id="rId34"/>
    <p:sldId id="320" r:id="rId35"/>
    <p:sldId id="325" r:id="rId36"/>
    <p:sldId id="316" r:id="rId37"/>
    <p:sldId id="317" r:id="rId38"/>
    <p:sldId id="318" r:id="rId39"/>
    <p:sldId id="309" r:id="rId40"/>
    <p:sldId id="322" r:id="rId41"/>
    <p:sldId id="315" r:id="rId42"/>
    <p:sldId id="319" r:id="rId43"/>
  </p:sldIdLst>
  <p:sldSz cx="9144000" cy="6858000" type="screen4x3"/>
  <p:notesSz cx="6400800" cy="86868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88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434340"/>
          </a:xfrm>
          <a:prstGeom prst="rect">
            <a:avLst/>
          </a:prstGeom>
        </p:spPr>
        <p:txBody>
          <a:bodyPr vert="horz" lIns="86209" tIns="43105" rIns="86209" bIns="431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434340"/>
          </a:xfrm>
          <a:prstGeom prst="rect">
            <a:avLst/>
          </a:prstGeom>
        </p:spPr>
        <p:txBody>
          <a:bodyPr vert="horz" wrap="square" lIns="86209" tIns="43105" rIns="86209" bIns="43105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Helvetica" pitchFamily="124" charset="0"/>
              </a:defRPr>
            </a:lvl1pPr>
          </a:lstStyle>
          <a:p>
            <a:fld id="{5FAE75EA-AA12-47CE-A20E-F02532458A52}" type="datetimeFigureOut">
              <a:rPr lang="en-US"/>
              <a:pPr/>
              <a:t>12/5/2014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250953"/>
            <a:ext cx="2773680" cy="434340"/>
          </a:xfrm>
          <a:prstGeom prst="rect">
            <a:avLst/>
          </a:prstGeom>
        </p:spPr>
        <p:txBody>
          <a:bodyPr vert="horz" lIns="86209" tIns="43105" rIns="86209" bIns="431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25639" y="8250953"/>
            <a:ext cx="2773680" cy="434340"/>
          </a:xfrm>
          <a:prstGeom prst="rect">
            <a:avLst/>
          </a:prstGeom>
        </p:spPr>
        <p:txBody>
          <a:bodyPr vert="horz" wrap="square" lIns="86209" tIns="43105" rIns="86209" bIns="43105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Helvetica" pitchFamily="124" charset="0"/>
              </a:defRPr>
            </a:lvl1pPr>
          </a:lstStyle>
          <a:p>
            <a:fld id="{1904A9D5-0DFE-4208-9352-5CC23D423B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744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434340"/>
          </a:xfrm>
          <a:prstGeom prst="rect">
            <a:avLst/>
          </a:prstGeom>
        </p:spPr>
        <p:txBody>
          <a:bodyPr vert="horz" lIns="86209" tIns="43105" rIns="86209" bIns="431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434340"/>
          </a:xfrm>
          <a:prstGeom prst="rect">
            <a:avLst/>
          </a:prstGeom>
        </p:spPr>
        <p:txBody>
          <a:bodyPr vert="horz" wrap="square" lIns="86209" tIns="43105" rIns="86209" bIns="43105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Helvetica" pitchFamily="124" charset="0"/>
              </a:defRPr>
            </a:lvl1pPr>
          </a:lstStyle>
          <a:p>
            <a:fld id="{43B486C1-9685-40F9-98AD-63BC1154016F}" type="datetimeFigureOut">
              <a:rPr lang="en-US"/>
              <a:pPr/>
              <a:t>12/5/2014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8700" y="652463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209" tIns="43105" rIns="86209" bIns="43105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40080" y="4126231"/>
            <a:ext cx="5120640" cy="3909060"/>
          </a:xfrm>
          <a:prstGeom prst="rect">
            <a:avLst/>
          </a:prstGeom>
        </p:spPr>
        <p:txBody>
          <a:bodyPr vert="horz" lIns="86209" tIns="43105" rIns="86209" bIns="43105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953"/>
            <a:ext cx="2773680" cy="434340"/>
          </a:xfrm>
          <a:prstGeom prst="rect">
            <a:avLst/>
          </a:prstGeom>
        </p:spPr>
        <p:txBody>
          <a:bodyPr vert="horz" lIns="86209" tIns="43105" rIns="86209" bIns="431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639" y="8250953"/>
            <a:ext cx="2773680" cy="434340"/>
          </a:xfrm>
          <a:prstGeom prst="rect">
            <a:avLst/>
          </a:prstGeom>
        </p:spPr>
        <p:txBody>
          <a:bodyPr vert="horz" wrap="square" lIns="86209" tIns="43105" rIns="86209" bIns="43105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Helvetica" pitchFamily="124" charset="0"/>
              </a:defRPr>
            </a:lvl1pPr>
          </a:lstStyle>
          <a:p>
            <a:fld id="{93DBB082-85AB-45EA-B08B-69262426BA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519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67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5 and 12 Dec 2014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198149-527A-4869-A14E-9BB88ACF47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82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09969-9BE7-45EE-ADC4-473149C4B2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7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09969-9BE7-45EE-ADC4-473149C4B2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6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5 and 12 Dec 2014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F3EDC0A6-16D1-4C2C-889A-7897F62351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3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5 and 12 Dec 2014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F6B3A9CF-1E94-4969-B37D-41863D7AE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9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5 and 12 Dec 2014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5B30D-8A83-4399-9F39-BCEF7BA473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87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5 and 12 Dec 2014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32F06-B1A7-4069-8440-9EBC956955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33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28FE6-92A7-4B3B-B306-3E13644B33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16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E49D29-D4ED-46DF-A680-02DE486BF1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B358BDA2-E175-4C2A-86C8-6CB93834415B}" type="datetime1">
              <a:rPr lang="en-US"/>
              <a:pPr/>
              <a:t>12/5/2014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7A045C97-2D67-4159-9A33-8235F4FBD09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79" r:id="rId4"/>
    <p:sldLayoutId id="2147484080" r:id="rId5"/>
    <p:sldLayoutId id="2147484081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7B0AE27F-BC03-454B-A0AE-1CD74A851EF5}" type="datetime1">
              <a:rPr lang="en-US"/>
              <a:pPr/>
              <a:t>12/5/2014</a:t>
            </a:fld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B3DDB556-3DD7-4CCF-921D-592E713507CD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pitchFamily="124" charset="0"/>
              </a:rPr>
              <a:t>The </a:t>
            </a:r>
            <a:br>
              <a:rPr lang="en-US" dirty="0" smtClean="0">
                <a:latin typeface="Helvetica" pitchFamily="124" charset="0"/>
              </a:rPr>
            </a:br>
            <a:r>
              <a:rPr lang="en-US" dirty="0" smtClean="0">
                <a:latin typeface="Helvetica" pitchFamily="124" charset="0"/>
              </a:rPr>
              <a:t>Long-Baseline Neutrino Facility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pitchFamily="124" charset="0"/>
              </a:rPr>
              <a:t>Jim Strait, LBNE Project Director</a:t>
            </a:r>
          </a:p>
          <a:p>
            <a:r>
              <a:rPr lang="en-US" dirty="0">
                <a:latin typeface="Helvetica" pitchFamily="124" charset="0"/>
              </a:rPr>
              <a:t>Open meeting for the scientific community to form </a:t>
            </a:r>
            <a:r>
              <a:rPr lang="en-US" dirty="0" smtClean="0">
                <a:latin typeface="Helvetica" pitchFamily="124" charset="0"/>
              </a:rPr>
              <a:t>LBNF</a:t>
            </a:r>
          </a:p>
          <a:p>
            <a:r>
              <a:rPr lang="en-US" dirty="0" smtClean="0">
                <a:latin typeface="Helvetica" pitchFamily="124" charset="0"/>
              </a:rPr>
              <a:t>5 December 2014 (CERN)</a:t>
            </a:r>
          </a:p>
          <a:p>
            <a:r>
              <a:rPr lang="en-US" dirty="0" smtClean="0">
                <a:latin typeface="Helvetica" pitchFamily="124" charset="0"/>
              </a:rPr>
              <a:t>12 December 2014 (Fermilab)</a:t>
            </a:r>
          </a:p>
          <a:p>
            <a:endParaRPr lang="en-US" dirty="0" smtClean="0">
              <a:latin typeface="Helvetica" pitchFamily="12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SBN Program Development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sz="2000" dirty="0">
                <a:latin typeface="Helvetica" charset="0"/>
              </a:rPr>
              <a:t>International partnership of </a:t>
            </a:r>
            <a:r>
              <a:rPr lang="en-US" sz="2000" dirty="0" smtClean="0">
                <a:latin typeface="Helvetica" charset="0"/>
              </a:rPr>
              <a:t>the three </a:t>
            </a:r>
            <a:r>
              <a:rPr lang="en-US" sz="2000" dirty="0">
                <a:latin typeface="Helvetica" charset="0"/>
              </a:rPr>
              <a:t>collaborations developing joint proposal for submission to January 2015 PAC </a:t>
            </a:r>
            <a:r>
              <a:rPr lang="en-US" sz="2000" dirty="0" smtClean="0">
                <a:latin typeface="Helvetica" charset="0"/>
              </a:rPr>
              <a:t>meeting</a:t>
            </a:r>
          </a:p>
          <a:p>
            <a:pPr lvl="1"/>
            <a:r>
              <a:rPr lang="en-US" sz="1600" dirty="0" smtClean="0">
                <a:latin typeface="Helvetica" charset="0"/>
              </a:rPr>
              <a:t>More than 40 </a:t>
            </a:r>
            <a:r>
              <a:rPr lang="en-US" sz="1600" dirty="0">
                <a:latin typeface="Helvetica" charset="0"/>
              </a:rPr>
              <a:t>institutions </a:t>
            </a:r>
            <a:r>
              <a:rPr lang="en-US" sz="1600" dirty="0" smtClean="0">
                <a:latin typeface="Helvetica" charset="0"/>
              </a:rPr>
              <a:t>from 5 countries including 4 DOE labs and CER</a:t>
            </a:r>
          </a:p>
          <a:p>
            <a:pPr lvl="1"/>
            <a:r>
              <a:rPr lang="en-US" sz="1600" dirty="0" smtClean="0">
                <a:latin typeface="Helvetica" charset="0"/>
              </a:rPr>
              <a:t>Strong support from US DOE and NSF, INFN, and CERN.  Additional support requests to  CH NSF and UK STFC</a:t>
            </a:r>
          </a:p>
          <a:p>
            <a:r>
              <a:rPr lang="en-US" sz="2000" dirty="0" smtClean="0">
                <a:latin typeface="Helvetica" charset="0"/>
              </a:rPr>
              <a:t>Very Fast </a:t>
            </a:r>
            <a:r>
              <a:rPr lang="en-US" sz="2000" dirty="0">
                <a:latin typeface="Helvetica" charset="0"/>
              </a:rPr>
              <a:t>timeline</a:t>
            </a:r>
          </a:p>
          <a:p>
            <a:pPr marL="457200" lvl="1" indent="0">
              <a:buNone/>
            </a:pPr>
            <a:r>
              <a:rPr lang="en-US" sz="1800" dirty="0">
                <a:latin typeface="Helvetica" charset="0"/>
              </a:rPr>
              <a:t>2014 – </a:t>
            </a:r>
            <a:r>
              <a:rPr lang="en-US" sz="1800" dirty="0" smtClean="0">
                <a:latin typeface="Helvetica" charset="0"/>
              </a:rPr>
              <a:t>Proposal preparation initial design and logistics</a:t>
            </a:r>
          </a:p>
          <a:p>
            <a:pPr marL="457200" lvl="1" indent="0">
              <a:buNone/>
            </a:pPr>
            <a:r>
              <a:rPr lang="en-US" sz="1800" dirty="0">
                <a:latin typeface="Helvetica" charset="0"/>
              </a:rPr>
              <a:t>2014 – </a:t>
            </a:r>
            <a:r>
              <a:rPr lang="en-US" sz="1800" dirty="0" smtClean="0">
                <a:latin typeface="Helvetica" charset="0"/>
              </a:rPr>
              <a:t>Civil construction start, near detector design, T600 refurbishing</a:t>
            </a:r>
          </a:p>
          <a:p>
            <a:pPr marL="457200" lvl="1" indent="0">
              <a:buNone/>
            </a:pPr>
            <a:r>
              <a:rPr lang="en-US" sz="1800" dirty="0" smtClean="0">
                <a:latin typeface="Helvetica" charset="0"/>
              </a:rPr>
              <a:t>2016 </a:t>
            </a:r>
            <a:r>
              <a:rPr lang="en-US" sz="1800" dirty="0">
                <a:latin typeface="Helvetica" charset="0"/>
              </a:rPr>
              <a:t>– Civil construction </a:t>
            </a:r>
            <a:r>
              <a:rPr lang="en-US" sz="1800" dirty="0" smtClean="0">
                <a:latin typeface="Helvetica" charset="0"/>
              </a:rPr>
              <a:t>complete, </a:t>
            </a:r>
            <a:r>
              <a:rPr lang="en-US" sz="1800" dirty="0">
                <a:latin typeface="Helvetica" charset="0"/>
              </a:rPr>
              <a:t>near detector </a:t>
            </a:r>
            <a:r>
              <a:rPr lang="en-US" sz="1800" dirty="0" smtClean="0">
                <a:latin typeface="Helvetica" charset="0"/>
              </a:rPr>
              <a:t>construction, </a:t>
            </a:r>
            <a:r>
              <a:rPr lang="en-US" sz="1800" dirty="0">
                <a:latin typeface="Helvetica" charset="0"/>
              </a:rPr>
              <a:t>T600 refurbishing</a:t>
            </a:r>
          </a:p>
          <a:p>
            <a:pPr marL="457200" lvl="1" indent="0">
              <a:buNone/>
            </a:pPr>
            <a:r>
              <a:rPr lang="en-US" sz="1800" dirty="0" smtClean="0">
                <a:latin typeface="Helvetica" charset="0"/>
              </a:rPr>
              <a:t>2017 </a:t>
            </a:r>
            <a:r>
              <a:rPr lang="en-US" sz="1800" dirty="0">
                <a:latin typeface="Helvetica" charset="0"/>
              </a:rPr>
              <a:t>– D</a:t>
            </a:r>
            <a:r>
              <a:rPr lang="en-US" sz="1800" dirty="0" smtClean="0">
                <a:latin typeface="Helvetica" charset="0"/>
              </a:rPr>
              <a:t>etector installation</a:t>
            </a:r>
            <a:endParaRPr lang="en-US" sz="1800" dirty="0">
              <a:latin typeface="Helvetica" charset="0"/>
            </a:endParaRPr>
          </a:p>
          <a:p>
            <a:pPr marL="457200" lvl="1" indent="0">
              <a:buNone/>
            </a:pPr>
            <a:r>
              <a:rPr lang="en-US" sz="1800" dirty="0">
                <a:latin typeface="Helvetica" charset="0"/>
              </a:rPr>
              <a:t>2018 – Beam operations with all three </a:t>
            </a:r>
            <a:r>
              <a:rPr lang="en-US" sz="1800" dirty="0" smtClean="0">
                <a:latin typeface="Helvetica" charset="0"/>
              </a:rPr>
              <a:t>detectors</a:t>
            </a:r>
          </a:p>
          <a:p>
            <a:r>
              <a:rPr lang="en-US" sz="2000" dirty="0" smtClean="0">
                <a:latin typeface="Helvetica" charset="0"/>
              </a:rPr>
              <a:t>Support expected from US DOE, US NSF, INFN and CERN. </a:t>
            </a:r>
          </a:p>
          <a:p>
            <a:pPr marL="457200" lvl="1" indent="0">
              <a:buNone/>
            </a:pPr>
            <a:endParaRPr lang="en-US" sz="1600" dirty="0" smtClean="0">
              <a:latin typeface="Helvetica" charset="0"/>
            </a:endParaRPr>
          </a:p>
          <a:p>
            <a:pPr marL="457200" lvl="1" indent="0">
              <a:buNone/>
            </a:pPr>
            <a:endParaRPr lang="en-US" sz="16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39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Additional Possible Experiments in the Booster Beam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32854" y="862071"/>
            <a:ext cx="4157792" cy="2945589"/>
            <a:chOff x="132854" y="862071"/>
            <a:chExt cx="4157792" cy="2945589"/>
          </a:xfrm>
        </p:grpSpPr>
        <p:sp>
          <p:nvSpPr>
            <p:cNvPr id="22" name="TextBox 21"/>
            <p:cNvSpPr txBox="1"/>
            <p:nvPr/>
          </p:nvSpPr>
          <p:spPr>
            <a:xfrm>
              <a:off x="132854" y="2884330"/>
              <a:ext cx="415779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ANNIE:  Measure </a:t>
              </a:r>
              <a:r>
                <a:rPr lang="en-US" sz="1800" dirty="0" smtClean="0">
                  <a:latin typeface="Symbol" panose="05050102010706020507" pitchFamily="18" charset="2"/>
                </a:rPr>
                <a:t>n</a:t>
              </a:r>
              <a:r>
                <a:rPr lang="en-US" sz="1800" dirty="0" smtClean="0"/>
                <a:t>-induced backgrounds relevant for large water detectors using an Optical Time Projection </a:t>
              </a:r>
              <a:r>
                <a:rPr lang="en-US" sz="1800" dirty="0"/>
                <a:t>Chamber </a:t>
              </a:r>
              <a:r>
                <a:rPr lang="en-US" sz="1800" dirty="0" smtClean="0"/>
                <a:t>in BNB </a:t>
              </a:r>
              <a:endParaRPr lang="en-US" sz="1800" dirty="0"/>
            </a:p>
          </p:txBody>
        </p:sp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97" y="862071"/>
              <a:ext cx="2620082" cy="2056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4477051" y="981526"/>
            <a:ext cx="4666949" cy="2369821"/>
            <a:chOff x="4477051" y="665434"/>
            <a:chExt cx="4666949" cy="2369821"/>
          </a:xfrm>
        </p:grpSpPr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2682" y="665434"/>
              <a:ext cx="2458022" cy="1621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7051" y="1018846"/>
              <a:ext cx="2481375" cy="121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4986208" y="2388924"/>
              <a:ext cx="415779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Short-baseline </a:t>
              </a:r>
              <a:r>
                <a:rPr lang="en-US" sz="1800" dirty="0" smtClean="0">
                  <a:latin typeface="Symbol" panose="05050102010706020507" pitchFamily="18" charset="2"/>
                </a:rPr>
                <a:t>n</a:t>
              </a:r>
              <a:r>
                <a:rPr lang="en-US" sz="1800" baseline="-25000" dirty="0" smtClean="0">
                  <a:latin typeface="Symbol" panose="05050102010706020507" pitchFamily="18" charset="2"/>
                </a:rPr>
                <a:t>m</a:t>
              </a:r>
              <a:r>
                <a:rPr lang="en-US" sz="1800" dirty="0" smtClean="0"/>
                <a:t>-disappearance measurement in BNB (NESSiE)</a:t>
              </a:r>
              <a:endParaRPr lang="en-US" sz="18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8509" y="2748920"/>
            <a:ext cx="497941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i="1" dirty="0" smtClean="0"/>
              <a:t>UK, US </a:t>
            </a:r>
            <a:endParaRPr lang="en-US" sz="11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4445684" y="997534"/>
            <a:ext cx="1999040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i="1" dirty="0" smtClean="0"/>
              <a:t>Croatia, Italy, Russia, Switzerland</a:t>
            </a:r>
            <a:endParaRPr lang="en-US" sz="110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936987" y="3646311"/>
            <a:ext cx="7315200" cy="2693624"/>
            <a:chOff x="936987" y="3646311"/>
            <a:chExt cx="7315200" cy="2693624"/>
          </a:xfrm>
        </p:grpSpPr>
        <p:grpSp>
          <p:nvGrpSpPr>
            <p:cNvPr id="8" name="Group 7"/>
            <p:cNvGrpSpPr/>
            <p:nvPr/>
          </p:nvGrpSpPr>
          <p:grpSpPr>
            <a:xfrm>
              <a:off x="936987" y="3646311"/>
              <a:ext cx="7315200" cy="2693624"/>
              <a:chOff x="936987" y="3646311"/>
              <a:chExt cx="7315200" cy="269362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936987" y="3646311"/>
                <a:ext cx="7315200" cy="2693624"/>
                <a:chOff x="0" y="3670300"/>
                <a:chExt cx="7315200" cy="2613490"/>
              </a:xfrm>
            </p:grpSpPr>
            <p:sp>
              <p:nvSpPr>
                <p:cNvPr id="11" name="TextBox 10"/>
                <p:cNvSpPr txBox="1"/>
                <p:nvPr/>
              </p:nvSpPr>
              <p:spPr>
                <a:xfrm>
                  <a:off x="0" y="5925445"/>
                  <a:ext cx="7315200" cy="3583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 smtClean="0"/>
                    <a:t>Calibrate LAr TPC response to low-energy neutrinos with stopped pion beam </a:t>
                  </a:r>
                  <a:endParaRPr lang="en-US" sz="1800" dirty="0"/>
                </a:p>
              </p:txBody>
            </p:sp>
            <p:grpSp>
              <p:nvGrpSpPr>
                <p:cNvPr id="12" name="Group 11"/>
                <p:cNvGrpSpPr/>
                <p:nvPr/>
              </p:nvGrpSpPr>
              <p:grpSpPr>
                <a:xfrm>
                  <a:off x="368385" y="3670300"/>
                  <a:ext cx="6515015" cy="2338926"/>
                  <a:chOff x="368385" y="3670300"/>
                  <a:chExt cx="6515015" cy="2338926"/>
                </a:xfrm>
              </p:grpSpPr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368385" y="4137106"/>
                    <a:ext cx="6338960" cy="1872120"/>
                    <a:chOff x="368385" y="4012927"/>
                    <a:chExt cx="6338960" cy="1872120"/>
                  </a:xfrm>
                </p:grpSpPr>
                <p:grpSp>
                  <p:nvGrpSpPr>
                    <p:cNvPr id="15" name="Group 14"/>
                    <p:cNvGrpSpPr/>
                    <p:nvPr/>
                  </p:nvGrpSpPr>
                  <p:grpSpPr>
                    <a:xfrm>
                      <a:off x="4874734" y="4012927"/>
                      <a:ext cx="1832611" cy="1872120"/>
                      <a:chOff x="4829578" y="1890595"/>
                      <a:chExt cx="1832611" cy="1872120"/>
                    </a:xfrm>
                  </p:grpSpPr>
                  <p:pic>
                    <p:nvPicPr>
                      <p:cNvPr id="17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9578" y="1890595"/>
                        <a:ext cx="1832611" cy="1872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sp>
                    <p:nvSpPr>
                      <p:cNvPr id="18" name="Rectangle 17"/>
                      <p:cNvSpPr/>
                      <p:nvPr/>
                    </p:nvSpPr>
                    <p:spPr>
                      <a:xfrm>
                        <a:off x="6163733" y="2269067"/>
                        <a:ext cx="180623" cy="19191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pic>
                  <p:nvPicPr>
                    <p:cNvPr id="16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68385" y="4046619"/>
                      <a:ext cx="5139352" cy="18071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14" name="Rectangle 13"/>
                  <p:cNvSpPr/>
                  <p:nvPr/>
                </p:nvSpPr>
                <p:spPr>
                  <a:xfrm>
                    <a:off x="6756400" y="3670300"/>
                    <a:ext cx="127000" cy="1714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0" name="TextBox 9"/>
              <p:cNvSpPr txBox="1"/>
              <p:nvPr/>
            </p:nvSpPr>
            <p:spPr>
              <a:xfrm>
                <a:off x="6460278" y="3747173"/>
                <a:ext cx="106819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/>
                  <a:t>CAPTAIN</a:t>
                </a:r>
                <a:endParaRPr lang="en-US" sz="1800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7599396" y="4348230"/>
              <a:ext cx="309702" cy="1692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i="1" dirty="0" smtClean="0"/>
                <a:t>US 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6939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Increasing beam intensity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dirty="0" smtClean="0"/>
              <a:t>Upgrades to the Main Injector and Recycler done as part of the NOvA construction will enable doubling the NuMI beam power to 700 kW</a:t>
            </a:r>
          </a:p>
          <a:p>
            <a:pPr lvl="1"/>
            <a:r>
              <a:rPr lang="en-US" dirty="0" smtClean="0"/>
              <a:t>Convert Recycler to proton-stacking ring</a:t>
            </a:r>
          </a:p>
          <a:p>
            <a:pPr lvl="1"/>
            <a:r>
              <a:rPr lang="en-US" dirty="0" smtClean="0"/>
              <a:t>Increase Main Injector ramp rate </a:t>
            </a:r>
            <a:endParaRPr lang="en-US" dirty="0"/>
          </a:p>
          <a:p>
            <a:pPr lvl="1"/>
            <a:r>
              <a:rPr lang="en-US" dirty="0" smtClean="0"/>
              <a:t>~10% increase in intensity per pulse</a:t>
            </a:r>
          </a:p>
          <a:p>
            <a:r>
              <a:rPr lang="en-US" dirty="0" smtClean="0"/>
              <a:t>Proton Improvement Plan (PIP) to increase proton flux from Booster to the Main Injector</a:t>
            </a:r>
          </a:p>
          <a:p>
            <a:pPr lvl="1"/>
            <a:r>
              <a:rPr lang="en-US" dirty="0" smtClean="0"/>
              <a:t>Refurbish Booster RF system:  7.5 → 15 Hz beam operation</a:t>
            </a:r>
          </a:p>
          <a:p>
            <a:pPr lvl="1"/>
            <a:r>
              <a:rPr lang="en-US" dirty="0" smtClean="0"/>
              <a:t>Upgrades to Linac and Booster for higher reliability</a:t>
            </a:r>
            <a:endParaRPr lang="en-US" dirty="0"/>
          </a:p>
          <a:p>
            <a:r>
              <a:rPr lang="en-US" dirty="0" smtClean="0"/>
              <a:t>Combined upgrades will deliver 700 kW to NOvA and increase the intensity of the Booster Neutrino Beam.</a:t>
            </a:r>
          </a:p>
        </p:txBody>
      </p:sp>
    </p:spTree>
    <p:extLst>
      <p:ext uri="{BB962C8B-B14F-4D97-AF65-F5344CB8AC3E}">
        <p14:creationId xmlns:p14="http://schemas.microsoft.com/office/powerpoint/2010/main" val="396939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1"/>
            <a:ext cx="9144000" cy="628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61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Proton Improvement Plan II (PIP-II)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78933"/>
            <a:ext cx="4557390" cy="410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87865" y="908754"/>
            <a:ext cx="8229600" cy="5334000"/>
          </a:xfrm>
        </p:spPr>
        <p:txBody>
          <a:bodyPr/>
          <a:lstStyle/>
          <a:p>
            <a:r>
              <a:rPr lang="en-US" sz="2000" dirty="0" smtClean="0"/>
              <a:t>Goal is to increase Main Injector beam power to 1.2 MW.</a:t>
            </a:r>
          </a:p>
          <a:p>
            <a:pPr lvl="1"/>
            <a:r>
              <a:rPr lang="en-US" sz="2000" dirty="0" smtClean="0"/>
              <a:t>Replace the existing 400 MeV linac with a new 800 MeV superconducting linac =&gt; 50% increase in Booster intensity.</a:t>
            </a:r>
          </a:p>
          <a:p>
            <a:pPr lvl="1"/>
            <a:r>
              <a:rPr lang="en-US" sz="2000" dirty="0" smtClean="0"/>
              <a:t>Shorten Main Injector cycle time 1.33 → 1.2 sec.</a:t>
            </a:r>
          </a:p>
          <a:p>
            <a:r>
              <a:rPr lang="en-US" sz="2000" dirty="0" smtClean="0"/>
              <a:t>Build this concurrently with LBNF</a:t>
            </a:r>
            <a:br>
              <a:rPr lang="en-US" sz="2000" dirty="0" smtClean="0"/>
            </a:br>
            <a:r>
              <a:rPr lang="en-US" sz="2000" dirty="0" smtClean="0"/>
              <a:t>=&gt; 1.2 MW to LBNF from t = 0.</a:t>
            </a:r>
          </a:p>
          <a:p>
            <a:r>
              <a:rPr lang="en-US" sz="2000" dirty="0" smtClean="0"/>
              <a:t>This plan is based on well-</a:t>
            </a:r>
            <a:br>
              <a:rPr lang="en-US" sz="2000" dirty="0" smtClean="0"/>
            </a:br>
            <a:r>
              <a:rPr lang="en-US" sz="2000" dirty="0" smtClean="0"/>
              <a:t>developed SRF technology.</a:t>
            </a:r>
          </a:p>
          <a:p>
            <a:r>
              <a:rPr lang="en-US" sz="2000" dirty="0" smtClean="0"/>
              <a:t>Developing an international</a:t>
            </a:r>
            <a:br>
              <a:rPr lang="en-US" sz="2000" dirty="0" smtClean="0"/>
            </a:br>
            <a:r>
              <a:rPr lang="en-US" sz="2000" dirty="0" smtClean="0"/>
              <a:t>partnership for its construction</a:t>
            </a:r>
          </a:p>
          <a:p>
            <a:r>
              <a:rPr lang="en-US" sz="2000" dirty="0" smtClean="0"/>
              <a:t>Strong support from DOE </a:t>
            </a:r>
            <a:br>
              <a:rPr lang="en-US" sz="2000" dirty="0" smtClean="0"/>
            </a:br>
            <a:r>
              <a:rPr lang="en-US" sz="2000" dirty="0" smtClean="0"/>
              <a:t>and P5</a:t>
            </a:r>
            <a:br>
              <a:rPr lang="en-US" sz="2000" dirty="0" smtClean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961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Flexible Platform for the Future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11935" y="889917"/>
            <a:ext cx="4487443" cy="2835416"/>
          </a:xfrm>
        </p:spPr>
        <p:txBody>
          <a:bodyPr/>
          <a:lstStyle/>
          <a:p>
            <a:r>
              <a:rPr lang="en-US" sz="2000" dirty="0" smtClean="0"/>
              <a:t>Future </a:t>
            </a:r>
            <a:r>
              <a:rPr lang="en-US" sz="2000" dirty="0"/>
              <a:t>upgrade would provide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&gt; </a:t>
            </a:r>
            <a:r>
              <a:rPr lang="en-US" sz="2000" dirty="0"/>
              <a:t>2 MW to </a:t>
            </a:r>
            <a:r>
              <a:rPr lang="en-US" sz="2000" dirty="0" smtClean="0"/>
              <a:t>LBNF</a:t>
            </a:r>
            <a:endParaRPr lang="en-US" sz="2000" dirty="0"/>
          </a:p>
          <a:p>
            <a:r>
              <a:rPr lang="en-US" sz="2000" dirty="0"/>
              <a:t>Flexibility for future </a:t>
            </a:r>
            <a:r>
              <a:rPr lang="en-US" sz="2000" dirty="0" smtClean="0"/>
              <a:t>experiments</a:t>
            </a:r>
          </a:p>
          <a:p>
            <a:pPr lvl="1"/>
            <a:r>
              <a:rPr lang="en-US" sz="2000" dirty="0" smtClean="0"/>
              <a:t>100’s kW at 800 MeV</a:t>
            </a:r>
          </a:p>
          <a:p>
            <a:pPr lvl="1"/>
            <a:r>
              <a:rPr lang="en-US" sz="2000" dirty="0" smtClean="0"/>
              <a:t>100’s kW at few GeV, depending on design of next upgrade </a:t>
            </a:r>
          </a:p>
          <a:p>
            <a:pPr lvl="1"/>
            <a:r>
              <a:rPr lang="en-US" sz="2000" dirty="0" smtClean="0"/>
              <a:t>Example shown is for 2 GeV SRF linac + new Rapid Cycling Synchrotron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59" y="889916"/>
            <a:ext cx="4045145" cy="530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61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Long-Baseline Neutrino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Fermilab is prepared to host </a:t>
            </a:r>
            <a:r>
              <a:rPr lang="en-US" dirty="0" smtClean="0"/>
              <a:t>a Long-Baseline </a:t>
            </a:r>
            <a:r>
              <a:rPr lang="en-US" dirty="0"/>
              <a:t>Neutrino </a:t>
            </a:r>
            <a:r>
              <a:rPr lang="en-US" dirty="0" smtClean="0"/>
              <a:t>Facility.  Working with international partners it will provide </a:t>
            </a:r>
            <a:r>
              <a:rPr lang="en-US" dirty="0"/>
              <a:t>the infrastructure required to carry out a </a:t>
            </a:r>
            <a:r>
              <a:rPr lang="en-US" dirty="0" smtClean="0"/>
              <a:t>world-leading long-baseline </a:t>
            </a:r>
            <a:r>
              <a:rPr lang="en-US" dirty="0"/>
              <a:t>neutrino oscillation </a:t>
            </a:r>
            <a:r>
              <a:rPr lang="en-US" dirty="0" smtClean="0"/>
              <a:t>experimental program. </a:t>
            </a:r>
          </a:p>
          <a:p>
            <a:pPr marL="0" indent="0">
              <a:buNone/>
            </a:pPr>
            <a:r>
              <a:rPr lang="en-US" dirty="0" smtClean="0"/>
              <a:t>The facilities will </a:t>
            </a:r>
            <a:r>
              <a:rPr lang="en-US" dirty="0"/>
              <a:t>include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 smtClean="0"/>
              <a:t>A neutrino beam capable of operating at 1.2 MW and upgradeable to at least 2.4 MW</a:t>
            </a:r>
          </a:p>
          <a:p>
            <a:r>
              <a:rPr lang="en-US" dirty="0" smtClean="0"/>
              <a:t>Far site infrastructure </a:t>
            </a:r>
            <a:r>
              <a:rPr lang="en-US" dirty="0"/>
              <a:t>to house a massive LAr TPC far </a:t>
            </a:r>
            <a:r>
              <a:rPr lang="en-US" dirty="0" smtClean="0"/>
              <a:t>detector 1300 km from Fermilab at the Sanford Underground Research Facility, </a:t>
            </a:r>
          </a:p>
          <a:p>
            <a:r>
              <a:rPr lang="en-US" dirty="0" smtClean="0"/>
              <a:t>Near site infrastructure to house the near detector </a:t>
            </a:r>
          </a:p>
          <a:p>
            <a:r>
              <a:rPr lang="en-US" dirty="0" smtClean="0"/>
              <a:t>Major technical infrastructure such as cryostats and cryogenic systems for LAr TPC detector(s).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LBNF Facilities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00" dirty="0" smtClean="0"/>
              <a:t>The work so far has been done mainly by the LBNE Project Team, already with significant international collaboration:</a:t>
            </a:r>
          </a:p>
          <a:p>
            <a:r>
              <a:rPr lang="en-US" sz="2200" dirty="0" smtClean="0"/>
              <a:t>Beamline:  Fermilab with collaborations with UTA, RAL, RADIATE Collaboration, CERN, US-Japan Task Force, IHEP/Beijing, and others.</a:t>
            </a:r>
          </a:p>
          <a:p>
            <a:r>
              <a:rPr lang="en-US" sz="2200" dirty="0" smtClean="0"/>
              <a:t>Conventional Facilities:  Fermilab, SURF and contractors</a:t>
            </a:r>
            <a:r>
              <a:rPr lang="en-US" sz="2200" dirty="0"/>
              <a:t>;</a:t>
            </a:r>
            <a:r>
              <a:rPr lang="en-US" sz="2200" dirty="0" smtClean="0"/>
              <a:t> collaboration initiated with LAGUNA-LBNO team</a:t>
            </a:r>
          </a:p>
          <a:p>
            <a:r>
              <a:rPr lang="en-US" sz="2200" dirty="0" smtClean="0"/>
              <a:t>Cryostat and cryogenic systems:  Fermilab; collaboration initiated with CERN and with LAGUNA-LBNO team.</a:t>
            </a:r>
          </a:p>
          <a:p>
            <a:pPr marL="0" indent="0">
              <a:buNone/>
            </a:pPr>
            <a:r>
              <a:rPr lang="en-US" sz="2200" dirty="0" smtClean="0"/>
              <a:t>The LBNF team will be built on this foundation, with expanded collaboration as this becomes a truly international program.</a:t>
            </a:r>
            <a:endParaRPr lang="en-US" sz="2200" dirty="0"/>
          </a:p>
          <a:p>
            <a:r>
              <a:rPr lang="en-US" sz="2200" dirty="0" smtClean="0"/>
              <a:t>Expanded roles for existing partners</a:t>
            </a:r>
          </a:p>
          <a:p>
            <a:r>
              <a:rPr lang="en-US" sz="2200" dirty="0" smtClean="0"/>
              <a:t>Augmented by additional partners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23509" y="1380321"/>
            <a:ext cx="2626848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i="1" dirty="0" smtClean="0"/>
              <a:t>China, Finland, Japan, Switzerland, UK, US, ... 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98335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LBNF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facilities team has been working with the scientific community to develop facilities to support the experimental program.</a:t>
            </a:r>
          </a:p>
          <a:p>
            <a:pPr lvl="1"/>
            <a:r>
              <a:rPr lang="en-US" dirty="0" smtClean="0"/>
              <a:t>Has worked for many years with the LBNE Collaboration</a:t>
            </a:r>
          </a:p>
          <a:p>
            <a:pPr lvl="1"/>
            <a:r>
              <a:rPr lang="en-US" dirty="0" smtClean="0"/>
              <a:t>During the past year, have expanded to also work with the LAGUNA-LBNO Collaboration</a:t>
            </a:r>
          </a:p>
          <a:p>
            <a:r>
              <a:rPr lang="en-US" dirty="0" smtClean="0"/>
              <a:t>The LBNF facilities team will work with the new Collaboration, which will provide scientific and technical requirements for the LBNF experiment, to design and build the facilities that will enable a world-leading long-baseline program. 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The slides that follow summarize the current facility designs on which the new LBNF facility designs will build.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86669" y="2500130"/>
            <a:ext cx="3557331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i="1" dirty="0" smtClean="0"/>
              <a:t>Armenia, Brazil, Czech Rep., India, Italy, Japan, Russia, UK, US</a:t>
            </a:r>
            <a:endParaRPr lang="en-US" sz="11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784914" y="3010339"/>
            <a:ext cx="3358548" cy="33855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i="1" dirty="0" smtClean="0"/>
              <a:t>Bulgaria, Finland, France, Germany, Greece, Italy, Japan, Poland, Romania, Russia, Spain, Switzerland, Turkey, UK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85626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/>
              <a:t>Beamline for a new Long-Baseline Neutrino Facility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 design for a new neutrino beam at Fermilab is under development in the context of the LBNE Project, which will support the new Long-Baseline Neutrino Facility.</a:t>
            </a:r>
          </a:p>
          <a:p>
            <a:r>
              <a:rPr lang="en-US" dirty="0" smtClean="0"/>
              <a:t>Directed towards the Sanford Underground Research Facility (SURF) in Lead, South Dakota, 1300 km from Fermilab.</a:t>
            </a:r>
          </a:p>
          <a:p>
            <a:r>
              <a:rPr lang="en-US" dirty="0" smtClean="0"/>
              <a:t>Beam spectrum to cover 1</a:t>
            </a:r>
            <a:r>
              <a:rPr lang="en-US" baseline="30000" dirty="0" smtClean="0"/>
              <a:t>st</a:t>
            </a:r>
            <a:r>
              <a:rPr lang="en-US" dirty="0" smtClean="0"/>
              <a:t> (2.4 GeV) and 2</a:t>
            </a:r>
            <a:r>
              <a:rPr lang="en-US" baseline="30000" dirty="0" smtClean="0"/>
              <a:t>nd</a:t>
            </a:r>
            <a:r>
              <a:rPr lang="en-US" dirty="0" smtClean="0"/>
              <a:t> (0.8 GeV) oscillation maxima =&gt; Cover 0.5 ~ 5 GeV</a:t>
            </a:r>
          </a:p>
          <a:p>
            <a:r>
              <a:rPr lang="en-US" dirty="0" smtClean="0"/>
              <a:t>All systems designed for 1.2 MW initial proton beam power.</a:t>
            </a:r>
          </a:p>
          <a:p>
            <a:r>
              <a:rPr lang="en-US" dirty="0" smtClean="0"/>
              <a:t>Facility is upgradeable to ≥2.4 MW proton </a:t>
            </a:r>
            <a:r>
              <a:rPr lang="en-US" dirty="0"/>
              <a:t>beam </a:t>
            </a:r>
            <a:r>
              <a:rPr lang="en-US" dirty="0" smtClean="0"/>
              <a:t>power.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4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pitchFamily="124" charset="0"/>
              </a:rPr>
              <a:t>Outline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pitchFamily="124" charset="0"/>
              </a:rPr>
              <a:t>Overview of the Fermilab Neutrino Program</a:t>
            </a:r>
          </a:p>
          <a:p>
            <a:r>
              <a:rPr lang="en-US" dirty="0" smtClean="0">
                <a:latin typeface="Helvetica" pitchFamily="124" charset="0"/>
              </a:rPr>
              <a:t>Increasing proton beam power:  PIP and PIP-II</a:t>
            </a:r>
          </a:p>
          <a:p>
            <a:r>
              <a:rPr lang="en-US" dirty="0" smtClean="0">
                <a:latin typeface="Helvetica" pitchFamily="124" charset="0"/>
              </a:rPr>
              <a:t>The Facilities for a long-baseline experiment</a:t>
            </a:r>
          </a:p>
          <a:p>
            <a:pPr lvl="1"/>
            <a:r>
              <a:rPr lang="en-US" dirty="0">
                <a:latin typeface="Helvetica" pitchFamily="124" charset="0"/>
              </a:rPr>
              <a:t>The facilities team for LBNF</a:t>
            </a:r>
          </a:p>
          <a:p>
            <a:pPr lvl="1"/>
            <a:r>
              <a:rPr lang="en-US" dirty="0" smtClean="0">
                <a:latin typeface="Helvetica" pitchFamily="124" charset="0"/>
              </a:rPr>
              <a:t>Neutrino Beamline</a:t>
            </a:r>
          </a:p>
          <a:p>
            <a:pPr lvl="1"/>
            <a:r>
              <a:rPr lang="en-US" dirty="0" smtClean="0">
                <a:latin typeface="Helvetica" pitchFamily="124" charset="0"/>
              </a:rPr>
              <a:t>Sanford Underground Research Facility</a:t>
            </a:r>
          </a:p>
          <a:p>
            <a:pPr lvl="1"/>
            <a:r>
              <a:rPr lang="en-US" dirty="0" smtClean="0">
                <a:latin typeface="Helvetica" pitchFamily="124" charset="0"/>
              </a:rPr>
              <a:t>Conventional Facilities at Fermilab and SURF</a:t>
            </a:r>
          </a:p>
          <a:p>
            <a:pPr lvl="1"/>
            <a:r>
              <a:rPr lang="en-US" dirty="0" smtClean="0">
                <a:latin typeface="Helvetica" pitchFamily="124" charset="0"/>
              </a:rPr>
              <a:t>Cryogenic infrastructure</a:t>
            </a:r>
          </a:p>
          <a:p>
            <a:r>
              <a:rPr lang="en-US" dirty="0" smtClean="0">
                <a:latin typeface="Helvetica" pitchFamily="124" charset="0"/>
              </a:rPr>
              <a:t>Technically limited schedule</a:t>
            </a:r>
          </a:p>
          <a:p>
            <a:r>
              <a:rPr lang="en-US" dirty="0" smtClean="0">
                <a:latin typeface="Helvetica" pitchFamily="124" charset="0"/>
              </a:rPr>
              <a:t>Summary and Conclusions</a:t>
            </a: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dirty="0"/>
              <a:t>5 and 12 Dec </a:t>
            </a:r>
            <a:r>
              <a:rPr lang="en-US" sz="900" dirty="0" smtClean="0"/>
              <a:t>2014</a:t>
            </a:r>
            <a:endParaRPr lang="en-US" sz="900" dirty="0"/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69A61C23-C28C-4E1F-B9F6-0F091EA0C6B6}" type="slidenum">
              <a:rPr lang="en-US" sz="900">
                <a:solidFill>
                  <a:srgbClr val="004C97"/>
                </a:solidFill>
                <a:latin typeface="Helvetica" pitchFamily="124" charset="0"/>
              </a:rPr>
              <a:pPr eaLnBrk="1" hangingPunct="1"/>
              <a:t>2</a:t>
            </a:fld>
            <a:endParaRPr 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2" y="841514"/>
            <a:ext cx="8066088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234392" y="3253292"/>
            <a:ext cx="90858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Main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Injector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282063" y="3437958"/>
            <a:ext cx="914399" cy="29915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/>
              <a:t>Beamline for a new Long-Baseline Neutrino Facility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1" y="3936049"/>
            <a:ext cx="8060627" cy="257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02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Target Hall and Decay Pipe Layout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6200" y="934040"/>
            <a:ext cx="8994913" cy="5300248"/>
            <a:chOff x="76200" y="1024352"/>
            <a:chExt cx="8994913" cy="530024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1024352"/>
              <a:ext cx="7139737" cy="5224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33400" y="5986046"/>
              <a:ext cx="3889976" cy="338554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FF"/>
                  </a:solidFill>
                </a:rPr>
                <a:t>Target Chase</a:t>
              </a:r>
              <a:r>
                <a:rPr lang="en-US" sz="1600" dirty="0" smtClean="0"/>
                <a:t>: 1.6 m/1.4 m wide, 24.3 m long</a:t>
              </a:r>
            </a:p>
          </p:txBody>
        </p:sp>
        <p:cxnSp>
          <p:nvCxnSpPr>
            <p:cNvPr id="11" name="Straight Arrow Connector 10"/>
            <p:cNvCxnSpPr>
              <a:stCxn id="10" idx="0"/>
            </p:cNvCxnSpPr>
            <p:nvPr/>
          </p:nvCxnSpPr>
          <p:spPr>
            <a:xfrm flipV="1">
              <a:off x="2478388" y="4802088"/>
              <a:ext cx="1026812" cy="118395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858000" y="1389582"/>
              <a:ext cx="1904999" cy="584775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Decay Pipe concrete </a:t>
              </a:r>
            </a:p>
            <a:p>
              <a:r>
                <a:rPr lang="en-US" sz="1600" dirty="0" smtClean="0"/>
                <a:t>shielding (5.5 m)</a:t>
              </a:r>
              <a:endParaRPr lang="en-US" sz="16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737205" y="1981200"/>
              <a:ext cx="1428317" cy="1828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940879" y="4986128"/>
              <a:ext cx="2130234" cy="1323439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600" dirty="0" err="1" smtClean="0"/>
                <a:t>Geomembrane</a:t>
              </a:r>
              <a:r>
                <a:rPr lang="en-US" sz="1600" dirty="0" smtClean="0"/>
                <a:t> barrier system to keep groundwater out of decay region, target </a:t>
              </a:r>
              <a:r>
                <a:rPr lang="en-US" sz="1600" dirty="0"/>
                <a:t>c</a:t>
              </a:r>
              <a:r>
                <a:rPr lang="en-US" sz="1600" dirty="0" smtClean="0"/>
                <a:t>hase and absorber </a:t>
              </a:r>
              <a:r>
                <a:rPr lang="en-US" sz="1600" dirty="0"/>
                <a:t>h</a:t>
              </a:r>
              <a:r>
                <a:rPr lang="en-US" sz="1600" dirty="0" smtClean="0"/>
                <a:t>all  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200" y="4995446"/>
              <a:ext cx="1904999" cy="338554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Baffle/Target Carrier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1981199" y="4775031"/>
              <a:ext cx="838201" cy="40656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209800" y="4914902"/>
              <a:ext cx="762000" cy="1066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5512562" y="2895600"/>
              <a:ext cx="1428317" cy="1828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6634967" y="1991180"/>
              <a:ext cx="1914277" cy="33428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5398166" y="1969020"/>
            <a:ext cx="1904999" cy="830997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srgbClr val="004C97"/>
                </a:solidFill>
                <a:latin typeface="Calibri" pitchFamily="34" charset="0"/>
                <a:ea typeface="MS PGothic" pitchFamily="34" charset="-128"/>
              </a:rPr>
              <a:t>Decay Pipe: Diameter = 4 m</a:t>
            </a:r>
          </a:p>
          <a:p>
            <a:pPr defTabSz="457200"/>
            <a:r>
              <a:rPr lang="en-US" sz="1600" dirty="0" smtClean="0">
                <a:solidFill>
                  <a:srgbClr val="004C97"/>
                </a:solidFill>
                <a:latin typeface="Calibri" pitchFamily="34" charset="0"/>
                <a:ea typeface="MS PGothic" pitchFamily="34" charset="-128"/>
              </a:rPr>
              <a:t>Length = 200~250 m</a:t>
            </a:r>
            <a:endParaRPr lang="en-US" sz="1600" dirty="0">
              <a:solidFill>
                <a:srgbClr val="004C97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5057" y="4284691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helium-filled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86200" y="1895986"/>
            <a:ext cx="1092035" cy="338554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Work Cell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3810000" y="2243554"/>
            <a:ext cx="990601" cy="88064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744" y="2814320"/>
            <a:ext cx="1143000" cy="207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4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2" y="858370"/>
            <a:ext cx="4700598" cy="261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Conventional Facilities Designs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28600" y="3595926"/>
            <a:ext cx="3124203" cy="3250786"/>
            <a:chOff x="1676402" y="634548"/>
            <a:chExt cx="4931006" cy="513384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2" y="634548"/>
              <a:ext cx="3410592" cy="513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194317" y="3247022"/>
              <a:ext cx="2413091" cy="578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Absorber hall</a:t>
              </a:r>
              <a:endParaRPr lang="en-US" sz="1800" dirty="0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40" y="3164143"/>
            <a:ext cx="3947160" cy="336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01867" y="2839499"/>
            <a:ext cx="391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Near Detector Hall and Surface Building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 rot="517590">
            <a:off x="1684319" y="1011373"/>
            <a:ext cx="2358626" cy="36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Target hall complex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1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723" y="1066800"/>
            <a:ext cx="8999621" cy="1219200"/>
          </a:xfrm>
        </p:spPr>
        <p:txBody>
          <a:bodyPr>
            <a:normAutofit/>
          </a:bodyPr>
          <a:lstStyle/>
          <a:p>
            <a:pPr marL="234950" indent="-234950"/>
            <a:r>
              <a:rPr lang="en-US" sz="1900" dirty="0" smtClean="0">
                <a:latin typeface="Helvetica" pitchFamily="34" charset="0"/>
              </a:rPr>
              <a:t>The LBNF Primary Beam will transport 60 </a:t>
            </a:r>
            <a:r>
              <a:rPr lang="en-US" sz="1900" dirty="0" smtClean="0">
                <a:latin typeface="Helvetica" pitchFamily="34" charset="0"/>
                <a:sym typeface="Symbol"/>
              </a:rPr>
              <a:t>- 120</a:t>
            </a:r>
            <a:r>
              <a:rPr lang="en-US" sz="1900" dirty="0" smtClean="0">
                <a:latin typeface="Helvetica" pitchFamily="34" charset="0"/>
              </a:rPr>
              <a:t> GeV protons from MI-10 to the LBNF target to create a neutrino beam. The beam lattice points to 79 conventional magnets (25 dipoles, 21 </a:t>
            </a:r>
            <a:r>
              <a:rPr lang="en-US" sz="1900" dirty="0" err="1" smtClean="0">
                <a:latin typeface="Helvetica" pitchFamily="34" charset="0"/>
              </a:rPr>
              <a:t>quadrupoles</a:t>
            </a:r>
            <a:r>
              <a:rPr lang="en-US" sz="1900" dirty="0" smtClean="0">
                <a:latin typeface="Helvetica" pitchFamily="34" charset="0"/>
              </a:rPr>
              <a:t>, 23 correctors, 6 kickers, 3 </a:t>
            </a:r>
            <a:r>
              <a:rPr lang="en-US" sz="1900" dirty="0" err="1" smtClean="0">
                <a:latin typeface="Helvetica" pitchFamily="34" charset="0"/>
              </a:rPr>
              <a:t>Lambertsons</a:t>
            </a:r>
            <a:r>
              <a:rPr lang="en-US" sz="1900" dirty="0" smtClean="0">
                <a:latin typeface="Helvetica" pitchFamily="34" charset="0"/>
              </a:rPr>
              <a:t> and 1 C magnet).</a:t>
            </a:r>
            <a:endParaRPr lang="en-US" sz="2000" dirty="0">
              <a:solidFill>
                <a:srgbClr val="C00000"/>
              </a:solidFill>
              <a:cs typeface="Helvetica" pitchFamily="-105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  <a:latin typeface="Helvetica" pitchFamily="-105" charset="0"/>
              <a:cs typeface="Helvetica" pitchFamily="-105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Primary Beam and Lattice Functions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5463901" cy="373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1" y="6019800"/>
            <a:ext cx="8077200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1600" dirty="0" smtClean="0">
                <a:latin typeface="Helvetica" pitchFamily="34" charset="0"/>
              </a:rPr>
              <a:t>Horizontal (</a:t>
            </a:r>
            <a:r>
              <a:rPr lang="en-US" sz="1600" dirty="0" smtClean="0">
                <a:solidFill>
                  <a:srgbClr val="0070C0"/>
                </a:solidFill>
                <a:latin typeface="Helvetica" pitchFamily="34" charset="0"/>
              </a:rPr>
              <a:t>solid</a:t>
            </a:r>
            <a:r>
              <a:rPr lang="en-US" sz="1600" dirty="0" smtClean="0">
                <a:latin typeface="Helvetica" pitchFamily="34" charset="0"/>
              </a:rPr>
              <a:t>) and vertical (</a:t>
            </a:r>
            <a:r>
              <a:rPr lang="en-US" sz="1600" dirty="0" smtClean="0">
                <a:solidFill>
                  <a:srgbClr val="FF0000"/>
                </a:solidFill>
                <a:latin typeface="Helvetica" pitchFamily="34" charset="0"/>
              </a:rPr>
              <a:t>dashed</a:t>
            </a:r>
            <a:r>
              <a:rPr lang="en-US" sz="1600" dirty="0" smtClean="0">
                <a:latin typeface="Helvetica" pitchFamily="34" charset="0"/>
              </a:rPr>
              <a:t>) lattice functions of the LBNF transfer line </a:t>
            </a:r>
            <a:endParaRPr lang="en-US" sz="900" dirty="0" smtClean="0">
              <a:latin typeface="Helvetica" pitchFamily="34" charset="0"/>
            </a:endParaRPr>
          </a:p>
          <a:p>
            <a:pPr algn="ctr" eaLnBrk="1" hangingPunct="1"/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Helvetica" pitchFamily="34" charset="0"/>
              </a:rPr>
              <a:t>The final focus is tuned for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Helvetica" pitchFamily="34" charset="0"/>
                <a:sym typeface="Symbol" pitchFamily="18" charset="2"/>
              </a:rPr>
              <a:t></a:t>
            </a:r>
            <a:r>
              <a:rPr lang="en-US" sz="1400" baseline="-25000" dirty="0" smtClean="0">
                <a:solidFill>
                  <a:schemeClr val="accent5">
                    <a:lumMod val="75000"/>
                  </a:schemeClr>
                </a:solidFill>
                <a:latin typeface="Helvetica" pitchFamily="34" charset="0"/>
              </a:rPr>
              <a:t>x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Helvetica" pitchFamily="34" charset="0"/>
              </a:rPr>
              <a:t> =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Helvetica" pitchFamily="34" charset="0"/>
                <a:sym typeface="Symbol" pitchFamily="18" charset="2"/>
              </a:rPr>
              <a:t></a:t>
            </a:r>
            <a:r>
              <a:rPr lang="en-US" sz="1400" baseline="-25000" dirty="0" smtClean="0">
                <a:solidFill>
                  <a:schemeClr val="accent5">
                    <a:lumMod val="75000"/>
                  </a:schemeClr>
                </a:solidFill>
                <a:latin typeface="Helvetica" pitchFamily="34" charset="0"/>
              </a:rPr>
              <a:t>y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Helvetica" pitchFamily="34" charset="0"/>
              </a:rPr>
              <a:t> = 1.50 mm at 120 GeV/c with</a:t>
            </a:r>
            <a:r>
              <a:rPr lang="en-US" altLang="en-US" sz="1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l-GR" altLang="en-US" sz="1400" dirty="0">
                <a:solidFill>
                  <a:schemeClr val="accent5">
                    <a:lumMod val="75000"/>
                  </a:schemeClr>
                </a:solidFill>
              </a:rPr>
              <a:t>β</a:t>
            </a:r>
            <a:r>
              <a:rPr lang="en-US" altLang="en-US" sz="1400" dirty="0">
                <a:solidFill>
                  <a:schemeClr val="accent5">
                    <a:lumMod val="75000"/>
                  </a:schemeClr>
                </a:solidFill>
              </a:rPr>
              <a:t>* = 86.33 </a:t>
            </a:r>
            <a:r>
              <a:rPr lang="en-US" altLang="en-US" sz="1400" dirty="0" smtClean="0">
                <a:solidFill>
                  <a:schemeClr val="accent5">
                    <a:lumMod val="75000"/>
                  </a:schemeClr>
                </a:solidFill>
              </a:rPr>
              <a:t>m and nominal </a:t>
            </a:r>
            <a:r>
              <a:rPr lang="en-US" altLang="en-US" sz="1400" dirty="0">
                <a:solidFill>
                  <a:schemeClr val="accent5">
                    <a:lumMod val="75000"/>
                  </a:schemeClr>
                </a:solidFill>
              </a:rPr>
              <a:t>MI beam parameters </a:t>
            </a:r>
            <a:r>
              <a:rPr lang="el-GR" altLang="en-US" sz="1400" dirty="0">
                <a:solidFill>
                  <a:schemeClr val="accent5">
                    <a:lumMod val="75000"/>
                  </a:schemeClr>
                </a:solidFill>
              </a:rPr>
              <a:t>ε</a:t>
            </a:r>
            <a:r>
              <a:rPr lang="en-US" altLang="en-US" sz="1400" baseline="-25000" dirty="0">
                <a:solidFill>
                  <a:schemeClr val="accent5">
                    <a:lumMod val="75000"/>
                  </a:schemeClr>
                </a:solidFill>
              </a:rPr>
              <a:t>99</a:t>
            </a:r>
            <a:r>
              <a:rPr lang="en-US" altLang="en-US" sz="1400" dirty="0">
                <a:solidFill>
                  <a:schemeClr val="accent5">
                    <a:lumMod val="75000"/>
                  </a:schemeClr>
                </a:solidFill>
              </a:rPr>
              <a:t> = </a:t>
            </a:r>
            <a:r>
              <a:rPr lang="en-US" altLang="en-US" sz="1400" dirty="0" smtClean="0">
                <a:solidFill>
                  <a:schemeClr val="accent5">
                    <a:lumMod val="75000"/>
                  </a:schemeClr>
                </a:solidFill>
              </a:rPr>
              <a:t>30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  <a:latin typeface="Helvetica" pitchFamily="34" charset="0"/>
                <a:sym typeface="Symbol" pitchFamily="18" charset="2"/>
              </a:rPr>
              <a:t>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Helvetica" pitchFamily="34" charset="0"/>
              </a:rPr>
              <a:t> </a:t>
            </a:r>
            <a:r>
              <a:rPr lang="el-GR" altLang="en-US" sz="1400" dirty="0" smtClean="0">
                <a:solidFill>
                  <a:schemeClr val="accent5">
                    <a:lumMod val="75000"/>
                  </a:schemeClr>
                </a:solidFill>
              </a:rPr>
              <a:t>μ</a:t>
            </a:r>
            <a:r>
              <a:rPr lang="en-US" altLang="en-US" sz="1400" dirty="0">
                <a:solidFill>
                  <a:schemeClr val="accent5">
                    <a:lumMod val="75000"/>
                  </a:schemeClr>
                </a:solidFill>
              </a:rPr>
              <a:t>m &amp; </a:t>
            </a:r>
            <a:r>
              <a:rPr lang="el-GR" altLang="en-US" sz="1400" dirty="0">
                <a:solidFill>
                  <a:schemeClr val="accent5">
                    <a:lumMod val="75000"/>
                  </a:schemeClr>
                </a:solidFill>
              </a:rPr>
              <a:t>Δ</a:t>
            </a:r>
            <a:r>
              <a:rPr lang="en-US" altLang="en-US" sz="1400" dirty="0">
                <a:solidFill>
                  <a:schemeClr val="accent5">
                    <a:lumMod val="75000"/>
                  </a:schemeClr>
                </a:solidFill>
              </a:rPr>
              <a:t>p</a:t>
            </a:r>
            <a:r>
              <a:rPr lang="en-US" altLang="en-US" sz="1400" baseline="-25000" dirty="0">
                <a:solidFill>
                  <a:schemeClr val="accent5">
                    <a:lumMod val="75000"/>
                  </a:schemeClr>
                </a:solidFill>
              </a:rPr>
              <a:t>99</a:t>
            </a:r>
            <a:r>
              <a:rPr lang="en-US" altLang="en-US" sz="1400" dirty="0">
                <a:solidFill>
                  <a:schemeClr val="accent5">
                    <a:lumMod val="75000"/>
                  </a:schemeClr>
                </a:solidFill>
              </a:rPr>
              <a:t>/p = 11x10</a:t>
            </a:r>
            <a:r>
              <a:rPr lang="en-US" altLang="en-US" sz="1400" baseline="30000" dirty="0">
                <a:solidFill>
                  <a:schemeClr val="accent5">
                    <a:lumMod val="75000"/>
                  </a:schemeClr>
                </a:solidFill>
              </a:rPr>
              <a:t>-4</a:t>
            </a:r>
            <a:r>
              <a:rPr lang="en-US" altLang="en-US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2598003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Beam size at target tunable between </a:t>
            </a:r>
            <a:r>
              <a:rPr lang="en-US" sz="1600" dirty="0" smtClean="0">
                <a:solidFill>
                  <a:srgbClr val="FF00FF"/>
                </a:solidFill>
              </a:rPr>
              <a:t>1.0-4.0 mm</a:t>
            </a:r>
            <a:endParaRPr lang="en-US" sz="16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584" y="1981200"/>
            <a:ext cx="2146624" cy="257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516922" y="4560434"/>
            <a:ext cx="2671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STRUCT/MARS simulations have shown that highest beam loss rate </a:t>
            </a:r>
          </a:p>
          <a:p>
            <a:r>
              <a:rPr lang="en-US" sz="1400" dirty="0">
                <a:solidFill>
                  <a:srgbClr val="00B050"/>
                </a:solidFill>
              </a:rPr>
              <a:t>t</a:t>
            </a:r>
            <a:r>
              <a:rPr lang="en-US" sz="1400" dirty="0" smtClean="0">
                <a:solidFill>
                  <a:srgbClr val="00B050"/>
                </a:solidFill>
              </a:rPr>
              <a:t>akes place right at the apex of </a:t>
            </a:r>
            <a:r>
              <a:rPr lang="en-US" sz="1400" dirty="0" err="1" smtClean="0">
                <a:solidFill>
                  <a:srgbClr val="00B050"/>
                </a:solidFill>
              </a:rPr>
              <a:t>beamline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0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228600" y="100584"/>
            <a:ext cx="8686800" cy="64008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/>
              <a:t>Components inside the target chase</a:t>
            </a:r>
            <a:endParaRPr lang="en-US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259"/>
            <a:ext cx="3956482" cy="303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C:\Documents and Settings\zwaska\My Documents\lbne\targetry\CD1prep\lehman_review_201210\1st-Ti-tube-proto-LEtarg-nocarp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53936"/>
            <a:ext cx="4917900" cy="919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853826"/>
            <a:ext cx="4796826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47 graphite target segments, each 2 cm long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159" y="1080658"/>
            <a:ext cx="3671568" cy="24365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08849" y="642743"/>
            <a:ext cx="847091" cy="43088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/>
              <a:t>Baffle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58324" y="2346451"/>
            <a:ext cx="2230995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Target </a:t>
            </a:r>
            <a:r>
              <a:rPr lang="en-US" sz="2000" dirty="0"/>
              <a:t>c</a:t>
            </a:r>
            <a:r>
              <a:rPr lang="en-US" sz="2000" dirty="0" smtClean="0"/>
              <a:t>ross section</a:t>
            </a:r>
            <a:endParaRPr lang="en-US" sz="2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02556"/>
            <a:ext cx="2286000" cy="281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orn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8284" y="4199629"/>
            <a:ext cx="3647927" cy="240239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205" y="3198372"/>
            <a:ext cx="1477643" cy="163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642"/>
            <a:ext cx="4240534" cy="109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62773" y="5210032"/>
            <a:ext cx="755335" cy="43088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/>
              <a:t>Horn</a:t>
            </a:r>
            <a:endParaRPr lang="en-US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6965051" y="3476202"/>
            <a:ext cx="1834156" cy="43088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/>
              <a:t>Horn  </a:t>
            </a:r>
            <a:r>
              <a:rPr lang="en-US" sz="2200" dirty="0" err="1" smtClean="0"/>
              <a:t>Stripline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4503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Helium-filled/Air-cooled Decay Pipe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4691742"/>
            <a:ext cx="632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latin typeface="Helvetica" pitchFamily="34" charset="0"/>
                <a:cs typeface="Helvetica" pitchFamily="34" charset="0"/>
              </a:rPr>
              <a:t>Decay pipe cooling air supply flows in four, </a:t>
            </a:r>
            <a:r>
              <a:rPr lang="en-US" sz="1800" dirty="0" smtClean="0">
                <a:latin typeface="Helvetica" pitchFamily="34" charset="0"/>
                <a:cs typeface="Helvetica" pitchFamily="34" charset="0"/>
              </a:rPr>
              <a:t>28” diam. </a:t>
            </a:r>
            <a:r>
              <a:rPr lang="en-US" sz="1800" dirty="0">
                <a:latin typeface="Helvetica" pitchFamily="34" charset="0"/>
                <a:cs typeface="Helvetica" pitchFamily="34" charset="0"/>
              </a:rPr>
              <a:t>pipes and the annular gap is the return </a:t>
            </a:r>
            <a:r>
              <a:rPr lang="en-US" sz="1800" dirty="0" smtClean="0">
                <a:latin typeface="Helvetica" pitchFamily="34" charset="0"/>
                <a:cs typeface="Helvetica" pitchFamily="34" charset="0"/>
              </a:rPr>
              <a:t>path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latin typeface="Helvetica" pitchFamily="34" charset="0"/>
                <a:cs typeface="Helvetica" pitchFamily="34" charset="0"/>
              </a:rPr>
              <a:t>The helium-filled decay pipe requires that a replaceable, thin, metallic window be added on the upstream end of the decay </a:t>
            </a:r>
            <a:r>
              <a:rPr lang="en-US" sz="1800" dirty="0" smtClean="0">
                <a:latin typeface="Helvetica" pitchFamily="34" charset="0"/>
                <a:cs typeface="Helvetica" pitchFamily="34" charset="0"/>
              </a:rPr>
              <a:t>pipe</a:t>
            </a:r>
            <a:endParaRPr lang="en-US" sz="18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4372428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800" dirty="0" smtClean="0">
                <a:latin typeface="Helvetica" pitchFamily="34" charset="0"/>
                <a:cs typeface="Helvetica" pitchFamily="34" charset="0"/>
              </a:rPr>
              <a:t>Concentric Decay Pipe. Both pipes are ½” thick carbon steel </a:t>
            </a:r>
            <a:endParaRPr lang="en-US" sz="1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1" name="Picture 10" descr="DP_Win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077" y="4519930"/>
            <a:ext cx="2489923" cy="232224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3" y="859062"/>
            <a:ext cx="5921828" cy="343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16" y="912205"/>
            <a:ext cx="3236684" cy="31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77000" y="3962587"/>
            <a:ext cx="2279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32 clean cooling air pipes</a:t>
            </a:r>
            <a:endParaRPr lang="en-US" sz="1600" dirty="0">
              <a:solidFill>
                <a:srgbClr val="7030A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7543800" y="3672114"/>
            <a:ext cx="355239" cy="348530"/>
          </a:xfrm>
          <a:prstGeom prst="straightConnector1">
            <a:avLst/>
          </a:prstGeom>
          <a:ln>
            <a:solidFill>
              <a:srgbClr val="F52BC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899038" y="2575665"/>
            <a:ext cx="857625" cy="1444978"/>
          </a:xfrm>
          <a:prstGeom prst="straightConnector1">
            <a:avLst/>
          </a:prstGeom>
          <a:ln>
            <a:solidFill>
              <a:srgbClr val="F52BC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09893" y="1311553"/>
            <a:ext cx="2834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4 - 28”</a:t>
            </a:r>
            <a:r>
              <a:rPr lang="en-US" sz="1600" dirty="0" smtClean="0">
                <a:solidFill>
                  <a:srgbClr val="7030A0"/>
                </a:solidFill>
                <a:sym typeface="Symbol"/>
              </a:rPr>
              <a:t></a:t>
            </a:r>
            <a:r>
              <a:rPr lang="en-US" sz="1600" dirty="0" smtClean="0">
                <a:solidFill>
                  <a:srgbClr val="7030A0"/>
                </a:solidFill>
              </a:rPr>
              <a:t> cooling air supply pipes</a:t>
            </a:r>
            <a:endParaRPr lang="en-US" sz="1600" dirty="0">
              <a:solidFill>
                <a:srgbClr val="7030A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654077" y="1650107"/>
            <a:ext cx="444189" cy="309321"/>
          </a:xfrm>
          <a:prstGeom prst="straightConnector1">
            <a:avLst/>
          </a:prstGeom>
          <a:ln>
            <a:solidFill>
              <a:srgbClr val="F52BC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46511" y="2052445"/>
            <a:ext cx="163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C</a:t>
            </a:r>
            <a:r>
              <a:rPr lang="en-US" sz="1400" dirty="0" smtClean="0">
                <a:solidFill>
                  <a:srgbClr val="7030A0"/>
                </a:solidFill>
              </a:rPr>
              <a:t>ooling air returns in the annular gap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65648" y="5486400"/>
            <a:ext cx="978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Al</a:t>
            </a:r>
          </a:p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(1m diam.)</a:t>
            </a:r>
            <a:endParaRPr lang="en-US" sz="1400" dirty="0">
              <a:solidFill>
                <a:srgbClr val="FFFF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897731" y="6009619"/>
            <a:ext cx="786677" cy="39118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835724" y="6066829"/>
            <a:ext cx="1003476" cy="27492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007928" y="5638800"/>
            <a:ext cx="1136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Be: 23.8 cm diam.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1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Absorber </a:t>
            </a:r>
            <a:r>
              <a:rPr lang="en-US" dirty="0"/>
              <a:t>Complex – Longitudinal Section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97"/>
          <a:stretch/>
        </p:blipFill>
        <p:spPr>
          <a:xfrm>
            <a:off x="6539829" y="3520039"/>
            <a:ext cx="2573691" cy="2054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59"/>
          <a:stretch/>
        </p:blipFill>
        <p:spPr>
          <a:xfrm>
            <a:off x="4121597" y="3127164"/>
            <a:ext cx="3117403" cy="26955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5" t="15556" r="19492" b="17922"/>
          <a:stretch/>
        </p:blipFill>
        <p:spPr>
          <a:xfrm>
            <a:off x="-1" y="2648791"/>
            <a:ext cx="3965597" cy="35511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1066800"/>
            <a:ext cx="3200400" cy="707886"/>
          </a:xfrm>
          <a:prstGeom prst="rect">
            <a:avLst/>
          </a:prstGeom>
          <a:solidFill>
            <a:srgbClr val="F3EE1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Absorber is designed for 2.4 MW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429000" y="950688"/>
            <a:ext cx="4699150" cy="132343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A specially designed pile of aluminum, steel and concrete blocks, some of them water cooled which must contain the energy of the particles that exit the Decay Pipe.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438400" y="2279598"/>
            <a:ext cx="1304508" cy="1786803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038600" y="2279598"/>
            <a:ext cx="550173" cy="1225602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667000" y="5528846"/>
            <a:ext cx="91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FF"/>
                </a:solidFill>
              </a:rPr>
              <a:t>c</a:t>
            </a:r>
            <a:r>
              <a:rPr lang="en-US" sz="1600" dirty="0" smtClean="0">
                <a:solidFill>
                  <a:srgbClr val="FF00FF"/>
                </a:solidFill>
              </a:rPr>
              <a:t>oncrete</a:t>
            </a:r>
            <a:endParaRPr lang="en-US" sz="1600" dirty="0">
              <a:solidFill>
                <a:srgbClr val="FF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099479" y="5108512"/>
            <a:ext cx="796121" cy="478224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42908" y="5867400"/>
            <a:ext cx="203394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Hadron Monitor (HM)</a:t>
            </a: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4759882" y="4778238"/>
            <a:ext cx="802718" cy="10891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295400" y="4412650"/>
            <a:ext cx="2677114" cy="1454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76400" y="2279598"/>
            <a:ext cx="7565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Thermal, structural, mechanical engineering development in progress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5492" y="5719944"/>
            <a:ext cx="193399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Remote Handling Facility for HM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5652588" y="3719945"/>
            <a:ext cx="797425" cy="19781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659775">
            <a:off x="7160150" y="4323604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315200" y="4157841"/>
            <a:ext cx="609600" cy="33438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388148" y="5404961"/>
            <a:ext cx="16034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Sculpted Al block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254529" y="4066401"/>
            <a:ext cx="868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Decay Pipe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1608159" y="4038600"/>
            <a:ext cx="982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CCSS Steel 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600200" y="4309646"/>
            <a:ext cx="349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2743184" y="4171145"/>
            <a:ext cx="546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Steel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2099480" y="4346377"/>
            <a:ext cx="643720" cy="13254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7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Absorber Design/MARS </a:t>
            </a:r>
            <a:r>
              <a:rPr lang="en-US" dirty="0" smtClean="0"/>
              <a:t>Simulations (2.4 MW)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3717"/>
            <a:ext cx="4333999" cy="273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893615"/>
            <a:ext cx="511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9 sculpted Al blocks and 4 solid Al blocks in the core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015" y="5008487"/>
            <a:ext cx="364381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Max Temp Al: 86</a:t>
            </a:r>
            <a:r>
              <a:rPr lang="en-US" sz="1700" baseline="30000" dirty="0" smtClean="0"/>
              <a:t>0</a:t>
            </a:r>
            <a:r>
              <a:rPr lang="en-US" sz="1700" dirty="0" smtClean="0"/>
              <a:t>C</a:t>
            </a:r>
          </a:p>
          <a:p>
            <a:r>
              <a:rPr lang="en-US" sz="1700" dirty="0" smtClean="0"/>
              <a:t>Max VM stress Al: 50 MPa at water line</a:t>
            </a:r>
          </a:p>
          <a:p>
            <a:r>
              <a:rPr lang="en-US" sz="1700" dirty="0" smtClean="0"/>
              <a:t>Max </a:t>
            </a:r>
            <a:r>
              <a:rPr lang="en-US" sz="1700" dirty="0"/>
              <a:t>Temp </a:t>
            </a:r>
            <a:r>
              <a:rPr lang="en-US" sz="1700" dirty="0" smtClean="0"/>
              <a:t>steel: 235</a:t>
            </a:r>
            <a:r>
              <a:rPr lang="en-US" sz="1700" baseline="30000" dirty="0" smtClean="0"/>
              <a:t>0</a:t>
            </a:r>
            <a:r>
              <a:rPr lang="en-US" sz="1700" dirty="0" smtClean="0"/>
              <a:t>C</a:t>
            </a:r>
            <a:endParaRPr lang="en-US" sz="1700" dirty="0"/>
          </a:p>
          <a:p>
            <a:r>
              <a:rPr lang="en-US" sz="1700" dirty="0"/>
              <a:t>Max VM stress Al: </a:t>
            </a:r>
            <a:r>
              <a:rPr lang="en-US" sz="1700" dirty="0" smtClean="0"/>
              <a:t>215 </a:t>
            </a:r>
            <a:r>
              <a:rPr lang="en-US" sz="1700" dirty="0"/>
              <a:t>MPa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8"/>
          <a:stretch/>
        </p:blipFill>
        <p:spPr>
          <a:xfrm>
            <a:off x="6934200" y="4114799"/>
            <a:ext cx="2180112" cy="27149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8"/>
          <a:stretch/>
        </p:blipFill>
        <p:spPr>
          <a:xfrm>
            <a:off x="6721434" y="1078468"/>
            <a:ext cx="2422566" cy="2895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9"/>
          <a:stretch/>
        </p:blipFill>
        <p:spPr>
          <a:xfrm>
            <a:off x="4114800" y="4114799"/>
            <a:ext cx="2692983" cy="24016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9" r="5322"/>
          <a:stretch/>
        </p:blipFill>
        <p:spPr>
          <a:xfrm>
            <a:off x="4130703" y="1524000"/>
            <a:ext cx="2651097" cy="24631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6015" y="1459467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4C97"/>
                </a:solidFill>
              </a:rPr>
              <a:t>Al spoiler</a:t>
            </a:r>
            <a:endParaRPr lang="en-US" sz="1600" dirty="0">
              <a:solidFill>
                <a:srgbClr val="004C97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51051" y="1798021"/>
            <a:ext cx="332509" cy="728247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382001" y="358140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Steel blocks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744942" y="3470991"/>
            <a:ext cx="1062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 blocks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67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Flux (cm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r>
              <a:rPr lang="en-US" dirty="0"/>
              <a:t>) at E &gt; 30 </a:t>
            </a:r>
            <a:r>
              <a:rPr lang="en-US" dirty="0" smtClean="0"/>
              <a:t>MeV (2.4 MW)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0" y="823781"/>
            <a:ext cx="2527663" cy="218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877" y="980661"/>
            <a:ext cx="5201476" cy="518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7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Target Designs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8754" y="1043046"/>
            <a:ext cx="4845130" cy="3279571"/>
          </a:xfrm>
        </p:spPr>
        <p:txBody>
          <a:bodyPr/>
          <a:lstStyle/>
          <a:p>
            <a:r>
              <a:rPr lang="en-US" dirty="0" smtClean="0"/>
              <a:t>High heat-flux coolants</a:t>
            </a:r>
          </a:p>
          <a:p>
            <a:pPr lvl="1"/>
            <a:r>
              <a:rPr lang="en-US" dirty="0" smtClean="0"/>
              <a:t>Elimination of water</a:t>
            </a:r>
          </a:p>
          <a:p>
            <a:r>
              <a:rPr lang="en-US" dirty="0" smtClean="0"/>
              <a:t>Composite targets</a:t>
            </a:r>
          </a:p>
          <a:p>
            <a:r>
              <a:rPr lang="en-US" dirty="0" smtClean="0"/>
              <a:t>Segmentation </a:t>
            </a:r>
          </a:p>
          <a:p>
            <a:r>
              <a:rPr lang="en-US" dirty="0" smtClean="0"/>
              <a:t>Robust materials and assemblies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t="15105" r="9646" b="6256"/>
          <a:stretch/>
        </p:blipFill>
        <p:spPr>
          <a:xfrm>
            <a:off x="4963884" y="4126674"/>
            <a:ext cx="4180116" cy="273132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63883" y="2218526"/>
            <a:ext cx="4144491" cy="1943346"/>
            <a:chOff x="1500185" y="1006614"/>
            <a:chExt cx="5724525" cy="2324100"/>
          </a:xfrm>
        </p:grpSpPr>
        <p:pic>
          <p:nvPicPr>
            <p:cNvPr id="10" name="Picture 9" descr="D:\work\articles\LBNE\figure4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185" y="1006614"/>
              <a:ext cx="5724525" cy="23241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2743200" y="2185988"/>
              <a:ext cx="0" cy="2238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738563" y="2183606"/>
              <a:ext cx="0" cy="2238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100763" y="2176463"/>
              <a:ext cx="0" cy="2238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271" y="884977"/>
            <a:ext cx="4115851" cy="117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7" r="-1" b="16894"/>
          <a:stretch/>
        </p:blipFill>
        <p:spPr bwMode="auto">
          <a:xfrm>
            <a:off x="-41987" y="3562617"/>
            <a:ext cx="5005870" cy="253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105" y="103664"/>
            <a:ext cx="3196278" cy="63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espace.cern.ch/hiradmat-sps/Pictures/logo-final_low-rez_sma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383" y="103664"/>
            <a:ext cx="21336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6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Accelerator-Based Neutrino Program </a:t>
            </a:r>
            <a:r>
              <a:rPr lang="en-US" dirty="0" smtClean="0"/>
              <a:t>at Fermilab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Fermilab hosts an </a:t>
            </a:r>
            <a:r>
              <a:rPr lang="en-US" sz="2000" dirty="0" smtClean="0"/>
              <a:t>active, diverse, international accelerator-based </a:t>
            </a:r>
            <a:r>
              <a:rPr lang="en-US" sz="2000" dirty="0"/>
              <a:t>neutrino </a:t>
            </a:r>
            <a:r>
              <a:rPr lang="en-US" sz="2000" dirty="0" smtClean="0"/>
              <a:t>program</a:t>
            </a:r>
            <a:endParaRPr lang="en-US" sz="2000" dirty="0"/>
          </a:p>
          <a:p>
            <a:pPr>
              <a:spcBef>
                <a:spcPts val="300"/>
              </a:spcBef>
            </a:pPr>
            <a:r>
              <a:rPr lang="en-US" sz="1900" dirty="0"/>
              <a:t>Two neutrino beams in operation and a third under design</a:t>
            </a:r>
          </a:p>
          <a:p>
            <a:pPr>
              <a:spcBef>
                <a:spcPts val="300"/>
              </a:spcBef>
            </a:pPr>
            <a:r>
              <a:rPr lang="en-US" sz="1900" dirty="0"/>
              <a:t>Four experiments currently taking data</a:t>
            </a:r>
          </a:p>
          <a:p>
            <a:pPr>
              <a:spcBef>
                <a:spcPts val="300"/>
              </a:spcBef>
            </a:pPr>
            <a:r>
              <a:rPr lang="en-US" sz="1900" dirty="0"/>
              <a:t>Three completed experiments analyzing data</a:t>
            </a:r>
          </a:p>
          <a:p>
            <a:pPr>
              <a:spcBef>
                <a:spcPts val="300"/>
              </a:spcBef>
            </a:pPr>
            <a:r>
              <a:rPr lang="en-US" sz="1900" dirty="0"/>
              <a:t>One experiment under construction</a:t>
            </a:r>
          </a:p>
          <a:p>
            <a:pPr>
              <a:spcBef>
                <a:spcPts val="300"/>
              </a:spcBef>
            </a:pPr>
            <a:r>
              <a:rPr lang="en-US" sz="1900" dirty="0" smtClean="0"/>
              <a:t>Two experiments </a:t>
            </a:r>
            <a:r>
              <a:rPr lang="en-US" sz="1900" dirty="0"/>
              <a:t>under design</a:t>
            </a:r>
          </a:p>
          <a:p>
            <a:pPr>
              <a:spcBef>
                <a:spcPts val="300"/>
              </a:spcBef>
            </a:pPr>
            <a:r>
              <a:rPr lang="en-US" sz="1900" dirty="0" smtClean="0"/>
              <a:t>One proposal </a:t>
            </a:r>
            <a:r>
              <a:rPr lang="en-US" sz="1900" dirty="0"/>
              <a:t>reviewed by the PAC and under consideration by Fermilab </a:t>
            </a:r>
            <a:r>
              <a:rPr lang="en-US" sz="1900" dirty="0" smtClean="0"/>
              <a:t>management</a:t>
            </a:r>
            <a:endParaRPr lang="en-US" sz="1900" dirty="0"/>
          </a:p>
          <a:p>
            <a:pPr>
              <a:spcBef>
                <a:spcPts val="300"/>
              </a:spcBef>
            </a:pPr>
            <a:r>
              <a:rPr lang="en-US" sz="1900" dirty="0"/>
              <a:t>Several experimental proposals submitted or in </a:t>
            </a:r>
            <a:r>
              <a:rPr lang="en-US" sz="1900" dirty="0" smtClean="0"/>
              <a:t>development</a:t>
            </a:r>
          </a:p>
          <a:p>
            <a:pPr>
              <a:spcBef>
                <a:spcPts val="300"/>
              </a:spcBef>
            </a:pPr>
            <a:r>
              <a:rPr lang="en-US" sz="1900" dirty="0" smtClean="0"/>
              <a:t>Various R&amp;D programs proposed or under way</a:t>
            </a:r>
            <a:endParaRPr lang="en-US" sz="1900" dirty="0"/>
          </a:p>
          <a:p>
            <a:pPr>
              <a:spcBef>
                <a:spcPts val="300"/>
              </a:spcBef>
            </a:pPr>
            <a:r>
              <a:rPr lang="en-US" sz="1900" dirty="0"/>
              <a:t>Supporting test beam program for detector development and calibration</a:t>
            </a:r>
            <a:r>
              <a:rPr lang="en-US" sz="1900" dirty="0" smtClean="0"/>
              <a:t>.</a:t>
            </a:r>
          </a:p>
          <a:p>
            <a:pPr marL="0" indent="0">
              <a:spcBef>
                <a:spcPts val="300"/>
              </a:spcBef>
              <a:buNone/>
            </a:pPr>
            <a:endParaRPr lang="en-US" sz="1900" dirty="0" smtClean="0"/>
          </a:p>
          <a:p>
            <a:pPr marL="0" indent="0">
              <a:spcBef>
                <a:spcPts val="300"/>
              </a:spcBef>
              <a:buNone/>
            </a:pPr>
            <a:r>
              <a:rPr lang="en-US" sz="1900" dirty="0" smtClean="0"/>
              <a:t>The Fermilab Neutrino Program Hosts Collaborators from across the globe:</a:t>
            </a:r>
          </a:p>
          <a:p>
            <a:pPr marL="344488" indent="0">
              <a:spcBef>
                <a:spcPts val="300"/>
              </a:spcBef>
              <a:buNone/>
            </a:pPr>
            <a:r>
              <a:rPr lang="en-US" sz="1900" dirty="0" smtClean="0"/>
              <a:t>Brazil, Canada, Chile, Czech Republic, Greece, India, Italy, Mexico, Peru, Poland, Russia, Switzerland, UK, US, ...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05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Improved Focusing for Second Oscillation Maximum</a:t>
            </a:r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2647587" y="767527"/>
            <a:ext cx="6266116" cy="939459"/>
            <a:chOff x="338138" y="2245474"/>
            <a:chExt cx="8467725" cy="1269539"/>
          </a:xfrm>
        </p:grpSpPr>
        <p:grpSp>
          <p:nvGrpSpPr>
            <p:cNvPr id="9" name="Group 8"/>
            <p:cNvGrpSpPr/>
            <p:nvPr/>
          </p:nvGrpSpPr>
          <p:grpSpPr>
            <a:xfrm>
              <a:off x="338138" y="2314923"/>
              <a:ext cx="8467725" cy="1200090"/>
              <a:chOff x="338138" y="2824223"/>
              <a:chExt cx="8467725" cy="1200090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138" y="2833688"/>
                <a:ext cx="8467725" cy="1190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90309" y="2824223"/>
                <a:ext cx="671332" cy="3819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611489" y="2245474"/>
              <a:ext cx="6727567" cy="499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1</a:t>
              </a:r>
              <a:r>
                <a:rPr lang="en-US" sz="1800" baseline="30000" dirty="0" smtClean="0"/>
                <a:t>st</a:t>
              </a:r>
              <a:r>
                <a:rPr lang="en-US" sz="1800" dirty="0" smtClean="0"/>
                <a:t> Horn: NuMI Design (current LBNE baseline)</a:t>
              </a:r>
              <a:endParaRPr lang="en-US" sz="1800" dirty="0"/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2590804" y="1582555"/>
            <a:ext cx="6242029" cy="1338290"/>
            <a:chOff x="281353" y="3960856"/>
            <a:chExt cx="8402638" cy="1801525"/>
          </a:xfrm>
        </p:grpSpPr>
        <p:grpSp>
          <p:nvGrpSpPr>
            <p:cNvPr id="14" name="Group 13"/>
            <p:cNvGrpSpPr/>
            <p:nvPr/>
          </p:nvGrpSpPr>
          <p:grpSpPr>
            <a:xfrm>
              <a:off x="281353" y="4079631"/>
              <a:ext cx="8402638" cy="1682750"/>
              <a:chOff x="281353" y="4079631"/>
              <a:chExt cx="8402638" cy="1682750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353" y="4079631"/>
                <a:ext cx="8402638" cy="1682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290999" y="4104225"/>
                <a:ext cx="958770" cy="4842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641427" y="3960856"/>
              <a:ext cx="6291315" cy="497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1</a:t>
              </a:r>
              <a:r>
                <a:rPr lang="en-US" sz="1800" baseline="30000" dirty="0" smtClean="0"/>
                <a:t>st</a:t>
              </a:r>
              <a:r>
                <a:rPr lang="en-US" sz="1800" dirty="0" smtClean="0"/>
                <a:t> Horn: Improved Design Concept</a:t>
              </a:r>
              <a:endParaRPr lang="en-US" sz="18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2739" y="2704989"/>
            <a:ext cx="5416061" cy="3623602"/>
            <a:chOff x="76200" y="64770"/>
            <a:chExt cx="8967144" cy="610743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64770"/>
              <a:ext cx="8967144" cy="6107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" name="Straight Arrow Connector 19"/>
            <p:cNvCxnSpPr/>
            <p:nvPr/>
          </p:nvCxnSpPr>
          <p:spPr>
            <a:xfrm flipH="1" flipV="1">
              <a:off x="1337310" y="2434590"/>
              <a:ext cx="0" cy="880110"/>
            </a:xfrm>
            <a:prstGeom prst="straightConnector1">
              <a:avLst/>
            </a:prstGeom>
            <a:ln w="28575">
              <a:solidFill>
                <a:srgbClr val="99FF99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1131570" y="2297430"/>
              <a:ext cx="411480" cy="11544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28750" y="3074670"/>
              <a:ext cx="4870988" cy="108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i="1" dirty="0" smtClean="0">
                  <a:solidFill>
                    <a:schemeClr val="bg1"/>
                  </a:solidFill>
                </a:rPr>
                <a:t>+ 30% at 2</a:t>
              </a:r>
              <a:r>
                <a:rPr lang="en-US" sz="1800" b="1" i="1" baseline="30000" dirty="0" smtClean="0">
                  <a:solidFill>
                    <a:schemeClr val="bg1"/>
                  </a:solidFill>
                </a:rPr>
                <a:t>nd</a:t>
              </a:r>
              <a:r>
                <a:rPr lang="en-US" sz="1800" b="1" i="1" dirty="0" smtClean="0">
                  <a:solidFill>
                    <a:schemeClr val="bg1"/>
                  </a:solidFill>
                </a:rPr>
                <a:t> </a:t>
              </a:r>
              <a:r>
                <a:rPr lang="en-US" sz="1800" b="1" i="1" dirty="0" err="1" smtClean="0">
                  <a:solidFill>
                    <a:schemeClr val="bg1"/>
                  </a:solidFill>
                </a:rPr>
                <a:t>osc</a:t>
              </a:r>
              <a:r>
                <a:rPr lang="en-US" sz="1800" b="1" i="1" dirty="0" smtClean="0">
                  <a:solidFill>
                    <a:schemeClr val="bg1"/>
                  </a:solidFill>
                </a:rPr>
                <a:t>. Max</a:t>
              </a:r>
            </a:p>
            <a:p>
              <a:r>
                <a:rPr lang="en-US" sz="1800" b="1" i="1" dirty="0" smtClean="0">
                  <a:solidFill>
                    <a:schemeClr val="bg1"/>
                  </a:solidFill>
                </a:rPr>
                <a:t>… not fully optimized yet. </a:t>
              </a:r>
              <a:endParaRPr lang="en-US" sz="18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764192" y="2980407"/>
            <a:ext cx="3379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Significant improvements are possible and needed, which </a:t>
            </a:r>
            <a:r>
              <a:rPr lang="en-US" dirty="0" smtClean="0"/>
              <a:t>collaborators could bring into the design of the LBNF beam design.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14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8" y="103664"/>
            <a:ext cx="8585541" cy="6400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20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Apply LBNO-design low-energy beam (HPPS LE) to LBNE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5170313"/>
            <a:ext cx="8672513" cy="1018646"/>
          </a:xfrm>
        </p:spPr>
        <p:txBody>
          <a:bodyPr/>
          <a:lstStyle/>
          <a:p>
            <a:r>
              <a:rPr lang="en-US" sz="2000" dirty="0" smtClean="0"/>
              <a:t>Application of HPPS LE beam spectrum to LBNF baseline </a:t>
            </a:r>
            <a:br>
              <a:rPr lang="en-US" sz="2000" dirty="0" smtClean="0"/>
            </a:br>
            <a:r>
              <a:rPr lang="en-US" sz="2000" dirty="0" smtClean="0"/>
              <a:t>-	modestly improves CP violation reach</a:t>
            </a:r>
            <a:br>
              <a:rPr lang="en-US" sz="2000" dirty="0" smtClean="0"/>
            </a:br>
            <a:r>
              <a:rPr lang="en-US" sz="2000" dirty="0" smtClean="0"/>
              <a:t>-	improves minimum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600" baseline="14000" dirty="0">
                <a:solidFill>
                  <a:srgbClr val="000000"/>
                </a:solidFill>
                <a:sym typeface="Symbol"/>
              </a:rPr>
              <a:t></a:t>
            </a:r>
            <a:r>
              <a:rPr lang="en-US" sz="2000" baseline="30000" dirty="0">
                <a:solidFill>
                  <a:srgbClr val="000000"/>
                </a:solidFill>
                <a:sym typeface="Symbol"/>
              </a:rPr>
              <a:t>2</a:t>
            </a:r>
            <a:r>
              <a:rPr lang="en-US" sz="2000" dirty="0">
                <a:solidFill>
                  <a:srgbClr val="000000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Symbol"/>
              </a:rPr>
              <a:t>by </a:t>
            </a:r>
            <a:r>
              <a:rPr lang="en-US" sz="2000" dirty="0" smtClean="0"/>
              <a:t>~x2 for MH</a:t>
            </a:r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67734" y="884585"/>
            <a:ext cx="9031111" cy="4211336"/>
            <a:chOff x="67734" y="1471613"/>
            <a:chExt cx="9031111" cy="421133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4" y="1471613"/>
              <a:ext cx="9031111" cy="391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292091" y="5221284"/>
              <a:ext cx="1205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</a:rPr>
                <a:t>LBNE with LBNE Beam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77784" y="3023656"/>
              <a:ext cx="132332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B050"/>
                  </a:solidFill>
                </a:rPr>
                <a:t>LBNE with LBNO </a:t>
              </a:r>
            </a:p>
            <a:p>
              <a:r>
                <a:rPr lang="en-US" sz="1200" b="1" dirty="0" smtClean="0">
                  <a:solidFill>
                    <a:srgbClr val="00B050"/>
                  </a:solidFill>
                </a:rPr>
                <a:t>HPPS LE Beam</a:t>
              </a:r>
              <a:endParaRPr lang="en-US" sz="12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7778044" y="3514129"/>
              <a:ext cx="319034" cy="89982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1" idx="0"/>
            </p:cNvCxnSpPr>
            <p:nvPr/>
          </p:nvCxnSpPr>
          <p:spPr>
            <a:xfrm flipV="1">
              <a:off x="6894839" y="4594578"/>
              <a:ext cx="883205" cy="626706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584827" y="4275612"/>
              <a:ext cx="1205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</a:rPr>
                <a:t>LBNE with LBNE Beam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33878" y="2498716"/>
              <a:ext cx="132332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B050"/>
                  </a:solidFill>
                </a:rPr>
                <a:t>LBNE with LBNO </a:t>
              </a:r>
            </a:p>
            <a:p>
              <a:r>
                <a:rPr lang="en-US" sz="1200" b="1" dirty="0" smtClean="0">
                  <a:solidFill>
                    <a:srgbClr val="00B050"/>
                  </a:solidFill>
                </a:rPr>
                <a:t>HPPS LE Beam</a:t>
              </a:r>
              <a:endParaRPr lang="en-US" sz="12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6" idx="1"/>
            </p:cNvCxnSpPr>
            <p:nvPr/>
          </p:nvCxnSpPr>
          <p:spPr>
            <a:xfrm flipH="1">
              <a:off x="3431822" y="2729549"/>
              <a:ext cx="302056" cy="29410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5" idx="0"/>
            </p:cNvCxnSpPr>
            <p:nvPr/>
          </p:nvCxnSpPr>
          <p:spPr>
            <a:xfrm flipV="1">
              <a:off x="3187575" y="3386667"/>
              <a:ext cx="244247" cy="888945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686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Sanford Underground Research Facility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201"/>
            <a:ext cx="5287617" cy="323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72" y="844407"/>
            <a:ext cx="5011727" cy="297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261" y="844407"/>
            <a:ext cx="3988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Experimental facility operated by the State of South Dakota.  </a:t>
            </a:r>
          </a:p>
          <a:p>
            <a:r>
              <a:rPr lang="en-US" sz="2000" dirty="0" smtClean="0"/>
              <a:t>Current experiments: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LUX (dark matter)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Majorana (0</a:t>
            </a:r>
            <a:r>
              <a:rPr lang="en-US" sz="2000" i="1" dirty="0" smtClean="0">
                <a:latin typeface="Symbol" pitchFamily="18" charset="2"/>
              </a:rPr>
              <a:t>nbb</a:t>
            </a:r>
            <a:r>
              <a:rPr lang="en-US" sz="2000" dirty="0" smtClean="0"/>
              <a:t>)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Several smaller experiments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287616" y="3958668"/>
            <a:ext cx="38563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Future home of: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LZ (G2 dark matter experiment)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000" dirty="0" smtClean="0"/>
              <a:t>CASPAR (C</a:t>
            </a:r>
            <a:r>
              <a:rPr lang="en-US" sz="1900" dirty="0" smtClean="0"/>
              <a:t>ompact</a:t>
            </a:r>
            <a:r>
              <a:rPr lang="en-US" sz="2000" dirty="0" smtClean="0"/>
              <a:t> A</a:t>
            </a:r>
            <a:r>
              <a:rPr lang="en-US" sz="1900" dirty="0" smtClean="0"/>
              <a:t>ccelerator</a:t>
            </a:r>
            <a:r>
              <a:rPr lang="en-US" sz="2000" dirty="0" smtClean="0"/>
              <a:t> S</a:t>
            </a:r>
            <a:r>
              <a:rPr lang="en-US" sz="1900" dirty="0" smtClean="0"/>
              <a:t>ystem</a:t>
            </a:r>
            <a:r>
              <a:rPr lang="en-US" sz="2000" dirty="0" smtClean="0"/>
              <a:t> </a:t>
            </a:r>
            <a:r>
              <a:rPr lang="en-US" sz="1900" dirty="0" smtClean="0"/>
              <a:t>for</a:t>
            </a:r>
            <a:r>
              <a:rPr lang="en-US" sz="2000" dirty="0" smtClean="0"/>
              <a:t> A</a:t>
            </a:r>
            <a:r>
              <a:rPr lang="en-US" sz="1900" dirty="0" smtClean="0"/>
              <a:t>strophysical</a:t>
            </a:r>
            <a:r>
              <a:rPr lang="en-US" sz="2000" dirty="0" smtClean="0"/>
              <a:t> R</a:t>
            </a:r>
            <a:r>
              <a:rPr lang="en-US" sz="1900" dirty="0" smtClean="0"/>
              <a:t>esearch</a:t>
            </a:r>
            <a:r>
              <a:rPr lang="en-US" sz="2000" dirty="0" smtClean="0"/>
              <a:t>)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000" dirty="0" smtClean="0"/>
              <a:t>LBNF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154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Sanford Underground Research Facility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6022" y="3522135"/>
            <a:ext cx="4761089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69863" indent="-169863">
              <a:buFont typeface="Arial" pitchFamily="34" charset="0"/>
              <a:buChar char="•"/>
            </a:pPr>
            <a:r>
              <a:rPr lang="en-US" sz="2100" dirty="0" smtClean="0"/>
              <a:t>Experimental Facilities at 4300 mwe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2100" dirty="0" smtClean="0"/>
              <a:t>Two vertical access shafts for safety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2100" dirty="0" smtClean="0"/>
              <a:t>Shaft refurbishment in process and has reached the 2000 foot level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2100" dirty="0" smtClean="0"/>
              <a:t>Total investment in underground infrastructure is &gt;$100M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2100" dirty="0" smtClean="0"/>
              <a:t>Facility donated to the State of South Dakota for science in perpetuity </a:t>
            </a:r>
            <a:endParaRPr lang="en-US" sz="2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38" y="1130371"/>
            <a:ext cx="3606293" cy="240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34" y="1130371"/>
            <a:ext cx="3604058" cy="240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://sanfordlab.org/sites/sanfordlab.org/files/images/galleries/131029-LUX-press-ug-01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33" y="3902617"/>
            <a:ext cx="3604058" cy="262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0838" y="778913"/>
            <a:ext cx="360629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rgbClr val="000000"/>
                </a:solidFill>
              </a:rPr>
              <a:t>Entrance to Davis Campus 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1322" y="793200"/>
            <a:ext cx="359276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rgbClr val="000000"/>
                </a:solidFill>
              </a:rPr>
              <a:t>Majorana Demonstrator (0</a:t>
            </a:r>
            <a:r>
              <a:rPr lang="en-US" sz="1900" dirty="0" smtClean="0">
                <a:solidFill>
                  <a:srgbClr val="000000"/>
                </a:solidFill>
                <a:latin typeface="Symbol" pitchFamily="18" charset="2"/>
              </a:rPr>
              <a:t>nbb</a:t>
            </a:r>
            <a:r>
              <a:rPr lang="en-US" sz="1900" dirty="0" smtClean="0">
                <a:solidFill>
                  <a:srgbClr val="000000"/>
                </a:solidFill>
              </a:rPr>
              <a:t>)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1322" y="3567094"/>
            <a:ext cx="359276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rgbClr val="000000"/>
                </a:solidFill>
              </a:rPr>
              <a:t>LUX (dark matter)</a:t>
            </a:r>
            <a:endParaRPr lang="en-US" sz="1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63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Planned Location </a:t>
            </a:r>
            <a:r>
              <a:rPr lang="en-US" dirty="0" smtClean="0"/>
              <a:t>of LBNF </a:t>
            </a:r>
            <a:r>
              <a:rPr lang="en-US" dirty="0"/>
              <a:t>Cavern(s)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826704"/>
            <a:ext cx="8001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Current reference* design:</a:t>
            </a:r>
          </a:p>
          <a:p>
            <a:pPr marL="225425" indent="-225425">
              <a:buFont typeface="Arial" pitchFamily="34" charset="0"/>
              <a:buChar char="•"/>
            </a:pPr>
            <a:r>
              <a:rPr lang="en-US" sz="2000" dirty="0" smtClean="0"/>
              <a:t>Rectangular caverns for rock-supported cryostats</a:t>
            </a:r>
          </a:p>
          <a:p>
            <a:pPr marL="225425" indent="-225425">
              <a:buFont typeface="Arial" pitchFamily="34" charset="0"/>
              <a:buChar char="•"/>
            </a:pPr>
            <a:r>
              <a:rPr lang="en-US" sz="2000" dirty="0" smtClean="0"/>
              <a:t>2 caverns: 10 kt + 24 kt fiducial mass sizes</a:t>
            </a:r>
          </a:p>
          <a:p>
            <a:pPr marL="225425" indent="-225425">
              <a:buFont typeface="Arial" pitchFamily="34" charset="0"/>
              <a:buChar char="•"/>
            </a:pPr>
            <a:r>
              <a:rPr lang="en-US" sz="2000" dirty="0" smtClean="0"/>
              <a:t>10 kt cavern fully outfitted and detector-ready</a:t>
            </a:r>
          </a:p>
          <a:p>
            <a:pPr marL="225425" indent="-225425">
              <a:buFont typeface="Arial" pitchFamily="34" charset="0"/>
              <a:buChar char="•"/>
            </a:pPr>
            <a:r>
              <a:rPr lang="en-US" sz="2000" dirty="0" smtClean="0"/>
              <a:t>24 kt cavern excavated only</a:t>
            </a:r>
            <a:endParaRPr lang="en-US" sz="2000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553363" y="2377337"/>
            <a:ext cx="7246722" cy="3932143"/>
            <a:chOff x="1813007" y="2454728"/>
            <a:chExt cx="7246722" cy="3932143"/>
          </a:xfrm>
        </p:grpSpPr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1813007" y="2454728"/>
              <a:ext cx="7246722" cy="3932143"/>
              <a:chOff x="0" y="1005167"/>
              <a:chExt cx="9144000" cy="4961625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0" y="1005167"/>
                <a:ext cx="9144000" cy="4961625"/>
                <a:chOff x="0" y="1005167"/>
                <a:chExt cx="9144000" cy="4961625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0" y="1005167"/>
                  <a:ext cx="9144000" cy="4961625"/>
                  <a:chOff x="0" y="1005167"/>
                  <a:chExt cx="9144000" cy="4961625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0" y="1005167"/>
                    <a:ext cx="9144000" cy="4961625"/>
                    <a:chOff x="0" y="1005167"/>
                    <a:chExt cx="9144000" cy="4961625"/>
                  </a:xfrm>
                </p:grpSpPr>
                <p:pic>
                  <p:nvPicPr>
                    <p:cNvPr id="22" name="Picture 2" descr="C:\Users\tlundin\AppData\Local\Microsoft\Windows\Temporary Internet Files\Content.Outlook\Y11OVI4G\Picture1 - Copy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0" y="1005167"/>
                      <a:ext cx="9144000" cy="496162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23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4064" y="3112160"/>
                      <a:ext cx="1816100" cy="13350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24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7432" y="3443486"/>
                      <a:ext cx="3230563" cy="1042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pic>
                <p:nvPicPr>
                  <p:cNvPr id="21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432" y="3760953"/>
                    <a:ext cx="3151188" cy="13287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pic>
              <p:nvPicPr>
                <p:cNvPr id="16" name="Picture 6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037" y="4094747"/>
                  <a:ext cx="3151188" cy="8477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4" name="Picture 6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6310" y="3467819"/>
                <a:ext cx="582060" cy="1897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" name="Rectangle 19"/>
            <p:cNvSpPr/>
            <p:nvPr/>
          </p:nvSpPr>
          <p:spPr>
            <a:xfrm rot="954600">
              <a:off x="4537406" y="4429660"/>
              <a:ext cx="1159566" cy="2584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8600" y="5248040"/>
            <a:ext cx="4232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/>
            <a:r>
              <a:rPr lang="en-US" sz="2000" dirty="0" smtClean="0"/>
              <a:t>*	</a:t>
            </a:r>
            <a:r>
              <a:rPr lang="en-US" sz="2000" i="1" dirty="0" smtClean="0"/>
              <a:t>Actual design will depend on </a:t>
            </a:r>
            <a:br>
              <a:rPr lang="en-US" sz="2000" i="1" dirty="0" smtClean="0"/>
            </a:br>
            <a:r>
              <a:rPr lang="en-US" sz="2000" i="1" dirty="0" smtClean="0"/>
              <a:t>strategy and requirements set in discussion with Science Collaboration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84393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Geotechnical Investigation 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 descr="C:\Users\tlundin\Dropbox\Drilling Photos\IMG_20140311_083053_2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3356"/>
            <a:ext cx="2667000" cy="3238500"/>
          </a:xfrm>
          <a:prstGeom prst="rect">
            <a:avLst/>
          </a:prstGeom>
          <a:noFill/>
          <a:extLst/>
        </p:spPr>
      </p:pic>
      <p:sp>
        <p:nvSpPr>
          <p:cNvPr id="8" name="TextBox 7"/>
          <p:cNvSpPr txBox="1"/>
          <p:nvPr/>
        </p:nvSpPr>
        <p:spPr>
          <a:xfrm>
            <a:off x="2666999" y="889000"/>
            <a:ext cx="63415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geotechnical exploration </a:t>
            </a:r>
            <a:r>
              <a:rPr lang="en-US" sz="2000" dirty="0"/>
              <a:t>program </a:t>
            </a:r>
            <a:r>
              <a:rPr lang="en-US" sz="2000" dirty="0" smtClean="0"/>
              <a:t>at the 4850L has been completed to </a:t>
            </a:r>
            <a:r>
              <a:rPr lang="en-US" sz="2000" dirty="0"/>
              <a:t>explore the rock mass south of the south access </a:t>
            </a:r>
            <a:r>
              <a:rPr lang="en-US" sz="2000" dirty="0" smtClean="0"/>
              <a:t>drift.  Analysis of geotechnical data is on-going to determine maximum span and preferred cavern geometry.</a:t>
            </a:r>
            <a:endParaRPr lang="en-US" sz="2000" dirty="0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63" y="2423556"/>
            <a:ext cx="5053431" cy="3962400"/>
          </a:xfrm>
          <a:prstGeom prst="rect">
            <a:avLst/>
          </a:prstGeom>
          <a:noFill/>
          <a:ln>
            <a:noFill/>
          </a:ln>
          <a:effectLst/>
          <a:extLst/>
        </p:spPr>
      </p:pic>
      <p:grpSp>
        <p:nvGrpSpPr>
          <p:cNvPr id="13" name="Group 12"/>
          <p:cNvGrpSpPr/>
          <p:nvPr/>
        </p:nvGrpSpPr>
        <p:grpSpPr>
          <a:xfrm>
            <a:off x="1347610" y="2330421"/>
            <a:ext cx="4832528" cy="2988123"/>
            <a:chOff x="1347610" y="2449689"/>
            <a:chExt cx="4832528" cy="2988123"/>
          </a:xfrm>
        </p:grpSpPr>
        <p:sp>
          <p:nvSpPr>
            <p:cNvPr id="10" name="TextBox 9"/>
            <p:cNvSpPr txBox="1"/>
            <p:nvPr/>
          </p:nvSpPr>
          <p:spPr>
            <a:xfrm>
              <a:off x="1347610" y="4422149"/>
              <a:ext cx="24525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Area near Yates shaft </a:t>
              </a:r>
            </a:p>
            <a:p>
              <a:r>
                <a:rPr lang="en-US" sz="2000" dirty="0" smtClean="0"/>
                <a:t>extensively studied for WCD option.</a:t>
              </a:r>
              <a:endParaRPr lang="en-US" sz="20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3635022" y="2449689"/>
              <a:ext cx="2545116" cy="197246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889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Excavation and </a:t>
            </a:r>
            <a:br>
              <a:rPr lang="en-US" dirty="0" smtClean="0"/>
            </a:br>
            <a:r>
              <a:rPr lang="en-US" dirty="0" smtClean="0"/>
              <a:t>Ground Support Plans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240" y="3175"/>
            <a:ext cx="5559475" cy="438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5" y="2196966"/>
            <a:ext cx="5907439" cy="466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56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Rectangular vs. Cylindrical Cryostat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01601" y="891303"/>
            <a:ext cx="4284601" cy="3102347"/>
            <a:chOff x="4529449" y="927785"/>
            <a:chExt cx="4284601" cy="31023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9449" y="1480943"/>
              <a:ext cx="4284601" cy="2549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651010" y="927785"/>
              <a:ext cx="4163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LBNE Design:</a:t>
              </a:r>
              <a:br>
                <a:rPr lang="en-US" sz="1800" dirty="0" smtClean="0"/>
              </a:br>
              <a:r>
                <a:rPr lang="en-US" sz="1800" dirty="0" smtClean="0"/>
                <a:t>Rectangular, rock-supported cryostat</a:t>
              </a:r>
              <a:endParaRPr lang="en-US" sz="18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82880" y="4169034"/>
            <a:ext cx="4297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itchFamily="34" charset="0"/>
              <a:buChar char="•"/>
            </a:pPr>
            <a:r>
              <a:rPr lang="en-US" sz="2000" dirty="0" smtClean="0"/>
              <a:t>Current reference design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2000" dirty="0" smtClean="0"/>
              <a:t>Rectangular geometry makes maximum use of excavated volume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2000" dirty="0" smtClean="0"/>
              <a:t>Rectangular geometry requires rock support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3440" y="4169034"/>
            <a:ext cx="429768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buFont typeface="Arial" pitchFamily="34" charset="0"/>
              <a:buChar char="•"/>
            </a:pPr>
            <a:r>
              <a:rPr lang="en-US" sz="2000" dirty="0" smtClean="0"/>
              <a:t>Follows industry standard design and construction methods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2000" dirty="0" smtClean="0"/>
              <a:t>Requires larger span cavern, similar to LBNE WCD design </a:t>
            </a:r>
          </a:p>
          <a:p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630019" y="5878535"/>
            <a:ext cx="5883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Joint LBNE – LBNO evaluation launched</a:t>
            </a:r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5008263" y="870456"/>
            <a:ext cx="3339281" cy="3199188"/>
            <a:chOff x="5008263" y="915612"/>
            <a:chExt cx="3339281" cy="3199188"/>
          </a:xfrm>
        </p:grpSpPr>
        <p:sp>
          <p:nvSpPr>
            <p:cNvPr id="11" name="TextBox 10"/>
            <p:cNvSpPr txBox="1"/>
            <p:nvPr/>
          </p:nvSpPr>
          <p:spPr>
            <a:xfrm>
              <a:off x="5008263" y="915612"/>
              <a:ext cx="32861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LBNO Design:</a:t>
              </a:r>
              <a:br>
                <a:rPr lang="en-US" sz="1800" dirty="0" smtClean="0"/>
              </a:br>
              <a:r>
                <a:rPr lang="en-US" sz="1800" dirty="0" smtClean="0"/>
                <a:t>Cylindrical, free-standing cryostat</a:t>
              </a:r>
              <a:endParaRPr lang="en-US" sz="1800" dirty="0"/>
            </a:p>
          </p:txBody>
        </p:sp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704" y="1535176"/>
              <a:ext cx="3291840" cy="2579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66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 System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860246" y="1043046"/>
            <a:ext cx="3233530" cy="2010320"/>
            <a:chOff x="5667583" y="1043046"/>
            <a:chExt cx="3233530" cy="2010320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7583" y="1043046"/>
              <a:ext cx="3233530" cy="2010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724939" y="1043046"/>
              <a:ext cx="31761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Refrigeration and LN Dewars</a:t>
              </a:r>
              <a:endParaRPr lang="en-US" sz="2000" dirty="0"/>
            </a:p>
          </p:txBody>
        </p:sp>
      </p:grp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56" y="1159564"/>
            <a:ext cx="2575238" cy="225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0" y="3595064"/>
            <a:ext cx="3863880" cy="256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55368" y="1109308"/>
            <a:ext cx="2491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Purification System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602" y="3534456"/>
            <a:ext cx="2299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Piping Layout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127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79" y="3240155"/>
            <a:ext cx="3872948" cy="303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758578" y="3187147"/>
            <a:ext cx="3176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P&amp;ID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161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J.Strait| Future Plans in the Americas</a:t>
            </a:r>
            <a:endParaRPr lang="en-US" b="1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3" y="-2824"/>
            <a:ext cx="91382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 smtClean="0"/>
              <a:t>Fermilab Accelerator Complex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14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82880"/>
            <a:ext cx="8778240" cy="649224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21600" y="182880"/>
            <a:ext cx="1239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/>
                </a:solidFill>
              </a:rPr>
              <a:t>19 Sep 2014</a:t>
            </a:r>
            <a:endParaRPr lang="en-US" sz="1200" i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8834" y="847091"/>
            <a:ext cx="319810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Summary of a detailed, resource-loaded P6 schedule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821235" y="5317067"/>
            <a:ext cx="6837343" cy="1031332"/>
            <a:chOff x="1821235" y="5271911"/>
            <a:chExt cx="6837343" cy="1031332"/>
          </a:xfrm>
        </p:grpSpPr>
        <p:grpSp>
          <p:nvGrpSpPr>
            <p:cNvPr id="12" name="Group 11"/>
            <p:cNvGrpSpPr/>
            <p:nvPr/>
          </p:nvGrpSpPr>
          <p:grpSpPr>
            <a:xfrm>
              <a:off x="1821235" y="5933911"/>
              <a:ext cx="4797776" cy="369332"/>
              <a:chOff x="3388961" y="5803913"/>
              <a:chExt cx="4797776" cy="369332"/>
            </a:xfrm>
          </p:grpSpPr>
          <p:sp>
            <p:nvSpPr>
              <p:cNvPr id="14" name="Left Arrow 13"/>
              <p:cNvSpPr/>
              <p:nvPr/>
            </p:nvSpPr>
            <p:spPr>
              <a:xfrm>
                <a:off x="6865939" y="5933458"/>
                <a:ext cx="1320798" cy="134144"/>
              </a:xfrm>
              <a:prstGeom prst="leftArrow">
                <a:avLst/>
              </a:prstGeom>
              <a:solidFill>
                <a:srgbClr val="FF0000"/>
              </a:solidFill>
              <a:ln w="15875">
                <a:solidFill>
                  <a:schemeClr val="tx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388961" y="5803913"/>
                <a:ext cx="3488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800" i="1" dirty="0" smtClean="0">
                    <a:solidFill>
                      <a:srgbClr val="FF0000"/>
                    </a:solidFill>
                  </a:rPr>
                  <a:t>Goal to move earlier by </a:t>
                </a:r>
                <a:r>
                  <a:rPr lang="en-US" sz="1800" i="1" dirty="0" smtClean="0">
                    <a:solidFill>
                      <a:srgbClr val="FF0000"/>
                    </a:solidFill>
                    <a:sym typeface="Symbol"/>
                  </a:rPr>
                  <a:t> 2 </a:t>
                </a:r>
                <a:r>
                  <a:rPr lang="en-US" sz="1800" i="1" dirty="0" err="1" smtClean="0">
                    <a:solidFill>
                      <a:srgbClr val="FF0000"/>
                    </a:solidFill>
                    <a:sym typeface="Symbol"/>
                  </a:rPr>
                  <a:t>yr</a:t>
                </a:r>
                <a:endParaRPr lang="en-US" sz="1800" i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5847644" y="5271911"/>
              <a:ext cx="2810934" cy="84666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777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Fermilab hosts an </a:t>
            </a:r>
            <a:r>
              <a:rPr lang="en-US" sz="2200" dirty="0" smtClean="0"/>
              <a:t>active, diverse international accelerator-based </a:t>
            </a:r>
            <a:r>
              <a:rPr lang="en-US" sz="2200" dirty="0"/>
              <a:t>neutrino program.</a:t>
            </a:r>
          </a:p>
          <a:p>
            <a:r>
              <a:rPr lang="en-US" sz="2200" dirty="0"/>
              <a:t>Fermilab has a record of delivering high-intensity proton beams with high reliability and long running time for neutrino physics.</a:t>
            </a:r>
          </a:p>
          <a:p>
            <a:r>
              <a:rPr lang="en-US" sz="2200" dirty="0"/>
              <a:t>On-going upgrades will increase the Main Injector beam power to 700 kW over the next ~2 years.</a:t>
            </a:r>
          </a:p>
          <a:p>
            <a:r>
              <a:rPr lang="en-US" sz="2200" dirty="0"/>
              <a:t>PIP-II will further increase the beam power to 1.2 MW and provide a platform for future beam power &gt;2 MW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Fermilab is prepared to host LBNF and work with international and U.S. partners to provide:</a:t>
            </a:r>
          </a:p>
          <a:p>
            <a:pPr lvl="1"/>
            <a:r>
              <a:rPr lang="en-US" sz="2000" dirty="0" smtClean="0"/>
              <a:t>A high-intensity, broad-band neutrino beam</a:t>
            </a:r>
          </a:p>
          <a:p>
            <a:pPr lvl="1"/>
            <a:r>
              <a:rPr lang="en-US" sz="2000" dirty="0" smtClean="0"/>
              <a:t>Conventional facilities for the LBNF detectors at SURF and Fermilab</a:t>
            </a:r>
          </a:p>
          <a:p>
            <a:pPr lvl="1"/>
            <a:r>
              <a:rPr lang="en-US" sz="2000" dirty="0" smtClean="0"/>
              <a:t>Major technical infrastructure for the LBNF detectors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 and 12 Dec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NuMI and Booster Beams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15" y="890210"/>
            <a:ext cx="3763965" cy="536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013" y="872768"/>
            <a:ext cx="3269987" cy="296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46" y="3855331"/>
            <a:ext cx="2781300" cy="259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8600" y="824088"/>
            <a:ext cx="1806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NuMI: </a:t>
            </a:r>
          </a:p>
          <a:p>
            <a:pPr marL="112713" indent="-112713"/>
            <a:r>
              <a:rPr lang="en-US" sz="2000" dirty="0" smtClean="0"/>
              <a:t>- tunable </a:t>
            </a:r>
            <a:br>
              <a:rPr lang="en-US" sz="2000" dirty="0" smtClean="0"/>
            </a:br>
            <a:r>
              <a:rPr lang="en-US" sz="2000" dirty="0" smtClean="0"/>
              <a:t>1 GeV to </a:t>
            </a:r>
            <a:br>
              <a:rPr lang="en-US" sz="2000" dirty="0" smtClean="0"/>
            </a:br>
            <a:r>
              <a:rPr lang="en-US" sz="2000" dirty="0" smtClean="0"/>
              <a:t>&gt;10 GeV</a:t>
            </a:r>
          </a:p>
          <a:p>
            <a:pPr marL="112713" indent="-112713"/>
            <a:r>
              <a:rPr lang="en-US" sz="2000" dirty="0" smtClean="0"/>
              <a:t>-	Near hall </a:t>
            </a:r>
            <a:br>
              <a:rPr lang="en-US" sz="2000" dirty="0" smtClean="0"/>
            </a:br>
            <a:r>
              <a:rPr lang="en-US" sz="2000" dirty="0" smtClean="0"/>
              <a:t>at</a:t>
            </a:r>
            <a:r>
              <a:rPr lang="en-US" sz="2000" dirty="0"/>
              <a:t> </a:t>
            </a:r>
            <a:r>
              <a:rPr lang="en-US" sz="2000" dirty="0" smtClean="0"/>
              <a:t>1 km</a:t>
            </a:r>
          </a:p>
          <a:p>
            <a:pPr marL="112713" indent="-112713"/>
            <a:r>
              <a:rPr lang="en-US" sz="2000" dirty="0" smtClean="0"/>
              <a:t>-	Far detectors</a:t>
            </a:r>
            <a:br>
              <a:rPr lang="en-US" sz="2000" dirty="0" smtClean="0"/>
            </a:br>
            <a:r>
              <a:rPr lang="en-US" sz="2000" dirty="0" smtClean="0"/>
              <a:t>735 – 810 km</a:t>
            </a:r>
          </a:p>
          <a:p>
            <a:pPr marL="112713" indent="-112713"/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0" y="4013229"/>
            <a:ext cx="2006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BNB: </a:t>
            </a:r>
          </a:p>
          <a:p>
            <a:pPr marL="112713" indent="-112713"/>
            <a:r>
              <a:rPr lang="en-US" sz="2000" dirty="0" smtClean="0"/>
              <a:t>-	Low energy</a:t>
            </a:r>
            <a:br>
              <a:rPr lang="en-US" sz="2000" dirty="0" smtClean="0"/>
            </a:br>
            <a:r>
              <a:rPr lang="en-US" sz="2000" dirty="0" smtClean="0"/>
              <a:t>0.1 – 1.5 GeV</a:t>
            </a:r>
          </a:p>
          <a:p>
            <a:pPr marL="112713" indent="-112713"/>
            <a:r>
              <a:rPr lang="en-US" sz="2000" dirty="0" smtClean="0"/>
              <a:t>-	Focused on short-baseline oscillations and cross sections</a:t>
            </a:r>
            <a:br>
              <a:rPr lang="en-US" sz="2000" dirty="0" smtClean="0"/>
            </a:br>
            <a:endParaRPr lang="en-US" sz="2000" dirty="0" smtClean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874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 and 12 Dec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Experiments in the NuMI Beam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29209" y="874644"/>
            <a:ext cx="4349060" cy="5653708"/>
            <a:chOff x="129209" y="874644"/>
            <a:chExt cx="4349060" cy="5653708"/>
          </a:xfrm>
        </p:grpSpPr>
        <p:grpSp>
          <p:nvGrpSpPr>
            <p:cNvPr id="12" name="Group 11"/>
            <p:cNvGrpSpPr/>
            <p:nvPr/>
          </p:nvGrpSpPr>
          <p:grpSpPr>
            <a:xfrm>
              <a:off x="129209" y="874644"/>
              <a:ext cx="4349060" cy="5653708"/>
              <a:chOff x="129209" y="874644"/>
              <a:chExt cx="4349060" cy="5653708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1222390"/>
                <a:ext cx="3660188" cy="274320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081" y="3785152"/>
                <a:ext cx="3660188" cy="2743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129209" y="874644"/>
                <a:ext cx="41379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Long-baseline oscillation experiments </a:t>
                </a:r>
                <a:endParaRPr lang="en-US" sz="2000" dirty="0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29209" y="1474615"/>
              <a:ext cx="2252870" cy="1692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i="1" dirty="0" smtClean="0"/>
                <a:t>Brazil, Greece, India, Poland, UK, US </a:t>
              </a:r>
              <a:endParaRPr lang="en-US" sz="1100" i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3831" y="4061791"/>
              <a:ext cx="1119809" cy="5078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i="1" dirty="0" smtClean="0"/>
                <a:t>Brazil, Czech Rep., Greece, India, Russia, UK, US </a:t>
              </a:r>
              <a:endParaRPr lang="en-US" sz="1100" i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60128" y="875288"/>
            <a:ext cx="4413574" cy="5639812"/>
            <a:chOff x="4660128" y="875288"/>
            <a:chExt cx="4413574" cy="5639812"/>
          </a:xfrm>
        </p:grpSpPr>
        <p:grpSp>
          <p:nvGrpSpPr>
            <p:cNvPr id="15" name="Group 14"/>
            <p:cNvGrpSpPr/>
            <p:nvPr/>
          </p:nvGrpSpPr>
          <p:grpSpPr>
            <a:xfrm>
              <a:off x="4734333" y="875288"/>
              <a:ext cx="4339369" cy="5639812"/>
              <a:chOff x="4734333" y="875288"/>
              <a:chExt cx="4339369" cy="5639812"/>
            </a:xfrm>
          </p:grpSpPr>
          <p:pic>
            <p:nvPicPr>
              <p:cNvPr id="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9154" y="1222390"/>
                <a:ext cx="3660187" cy="2743200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3514" y="3771900"/>
                <a:ext cx="3660188" cy="27432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4734333" y="875288"/>
                <a:ext cx="41379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Neutrino scattering experiments </a:t>
                </a:r>
                <a:endParaRPr lang="en-US" sz="2000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660128" y="1527623"/>
              <a:ext cx="1360984" cy="1692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i="1" dirty="0" smtClean="0"/>
                <a:t>Italy, Switzerland, US </a:t>
              </a:r>
              <a:endParaRPr lang="en-US" sz="1100" i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53702" y="6324910"/>
              <a:ext cx="2970489" cy="1692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i="1" dirty="0" smtClean="0"/>
                <a:t>Brazil, Chile, Mexico, Peru, Russia, Switzerland, US 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9392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 smtClean="0"/>
              <a:t>Experiments in the Booster Neutrino Beam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29209" y="874644"/>
            <a:ext cx="8478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Testing short-baseline </a:t>
            </a:r>
            <a:r>
              <a:rPr lang="en-US" sz="2000" dirty="0" err="1" smtClean="0"/>
              <a:t>anamolies</a:t>
            </a:r>
            <a:r>
              <a:rPr lang="en-US" sz="2000" dirty="0" smtClean="0"/>
              <a:t> ... sterile neutrinos?</a:t>
            </a:r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152401" y="1323683"/>
            <a:ext cx="4926495" cy="3291840"/>
            <a:chOff x="152401" y="1323683"/>
            <a:chExt cx="4926495" cy="3291840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1" y="1323683"/>
              <a:ext cx="4392224" cy="329184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611218" y="1923571"/>
              <a:ext cx="1467678" cy="1692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i="1" dirty="0" smtClean="0"/>
                <a:t>Canada, Mexico, UK, US </a:t>
              </a:r>
              <a:endParaRPr lang="en-US" sz="1100" i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333460" y="2470535"/>
            <a:ext cx="4700258" cy="3691950"/>
            <a:chOff x="4333460" y="2470535"/>
            <a:chExt cx="4700258" cy="3691950"/>
          </a:xfrm>
        </p:grpSpPr>
        <p:grpSp>
          <p:nvGrpSpPr>
            <p:cNvPr id="7" name="Group 6"/>
            <p:cNvGrpSpPr/>
            <p:nvPr/>
          </p:nvGrpSpPr>
          <p:grpSpPr>
            <a:xfrm>
              <a:off x="4644598" y="2470535"/>
              <a:ext cx="4389120" cy="3691950"/>
              <a:chOff x="4644598" y="2470535"/>
              <a:chExt cx="4389120" cy="3691950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5012702" y="2470535"/>
                <a:ext cx="40210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MicroBooNE</a:t>
                </a:r>
                <a:endParaRPr lang="en-US" sz="2000" dirty="0"/>
              </a:p>
            </p:txBody>
          </p:sp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4598" y="3237570"/>
                <a:ext cx="4389120" cy="2924915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4" descr="thumb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4598" y="2870645"/>
                <a:ext cx="1805415" cy="1354061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4333460" y="5688806"/>
              <a:ext cx="1256955" cy="1692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i="1" dirty="0" smtClean="0"/>
                <a:t>Switzerland, UK, US 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9211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Fermilab Short Baseline Neutrino (SBN) Program</a:t>
            </a:r>
            <a:endParaRPr lang="en-US" dirty="0">
              <a:latin typeface="Helvetica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920878"/>
            <a:ext cx="8672513" cy="53329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>
                <a:latin typeface="Helvetica" charset="0"/>
              </a:rPr>
              <a:t>Utilize successful Booster </a:t>
            </a:r>
            <a:r>
              <a:rPr lang="en-US" sz="2000" dirty="0">
                <a:latin typeface="Helvetica" charset="0"/>
              </a:rPr>
              <a:t>Neutrino </a:t>
            </a:r>
            <a:r>
              <a:rPr lang="en-US" sz="2000" dirty="0" err="1">
                <a:latin typeface="Helvetica" charset="0"/>
              </a:rPr>
              <a:t>Beamline</a:t>
            </a:r>
            <a:r>
              <a:rPr lang="en-US" sz="2000" dirty="0">
                <a:latin typeface="Helvetica" charset="0"/>
              </a:rPr>
              <a:t> (</a:t>
            </a:r>
            <a:r>
              <a:rPr lang="en-US" sz="2000" dirty="0" smtClean="0">
                <a:latin typeface="Helvetica" charset="0"/>
              </a:rPr>
              <a:t>BNB) developed for </a:t>
            </a:r>
            <a:r>
              <a:rPr lang="en-US" sz="2000" dirty="0" err="1" smtClean="0">
                <a:latin typeface="Helvetica" charset="0"/>
              </a:rPr>
              <a:t>MiniBooNE</a:t>
            </a:r>
            <a:r>
              <a:rPr lang="en-US" sz="2000" dirty="0" smtClean="0">
                <a:latin typeface="Helvetica" charset="0"/>
              </a:rPr>
              <a:t> </a:t>
            </a:r>
          </a:p>
          <a:p>
            <a:r>
              <a:rPr lang="en-US" sz="2000" dirty="0" smtClean="0">
                <a:latin typeface="Helvetica" charset="0"/>
              </a:rPr>
              <a:t>In 2015 next phase: </a:t>
            </a:r>
            <a:r>
              <a:rPr lang="en-US" sz="2000" dirty="0" err="1" smtClean="0">
                <a:latin typeface="Helvetica" charset="0"/>
              </a:rPr>
              <a:t>MicroBooNE</a:t>
            </a:r>
            <a:r>
              <a:rPr lang="en-US" sz="2000" dirty="0" smtClean="0">
                <a:latin typeface="Helvetica" charset="0"/>
              </a:rPr>
              <a:t> (approved for 6.6E20 P.O.T.)</a:t>
            </a:r>
            <a:endParaRPr lang="en-US" sz="1800" dirty="0" smtClean="0">
              <a:latin typeface="Helvetica" charset="0"/>
            </a:endParaRPr>
          </a:p>
          <a:p>
            <a:r>
              <a:rPr lang="en-US" sz="2000" dirty="0" smtClean="0">
                <a:latin typeface="Helvetica" charset="0"/>
              </a:rPr>
              <a:t>In 2018: Three </a:t>
            </a:r>
            <a:r>
              <a:rPr lang="en-US" sz="2000" dirty="0" err="1" smtClean="0">
                <a:latin typeface="Helvetica" charset="0"/>
              </a:rPr>
              <a:t>LAr</a:t>
            </a:r>
            <a:r>
              <a:rPr lang="en-US" sz="2000" dirty="0" smtClean="0">
                <a:latin typeface="Helvetica" charset="0"/>
              </a:rPr>
              <a:t>-TPC detectors:</a:t>
            </a:r>
          </a:p>
          <a:p>
            <a:pPr lvl="1"/>
            <a:r>
              <a:rPr lang="en-US" sz="1800" dirty="0" smtClean="0">
                <a:latin typeface="Helvetica" charset="0"/>
              </a:rPr>
              <a:t>Near: New detector using LBNE technology @ 110m from BNB target</a:t>
            </a:r>
          </a:p>
          <a:p>
            <a:pPr lvl="1"/>
            <a:r>
              <a:rPr lang="en-US" sz="1800" dirty="0" smtClean="0">
                <a:latin typeface="Helvetica" charset="0"/>
              </a:rPr>
              <a:t>Middle: </a:t>
            </a:r>
            <a:r>
              <a:rPr lang="en-US" sz="1800" dirty="0" err="1" smtClean="0">
                <a:latin typeface="Helvetica" charset="0"/>
              </a:rPr>
              <a:t>MicroBooNE</a:t>
            </a:r>
            <a:r>
              <a:rPr lang="en-US" sz="1800" dirty="0" smtClean="0">
                <a:latin typeface="Helvetica" charset="0"/>
              </a:rPr>
              <a:t> @ 470m</a:t>
            </a:r>
          </a:p>
          <a:p>
            <a:pPr lvl="1"/>
            <a:r>
              <a:rPr lang="en-US" sz="1800" dirty="0" smtClean="0">
                <a:latin typeface="Helvetica" charset="0"/>
              </a:rPr>
              <a:t>Far: refurbished ICARUS detector moved from Gran </a:t>
            </a:r>
            <a:r>
              <a:rPr lang="en-US" sz="1800" dirty="0" err="1" smtClean="0">
                <a:latin typeface="Helvetica" charset="0"/>
              </a:rPr>
              <a:t>Sasso</a:t>
            </a:r>
            <a:r>
              <a:rPr lang="en-US" sz="1800" dirty="0" smtClean="0">
                <a:latin typeface="Helvetica" charset="0"/>
              </a:rPr>
              <a:t>, Italy </a:t>
            </a:r>
            <a:r>
              <a:rPr lang="en-US" sz="1800" dirty="0">
                <a:latin typeface="Helvetica" charset="0"/>
              </a:rPr>
              <a:t>@</a:t>
            </a:r>
            <a:r>
              <a:rPr lang="en-US" sz="1800" dirty="0" smtClean="0">
                <a:latin typeface="Helvetica" charset="0"/>
              </a:rPr>
              <a:t> 600m</a:t>
            </a:r>
          </a:p>
          <a:p>
            <a:r>
              <a:rPr lang="en-US" sz="2000" dirty="0">
                <a:latin typeface="Helvetica" charset="0"/>
              </a:rPr>
              <a:t>Motivations</a:t>
            </a:r>
          </a:p>
          <a:p>
            <a:pPr lvl="1"/>
            <a:r>
              <a:rPr lang="en-US" sz="1800" dirty="0" smtClean="0">
                <a:latin typeface="Helvetica" charset="0"/>
              </a:rPr>
              <a:t>Science: precise study </a:t>
            </a:r>
            <a:r>
              <a:rPr lang="en-US" sz="1800" dirty="0">
                <a:latin typeface="Helvetica" charset="0"/>
              </a:rPr>
              <a:t>of </a:t>
            </a:r>
            <a:r>
              <a:rPr lang="en-US" sz="1800" dirty="0">
                <a:latin typeface="Symbol" charset="2"/>
                <a:cs typeface="Symbol" charset="2"/>
              </a:rPr>
              <a:t>n</a:t>
            </a:r>
            <a:r>
              <a:rPr lang="en-US" sz="1800" dirty="0">
                <a:cs typeface="Helvetica"/>
              </a:rPr>
              <a:t> anomalies from the </a:t>
            </a:r>
            <a:r>
              <a:rPr lang="en-US" sz="1800" dirty="0" err="1">
                <a:cs typeface="Helvetica"/>
              </a:rPr>
              <a:t>MiniBooNE</a:t>
            </a:r>
            <a:r>
              <a:rPr lang="en-US" sz="1800" dirty="0">
                <a:cs typeface="Helvetica"/>
              </a:rPr>
              <a:t> and </a:t>
            </a:r>
            <a:r>
              <a:rPr lang="en-US" sz="1800" dirty="0" smtClean="0">
                <a:cs typeface="Helvetica"/>
              </a:rPr>
              <a:t>LSND experiments.  Search for Sterile </a:t>
            </a:r>
            <a:r>
              <a:rPr lang="en-US" sz="1800" dirty="0" smtClean="0"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latin typeface="+mj-lt"/>
                <a:cs typeface="Symbol" charset="2"/>
              </a:rPr>
              <a:t>’s</a:t>
            </a:r>
            <a:endParaRPr lang="en-US" sz="1800" dirty="0">
              <a:latin typeface="Symbol" charset="2"/>
              <a:cs typeface="Symbol" charset="2"/>
            </a:endParaRPr>
          </a:p>
          <a:p>
            <a:pPr lvl="1"/>
            <a:r>
              <a:rPr lang="en-US" sz="1800" dirty="0">
                <a:latin typeface="Helvetica" charset="0"/>
              </a:rPr>
              <a:t>R&amp;D: </a:t>
            </a:r>
            <a:r>
              <a:rPr lang="en-US" sz="1800" dirty="0" smtClean="0">
                <a:latin typeface="Helvetica" charset="0"/>
              </a:rPr>
              <a:t>continued development of </a:t>
            </a:r>
            <a:r>
              <a:rPr lang="en-US" sz="1800" dirty="0" err="1" smtClean="0">
                <a:latin typeface="Helvetica" charset="0"/>
              </a:rPr>
              <a:t>LAr</a:t>
            </a:r>
            <a:r>
              <a:rPr lang="en-US" sz="1800" dirty="0">
                <a:latin typeface="Helvetica" charset="0"/>
              </a:rPr>
              <a:t>-</a:t>
            </a:r>
            <a:r>
              <a:rPr lang="en-US" sz="1800" dirty="0" smtClean="0">
                <a:latin typeface="Helvetica" charset="0"/>
              </a:rPr>
              <a:t>TPC </a:t>
            </a:r>
            <a:r>
              <a:rPr lang="en-US" sz="1800" dirty="0">
                <a:latin typeface="Helvetica" charset="0"/>
              </a:rPr>
              <a:t>technology </a:t>
            </a:r>
            <a:r>
              <a:rPr lang="en-US" sz="1800" dirty="0" smtClean="0">
                <a:latin typeface="Helvetica" charset="0"/>
              </a:rPr>
              <a:t>for LBNF program </a:t>
            </a:r>
          </a:p>
          <a:p>
            <a:pPr lvl="1"/>
            <a:r>
              <a:rPr lang="en-US" sz="1800" dirty="0" smtClean="0">
                <a:latin typeface="Helvetica" charset="0"/>
              </a:rPr>
              <a:t>Build international partnerships for LBNF program</a:t>
            </a:r>
            <a:endParaRPr lang="en-US" sz="2000" dirty="0" smtClean="0">
              <a:latin typeface="Helvetica" charset="0"/>
            </a:endParaRPr>
          </a:p>
          <a:p>
            <a:endParaRPr lang="en-US" sz="1800" dirty="0" smtClean="0">
              <a:latin typeface="Helvetica" charset="0"/>
            </a:endParaRPr>
          </a:p>
          <a:p>
            <a:pPr marL="0" indent="0">
              <a:buNone/>
            </a:pPr>
            <a:endParaRPr lang="en-US" sz="2000" dirty="0" smtClean="0">
              <a:latin typeface="Helvetica" charset="0"/>
            </a:endParaRPr>
          </a:p>
          <a:p>
            <a:pPr lvl="1"/>
            <a:endParaRPr lang="en-US" sz="2000" dirty="0">
              <a:latin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37444" y="2302251"/>
            <a:ext cx="823913" cy="33855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i="1" dirty="0" smtClean="0"/>
              <a:t>Switzerland, </a:t>
            </a:r>
            <a:br>
              <a:rPr lang="en-US" sz="1100" i="1" dirty="0" smtClean="0"/>
            </a:br>
            <a:r>
              <a:rPr lang="en-US" sz="1100" i="1" dirty="0" smtClean="0"/>
              <a:t>UK, US </a:t>
            </a:r>
            <a:endParaRPr lang="en-US" sz="11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055164" y="2705565"/>
            <a:ext cx="1256955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i="1" dirty="0" smtClean="0"/>
              <a:t>Switzerland, UK, US </a:t>
            </a:r>
            <a:endParaRPr lang="en-US" sz="11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65233" y="3248904"/>
            <a:ext cx="2219741" cy="1692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i="1" dirty="0" smtClean="0"/>
              <a:t>Italy, Poland, Russia, Switzerland, US 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96939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and 12 Dec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Jim Strait | Facilities for LBNF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09969-9BE7-45EE-ADC4-473149C4B2E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SBN Program Layout</a:t>
            </a:r>
            <a:endParaRPr lang="en-US" dirty="0"/>
          </a:p>
        </p:txBody>
      </p:sp>
      <p:pic>
        <p:nvPicPr>
          <p:cNvPr id="8" name="Picture 7" descr="03_SectPersp_NearDetector_Fina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1510"/>
          <a:stretch/>
        </p:blipFill>
        <p:spPr>
          <a:xfrm>
            <a:off x="5079623" y="4118205"/>
            <a:ext cx="3855538" cy="2170889"/>
          </a:xfrm>
          <a:prstGeom prst="rect">
            <a:avLst/>
          </a:prstGeom>
        </p:spPr>
      </p:pic>
      <p:pic>
        <p:nvPicPr>
          <p:cNvPr id="9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1" y="4148160"/>
            <a:ext cx="5069900" cy="2126823"/>
          </a:xfrm>
          <a:prstGeom prst="rect">
            <a:avLst/>
          </a:prstGeom>
          <a:ln>
            <a:solidFill>
              <a:srgbClr val="154D8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ontent Placeholder 2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6" y="860237"/>
            <a:ext cx="8742105" cy="3258862"/>
          </a:xfrm>
          <a:prstGeom prst="rect">
            <a:avLst/>
          </a:prstGeom>
          <a:ln>
            <a:solidFill>
              <a:srgbClr val="154D8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148524" y="3093473"/>
            <a:ext cx="422334" cy="149593"/>
          </a:xfrm>
          <a:prstGeom prst="rect">
            <a:avLst/>
          </a:prstGeom>
          <a:solidFill>
            <a:srgbClr val="D1D600"/>
          </a:solidFill>
          <a:ln w="3175">
            <a:solidFill>
              <a:schemeClr val="bg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" dirty="0" smtClean="0">
                <a:solidFill>
                  <a:srgbClr val="4D4D4D"/>
                </a:solidFill>
              </a:rPr>
              <a:t>MicroBooNE</a:t>
            </a:r>
          </a:p>
          <a:p>
            <a:pPr>
              <a:lnSpc>
                <a:spcPct val="80000"/>
              </a:lnSpc>
            </a:pPr>
            <a:r>
              <a:rPr lang="en-US" sz="600" dirty="0" smtClean="0">
                <a:solidFill>
                  <a:srgbClr val="4D4D4D"/>
                </a:solidFill>
              </a:rPr>
              <a:t>DETECTOR</a:t>
            </a:r>
            <a:endParaRPr lang="en-US" sz="600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9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2544</TotalTime>
  <Words>2672</Words>
  <Application>Microsoft Office PowerPoint</Application>
  <PresentationFormat>On-screen Show (4:3)</PresentationFormat>
  <Paragraphs>401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FNAL_TemplatePC_060514</vt:lpstr>
      <vt:lpstr>Fermilab: Footer Only</vt:lpstr>
      <vt:lpstr>The  Long-Baseline Neutrino Facility</vt:lpstr>
      <vt:lpstr>Outline</vt:lpstr>
      <vt:lpstr>Accelerator-Based Neutrino Program at Fermilab</vt:lpstr>
      <vt:lpstr>Fermilab Accelerator Complex</vt:lpstr>
      <vt:lpstr>NuMI and Booster Beams</vt:lpstr>
      <vt:lpstr>Experiments in the NuMI Beam</vt:lpstr>
      <vt:lpstr>Experiments in the Booster Neutrino Beam</vt:lpstr>
      <vt:lpstr>Fermilab Short Baseline Neutrino (SBN) Program</vt:lpstr>
      <vt:lpstr>SBN Program Layout</vt:lpstr>
      <vt:lpstr>SBN Program Development</vt:lpstr>
      <vt:lpstr>Additional Possible Experiments in the Booster Beam</vt:lpstr>
      <vt:lpstr>Increasing beam intensity</vt:lpstr>
      <vt:lpstr>PowerPoint Presentation</vt:lpstr>
      <vt:lpstr>Proton Improvement Plan II (PIP-II)</vt:lpstr>
      <vt:lpstr>Flexible Platform for the Future</vt:lpstr>
      <vt:lpstr>Long-Baseline Neutrino Facility</vt:lpstr>
      <vt:lpstr>The LBNF Facilities Team</vt:lpstr>
      <vt:lpstr>The LBNF Facilities</vt:lpstr>
      <vt:lpstr>Beamline for a new Long-Baseline Neutrino Facility</vt:lpstr>
      <vt:lpstr>Beamline for a new Long-Baseline Neutrino Facility</vt:lpstr>
      <vt:lpstr>Target Hall and Decay Pipe Layout</vt:lpstr>
      <vt:lpstr>Conventional Facilities Designs</vt:lpstr>
      <vt:lpstr>Primary Beam and Lattice Functions  </vt:lpstr>
      <vt:lpstr>PowerPoint Presentation</vt:lpstr>
      <vt:lpstr>Helium-filled/Air-cooled Decay Pipe</vt:lpstr>
      <vt:lpstr>Absorber Complex – Longitudinal Section </vt:lpstr>
      <vt:lpstr>Absorber Design/MARS Simulations (2.4 MW)</vt:lpstr>
      <vt:lpstr>Hadron Flux (cm-2 s-1) at E &gt; 30 MeV (2.4 MW)</vt:lpstr>
      <vt:lpstr>Novel Target Designs</vt:lpstr>
      <vt:lpstr>Improved Focusing for Second Oscillation Maximum</vt:lpstr>
      <vt:lpstr>PowerPoint Presentation</vt:lpstr>
      <vt:lpstr>Apply LBNO-design low-energy beam (HPPS LE) to LBNE</vt:lpstr>
      <vt:lpstr>Sanford Underground Research Facility</vt:lpstr>
      <vt:lpstr>Sanford Underground Research Facility</vt:lpstr>
      <vt:lpstr>Planned Location of LBNF Cavern(s) </vt:lpstr>
      <vt:lpstr>Geotechnical Investigation Program</vt:lpstr>
      <vt:lpstr>Excavation and  Ground Support Plans</vt:lpstr>
      <vt:lpstr>Rectangular vs. Cylindrical Cryostat</vt:lpstr>
      <vt:lpstr>Cryogenic System Design</vt:lpstr>
      <vt:lpstr>PowerPoint Presentation</vt:lpstr>
      <vt:lpstr>Summary and Conclusions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Fermilab Long-Baseline Neutrino Facility</dc:title>
  <dc:creator>JBS</dc:creator>
  <cp:lastModifiedBy>JBS</cp:lastModifiedBy>
  <cp:revision>84</cp:revision>
  <cp:lastPrinted>2014-12-04T15:10:25Z</cp:lastPrinted>
  <dcterms:created xsi:type="dcterms:W3CDTF">2014-12-01T03:31:52Z</dcterms:created>
  <dcterms:modified xsi:type="dcterms:W3CDTF">2014-12-05T12:10:06Z</dcterms:modified>
</cp:coreProperties>
</file>