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D1F24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0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BA801673-45C0-E14F-B69D-490094B92EBD}" type="datetimeFigureOut">
              <a:rPr lang="en-US"/>
              <a:pPr>
                <a:defRPr/>
              </a:pPr>
              <a:t>03/12/14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1D61BFBB-B678-F940-A7A7-6F851F4D8F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25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9F007E73-F432-2A43-8FE3-D98D4CBCE173}" type="datetimeFigureOut">
              <a:rPr lang="en-US"/>
              <a:pPr>
                <a:defRPr/>
              </a:pPr>
              <a:t>03/12/14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E68F4A64-6A1D-F649-B34C-363AF0DC4A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758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716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83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C8AE90E0-8740-8143-BD3C-50595C89DA47}" type="datetime1">
              <a:rPr lang="en-US"/>
              <a:pPr>
                <a:defRPr/>
              </a:pPr>
              <a:t>03/12/14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4ABD91D1-BBE8-014F-B54A-228914C7C6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33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3F315-D1FF-504F-9DA6-2C9552A01F45}" type="datetime1">
              <a:rPr lang="en-US"/>
              <a:pPr>
                <a:defRPr/>
              </a:pPr>
              <a:t>03/12/14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B2EFA-D454-3C4C-9C64-36CAD2823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98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D496D-5F1B-EE48-936D-640B0B5DAC7D}" type="datetime1">
              <a:rPr lang="en-US"/>
              <a:pPr>
                <a:defRPr/>
              </a:pPr>
              <a:t>03/12/14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A1D2F-A968-804C-9028-D1D5E7FED1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9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07324-A3F5-AC44-9CAA-F4CE0498E01A}" type="datetime1">
              <a:rPr lang="en-US"/>
              <a:pPr>
                <a:defRPr/>
              </a:pPr>
              <a:t>03/12/14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4D11B-07A8-134A-B755-44EAE5E8B7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6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9C73A-9593-A74C-8023-A60573727F5A}" type="datetime1">
              <a:rPr lang="en-US"/>
              <a:pPr>
                <a:defRPr/>
              </a:pPr>
              <a:t>03/12/14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CDA6D-07EA-4A44-9DF2-A78B6B07C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CEDAC-439B-9845-966A-A0B227CEDC1E}" type="datetime1">
              <a:rPr lang="en-US"/>
              <a:pPr>
                <a:defRPr/>
              </a:pPr>
              <a:t>03/12/14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D3296-417A-CE49-949F-A747E86E4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1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EA4CE-336D-B843-A2BD-EFB2778CAF48}" type="datetime1">
              <a:rPr lang="en-US"/>
              <a:pPr>
                <a:defRPr/>
              </a:pPr>
              <a:t>03/12/14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6B99-A893-0542-84E1-D14C44CA1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8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B84D2-FC67-6D4E-BC26-825D47FBA40D}" type="datetime1">
              <a:rPr lang="en-US"/>
              <a:pPr>
                <a:defRPr/>
              </a:pPr>
              <a:t>03/12/14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776B1-075A-5F46-BE87-A46F3549A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FC35FD96-5252-FF4C-B554-44CA5A199836}" type="datetime1">
              <a:rPr lang="en-US"/>
              <a:pPr>
                <a:defRPr/>
              </a:pPr>
              <a:t>03/12/14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ACCACE1F-8208-E742-A2A5-F1A8261155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1" r:id="rId3"/>
    <p:sldLayoutId id="2147484012" r:id="rId4"/>
    <p:sldLayoutId id="2147484013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fld id="{29B674A9-28C7-764F-9E04-8CF511A11E54}" type="datetime1">
              <a:rPr lang="en-US"/>
              <a:pPr>
                <a:defRPr/>
              </a:pPr>
              <a:t>03/12/14</a:t>
            </a:fld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A94CC406-177C-6744-B341-A9CDB2DF0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eb.fnal.gov/project/iiEB" TargetMode="External"/><Relationship Id="rId3" Type="http://schemas.openxmlformats.org/officeDocument/2006/relationships/hyperlink" Target="https://indico.fnal.gov/conferenceDisplay.py?confId=909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565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Long Baseline Neutrino Facility Letter of Intent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56500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Ken Long and Rob Roser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December 5/12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the Writing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Add a section on beam optimization (ability to get to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maximum</a:t>
            </a:r>
          </a:p>
          <a:p>
            <a:pPr lvl="1"/>
            <a:r>
              <a:rPr lang="en-US" dirty="0" smtClean="0"/>
              <a:t>Add a section on spectral analysis – experiment is much more than a simple counting experiment</a:t>
            </a:r>
          </a:p>
          <a:p>
            <a:pPr lvl="1"/>
            <a:r>
              <a:rPr lang="en-US" dirty="0" smtClean="0"/>
              <a:t>A discussion on the far site civil construction.   The ballet between cavern construction and detector construction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New members are welcome to join and provide input – email Ken/Rob if interested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AE90E0-8740-8143-BD3C-50595C89DA47}" type="datetime1">
              <a:rPr lang="en-US" smtClean="0"/>
              <a:pPr>
                <a:defRPr/>
              </a:pPr>
              <a:t>03/12/14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D91D1-BBE8-014F-B54A-228914C7C6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52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Letter of Intent (LOI)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Eleven pages long at moment – very high level</a:t>
            </a:r>
          </a:p>
          <a:p>
            <a:r>
              <a:rPr lang="en-US" dirty="0" smtClean="0"/>
              <a:t>Main Sections of the Letter are:</a:t>
            </a:r>
          </a:p>
          <a:p>
            <a:pPr lvl="1"/>
            <a:r>
              <a:rPr lang="en-US" dirty="0" smtClean="0"/>
              <a:t>Executive Summary</a:t>
            </a:r>
          </a:p>
          <a:p>
            <a:pPr lvl="1"/>
            <a:r>
              <a:rPr lang="en-US" dirty="0" smtClean="0"/>
              <a:t>Science Case</a:t>
            </a:r>
          </a:p>
          <a:p>
            <a:pPr lvl="1"/>
            <a:r>
              <a:rPr lang="en-US" dirty="0" smtClean="0"/>
              <a:t>Design of the Experiment</a:t>
            </a:r>
          </a:p>
          <a:p>
            <a:pPr lvl="1"/>
            <a:r>
              <a:rPr lang="en-US" dirty="0" smtClean="0"/>
              <a:t>Status of Experiment Development</a:t>
            </a:r>
          </a:p>
          <a:p>
            <a:pPr lvl="1"/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Scientific and Experimental Strategy</a:t>
            </a:r>
          </a:p>
          <a:p>
            <a:pPr lvl="1"/>
            <a:r>
              <a:rPr lang="en-US" dirty="0" smtClean="0"/>
              <a:t>Remaining Strategic Decisions</a:t>
            </a:r>
          </a:p>
          <a:p>
            <a:pPr lvl="1"/>
            <a:r>
              <a:rPr lang="en-US" dirty="0" smtClean="0"/>
              <a:t>Immediate Plan Moving Forward</a:t>
            </a:r>
          </a:p>
          <a:p>
            <a:pPr lvl="1"/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Signatures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AE90E0-8740-8143-BD3C-50595C89DA47}" type="datetime1">
              <a:rPr lang="en-US" smtClean="0"/>
              <a:pPr>
                <a:defRPr/>
              </a:pPr>
              <a:t>03/12/14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D91D1-BBE8-014F-B54A-228914C7C6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6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 in LOI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melding of the world’s long baseline neutrino communities to even get this far!</a:t>
            </a:r>
          </a:p>
          <a:p>
            <a:r>
              <a:rPr lang="en-US" dirty="0" smtClean="0"/>
              <a:t>Agreed on a large detector deep underground </a:t>
            </a:r>
          </a:p>
          <a:p>
            <a:pPr lvl="1"/>
            <a:r>
              <a:rPr lang="en-US" dirty="0" smtClean="0"/>
              <a:t>Primary detector technology liquid argon</a:t>
            </a:r>
          </a:p>
          <a:p>
            <a:pPr lvl="1"/>
            <a:r>
              <a:rPr lang="en-US" dirty="0" smtClean="0"/>
              <a:t>40 </a:t>
            </a:r>
            <a:r>
              <a:rPr lang="en-US" dirty="0" err="1" smtClean="0"/>
              <a:t>kton</a:t>
            </a:r>
            <a:r>
              <a:rPr lang="en-US" dirty="0" smtClean="0"/>
              <a:t> goal</a:t>
            </a:r>
          </a:p>
          <a:p>
            <a:pPr lvl="1"/>
            <a:r>
              <a:rPr lang="en-US" dirty="0" smtClean="0"/>
              <a:t>Modular</a:t>
            </a:r>
          </a:p>
          <a:p>
            <a:pPr lvl="1"/>
            <a:r>
              <a:rPr lang="en-US" dirty="0" smtClean="0"/>
              <a:t>Emphasis on an initial 10kton complete in 2021</a:t>
            </a:r>
          </a:p>
          <a:p>
            <a:r>
              <a:rPr lang="en-US" dirty="0" smtClean="0"/>
              <a:t>Agreed on a Baseline of 1300 kilometers</a:t>
            </a:r>
          </a:p>
          <a:p>
            <a:pPr lvl="1"/>
            <a:r>
              <a:rPr lang="en-US" dirty="0" smtClean="0"/>
              <a:t>Sanford Research Laboratory in </a:t>
            </a:r>
            <a:r>
              <a:rPr lang="en-US" dirty="0" err="1" smtClean="0"/>
              <a:t>Homestake</a:t>
            </a:r>
            <a:r>
              <a:rPr lang="en-US" dirty="0" smtClean="0"/>
              <a:t> SD</a:t>
            </a:r>
          </a:p>
          <a:p>
            <a:pPr lvl="1"/>
            <a:r>
              <a:rPr lang="en-US" dirty="0" smtClean="0"/>
              <a:t>LBNO Rock engineers visited and LBNE and gave the thumbs up</a:t>
            </a:r>
          </a:p>
          <a:p>
            <a:pPr lvl="1"/>
            <a:r>
              <a:rPr lang="en-US" dirty="0" smtClean="0"/>
              <a:t>Lots of work remains to get this facility in shape</a:t>
            </a:r>
          </a:p>
          <a:p>
            <a:r>
              <a:rPr lang="en-US" dirty="0" smtClean="0"/>
              <a:t>Agreed on importance of fine grain highly segmented near detector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AE90E0-8740-8143-BD3C-50595C89DA47}" type="datetime1">
              <a:rPr lang="en-US" smtClean="0"/>
              <a:pPr>
                <a:defRPr/>
              </a:pPr>
              <a:t>03/12/14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D91D1-BBE8-014F-B54A-228914C7C6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96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separation of facility (LBNF) and experiment (ELBNF)</a:t>
            </a:r>
            <a:r>
              <a:rPr lang="en-US" dirty="0"/>
              <a:t> </a:t>
            </a:r>
            <a:r>
              <a:rPr lang="en-US" dirty="0" smtClean="0"/>
              <a:t>(yes we expect a better name)</a:t>
            </a:r>
          </a:p>
          <a:p>
            <a:pPr lvl="1"/>
            <a:r>
              <a:rPr lang="en-US" dirty="0" smtClean="0"/>
              <a:t>LBNF</a:t>
            </a:r>
          </a:p>
          <a:p>
            <a:pPr lvl="2"/>
            <a:r>
              <a:rPr lang="en-US" dirty="0" smtClean="0"/>
              <a:t>1.2MW source in 2024 upgradeable to 2.4MW before 2030</a:t>
            </a:r>
          </a:p>
          <a:p>
            <a:pPr lvl="2"/>
            <a:r>
              <a:rPr lang="en-US" dirty="0" smtClean="0"/>
              <a:t>Includes </a:t>
            </a:r>
            <a:r>
              <a:rPr lang="en-US" dirty="0" err="1" smtClean="0"/>
              <a:t>Beamline</a:t>
            </a:r>
            <a:r>
              <a:rPr lang="en-US" dirty="0" smtClean="0"/>
              <a:t>, target, horn, </a:t>
            </a:r>
            <a:r>
              <a:rPr lang="en-US" dirty="0" err="1" smtClean="0"/>
              <a:t>decaypipe</a:t>
            </a:r>
            <a:endParaRPr lang="en-US" dirty="0" smtClean="0"/>
          </a:p>
          <a:p>
            <a:pPr lvl="2"/>
            <a:r>
              <a:rPr lang="en-US" dirty="0" smtClean="0"/>
              <a:t>Far site infrastructure to house massive detector(s)</a:t>
            </a:r>
          </a:p>
          <a:p>
            <a:pPr lvl="2"/>
            <a:r>
              <a:rPr lang="en-US" dirty="0" smtClean="0"/>
              <a:t>Near site infrastructure to house near detector</a:t>
            </a:r>
          </a:p>
          <a:p>
            <a:pPr lvl="2"/>
            <a:r>
              <a:rPr lang="en-US" dirty="0" smtClean="0"/>
              <a:t>Conventional infrastructure</a:t>
            </a:r>
          </a:p>
          <a:p>
            <a:pPr lvl="1"/>
            <a:r>
              <a:rPr lang="en-US" dirty="0" smtClean="0"/>
              <a:t>ELBNF</a:t>
            </a:r>
          </a:p>
          <a:p>
            <a:pPr lvl="2"/>
            <a:r>
              <a:rPr lang="en-US" dirty="0" smtClean="0"/>
              <a:t>Near Detector</a:t>
            </a:r>
          </a:p>
          <a:p>
            <a:pPr lvl="2"/>
            <a:r>
              <a:rPr lang="en-US" dirty="0" smtClean="0"/>
              <a:t>Far Detector</a:t>
            </a:r>
          </a:p>
          <a:p>
            <a:pPr lvl="2"/>
            <a:r>
              <a:rPr lang="en-US" dirty="0" smtClean="0"/>
              <a:t>Science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AE90E0-8740-8143-BD3C-50595C89DA47}" type="datetime1">
              <a:rPr lang="en-US" smtClean="0"/>
              <a:pPr>
                <a:defRPr/>
              </a:pPr>
              <a:t>03/12/14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D91D1-BBE8-014F-B54A-228914C7C6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8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Detector will be modular</a:t>
            </a:r>
          </a:p>
          <a:p>
            <a:pPr lvl="1"/>
            <a:r>
              <a:rPr lang="en-US" dirty="0" smtClean="0"/>
              <a:t>Liquid Argon – single, dual, or combination</a:t>
            </a:r>
          </a:p>
          <a:p>
            <a:pPr lvl="1"/>
            <a:r>
              <a:rPr lang="en-US" dirty="0" smtClean="0"/>
              <a:t>Module size may by dynamic – and grow as detector grows</a:t>
            </a:r>
          </a:p>
          <a:p>
            <a:pPr lvl="1"/>
            <a:r>
              <a:rPr lang="en-US" dirty="0" smtClean="0"/>
              <a:t>Does not preclude water at some later point </a:t>
            </a:r>
          </a:p>
          <a:p>
            <a:r>
              <a:rPr lang="en-US" dirty="0" smtClean="0"/>
              <a:t>Establishment of a machine interface group</a:t>
            </a:r>
          </a:p>
          <a:p>
            <a:pPr lvl="1"/>
            <a:r>
              <a:rPr lang="en-US" dirty="0" smtClean="0"/>
              <a:t>Modeled after CERN</a:t>
            </a:r>
          </a:p>
          <a:p>
            <a:pPr lvl="1"/>
            <a:r>
              <a:rPr lang="en-US" dirty="0" smtClean="0"/>
              <a:t>Provide Bridge between facility and experiment</a:t>
            </a:r>
          </a:p>
          <a:p>
            <a:r>
              <a:rPr lang="en-US" dirty="0" smtClean="0"/>
              <a:t>Overall Governance</a:t>
            </a:r>
          </a:p>
          <a:p>
            <a:pPr lvl="1"/>
            <a:r>
              <a:rPr lang="en-US" dirty="0" smtClean="0"/>
              <a:t>Again modeled after CERN with </a:t>
            </a:r>
            <a:r>
              <a:rPr lang="en-US" dirty="0" err="1" smtClean="0"/>
              <a:t>iJOG</a:t>
            </a:r>
            <a:r>
              <a:rPr lang="en-US" dirty="0" smtClean="0"/>
              <a:t> and RRB</a:t>
            </a:r>
          </a:p>
          <a:p>
            <a:pPr lvl="1"/>
            <a:r>
              <a:rPr lang="en-US" dirty="0" smtClean="0"/>
              <a:t>Important to engage and coordinate funding agencies early</a:t>
            </a:r>
          </a:p>
          <a:p>
            <a:r>
              <a:rPr lang="en-US" dirty="0" smtClean="0"/>
              <a:t>Establish presence in field by building 10kton underground by 2021</a:t>
            </a:r>
          </a:p>
          <a:p>
            <a:r>
              <a:rPr lang="en-US" dirty="0" smtClean="0"/>
              <a:t>Beam operations to start in 2024 and last a decade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AE90E0-8740-8143-BD3C-50595C89DA47}" type="datetime1">
              <a:rPr lang="en-US" smtClean="0"/>
              <a:pPr>
                <a:defRPr/>
              </a:pPr>
              <a:t>03/12/14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D91D1-BBE8-014F-B54A-228914C7C6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292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list of Decisions which need to be made prior to a CDR being written</a:t>
            </a:r>
          </a:p>
          <a:p>
            <a:pPr lvl="1"/>
            <a:r>
              <a:rPr lang="en-US" dirty="0" smtClean="0"/>
              <a:t>Important for people to know there are still ways to make important intellectual contributions in the design and construction phase</a:t>
            </a:r>
          </a:p>
          <a:p>
            <a:pPr lvl="1"/>
            <a:endParaRPr lang="en-US" dirty="0"/>
          </a:p>
          <a:p>
            <a:r>
              <a:rPr lang="en-US" dirty="0" smtClean="0"/>
              <a:t>IIEB web page exists – </a:t>
            </a:r>
            <a:r>
              <a:rPr lang="en-US" u="sng" dirty="0">
                <a:hlinkClick r:id="rId2"/>
              </a:rPr>
              <a:t>https://web.fnal.gov/project/iiEB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can sign the LOI electronically -- </a:t>
            </a:r>
            <a:r>
              <a:rPr lang="en-US" dirty="0"/>
              <a:t>:  </a:t>
            </a:r>
            <a:r>
              <a:rPr lang="en-US" u="sng" dirty="0">
                <a:hlinkClick r:id="rId3"/>
              </a:rPr>
              <a:t>https://indico.fnal.gov/conferenceDisplay.py?confId=9090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AE90E0-8740-8143-BD3C-50595C89DA47}" type="datetime1">
              <a:rPr lang="en-US" smtClean="0"/>
              <a:pPr>
                <a:defRPr/>
              </a:pPr>
              <a:t>03/12/14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D91D1-BBE8-014F-B54A-228914C7C6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592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AE90E0-8740-8143-BD3C-50595C89DA47}" type="datetime1">
              <a:rPr lang="en-US" smtClean="0"/>
              <a:pPr>
                <a:defRPr/>
              </a:pPr>
              <a:t>03/12/14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D91D1-BBE8-014F-B54A-228914C7C6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635500"/>
            <a:ext cx="5100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Milestones are in red, preparation of proposals in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various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shades of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brown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, build in blue and exploitation in purple.</a:t>
            </a:r>
          </a:p>
        </p:txBody>
      </p:sp>
      <p:pic>
        <p:nvPicPr>
          <p:cNvPr id="10" name="Picture 9" descr="ICFA-nuPanel-roadmap-v0.0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00200"/>
            <a:ext cx="9135533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109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LOI written to “form” the collaboration.</a:t>
            </a:r>
          </a:p>
          <a:p>
            <a:r>
              <a:rPr lang="en-US" dirty="0" smtClean="0"/>
              <a:t>Next version will be to make the high level science case to the Fermilab PAC</a:t>
            </a:r>
          </a:p>
          <a:p>
            <a:pPr lvl="1"/>
            <a:r>
              <a:rPr lang="en-US" dirty="0" smtClean="0"/>
              <a:t>Document due December 21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/>
              <a:t>Established a volunteer ad-hoc writing group to transform the current LOI to a more scientific document</a:t>
            </a:r>
          </a:p>
          <a:p>
            <a:r>
              <a:rPr lang="en-US" dirty="0" smtClean="0"/>
              <a:t>Given the compressed time, looking to have a 25-30 page well written high level document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AE90E0-8740-8143-BD3C-50595C89DA47}" type="datetime1">
              <a:rPr lang="en-US" smtClean="0"/>
              <a:pPr>
                <a:defRPr/>
              </a:pPr>
              <a:t>03/12/14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D91D1-BBE8-014F-B54A-228914C7C6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97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the Writing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of areas in which the writing committee will concentrate its efforts</a:t>
            </a:r>
          </a:p>
          <a:p>
            <a:pPr lvl="1"/>
            <a:r>
              <a:rPr lang="en-US" dirty="0" smtClean="0"/>
              <a:t>Improve overall readability/clarity</a:t>
            </a:r>
          </a:p>
          <a:p>
            <a:pPr lvl="1"/>
            <a:r>
              <a:rPr lang="en-US" dirty="0" smtClean="0"/>
              <a:t>Present a compelling science case for the first 10kton underground</a:t>
            </a:r>
          </a:p>
          <a:p>
            <a:pPr lvl="1"/>
            <a:r>
              <a:rPr lang="en-US" dirty="0" smtClean="0"/>
              <a:t>Motivate the need/importance of a highly segmented, near detector</a:t>
            </a:r>
          </a:p>
          <a:p>
            <a:pPr lvl="1"/>
            <a:r>
              <a:rPr lang="en-US" dirty="0" smtClean="0"/>
              <a:t>Improve the section on governance</a:t>
            </a:r>
          </a:p>
          <a:p>
            <a:pPr lvl="1"/>
            <a:r>
              <a:rPr lang="en-US" dirty="0" smtClean="0"/>
              <a:t>Improve the science case for supernovae and proton decay</a:t>
            </a:r>
          </a:p>
          <a:p>
            <a:pPr lvl="1"/>
            <a:r>
              <a:rPr lang="en-US" dirty="0" smtClean="0"/>
              <a:t>Present the overall science case – why such an experiment has discovery potential and systematics are under control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AE90E0-8740-8143-BD3C-50595C89DA47}" type="datetime1">
              <a:rPr lang="en-US" smtClean="0"/>
              <a:pPr>
                <a:defRPr/>
              </a:pPr>
              <a:t>03/12/14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D91D1-BBE8-014F-B54A-228914C7C6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55458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lateMAC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FermilabTemplateMAC.pot</Template>
  <TotalTime>2031</TotalTime>
  <Words>660</Words>
  <Application>Microsoft Macintosh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FermilabTemplateMAC</vt:lpstr>
      <vt:lpstr>Fermilab: Footer Only</vt:lpstr>
      <vt:lpstr>Long Baseline Neutrino Facility Letter of Intent</vt:lpstr>
      <vt:lpstr>Overview of the Letter of Intent (LOI) </vt:lpstr>
      <vt:lpstr>Main Points in LOI</vt:lpstr>
      <vt:lpstr>Main Points Continued</vt:lpstr>
      <vt:lpstr>Main Points Continued</vt:lpstr>
      <vt:lpstr>Main Points</vt:lpstr>
      <vt:lpstr>Timeline</vt:lpstr>
      <vt:lpstr>Next Steps</vt:lpstr>
      <vt:lpstr>Focus of the Writing Committee</vt:lpstr>
      <vt:lpstr>Focus of the Writing Committee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Kenneth Long</cp:lastModifiedBy>
  <cp:revision>133</cp:revision>
  <cp:lastPrinted>2014-01-20T19:40:21Z</cp:lastPrinted>
  <dcterms:created xsi:type="dcterms:W3CDTF">2014-01-03T20:18:13Z</dcterms:created>
  <dcterms:modified xsi:type="dcterms:W3CDTF">2014-12-03T15:58:38Z</dcterms:modified>
</cp:coreProperties>
</file>