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275" r:id="rId4"/>
    <p:sldId id="268" r:id="rId5"/>
    <p:sldId id="269" r:id="rId6"/>
    <p:sldId id="270" r:id="rId7"/>
    <p:sldId id="271" r:id="rId8"/>
    <p:sldId id="272" r:id="rId9"/>
    <p:sldId id="273" r:id="rId10"/>
    <p:sldId id="267" r:id="rId11"/>
    <p:sldId id="276" r:id="rId12"/>
    <p:sldId id="274" r:id="rId13"/>
    <p:sldId id="279" r:id="rId14"/>
    <p:sldId id="280" r:id="rId15"/>
    <p:sldId id="277" r:id="rId16"/>
    <p:sldId id="278" r:id="rId17"/>
    <p:sldId id="284" r:id="rId18"/>
    <p:sldId id="282" r:id="rId19"/>
    <p:sldId id="283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67" autoAdjust="0"/>
  </p:normalViewPr>
  <p:slideViewPr>
    <p:cSldViewPr snapToGrid="0" snapToObjects="1">
      <p:cViewPr>
        <p:scale>
          <a:sx n="150" d="100"/>
          <a:sy n="150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12/7/14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12/7/14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December 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MAP Institutional Board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-docdb.fnal.gov/cgi-bin/RetrieveFile?docid=4402&amp;filename=DOE_Response_2014_0925_FINAL-docDB.pdf&amp;version=1" TargetMode="External"/><Relationship Id="rId3" Type="http://schemas.openxmlformats.org/officeDocument/2006/relationships/hyperlink" Target="http://www.bnl.gov/doemapreview/index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Palmer</a:t>
            </a:r>
            <a:endParaRPr lang="en-US" dirty="0" smtClean="0"/>
          </a:p>
          <a:p>
            <a:r>
              <a:rPr lang="en-US" i="1" dirty="0" smtClean="0"/>
              <a:t>Fermilab</a:t>
            </a:r>
          </a:p>
          <a:p>
            <a:r>
              <a:rPr lang="en-US" i="1" dirty="0" smtClean="0"/>
              <a:t>December 7, 2014</a:t>
            </a:r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984775"/>
            <a:ext cx="6795674" cy="5559302"/>
            <a:chOff x="0" y="984775"/>
            <a:chExt cx="6795674" cy="555930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5"/>
            <a:stretch/>
          </p:blipFill>
          <p:spPr bwMode="auto">
            <a:xfrm>
              <a:off x="0" y="984775"/>
              <a:ext cx="6795674" cy="5559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95733" y="1803405"/>
              <a:ext cx="4124067" cy="2455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143904" y="-3192"/>
            <a:ext cx="7166020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Nominal US-DOE MICE Budget Profile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to Final Step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733" y="2651659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65%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067" y="3447526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52%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7066" y="3085053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85%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0734" y="4267184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450" y="5223918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805" y="4786852"/>
            <a:ext cx="3452162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%:  	Effective Fraction of Annual 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 Budget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Directly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Supporting MICE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0250" y="1803405"/>
            <a:ext cx="4084191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Budget Definition in ALL YEARS 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to explicitly include:  </a:t>
            </a:r>
            <a:br>
              <a:rPr lang="en-US" sz="2000" dirty="0" smtClean="0">
                <a:solidFill>
                  <a:srgbClr val="FF0000"/>
                </a:solidFill>
                <a:latin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	Program Management, </a:t>
            </a:r>
            <a:br>
              <a:rPr lang="en-US" sz="2000" dirty="0" smtClean="0">
                <a:solidFill>
                  <a:srgbClr val="FF0000"/>
                </a:solidFill>
                <a:latin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	MTA Test of MICE Cavity, </a:t>
            </a:r>
            <a:br>
              <a:rPr lang="en-US" sz="2000" dirty="0" smtClean="0">
                <a:solidFill>
                  <a:srgbClr val="FF0000"/>
                </a:solidFill>
                <a:latin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	MICE Experimental Support</a:t>
            </a:r>
          </a:p>
          <a:p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NOTE:  ~$1.7M in funding not yet allocated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(~10% planning reserve)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226954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Key elements of the </a:t>
            </a:r>
            <a:br>
              <a:rPr lang="en-US" dirty="0" smtClean="0"/>
            </a:br>
            <a:r>
              <a:rPr lang="en-US" dirty="0" smtClean="0"/>
              <a:t>Ramp-down Plan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Investigators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 has given me a free hand to support young investigators to the maximum degree I can</a:t>
            </a:r>
          </a:p>
          <a:p>
            <a:pPr lvl="1"/>
            <a:r>
              <a:rPr lang="en-US" dirty="0" smtClean="0"/>
              <a:t>Consistent with completing MICE successfully</a:t>
            </a:r>
          </a:p>
          <a:p>
            <a:pPr lvl="1"/>
            <a:r>
              <a:rPr lang="en-US" dirty="0" smtClean="0"/>
              <a:t>We are making every effort to make the remaining effort match closely with wrapping up the key conclusions of the MAP IBS process</a:t>
            </a:r>
          </a:p>
          <a:p>
            <a:r>
              <a:rPr lang="en-US" dirty="0" smtClean="0"/>
              <a:t>I do NOT have the same degree of flexibility with senior members of the collaboration</a:t>
            </a:r>
          </a:p>
          <a:p>
            <a:pPr lvl="1"/>
            <a:r>
              <a:rPr lang="en-US" dirty="0" smtClean="0"/>
              <a:t>This is leading to very challenging discussions where there is a desire to preserve people that MAP is simply unable to support.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the 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the designs fully updated and documented in our code/lattice/report repository on the MAP site</a:t>
            </a:r>
          </a:p>
          <a:p>
            <a:endParaRPr lang="en-US" dirty="0"/>
          </a:p>
          <a:p>
            <a:r>
              <a:rPr lang="en-US" dirty="0" smtClean="0"/>
              <a:t>A large number of new results have come out of the IBS process</a:t>
            </a:r>
          </a:p>
          <a:p>
            <a:pPr lvl="1"/>
            <a:r>
              <a:rPr lang="en-US" dirty="0" smtClean="0"/>
              <a:t>We are targeting their reviewed publication in a single coordinated volume on Muon Accelerator Technologies</a:t>
            </a:r>
          </a:p>
          <a:p>
            <a:pPr lvl="1"/>
            <a:r>
              <a:rPr lang="en-US" dirty="0" smtClean="0"/>
              <a:t>The JINST editorial staff has offered to support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6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Institutional Guidance for FY16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FY16 MAP funds will ONLY be available for MICE-related activities</a:t>
            </a:r>
          </a:p>
          <a:p>
            <a:pPr lvl="1"/>
            <a:r>
              <a:rPr lang="en-US" dirty="0" smtClean="0"/>
              <a:t>This means all of the broader effort must complete its ramp-down within MAP and move into GARD</a:t>
            </a:r>
          </a:p>
          <a:p>
            <a:pPr lvl="2"/>
            <a:r>
              <a:rPr lang="en-US" dirty="0" smtClean="0"/>
              <a:t>MTA will be kept alive as part of the MICE effort through March 31, 2016</a:t>
            </a:r>
          </a:p>
          <a:p>
            <a:pPr lvl="1"/>
            <a:r>
              <a:rPr lang="en-US" dirty="0" smtClean="0"/>
              <a:t>We have received (somewhat vague) target levels to aim for within GARD</a:t>
            </a:r>
          </a:p>
          <a:p>
            <a:pPr lvl="2"/>
            <a:r>
              <a:rPr lang="en-US" dirty="0" smtClean="0"/>
              <a:t>2 coordinated proposals have been prepared by the MAP management team to </a:t>
            </a:r>
          </a:p>
          <a:p>
            <a:pPr marL="1371600" lvl="3" indent="0">
              <a:buNone/>
            </a:pPr>
            <a:r>
              <a:rPr lang="en-US" dirty="0" smtClean="0"/>
              <a:t>(See materials from today’s MAP collaboration meeting discussions)</a:t>
            </a:r>
          </a:p>
          <a:p>
            <a:pPr lvl="3"/>
            <a:r>
              <a:rPr lang="en-US" dirty="0" smtClean="0"/>
              <a:t>Fundamental Aspects of Muon Beams</a:t>
            </a:r>
          </a:p>
          <a:p>
            <a:pPr lvl="3"/>
            <a:r>
              <a:rPr lang="en-US" dirty="0" smtClean="0"/>
              <a:t>RF in magnetic field R&amp;D at the MTA</a:t>
            </a:r>
          </a:p>
          <a:p>
            <a:pPr lvl="2"/>
            <a:r>
              <a:rPr lang="en-US" dirty="0" smtClean="0"/>
              <a:t>These activities will no longer be directly managed by MAP</a:t>
            </a:r>
          </a:p>
          <a:p>
            <a:pPr lvl="2"/>
            <a:r>
              <a:rPr lang="en-US" dirty="0" smtClean="0"/>
              <a:t>MAP institutions should attempt to be strongly coupled to these proposals</a:t>
            </a:r>
          </a:p>
          <a:p>
            <a:r>
              <a:rPr lang="en-US" dirty="0" smtClean="0"/>
              <a:t>All institutions must be working actively to re-orient their staff to be supported outside of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226954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GARD Proposals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Fundamental Aspects of Muon Beams </a:t>
            </a:r>
          </a:p>
          <a:p>
            <a:pPr lvl="1"/>
            <a:r>
              <a:rPr lang="en-US" dirty="0" smtClean="0"/>
              <a:t>MAP Senior Management contacts:</a:t>
            </a:r>
          </a:p>
          <a:p>
            <a:pPr lvl="2"/>
            <a:r>
              <a:rPr lang="en-US" dirty="0" smtClean="0"/>
              <a:t>R. D. </a:t>
            </a:r>
            <a:r>
              <a:rPr lang="en-US" dirty="0" err="1" smtClean="0"/>
              <a:t>Ryne</a:t>
            </a:r>
            <a:r>
              <a:rPr lang="en-US" dirty="0" smtClean="0"/>
              <a:t>, J.-P. </a:t>
            </a:r>
            <a:r>
              <a:rPr lang="en-US" dirty="0" err="1" smtClean="0"/>
              <a:t>Delahaye</a:t>
            </a:r>
            <a:endParaRPr lang="en-US" dirty="0" smtClean="0"/>
          </a:p>
          <a:p>
            <a:pPr lvl="1"/>
            <a:r>
              <a:rPr lang="en-US" dirty="0" smtClean="0"/>
              <a:t>Proposal Team includes the MAP L2 D&amp;S managers</a:t>
            </a:r>
          </a:p>
          <a:p>
            <a:r>
              <a:rPr lang="en-US" dirty="0">
                <a:latin typeface="CMR17"/>
              </a:rPr>
              <a:t>Normal-Conducting RF Cavity R&amp;D at the </a:t>
            </a:r>
            <a:r>
              <a:rPr lang="en-US" dirty="0" err="1">
                <a:latin typeface="CMR17"/>
              </a:rPr>
              <a:t>MuCool</a:t>
            </a:r>
            <a:r>
              <a:rPr lang="en-US" dirty="0">
                <a:latin typeface="CMR17"/>
              </a:rPr>
              <a:t> Test Area </a:t>
            </a:r>
            <a:endParaRPr lang="en-US" dirty="0"/>
          </a:p>
          <a:p>
            <a:pPr lvl="1"/>
            <a:r>
              <a:rPr lang="en-US" dirty="0" smtClean="0"/>
              <a:t>MAP Senior Management contact: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Bross</a:t>
            </a:r>
            <a:endParaRPr lang="en-US" dirty="0" smtClean="0"/>
          </a:p>
          <a:p>
            <a:pPr lvl="1"/>
            <a:r>
              <a:rPr lang="en-US" dirty="0" smtClean="0"/>
              <a:t>Proposal Team led by</a:t>
            </a:r>
          </a:p>
          <a:p>
            <a:pPr lvl="2"/>
            <a:r>
              <a:rPr lang="en-US" dirty="0" smtClean="0"/>
              <a:t>Y. Torun, K. </a:t>
            </a:r>
            <a:r>
              <a:rPr lang="en-US" dirty="0" err="1" smtClean="0"/>
              <a:t>Yonehara</a:t>
            </a:r>
            <a:r>
              <a:rPr lang="en-US" dirty="0" smtClean="0"/>
              <a:t>, D. Bowring</a:t>
            </a:r>
          </a:p>
          <a:p>
            <a:r>
              <a:rPr lang="en-US" dirty="0" smtClean="0"/>
              <a:t>These proposals need strong support from the Institutional Board if we are to have hope for them to succeed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8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Dedicated Volume on Muon Accelerator Capabilities</a:t>
            </a:r>
            <a:endParaRPr lang="en-US" dirty="0"/>
          </a:p>
        </p:txBody>
      </p:sp>
      <p:pic>
        <p:nvPicPr>
          <p:cNvPr id="7" name="Content Placeholder 6" descr="JISN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12189" r="7922" b="15593"/>
          <a:stretch/>
        </p:blipFill>
        <p:spPr>
          <a:xfrm>
            <a:off x="17449" y="1060056"/>
            <a:ext cx="4893733" cy="54967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 (SLAC)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92133" y="1727200"/>
            <a:ext cx="4351866" cy="32427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Journal of Instrumentation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Joint Endeavor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Institute of Physics (IOP) Publishing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International School for Advanced Studies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Offers an easy-to-access online journal format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Offers a unique breadth that is extremely well-matched to the work that we are doing towards future accelerator capabilities</a:t>
            </a:r>
          </a:p>
        </p:txBody>
      </p:sp>
    </p:spTree>
    <p:extLst>
      <p:ext uri="{BB962C8B-B14F-4D97-AF65-F5344CB8AC3E}">
        <p14:creationId xmlns:p14="http://schemas.microsoft.com/office/powerpoint/2010/main" val="116535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Aiming for a volume of peer-reviewed articles that will span </a:t>
            </a:r>
            <a:r>
              <a:rPr lang="en-US" b="1" i="1" dirty="0" smtClean="0">
                <a:solidFill>
                  <a:srgbClr val="FF0000"/>
                </a:solidFill>
              </a:rPr>
              <a:t>all </a:t>
            </a:r>
            <a:r>
              <a:rPr lang="en-US" b="1" i="1" dirty="0">
                <a:solidFill>
                  <a:srgbClr val="FF0000"/>
                </a:solidFill>
              </a:rPr>
              <a:t>key muon accelerator </a:t>
            </a:r>
            <a:r>
              <a:rPr lang="en-US" b="1" i="1" dirty="0" smtClean="0">
                <a:solidFill>
                  <a:srgbClr val="FF0000"/>
                </a:solidFill>
              </a:rPr>
              <a:t>activities</a:t>
            </a:r>
            <a:endParaRPr lang="en-US" dirty="0" smtClean="0"/>
          </a:p>
          <a:p>
            <a:pPr lvl="1"/>
            <a:r>
              <a:rPr lang="en-US" dirty="0" smtClean="0"/>
              <a:t>Overview articles </a:t>
            </a:r>
          </a:p>
          <a:p>
            <a:pPr lvl="2"/>
            <a:r>
              <a:rPr lang="en-US" dirty="0" smtClean="0"/>
              <a:t>Including MAP, MICE and (hopefully IDS-NF)</a:t>
            </a:r>
          </a:p>
          <a:p>
            <a:pPr lvl="1"/>
            <a:r>
              <a:rPr lang="en-US" dirty="0" smtClean="0"/>
              <a:t>MAP</a:t>
            </a:r>
          </a:p>
          <a:p>
            <a:pPr lvl="2"/>
            <a:r>
              <a:rPr lang="en-US" dirty="0" smtClean="0"/>
              <a:t>Design concepts from MASS and the IBS</a:t>
            </a:r>
          </a:p>
          <a:p>
            <a:pPr lvl="3"/>
            <a:r>
              <a:rPr lang="en-US" dirty="0" smtClean="0"/>
              <a:t>Including nuSTORM, NuMAX, collider and collider detector </a:t>
            </a:r>
          </a:p>
          <a:p>
            <a:pPr lvl="2"/>
            <a:r>
              <a:rPr lang="en-US" dirty="0" smtClean="0"/>
              <a:t>Recent Technology Developments</a:t>
            </a:r>
          </a:p>
          <a:p>
            <a:pPr lvl="2"/>
            <a:r>
              <a:rPr lang="en-US" dirty="0" smtClean="0"/>
              <a:t>MTA Research Program</a:t>
            </a:r>
          </a:p>
          <a:p>
            <a:pPr lvl="1"/>
            <a:r>
              <a:rPr lang="en-US" dirty="0" smtClean="0"/>
              <a:t>MICE</a:t>
            </a:r>
          </a:p>
          <a:p>
            <a:pPr lvl="2"/>
            <a:r>
              <a:rPr lang="en-US" dirty="0" smtClean="0"/>
              <a:t>Can serve as a central destination for articles describing the demonstration</a:t>
            </a:r>
          </a:p>
          <a:p>
            <a:pPr lvl="1"/>
            <a:r>
              <a:rPr lang="en-US" dirty="0" smtClean="0"/>
              <a:t>IDS-NF</a:t>
            </a:r>
          </a:p>
          <a:p>
            <a:pPr lvl="2"/>
            <a:r>
              <a:rPr lang="en-US" dirty="0" smtClean="0"/>
              <a:t>We are discussing with the IDS-NF team the possibility of including the RDR related articles here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would be a “living” volume</a:t>
            </a:r>
          </a:p>
          <a:p>
            <a:pPr lvl="1"/>
            <a:r>
              <a:rPr lang="en-US" dirty="0" smtClean="0"/>
              <a:t>No fixed submission date for the whole body of work</a:t>
            </a:r>
          </a:p>
          <a:p>
            <a:pPr lvl="1"/>
            <a:r>
              <a:rPr lang="en-US" dirty="0" smtClean="0"/>
              <a:t>Abstract and overview articles expected first</a:t>
            </a:r>
          </a:p>
          <a:p>
            <a:pPr lvl="1"/>
            <a:r>
              <a:rPr lang="en-US" dirty="0" smtClean="0"/>
              <a:t>General articles can be submitted as they are ready </a:t>
            </a:r>
          </a:p>
          <a:p>
            <a:pPr lvl="2"/>
            <a:r>
              <a:rPr lang="en-US" dirty="0" smtClean="0"/>
              <a:t>Editors request that we provide them an organization table of expected contributions and then they will work with us to maintain the organization of the overall volume </a:t>
            </a:r>
          </a:p>
          <a:p>
            <a:r>
              <a:rPr lang="en-US" dirty="0" smtClean="0"/>
              <a:t>JINST Author Information available at:</a:t>
            </a:r>
          </a:p>
          <a:p>
            <a:pPr marL="457200" lvl="1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jinst.sissa.it</a:t>
            </a:r>
            <a:r>
              <a:rPr lang="en-US" sz="2400" dirty="0"/>
              <a:t>/</a:t>
            </a:r>
            <a:r>
              <a:rPr lang="en-US" sz="2400" dirty="0" err="1"/>
              <a:t>jinst</a:t>
            </a:r>
            <a:r>
              <a:rPr lang="en-US" sz="2400" dirty="0"/>
              <a:t>/help/</a:t>
            </a:r>
            <a:r>
              <a:rPr lang="en-US" sz="2400" dirty="0" err="1"/>
              <a:t>helpLoader.jsp?pgType</a:t>
            </a:r>
            <a:r>
              <a:rPr lang="en-US" sz="2400" dirty="0"/>
              <a:t>=author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Update on Review Outcome and Budget Status</a:t>
            </a:r>
          </a:p>
          <a:p>
            <a:r>
              <a:rPr lang="en-US" dirty="0" smtClean="0"/>
              <a:t>Key Elements of the Ramp-Down Plan</a:t>
            </a:r>
          </a:p>
          <a:p>
            <a:pPr lvl="1"/>
            <a:r>
              <a:rPr lang="en-US" dirty="0" smtClean="0"/>
              <a:t>Wrapping up key activities</a:t>
            </a:r>
          </a:p>
          <a:p>
            <a:pPr lvl="2"/>
            <a:r>
              <a:rPr lang="en-US" dirty="0" smtClean="0"/>
              <a:t>Supporting young investigators</a:t>
            </a:r>
          </a:p>
          <a:p>
            <a:pPr lvl="1"/>
            <a:r>
              <a:rPr lang="en-US" dirty="0" smtClean="0"/>
              <a:t>Documenting developments that have come out of the IBS process over the last 18 months</a:t>
            </a:r>
          </a:p>
          <a:p>
            <a:pPr lvl="1"/>
            <a:r>
              <a:rPr lang="en-US" dirty="0" smtClean="0"/>
              <a:t>Preliminary institutional guidance for next year</a:t>
            </a:r>
          </a:p>
          <a:p>
            <a:r>
              <a:rPr lang="en-US" dirty="0" smtClean="0"/>
              <a:t>Moving Forward</a:t>
            </a:r>
          </a:p>
          <a:p>
            <a:pPr lvl="1"/>
            <a:r>
              <a:rPr lang="en-US" dirty="0" smtClean="0"/>
              <a:t>Preparation for GARD proposals</a:t>
            </a:r>
          </a:p>
          <a:p>
            <a:pPr lvl="1"/>
            <a:r>
              <a:rPr lang="en-US" dirty="0" smtClean="0"/>
              <a:t>JINST Volume</a:t>
            </a:r>
          </a:p>
          <a:p>
            <a:pPr lvl="2"/>
            <a:r>
              <a:rPr lang="en-US" dirty="0" smtClean="0"/>
              <a:t>Paper Committee Structure</a:t>
            </a:r>
          </a:p>
          <a:p>
            <a:pPr lvl="1"/>
            <a:r>
              <a:rPr lang="en-US" dirty="0" smtClean="0"/>
              <a:t>Need for an international collaboration</a:t>
            </a:r>
          </a:p>
          <a:p>
            <a:pPr lvl="1"/>
            <a:r>
              <a:rPr lang="en-US" dirty="0" smtClean="0"/>
              <a:t>Spring-Summer 2015 Collaboration Meeting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Needed from the 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such a volume, I strongly desire to have a paper committee process in place before articles are submitted</a:t>
            </a:r>
          </a:p>
          <a:p>
            <a:endParaRPr lang="en-US" dirty="0"/>
          </a:p>
          <a:p>
            <a:r>
              <a:rPr lang="en-US" dirty="0" smtClean="0"/>
              <a:t>I would request the IB to formally organize this part of the process</a:t>
            </a:r>
          </a:p>
          <a:p>
            <a:endParaRPr lang="en-US" dirty="0"/>
          </a:p>
          <a:p>
            <a:r>
              <a:rPr lang="en-US" dirty="0" smtClean="0"/>
              <a:t>We will put in the necessary connections with the management team to monitor the submissions and coordinate with the editors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clear that, within the next year, MAP will no longer be able to effectively serve as the organizing entity for muon accelerator research activities</a:t>
            </a:r>
          </a:p>
          <a:p>
            <a:endParaRPr lang="en-US" dirty="0"/>
          </a:p>
          <a:p>
            <a:r>
              <a:rPr lang="en-US" dirty="0" smtClean="0"/>
              <a:t>It is time to re-organize and strengthen and international collaboration </a:t>
            </a:r>
          </a:p>
          <a:p>
            <a:pPr lvl="1"/>
            <a:r>
              <a:rPr lang="en-US" dirty="0" smtClean="0"/>
              <a:t>With our MICE, IDS-NF and nuSTORM colleagues</a:t>
            </a:r>
          </a:p>
          <a:p>
            <a:pPr lvl="1"/>
            <a:r>
              <a:rPr lang="en-US" dirty="0" smtClean="0"/>
              <a:t>The IB needs to consider this option and provide input on how they would like to proceed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Collaboration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have been multiple requests for holding another collaboration meeting sometime next summer</a:t>
            </a:r>
          </a:p>
          <a:p>
            <a:r>
              <a:rPr lang="en-US" dirty="0" smtClean="0"/>
              <a:t>Given limited travel funds, MAP management feels that this would be best held in the Chicago area</a:t>
            </a:r>
          </a:p>
          <a:p>
            <a:endParaRPr lang="en-US" dirty="0"/>
          </a:p>
          <a:p>
            <a:r>
              <a:rPr lang="en-US" dirty="0" smtClean="0"/>
              <a:t>Need IB input on the options, plans and 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</a:t>
            </a:r>
            <a:r>
              <a:rPr lang="en-US" dirty="0" smtClean="0"/>
              <a:t> Other Business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Thank you for your time today…</a:t>
            </a:r>
          </a:p>
          <a:p>
            <a:pPr marL="0" indent="0">
              <a:buNone/>
            </a:pPr>
            <a:r>
              <a:rPr lang="en-US" sz="4400" dirty="0"/>
              <a:t>A</a:t>
            </a:r>
            <a:r>
              <a:rPr lang="en-US" sz="4400" dirty="0" smtClean="0"/>
              <a:t>nd for the productive efforts of the group over the last 34 months that I’ve </a:t>
            </a:r>
            <a:r>
              <a:rPr lang="en-US" sz="4400" smtClean="0"/>
              <a:t>been involved.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226954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Outcome of August Review &amp;</a:t>
            </a:r>
            <a:br>
              <a:rPr lang="en-US" dirty="0" smtClean="0"/>
            </a:br>
            <a:r>
              <a:rPr lang="en-US" dirty="0" smtClean="0"/>
              <a:t>Budget Status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Thrusts of the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review was a management and technical review to determine a path forward given the P5 recommendations</a:t>
            </a:r>
          </a:p>
          <a:p>
            <a:r>
              <a:rPr lang="en-US" dirty="0" smtClean="0"/>
              <a:t>We presented 3 activities:</a:t>
            </a:r>
          </a:p>
          <a:p>
            <a:pPr lvl="1"/>
            <a:r>
              <a:rPr lang="en-US" dirty="0" smtClean="0"/>
              <a:t>Our plan to achieve MICE Step V</a:t>
            </a:r>
          </a:p>
          <a:p>
            <a:pPr lvl="2"/>
            <a:r>
              <a:rPr lang="en-US" dirty="0" smtClean="0"/>
              <a:t>Both its strengths and its weaknesses</a:t>
            </a:r>
          </a:p>
          <a:p>
            <a:pPr lvl="1"/>
            <a:r>
              <a:rPr lang="en-US" dirty="0" smtClean="0"/>
              <a:t>2 activities that we proposed for GARD consideration</a:t>
            </a:r>
          </a:p>
          <a:p>
            <a:pPr lvl="2"/>
            <a:r>
              <a:rPr lang="en-US" dirty="0" smtClean="0"/>
              <a:t>The MTA experimental effort</a:t>
            </a:r>
          </a:p>
          <a:p>
            <a:pPr lvl="2"/>
            <a:r>
              <a:rPr lang="en-US" dirty="0" smtClean="0"/>
              <a:t>A design and simulation effort towards advanced muon and neutrino sources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Committee and Observers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Review </a:t>
            </a:r>
            <a:r>
              <a:rPr lang="en-US" dirty="0"/>
              <a:t>Committee </a:t>
            </a:r>
          </a:p>
          <a:p>
            <a:pPr lvl="1"/>
            <a:r>
              <a:rPr lang="en-US" dirty="0" err="1" smtClean="0"/>
              <a:t>Erk</a:t>
            </a:r>
            <a:r>
              <a:rPr lang="en-US" dirty="0" smtClean="0"/>
              <a:t> Jensen (CERN)</a:t>
            </a:r>
            <a:endParaRPr lang="en-US" dirty="0"/>
          </a:p>
          <a:p>
            <a:pPr lvl="1"/>
            <a:r>
              <a:rPr lang="en-US" dirty="0" smtClean="0"/>
              <a:t>Dave McGinnis (ESS)</a:t>
            </a:r>
            <a:endParaRPr lang="en-US" dirty="0"/>
          </a:p>
          <a:p>
            <a:pPr lvl="1"/>
            <a:r>
              <a:rPr lang="en-US" dirty="0" smtClean="0"/>
              <a:t>Claus Rode (JLAB)</a:t>
            </a:r>
            <a:endParaRPr lang="en-US" dirty="0"/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Syphers</a:t>
            </a:r>
            <a:r>
              <a:rPr lang="en-US" dirty="0" smtClean="0"/>
              <a:t> (MSU)</a:t>
            </a:r>
            <a:endParaRPr lang="en-US" dirty="0"/>
          </a:p>
          <a:p>
            <a:pPr lvl="1"/>
            <a:r>
              <a:rPr lang="en-US" dirty="0" smtClean="0"/>
              <a:t>Tom Taylor (CERN)</a:t>
            </a:r>
            <a:endParaRPr lang="en-US" dirty="0"/>
          </a:p>
          <a:p>
            <a:pPr lvl="1"/>
            <a:r>
              <a:rPr lang="en-US" dirty="0" smtClean="0"/>
              <a:t>Mark Thomson (STFC/RAL)</a:t>
            </a:r>
            <a:endParaRPr lang="en-US" dirty="0"/>
          </a:p>
          <a:p>
            <a:pPr lvl="1"/>
            <a:r>
              <a:rPr lang="en-US" dirty="0" smtClean="0"/>
              <a:t>Ian Robson (STFC)</a:t>
            </a:r>
            <a:endParaRPr lang="en-US" dirty="0"/>
          </a:p>
          <a:p>
            <a:pPr lvl="1"/>
            <a:r>
              <a:rPr lang="en-US" dirty="0" smtClean="0"/>
              <a:t>Howard Gordon (BNL)</a:t>
            </a:r>
            <a:endParaRPr lang="en-US" dirty="0"/>
          </a:p>
          <a:p>
            <a:pPr lvl="1"/>
            <a:r>
              <a:rPr lang="en-US" dirty="0" smtClean="0"/>
              <a:t>Leigh Harwood (JLAB)</a:t>
            </a:r>
          </a:p>
          <a:p>
            <a:r>
              <a:rPr lang="en-US" dirty="0" smtClean="0"/>
              <a:t>Observers</a:t>
            </a:r>
          </a:p>
          <a:p>
            <a:pPr lvl="1"/>
            <a:r>
              <a:rPr lang="en-US" dirty="0" smtClean="0"/>
              <a:t>Charlotte Jamieson (STFC)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Procario</a:t>
            </a:r>
            <a:r>
              <a:rPr lang="en-US" dirty="0" smtClean="0"/>
              <a:t> (DOE-OHEP)</a:t>
            </a:r>
          </a:p>
          <a:p>
            <a:pPr lvl="1"/>
            <a:r>
              <a:rPr lang="en-US" dirty="0" smtClean="0"/>
              <a:t>LK Len (DOE-OHEP)</a:t>
            </a:r>
          </a:p>
          <a:p>
            <a:pPr lvl="1"/>
            <a:r>
              <a:rPr lang="en-US" dirty="0" smtClean="0"/>
              <a:t>Bruce Strauss (DOE-OHEP)</a:t>
            </a:r>
          </a:p>
          <a:p>
            <a:pPr lvl="1"/>
            <a:r>
              <a:rPr lang="en-US" dirty="0" smtClean="0"/>
              <a:t>Don </a:t>
            </a:r>
            <a:r>
              <a:rPr lang="en-US" dirty="0" err="1" smtClean="0"/>
              <a:t>Hartill</a:t>
            </a:r>
            <a:r>
              <a:rPr lang="en-US" dirty="0" smtClean="0"/>
              <a:t> (Cornell, </a:t>
            </a:r>
            <a:r>
              <a:rPr lang="en-US" dirty="0" err="1" smtClean="0"/>
              <a:t>Accel</a:t>
            </a:r>
            <a:r>
              <a:rPr lang="en-US" dirty="0" smtClean="0"/>
              <a:t> R&amp;D Sub-Panel)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 of the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585205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/>
              <a:t>C</a:t>
            </a:r>
            <a:r>
              <a:rPr lang="en-US" sz="3300" dirty="0" smtClean="0"/>
              <a:t>ommittee </a:t>
            </a:r>
            <a:r>
              <a:rPr lang="en-US" sz="3300" dirty="0"/>
              <a:t>had mixed responses to moving muon-specific activities into GARD</a:t>
            </a:r>
          </a:p>
          <a:p>
            <a:pPr lvl="1"/>
            <a:r>
              <a:rPr lang="en-US" sz="2900" dirty="0"/>
              <a:t>We will need to carefully lay the groundwork for what happens in </a:t>
            </a:r>
            <a:r>
              <a:rPr lang="en-US" sz="2900" dirty="0" smtClean="0"/>
              <a:t>FY16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dirty="0" smtClean="0"/>
              <a:t>Committee not supportive of Step V Conclusion because (my paraphrasing):</a:t>
            </a:r>
          </a:p>
          <a:p>
            <a:pPr lvl="1"/>
            <a:r>
              <a:rPr lang="en-US" dirty="0" smtClean="0"/>
              <a:t>US support would completely disappear during execution (option for follow-on support from GARD and/or NSF not guaranteed)</a:t>
            </a:r>
          </a:p>
          <a:p>
            <a:pPr lvl="2"/>
            <a:r>
              <a:rPr lang="en-US" dirty="0" smtClean="0"/>
              <a:t>NOTE:  US experimental support ONLY guaranteed for duration of Step IV (through US FY16) </a:t>
            </a:r>
          </a:p>
          <a:p>
            <a:pPr lvl="1"/>
            <a:r>
              <a:rPr lang="en-US" dirty="0" smtClean="0"/>
              <a:t>Remaining risks felt to be too large to guarantee successful integration of Step V configuration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dirty="0" smtClean="0"/>
              <a:t>An alternative plan was proposed when it became clear that we could not make Step V converge within the budget constraints specified by DOE and the conditions specified by the committee</a:t>
            </a:r>
          </a:p>
          <a:p>
            <a:pPr lvl="1"/>
            <a:r>
              <a:rPr lang="en-US" dirty="0" smtClean="0"/>
              <a:t>An Aside:  I would like to offer my compliments to the MICE team that enabled a coherent and flexible response to this issue on a &lt;24 hour timescale</a:t>
            </a:r>
            <a:endParaRPr lang="en-US" sz="2000" dirty="0" smtClean="0"/>
          </a:p>
          <a:p>
            <a:pPr lvl="2"/>
            <a:r>
              <a:rPr lang="en-US" dirty="0" smtClean="0"/>
              <a:t>MIPO: Roy </a:t>
            </a:r>
            <a:r>
              <a:rPr lang="en-US" dirty="0" err="1" smtClean="0"/>
              <a:t>Preece</a:t>
            </a:r>
            <a:r>
              <a:rPr lang="en-US" dirty="0" smtClean="0"/>
              <a:t>, Alan Grant, Peter </a:t>
            </a:r>
            <a:r>
              <a:rPr lang="en-US" dirty="0" err="1" smtClean="0"/>
              <a:t>Garbincius</a:t>
            </a:r>
            <a:endParaRPr lang="en-US" dirty="0" smtClean="0"/>
          </a:p>
          <a:p>
            <a:pPr lvl="2"/>
            <a:r>
              <a:rPr lang="en-US" dirty="0" smtClean="0"/>
              <a:t>MICE Experiment:  Dan Kaplan, </a:t>
            </a:r>
            <a:r>
              <a:rPr lang="en-US" b="1" i="1" dirty="0" smtClean="0"/>
              <a:t>Victoria Blackmore, Chris Rogers, </a:t>
            </a:r>
            <a:r>
              <a:rPr lang="en-US" b="1" i="1" dirty="0" err="1" smtClean="0"/>
              <a:t>Jaroslaw</a:t>
            </a:r>
            <a:r>
              <a:rPr lang="en-US" b="1" i="1" dirty="0" smtClean="0"/>
              <a:t> Pasternak</a:t>
            </a:r>
          </a:p>
          <a:p>
            <a:pPr lvl="2"/>
            <a:r>
              <a:rPr lang="en-US" dirty="0" smtClean="0"/>
              <a:t>MICE Spokesperson/Deputy:  Ken Long, Alan </a:t>
            </a:r>
            <a:r>
              <a:rPr lang="en-US" dirty="0" err="1" smtClean="0"/>
              <a:t>Bross</a:t>
            </a:r>
            <a:endParaRPr lang="en-US" dirty="0"/>
          </a:p>
          <a:p>
            <a:pPr lvl="2"/>
            <a:endParaRPr lang="en-US" sz="1800" dirty="0" smtClean="0"/>
          </a:p>
          <a:p>
            <a:r>
              <a:rPr lang="en-US" dirty="0" smtClean="0"/>
              <a:t>MAP/MICE Report (of September 25) to DOE has been circulated to committee showing the outline of that simplified ionization cooling demonstration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://map-docdb.fnal.gov/cgi-bin/RetrieveFile?docid=4402&amp;filename=DOE_Response_2014_0925_FINAL-docDB.pdf&amp;version=</a:t>
            </a:r>
            <a:r>
              <a:rPr lang="en-US" dirty="0" smtClean="0">
                <a:hlinkClick r:id="rId2"/>
              </a:rPr>
              <a:t>1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300" dirty="0" smtClean="0"/>
              <a:t>Review web</a:t>
            </a:r>
            <a:r>
              <a:rPr lang="en-US" sz="3300" dirty="0"/>
              <a:t>-site:  </a:t>
            </a:r>
            <a:r>
              <a:rPr lang="en-US" sz="3300" dirty="0">
                <a:hlinkClick r:id="rId3"/>
              </a:rPr>
              <a:t>http://www.bnl.gov/doemapreview/</a:t>
            </a:r>
            <a:r>
              <a:rPr lang="en-US" sz="3300" dirty="0" smtClean="0">
                <a:hlinkClick r:id="rId3"/>
              </a:rPr>
              <a:t>index.php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2900" dirty="0" smtClean="0"/>
              <a:t>(access code:  muons14)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 descr="2014-07-31 14.24.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1" t="20020" r="13721" b="18296"/>
          <a:stretch/>
        </p:blipFill>
        <p:spPr>
          <a:xfrm>
            <a:off x="5237259" y="1899335"/>
            <a:ext cx="3813636" cy="2513131"/>
          </a:xfrm>
          <a:prstGeom prst="rect">
            <a:avLst/>
          </a:prstGeom>
          <a:ln w="28575" cmpd="sng">
            <a:solidFill>
              <a:srgbClr val="BC0202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Steps IV &amp; V</a:t>
            </a:r>
            <a:endParaRPr lang="en-US" dirty="0"/>
          </a:p>
        </p:txBody>
      </p:sp>
      <p:sp>
        <p:nvSpPr>
          <p:cNvPr id="181" name="Content Placeholder 18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 endorsed by MICE </a:t>
            </a:r>
            <a:br>
              <a:rPr lang="en-US" dirty="0" smtClean="0"/>
            </a:br>
            <a:r>
              <a:rPr lang="en-US" dirty="0" smtClean="0"/>
              <a:t>Project Board in April 2014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5091" y="2084005"/>
            <a:ext cx="6999235" cy="2292645"/>
            <a:chOff x="152400" y="160868"/>
            <a:chExt cx="6999235" cy="2292645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228600"/>
              <a:ext cx="4437071" cy="1824804"/>
              <a:chOff x="66970" y="1088416"/>
              <a:chExt cx="4437071" cy="182480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970" y="139505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56" name="Straight Arrow Connector 55"/>
                <p:cNvCxnSpPr>
                  <a:stCxn id="55" idx="0"/>
                  <a:endCxn id="71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>
                  <a:stCxn id="55" idx="0"/>
                  <a:endCxn id="72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>
                  <a:stCxn id="55" idx="0"/>
                  <a:endCxn id="73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5" idx="0"/>
                  <a:endCxn id="74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>
                  <a:stCxn id="55" idx="0"/>
                  <a:endCxn id="75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862134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1916251" y="1088416"/>
                <a:ext cx="736510" cy="1824804"/>
                <a:chOff x="1916251" y="4084072"/>
                <a:chExt cx="736510" cy="182480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45" name="Straight Connector 44"/>
                  <p:cNvCxnSpPr>
                    <a:stCxn id="48" idx="2"/>
                    <a:endCxn id="47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48" idx="0"/>
                    <a:endCxn id="47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Arc 46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>
                  <a:spLocks/>
                </p:cNvSpPr>
                <p:nvPr/>
              </p:nvSpPr>
              <p:spPr>
                <a:xfrm>
                  <a:off x="2069871" y="4624500"/>
                  <a:ext cx="420624" cy="420624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74789" y="5724210"/>
                  <a:ext cx="41026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16050" y="5440975"/>
                  <a:ext cx="307626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1" name="Straight Arrow Connector 40"/>
                <p:cNvCxnSpPr>
                  <a:stCxn id="40" idx="0"/>
                  <a:endCxn id="51" idx="2"/>
                </p:cNvCxnSpPr>
                <p:nvPr/>
              </p:nvCxnSpPr>
              <p:spPr>
                <a:xfrm flipV="1">
                  <a:off x="2269863" y="5260508"/>
                  <a:ext cx="277724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40" idx="0"/>
                  <a:endCxn id="52" idx="2"/>
                </p:cNvCxnSpPr>
                <p:nvPr/>
              </p:nvCxnSpPr>
              <p:spPr>
                <a:xfrm flipH="1" flipV="1">
                  <a:off x="2021426" y="5261902"/>
                  <a:ext cx="248437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1917762" y="4084072"/>
                  <a:ext cx="7269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Absorber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4" name="Straight Arrow Connector 43"/>
                <p:cNvCxnSpPr>
                  <a:stCxn id="43" idx="2"/>
                  <a:endCxn id="38" idx="0"/>
                </p:cNvCxnSpPr>
                <p:nvPr/>
              </p:nvCxnSpPr>
              <p:spPr>
                <a:xfrm flipH="1">
                  <a:off x="2280183" y="4268738"/>
                  <a:ext cx="1035" cy="35576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2699097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2751093" y="1379670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17" name="Straight Arrow Connector 16"/>
                <p:cNvCxnSpPr>
                  <a:stCxn id="16" idx="0"/>
                  <a:endCxn id="36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6" idx="0"/>
                  <a:endCxn id="35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6" idx="0"/>
                  <a:endCxn id="34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16" idx="0"/>
                  <a:endCxn id="33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6" idx="0"/>
                  <a:endCxn id="32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/>
            <p:cNvSpPr/>
            <p:nvPr/>
          </p:nvSpPr>
          <p:spPr>
            <a:xfrm>
              <a:off x="152400" y="160868"/>
              <a:ext cx="4590105" cy="195580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9170" y="1622516"/>
              <a:ext cx="1892465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MICE Step IV</a:t>
              </a:r>
              <a:b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Configuration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5091" y="4453513"/>
            <a:ext cx="8891700" cy="1955800"/>
            <a:chOff x="155091" y="2471416"/>
            <a:chExt cx="8891700" cy="1955800"/>
          </a:xfrm>
        </p:grpSpPr>
        <p:grpSp>
          <p:nvGrpSpPr>
            <p:cNvPr id="77" name="Group 76"/>
            <p:cNvGrpSpPr/>
            <p:nvPr/>
          </p:nvGrpSpPr>
          <p:grpSpPr>
            <a:xfrm>
              <a:off x="228600" y="2514600"/>
              <a:ext cx="8818191" cy="1844879"/>
              <a:chOff x="228600" y="2514600"/>
              <a:chExt cx="8818191" cy="1844879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28600" y="2514600"/>
                <a:ext cx="6519516" cy="1844879"/>
                <a:chOff x="91440" y="2514600"/>
                <a:chExt cx="6519516" cy="1844879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886723" y="2825929"/>
                  <a:ext cx="0" cy="15335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732815" y="2514600"/>
                  <a:ext cx="0" cy="18448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963710" y="2514600"/>
                  <a:ext cx="0" cy="18448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806012" y="2825929"/>
                  <a:ext cx="0" cy="153355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" name="Group 84"/>
                <p:cNvGrpSpPr/>
                <p:nvPr/>
              </p:nvGrpSpPr>
              <p:grpSpPr>
                <a:xfrm>
                  <a:off x="4858008" y="2825929"/>
                  <a:ext cx="1752948" cy="1518161"/>
                  <a:chOff x="4833419" y="4375326"/>
                  <a:chExt cx="1752948" cy="1518161"/>
                </a:xfrm>
              </p:grpSpPr>
              <p:grpSp>
                <p:nvGrpSpPr>
                  <p:cNvPr id="156" name="Group 155"/>
                  <p:cNvGrpSpPr/>
                  <p:nvPr/>
                </p:nvGrpSpPr>
                <p:grpSpPr>
                  <a:xfrm rot="10800000">
                    <a:off x="4833419" y="4375326"/>
                    <a:ext cx="1752948" cy="927100"/>
                    <a:chOff x="835025" y="3152775"/>
                    <a:chExt cx="1752948" cy="927100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>
                    <a:xfrm>
                      <a:off x="835025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835025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>
                    <a:xfrm>
                      <a:off x="1974850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>
                    <a:xfrm>
                      <a:off x="1974850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1000124" y="3200400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>
                    <a:xfrm>
                      <a:off x="1000124" y="3870325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>
                    <a:xfrm>
                      <a:off x="2144713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2144712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2386805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>
                    <a:xfrm>
                      <a:off x="2386805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>
                    <a:xfrm>
                      <a:off x="1085850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/>
                    <p:cNvSpPr/>
                    <p:nvPr/>
                  </p:nvSpPr>
                  <p:spPr>
                    <a:xfrm>
                      <a:off x="1272032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Rectangle 175"/>
                    <p:cNvSpPr/>
                    <p:nvPr/>
                  </p:nvSpPr>
                  <p:spPr>
                    <a:xfrm>
                      <a:off x="1465707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/>
                    <p:cNvSpPr/>
                    <p:nvPr/>
                  </p:nvSpPr>
                  <p:spPr>
                    <a:xfrm>
                      <a:off x="1651889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>
                    <a:xfrm>
                      <a:off x="1844421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315519" y="5708821"/>
                    <a:ext cx="393362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SS2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592506" y="5437199"/>
                    <a:ext cx="703919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Tracker2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59" name="Straight Arrow Connector 158"/>
                  <p:cNvCxnSpPr>
                    <a:stCxn id="158" idx="0"/>
                    <a:endCxn id="178" idx="0"/>
                  </p:cNvCxnSpPr>
                  <p:nvPr/>
                </p:nvCxnSpPr>
                <p:spPr>
                  <a:xfrm flipH="1" flipV="1">
                    <a:off x="5563255" y="5053252"/>
                    <a:ext cx="381211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>
                    <a:stCxn id="158" idx="0"/>
                    <a:endCxn id="177" idx="0"/>
                  </p:cNvCxnSpPr>
                  <p:nvPr/>
                </p:nvCxnSpPr>
                <p:spPr>
                  <a:xfrm flipH="1" flipV="1">
                    <a:off x="5755787" y="5053252"/>
                    <a:ext cx="188679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Arrow Connector 160"/>
                  <p:cNvCxnSpPr>
                    <a:stCxn id="158" idx="0"/>
                    <a:endCxn id="176" idx="0"/>
                  </p:cNvCxnSpPr>
                  <p:nvPr/>
                </p:nvCxnSpPr>
                <p:spPr>
                  <a:xfrm flipH="1" flipV="1">
                    <a:off x="5941969" y="5053252"/>
                    <a:ext cx="2497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8" idx="0"/>
                    <a:endCxn id="175" idx="0"/>
                  </p:cNvCxnSpPr>
                  <p:nvPr/>
                </p:nvCxnSpPr>
                <p:spPr>
                  <a:xfrm flipV="1">
                    <a:off x="5944466" y="5053252"/>
                    <a:ext cx="191178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8" idx="0"/>
                    <a:endCxn id="174" idx="0"/>
                  </p:cNvCxnSpPr>
                  <p:nvPr/>
                </p:nvCxnSpPr>
                <p:spPr>
                  <a:xfrm flipV="1">
                    <a:off x="5944466" y="5053252"/>
                    <a:ext cx="377360" cy="38394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91440" y="2825929"/>
                  <a:ext cx="1752948" cy="1518161"/>
                  <a:chOff x="66851" y="4375326"/>
                  <a:chExt cx="1752948" cy="1518161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66851" y="4375326"/>
                    <a:ext cx="1752948" cy="927100"/>
                    <a:chOff x="835025" y="3152775"/>
                    <a:chExt cx="1752948" cy="927100"/>
                  </a:xfrm>
                </p:grpSpPr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835025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>
                    <a:xfrm>
                      <a:off x="835025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>
                    <a:xfrm>
                      <a:off x="1974850" y="315277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>
                    <a:xfrm>
                      <a:off x="1974850" y="3870325"/>
                      <a:ext cx="127000" cy="209550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Rectangle 144"/>
                    <p:cNvSpPr/>
                    <p:nvPr/>
                  </p:nvSpPr>
                  <p:spPr>
                    <a:xfrm>
                      <a:off x="1000124" y="3200400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>
                    <a:xfrm>
                      <a:off x="1000124" y="3870325"/>
                      <a:ext cx="930275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>
                    <a:xfrm>
                      <a:off x="2144713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2144712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>
                    <a:xfrm>
                      <a:off x="2386805" y="3200400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Rectangle 149"/>
                    <p:cNvSpPr/>
                    <p:nvPr/>
                  </p:nvSpPr>
                  <p:spPr>
                    <a:xfrm>
                      <a:off x="2386805" y="3870325"/>
                      <a:ext cx="201168" cy="161925"/>
                    </a:xfrm>
                    <a:prstGeom prst="rect">
                      <a:avLst/>
                    </a:prstGeom>
                    <a:solidFill>
                      <a:srgbClr val="BC0202"/>
                    </a:solidFill>
                    <a:ln>
                      <a:solidFill>
                        <a:srgbClr val="BC020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>
                    <a:xfrm>
                      <a:off x="1085850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1272032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1465707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1651889" y="3401949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1844421" y="3410416"/>
                      <a:ext cx="27432" cy="420624"/>
                    </a:xfrm>
                    <a:prstGeom prst="rect">
                      <a:avLst/>
                    </a:prstGeom>
                    <a:solidFill>
                      <a:srgbClr val="FAE84A"/>
                    </a:solidFill>
                    <a:ln>
                      <a:solidFill>
                        <a:srgbClr val="FAE84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846786" y="5708821"/>
                    <a:ext cx="393362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SS1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351544" y="5437199"/>
                    <a:ext cx="703919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Tracker1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36" name="Straight Arrow Connector 135"/>
                  <p:cNvCxnSpPr>
                    <a:stCxn id="135" idx="0"/>
                    <a:endCxn id="151" idx="2"/>
                  </p:cNvCxnSpPr>
                  <p:nvPr/>
                </p:nvCxnSpPr>
                <p:spPr>
                  <a:xfrm flipH="1" flipV="1">
                    <a:off x="331392" y="5045124"/>
                    <a:ext cx="372112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Arrow Connector 136"/>
                  <p:cNvCxnSpPr>
                    <a:stCxn id="135" idx="0"/>
                    <a:endCxn id="152" idx="2"/>
                  </p:cNvCxnSpPr>
                  <p:nvPr/>
                </p:nvCxnSpPr>
                <p:spPr>
                  <a:xfrm flipH="1" flipV="1">
                    <a:off x="517574" y="5045124"/>
                    <a:ext cx="185930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>
                    <a:stCxn id="135" idx="0"/>
                    <a:endCxn id="153" idx="2"/>
                  </p:cNvCxnSpPr>
                  <p:nvPr/>
                </p:nvCxnSpPr>
                <p:spPr>
                  <a:xfrm flipV="1">
                    <a:off x="703504" y="5045124"/>
                    <a:ext cx="7745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Arrow Connector 138"/>
                  <p:cNvCxnSpPr>
                    <a:stCxn id="135" idx="0"/>
                    <a:endCxn id="154" idx="2"/>
                  </p:cNvCxnSpPr>
                  <p:nvPr/>
                </p:nvCxnSpPr>
                <p:spPr>
                  <a:xfrm flipV="1">
                    <a:off x="703504" y="5045124"/>
                    <a:ext cx="193927" cy="392075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Arrow Connector 139"/>
                  <p:cNvCxnSpPr>
                    <a:stCxn id="135" idx="0"/>
                    <a:endCxn id="155" idx="2"/>
                  </p:cNvCxnSpPr>
                  <p:nvPr/>
                </p:nvCxnSpPr>
                <p:spPr>
                  <a:xfrm flipV="1">
                    <a:off x="703504" y="5053591"/>
                    <a:ext cx="386459" cy="383608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1900016" y="2534675"/>
                  <a:ext cx="812497" cy="1824804"/>
                  <a:chOff x="1875427" y="4084072"/>
                  <a:chExt cx="812497" cy="1824804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1916251" y="4420531"/>
                    <a:ext cx="736510" cy="841371"/>
                    <a:chOff x="3362324" y="3181352"/>
                    <a:chExt cx="736510" cy="841371"/>
                  </a:xfrm>
                </p:grpSpPr>
                <p:cxnSp>
                  <p:nvCxnSpPr>
                    <p:cNvPr id="125" name="Straight Connector 124"/>
                    <p:cNvCxnSpPr>
                      <a:stCxn id="128" idx="2"/>
                      <a:endCxn id="127" idx="0"/>
                    </p:cNvCxnSpPr>
                    <p:nvPr/>
                  </p:nvCxnSpPr>
                  <p:spPr>
                    <a:xfrm>
                      <a:off x="3566415" y="3260724"/>
                      <a:ext cx="296762" cy="6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>
                      <a:stCxn id="128" idx="0"/>
                      <a:endCxn id="127" idx="2"/>
                    </p:cNvCxnSpPr>
                    <p:nvPr/>
                  </p:nvCxnSpPr>
                  <p:spPr>
                    <a:xfrm>
                      <a:off x="3591723" y="3941955"/>
                      <a:ext cx="296762" cy="61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7" name="Arc 126"/>
                    <p:cNvSpPr/>
                    <p:nvPr/>
                  </p:nvSpPr>
                  <p:spPr>
                    <a:xfrm>
                      <a:off x="3676650" y="3260724"/>
                      <a:ext cx="396875" cy="682625"/>
                    </a:xfrm>
                    <a:prstGeom prst="arc">
                      <a:avLst>
                        <a:gd name="adj1" fmla="val 16079868"/>
                        <a:gd name="adj2" fmla="val 5264819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Arc 127"/>
                    <p:cNvSpPr/>
                    <p:nvPr/>
                  </p:nvSpPr>
                  <p:spPr>
                    <a:xfrm rot="10800000">
                      <a:off x="3381375" y="3259945"/>
                      <a:ext cx="396875" cy="682625"/>
                    </a:xfrm>
                    <a:prstGeom prst="arc">
                      <a:avLst>
                        <a:gd name="adj1" fmla="val 16079868"/>
                        <a:gd name="adj2" fmla="val 5264819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>
                    <a:xfrm>
                      <a:off x="3362324" y="3181352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>
                      <a:off x="3888485" y="3181352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>
                    <a:xfrm>
                      <a:off x="3888485" y="3862581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>
                    <a:xfrm>
                      <a:off x="3362324" y="3863975"/>
                      <a:ext cx="210349" cy="158748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8" name="Oval 117"/>
                  <p:cNvSpPr>
                    <a:spLocks/>
                  </p:cNvSpPr>
                  <p:nvPr/>
                </p:nvSpPr>
                <p:spPr>
                  <a:xfrm>
                    <a:off x="2069871" y="4624500"/>
                    <a:ext cx="420624" cy="420624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032454" y="5724210"/>
                    <a:ext cx="495854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AFC1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085644" y="5440975"/>
                    <a:ext cx="393212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FC1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21" name="Straight Arrow Connector 120"/>
                  <p:cNvCxnSpPr>
                    <a:stCxn id="120" idx="0"/>
                    <a:endCxn id="131" idx="2"/>
                  </p:cNvCxnSpPr>
                  <p:nvPr/>
                </p:nvCxnSpPr>
                <p:spPr>
                  <a:xfrm flipV="1">
                    <a:off x="2282250" y="5260508"/>
                    <a:ext cx="265337" cy="180467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Arrow Connector 121"/>
                  <p:cNvCxnSpPr>
                    <a:stCxn id="120" idx="0"/>
                    <a:endCxn id="132" idx="2"/>
                  </p:cNvCxnSpPr>
                  <p:nvPr/>
                </p:nvCxnSpPr>
                <p:spPr>
                  <a:xfrm flipH="1" flipV="1">
                    <a:off x="2021426" y="5261902"/>
                    <a:ext cx="260824" cy="179073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875427" y="4084072"/>
                    <a:ext cx="812497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Absorber1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124" name="Straight Arrow Connector 123"/>
                  <p:cNvCxnSpPr>
                    <a:stCxn id="123" idx="2"/>
                    <a:endCxn id="118" idx="0"/>
                  </p:cNvCxnSpPr>
                  <p:nvPr/>
                </p:nvCxnSpPr>
                <p:spPr>
                  <a:xfrm flipH="1">
                    <a:off x="2280183" y="4268738"/>
                    <a:ext cx="1493" cy="355762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2775682" y="2514602"/>
                  <a:ext cx="1154160" cy="1829488"/>
                  <a:chOff x="2751093" y="4063999"/>
                  <a:chExt cx="1154160" cy="1829488"/>
                </a:xfrm>
              </p:grpSpPr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2751093" y="4375326"/>
                    <a:ext cx="1154160" cy="927100"/>
                    <a:chOff x="2793428" y="4375326"/>
                    <a:chExt cx="1154160" cy="927100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2793428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3081297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3364416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3656002" y="4375326"/>
                      <a:ext cx="291586" cy="927100"/>
                    </a:xfrm>
                    <a:prstGeom prst="ellips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3207781" y="4063999"/>
                    <a:ext cx="228600" cy="228600"/>
                  </a:xfrm>
                  <a:prstGeom prst="rect">
                    <a:avLst/>
                  </a:prstGeom>
                  <a:solidFill>
                    <a:srgbClr val="E6570D"/>
                  </a:solidFill>
                  <a:ln>
                    <a:solidFill>
                      <a:srgbClr val="E657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3216248" y="5393265"/>
                    <a:ext cx="228600" cy="228600"/>
                  </a:xfrm>
                  <a:prstGeom prst="rect">
                    <a:avLst/>
                  </a:prstGeom>
                  <a:solidFill>
                    <a:srgbClr val="E6570D"/>
                  </a:solidFill>
                  <a:ln>
                    <a:solidFill>
                      <a:srgbClr val="E657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065601" y="5708821"/>
                    <a:ext cx="529893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RFCC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59560" y="4084073"/>
                    <a:ext cx="350457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/>
                      <a:t>CCM  </a:t>
                    </a:r>
                    <a:endParaRPr lang="en-US" sz="1200" dirty="0"/>
                  </a:p>
                </p:txBody>
              </p:sp>
              <p:cxnSp>
                <p:nvCxnSpPr>
                  <p:cNvPr id="112" name="Straight Arrow Connector 111"/>
                  <p:cNvCxnSpPr>
                    <a:stCxn id="111" idx="3"/>
                    <a:endCxn id="108" idx="1"/>
                  </p:cNvCxnSpPr>
                  <p:nvPr/>
                </p:nvCxnSpPr>
                <p:spPr>
                  <a:xfrm>
                    <a:off x="3110017" y="4176406"/>
                    <a:ext cx="97764" cy="1893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3985048" y="2534676"/>
                  <a:ext cx="812497" cy="1809414"/>
                  <a:chOff x="3985048" y="2534676"/>
                  <a:chExt cx="812497" cy="1809414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985048" y="2534676"/>
                    <a:ext cx="812497" cy="1809414"/>
                    <a:chOff x="3960459" y="4084073"/>
                    <a:chExt cx="812497" cy="1809414"/>
                  </a:xfrm>
                </p:grpSpPr>
                <p:grpSp>
                  <p:nvGrpSpPr>
                    <p:cNvPr id="94" name="Group 93"/>
                    <p:cNvGrpSpPr/>
                    <p:nvPr/>
                  </p:nvGrpSpPr>
                  <p:grpSpPr>
                    <a:xfrm rot="10800000">
                      <a:off x="4000457" y="4415850"/>
                      <a:ext cx="736510" cy="841371"/>
                      <a:chOff x="3362324" y="3181352"/>
                      <a:chExt cx="736510" cy="841371"/>
                    </a:xfrm>
                  </p:grpSpPr>
                  <p:cxnSp>
                    <p:nvCxnSpPr>
                      <p:cNvPr id="99" name="Straight Connector 98"/>
                      <p:cNvCxnSpPr>
                        <a:stCxn id="102" idx="2"/>
                        <a:endCxn id="101" idx="0"/>
                      </p:cNvCxnSpPr>
                      <p:nvPr/>
                    </p:nvCxnSpPr>
                    <p:spPr>
                      <a:xfrm>
                        <a:off x="3566415" y="3260724"/>
                        <a:ext cx="296762" cy="6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>
                        <a:stCxn id="102" idx="0"/>
                        <a:endCxn id="101" idx="2"/>
                      </p:cNvCxnSpPr>
                      <p:nvPr/>
                    </p:nvCxnSpPr>
                    <p:spPr>
                      <a:xfrm>
                        <a:off x="3591723" y="3941955"/>
                        <a:ext cx="296762" cy="61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1" name="Arc 100"/>
                      <p:cNvSpPr/>
                      <p:nvPr/>
                    </p:nvSpPr>
                    <p:spPr>
                      <a:xfrm>
                        <a:off x="3676650" y="3260724"/>
                        <a:ext cx="396875" cy="682625"/>
                      </a:xfrm>
                      <a:prstGeom prst="arc">
                        <a:avLst>
                          <a:gd name="adj1" fmla="val 16079868"/>
                          <a:gd name="adj2" fmla="val 5264819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2" name="Arc 101"/>
                      <p:cNvSpPr/>
                      <p:nvPr/>
                    </p:nvSpPr>
                    <p:spPr>
                      <a:xfrm rot="10800000">
                        <a:off x="3381375" y="3259945"/>
                        <a:ext cx="396875" cy="682625"/>
                      </a:xfrm>
                      <a:prstGeom prst="arc">
                        <a:avLst>
                          <a:gd name="adj1" fmla="val 16079868"/>
                          <a:gd name="adj2" fmla="val 5264819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3362324" y="3181352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4" name="Rectangle 103"/>
                      <p:cNvSpPr/>
                      <p:nvPr/>
                    </p:nvSpPr>
                    <p:spPr>
                      <a:xfrm>
                        <a:off x="3888485" y="3181352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3888485" y="3862581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3362324" y="3863975"/>
                        <a:ext cx="210349" cy="15874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5" name="Oval 94"/>
                    <p:cNvSpPr>
                      <a:spLocks/>
                    </p:cNvSpPr>
                    <p:nvPr/>
                  </p:nvSpPr>
                  <p:spPr>
                    <a:xfrm>
                      <a:off x="4160173" y="4624500"/>
                      <a:ext cx="420624" cy="420624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4122558" y="5708821"/>
                      <a:ext cx="495854" cy="18466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none" lIns="0" tIns="0" rIns="0" bIns="0" rtlCol="0" anchor="ctr" anchorCtr="1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AFC2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  </a:t>
                      </a:r>
                      <a:endParaRPr lang="en-US" sz="1200" dirty="0"/>
                    </a:p>
                  </p:txBody>
                </p: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3960459" y="4084073"/>
                      <a:ext cx="812497" cy="18466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none" lIns="0" tIns="0" rIns="0" bIns="0" rtlCol="0" anchor="ctr" anchorCtr="1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Absorber2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1200" dirty="0" smtClean="0"/>
                        <a:t>  </a:t>
                      </a:r>
                      <a:endParaRPr lang="en-US" sz="1200" dirty="0"/>
                    </a:p>
                  </p:txBody>
                </p:sp>
                <p:cxnSp>
                  <p:nvCxnSpPr>
                    <p:cNvPr id="98" name="Straight Arrow Connector 97"/>
                    <p:cNvCxnSpPr>
                      <a:stCxn id="97" idx="2"/>
                      <a:endCxn id="95" idx="0"/>
                    </p:cNvCxnSpPr>
                    <p:nvPr/>
                  </p:nvCxnSpPr>
                  <p:spPr>
                    <a:xfrm>
                      <a:off x="4366708" y="4268739"/>
                      <a:ext cx="3777" cy="355761"/>
                    </a:xfrm>
                    <a:prstGeom prst="straightConnector1">
                      <a:avLst/>
                    </a:prstGeom>
                    <a:ln w="9525">
                      <a:solidFill>
                        <a:schemeClr val="tx1"/>
                      </a:solidFill>
                      <a:tailEnd type="triangle" w="sm" len="sm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223554" y="3891578"/>
                    <a:ext cx="324984" cy="18466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 anchorCtr="1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FC2</a:t>
                    </a:r>
                    <a:r>
                      <a:rPr lang="en-US" sz="1200" dirty="0" smtClean="0">
                        <a:solidFill>
                          <a:srgbClr val="FFFFFF"/>
                        </a:solidFill>
                      </a:rPr>
                      <a:t>-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p:txBody>
              </p:sp>
              <p:cxnSp>
                <p:nvCxnSpPr>
                  <p:cNvPr id="92" name="Straight Arrow Connector 91"/>
                  <p:cNvCxnSpPr>
                    <a:stCxn id="91" idx="0"/>
                    <a:endCxn id="103" idx="0"/>
                  </p:cNvCxnSpPr>
                  <p:nvPr/>
                </p:nvCxnSpPr>
                <p:spPr>
                  <a:xfrm flipV="1">
                    <a:off x="4386046" y="3707824"/>
                    <a:ext cx="270335" cy="183754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>
                    <a:stCxn id="91" idx="0"/>
                    <a:endCxn id="104" idx="0"/>
                  </p:cNvCxnSpPr>
                  <p:nvPr/>
                </p:nvCxnSpPr>
                <p:spPr>
                  <a:xfrm flipH="1" flipV="1">
                    <a:off x="4130220" y="3707824"/>
                    <a:ext cx="255826" cy="183754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0" name="TextBox 79"/>
              <p:cNvSpPr txBox="1"/>
              <p:nvPr/>
            </p:nvSpPr>
            <p:spPr>
              <a:xfrm>
                <a:off x="7154326" y="2867847"/>
                <a:ext cx="18924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MICE Step V</a:t>
                </a:r>
                <a:b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Configuration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155091" y="2471416"/>
              <a:ext cx="6650174" cy="195580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Down Arrow 179"/>
          <p:cNvSpPr/>
          <p:nvPr/>
        </p:nvSpPr>
        <p:spPr>
          <a:xfrm>
            <a:off x="2284663" y="4039805"/>
            <a:ext cx="364716" cy="413708"/>
          </a:xfrm>
          <a:prstGeom prst="downArrow">
            <a:avLst/>
          </a:prstGeom>
          <a:gradFill>
            <a:gsLst>
              <a:gs pos="0">
                <a:srgbClr val="BC020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BC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Date Placeholder 1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183" name="Footer Placeholder 1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184" name="Slide Number Placeholder 1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105906" y="2028061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C0202"/>
                </a:solidFill>
              </a:rPr>
              <a:t>Operational 2015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80268" y="4424440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C0202"/>
                </a:solidFill>
              </a:rPr>
              <a:t>Operational 2018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123869" y="1010135"/>
            <a:ext cx="295274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b="1" dirty="0" smtClean="0"/>
              <a:t>Legend: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SS	=	Spectrometer Solenoid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FC	=	Focus Coil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AFC	=	Absorber-Focus Coil</a:t>
            </a:r>
            <a:r>
              <a:rPr lang="en-US" sz="1200" dirty="0"/>
              <a:t> </a:t>
            </a:r>
            <a:r>
              <a:rPr lang="en-US" sz="1200" dirty="0" smtClean="0"/>
              <a:t>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CCM	=	Coupling Coil Magnet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RFCC	=	RF-Coupling Coil 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0026" y="3155901"/>
            <a:ext cx="502920" cy="0"/>
          </a:xfrm>
          <a:prstGeom prst="straightConnector1">
            <a:avLst/>
          </a:prstGeom>
          <a:ln>
            <a:solidFill>
              <a:srgbClr val="BC020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5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Content Placeholder 5" descr="yt5_9810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7" r="675"/>
          <a:stretch/>
        </p:blipFill>
        <p:spPr>
          <a:xfrm>
            <a:off x="4914686" y="1591733"/>
            <a:ext cx="4036322" cy="2811009"/>
          </a:xfrm>
          <a:prstGeom prst="rect">
            <a:avLst/>
          </a:prstGeom>
          <a:ln w="25400">
            <a:solidFill>
              <a:srgbClr val="BC0202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Expedited Muon Cooling Demonstration</a:t>
            </a:r>
            <a:endParaRPr lang="en-US" dirty="0"/>
          </a:p>
        </p:txBody>
      </p:sp>
      <p:sp>
        <p:nvSpPr>
          <p:cNvPr id="181" name="Content Placeholder 18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 developed in response </a:t>
            </a:r>
            <a:br>
              <a:rPr lang="en-US" dirty="0" smtClean="0"/>
            </a:br>
            <a:r>
              <a:rPr lang="en-US" dirty="0" smtClean="0"/>
              <a:t>to P5 recommendations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5091" y="2084005"/>
            <a:ext cx="4590105" cy="1955800"/>
            <a:chOff x="152400" y="160868"/>
            <a:chExt cx="4590105" cy="1955800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228600"/>
              <a:ext cx="4437071" cy="1824804"/>
              <a:chOff x="66970" y="1088416"/>
              <a:chExt cx="4437071" cy="182480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970" y="139505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56" name="Straight Arrow Connector 55"/>
                <p:cNvCxnSpPr>
                  <a:stCxn id="55" idx="0"/>
                  <a:endCxn id="71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>
                  <a:stCxn id="55" idx="0"/>
                  <a:endCxn id="72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>
                  <a:stCxn id="55" idx="0"/>
                  <a:endCxn id="73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5" idx="0"/>
                  <a:endCxn id="74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>
                  <a:stCxn id="55" idx="0"/>
                  <a:endCxn id="75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862134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1916251" y="1088416"/>
                <a:ext cx="736510" cy="1824804"/>
                <a:chOff x="1916251" y="4084072"/>
                <a:chExt cx="736510" cy="182480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45" name="Straight Connector 44"/>
                  <p:cNvCxnSpPr>
                    <a:stCxn id="48" idx="2"/>
                    <a:endCxn id="47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48" idx="0"/>
                    <a:endCxn id="47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Arc 46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>
                  <a:spLocks/>
                </p:cNvSpPr>
                <p:nvPr/>
              </p:nvSpPr>
              <p:spPr>
                <a:xfrm>
                  <a:off x="2069871" y="4624500"/>
                  <a:ext cx="420624" cy="420624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74789" y="5724210"/>
                  <a:ext cx="41026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116050" y="5440975"/>
                  <a:ext cx="307626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1" name="Straight Arrow Connector 40"/>
                <p:cNvCxnSpPr>
                  <a:stCxn id="40" idx="0"/>
                  <a:endCxn id="51" idx="2"/>
                </p:cNvCxnSpPr>
                <p:nvPr/>
              </p:nvCxnSpPr>
              <p:spPr>
                <a:xfrm flipV="1">
                  <a:off x="2269863" y="5260508"/>
                  <a:ext cx="277724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40" idx="0"/>
                  <a:endCxn id="52" idx="2"/>
                </p:cNvCxnSpPr>
                <p:nvPr/>
              </p:nvCxnSpPr>
              <p:spPr>
                <a:xfrm flipH="1" flipV="1">
                  <a:off x="2021426" y="5261902"/>
                  <a:ext cx="248437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1917762" y="4084072"/>
                  <a:ext cx="7269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Absorber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44" name="Straight Arrow Connector 43"/>
                <p:cNvCxnSpPr>
                  <a:stCxn id="43" idx="2"/>
                  <a:endCxn id="38" idx="0"/>
                </p:cNvCxnSpPr>
                <p:nvPr/>
              </p:nvCxnSpPr>
              <p:spPr>
                <a:xfrm flipH="1">
                  <a:off x="2280183" y="4268738"/>
                  <a:ext cx="1035" cy="355762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2699097" y="1379670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2751093" y="1379670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17" name="Straight Arrow Connector 16"/>
                <p:cNvCxnSpPr>
                  <a:stCxn id="16" idx="0"/>
                  <a:endCxn id="36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6" idx="0"/>
                  <a:endCxn id="35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6" idx="0"/>
                  <a:endCxn id="34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16" idx="0"/>
                  <a:endCxn id="33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6" idx="0"/>
                  <a:endCxn id="32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/>
            <p:cNvSpPr/>
            <p:nvPr/>
          </p:nvSpPr>
          <p:spPr>
            <a:xfrm>
              <a:off x="152400" y="160868"/>
              <a:ext cx="4590105" cy="195580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6123869" y="1009331"/>
            <a:ext cx="29527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b="1" dirty="0" smtClean="0"/>
              <a:t>Legend:</a:t>
            </a:r>
            <a:endParaRPr lang="en-US" sz="1200" dirty="0" smtClean="0">
              <a:solidFill>
                <a:srgbClr val="FFFFFF"/>
              </a:solidFill>
            </a:endParaRP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SS	=	Spectrometer Solenoid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FC	=	Focus Coil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AFC	=	Absorber-Focus Coil</a:t>
            </a:r>
            <a:r>
              <a:rPr lang="en-US" sz="1200" dirty="0"/>
              <a:t> </a:t>
            </a:r>
            <a:r>
              <a:rPr lang="en-US" sz="1200" dirty="0" smtClean="0"/>
              <a:t>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  <a:p>
            <a:pPr>
              <a:tabLst>
                <a:tab pos="576263" algn="l"/>
                <a:tab pos="744538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-</a:t>
            </a:r>
            <a:r>
              <a:rPr lang="en-US" sz="1200" dirty="0" smtClean="0"/>
              <a:t>RFA	=	RF-Absorber Module</a:t>
            </a:r>
            <a:r>
              <a:rPr lang="en-US" sz="1200" dirty="0" smtClean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80" name="Down Arrow 179"/>
          <p:cNvSpPr/>
          <p:nvPr/>
        </p:nvSpPr>
        <p:spPr>
          <a:xfrm>
            <a:off x="2284663" y="4039805"/>
            <a:ext cx="364716" cy="413708"/>
          </a:xfrm>
          <a:prstGeom prst="downArrow">
            <a:avLst/>
          </a:prstGeom>
          <a:gradFill>
            <a:gsLst>
              <a:gs pos="0">
                <a:srgbClr val="BC0202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BC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143166" y="4453513"/>
            <a:ext cx="8891700" cy="2087736"/>
            <a:chOff x="155091" y="4639734"/>
            <a:chExt cx="8891700" cy="2087736"/>
          </a:xfrm>
        </p:grpSpPr>
        <p:grpSp>
          <p:nvGrpSpPr>
            <p:cNvPr id="183" name="Group 182"/>
            <p:cNvGrpSpPr/>
            <p:nvPr/>
          </p:nvGrpSpPr>
          <p:grpSpPr>
            <a:xfrm>
              <a:off x="228600" y="4696076"/>
              <a:ext cx="6703666" cy="1949403"/>
              <a:chOff x="91440" y="4696076"/>
              <a:chExt cx="6703666" cy="1949403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886723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3239841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3628319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470621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/>
              <p:cNvGrpSpPr/>
              <p:nvPr/>
            </p:nvGrpSpPr>
            <p:grpSpPr>
              <a:xfrm>
                <a:off x="5042158" y="5111929"/>
                <a:ext cx="1752948" cy="1518161"/>
                <a:chOff x="4833419" y="4375326"/>
                <a:chExt cx="1752948" cy="1518161"/>
              </a:xfrm>
            </p:grpSpPr>
            <p:grpSp>
              <p:nvGrpSpPr>
                <p:cNvPr id="260" name="Group 259"/>
                <p:cNvGrpSpPr/>
                <p:nvPr/>
              </p:nvGrpSpPr>
              <p:grpSpPr>
                <a:xfrm rot="10800000">
                  <a:off x="4833419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68" name="Rectangle 267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/>
                <p:cNvSpPr txBox="1"/>
                <p:nvPr/>
              </p:nvSpPr>
              <p:spPr>
                <a:xfrm>
                  <a:off x="5315519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5592506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263" name="Straight Arrow Connector 262"/>
                <p:cNvCxnSpPr>
                  <a:stCxn id="262" idx="0"/>
                  <a:endCxn id="282" idx="0"/>
                </p:cNvCxnSpPr>
                <p:nvPr/>
              </p:nvCxnSpPr>
              <p:spPr>
                <a:xfrm flipH="1" flipV="1">
                  <a:off x="5563255" y="5053252"/>
                  <a:ext cx="381211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/>
                <p:cNvCxnSpPr>
                  <a:stCxn id="262" idx="0"/>
                  <a:endCxn id="281" idx="0"/>
                </p:cNvCxnSpPr>
                <p:nvPr/>
              </p:nvCxnSpPr>
              <p:spPr>
                <a:xfrm flipH="1" flipV="1">
                  <a:off x="5755787" y="5053252"/>
                  <a:ext cx="188679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Arrow Connector 264"/>
                <p:cNvCxnSpPr>
                  <a:stCxn id="262" idx="0"/>
                  <a:endCxn id="280" idx="0"/>
                </p:cNvCxnSpPr>
                <p:nvPr/>
              </p:nvCxnSpPr>
              <p:spPr>
                <a:xfrm flipH="1" flipV="1">
                  <a:off x="5941969" y="5053252"/>
                  <a:ext cx="2497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Arrow Connector 265"/>
                <p:cNvCxnSpPr>
                  <a:stCxn id="262" idx="0"/>
                  <a:endCxn id="279" idx="0"/>
                </p:cNvCxnSpPr>
                <p:nvPr/>
              </p:nvCxnSpPr>
              <p:spPr>
                <a:xfrm flipV="1">
                  <a:off x="5944466" y="5053252"/>
                  <a:ext cx="191178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Arrow Connector 266"/>
                <p:cNvCxnSpPr>
                  <a:stCxn id="262" idx="0"/>
                  <a:endCxn id="278" idx="0"/>
                </p:cNvCxnSpPr>
                <p:nvPr/>
              </p:nvCxnSpPr>
              <p:spPr>
                <a:xfrm flipV="1">
                  <a:off x="5944466" y="5053252"/>
                  <a:ext cx="377360" cy="38394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91440" y="5111929"/>
                <a:ext cx="1752948" cy="1518161"/>
                <a:chOff x="66851" y="4375326"/>
                <a:chExt cx="1752948" cy="1518161"/>
              </a:xfrm>
            </p:grpSpPr>
            <p:grpSp>
              <p:nvGrpSpPr>
                <p:cNvPr id="237" name="Group 236"/>
                <p:cNvGrpSpPr/>
                <p:nvPr/>
              </p:nvGrpSpPr>
              <p:grpSpPr>
                <a:xfrm>
                  <a:off x="66851" y="4375326"/>
                  <a:ext cx="1752948" cy="927100"/>
                  <a:chOff x="835025" y="3152775"/>
                  <a:chExt cx="1752948" cy="9271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835025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835025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1974850" y="315277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1974850" y="3870325"/>
                    <a:ext cx="127000" cy="209550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1000124" y="3200400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1000124" y="3870325"/>
                    <a:ext cx="930275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2144713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144712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2386805" y="3200400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2386805" y="3870325"/>
                    <a:ext cx="201168" cy="161925"/>
                  </a:xfrm>
                  <a:prstGeom prst="rect">
                    <a:avLst/>
                  </a:prstGeom>
                  <a:solidFill>
                    <a:srgbClr val="BC0202"/>
                  </a:solidFill>
                  <a:ln>
                    <a:solidFill>
                      <a:srgbClr val="BC020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1085850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1272032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1465707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1651889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1844421" y="3401949"/>
                    <a:ext cx="27432" cy="420624"/>
                  </a:xfrm>
                  <a:prstGeom prst="rect">
                    <a:avLst/>
                  </a:prstGeom>
                  <a:solidFill>
                    <a:srgbClr val="FAE84A"/>
                  </a:solidFill>
                  <a:ln>
                    <a:solidFill>
                      <a:srgbClr val="FAE84A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8" name="TextBox 237"/>
                <p:cNvSpPr txBox="1"/>
                <p:nvPr/>
              </p:nvSpPr>
              <p:spPr>
                <a:xfrm>
                  <a:off x="846786" y="5708821"/>
                  <a:ext cx="39336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SS1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351544" y="5437199"/>
                  <a:ext cx="703919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Tracker1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240" name="Straight Arrow Connector 239"/>
                <p:cNvCxnSpPr>
                  <a:stCxn id="239" idx="0"/>
                  <a:endCxn id="255" idx="2"/>
                </p:cNvCxnSpPr>
                <p:nvPr/>
              </p:nvCxnSpPr>
              <p:spPr>
                <a:xfrm flipH="1" flipV="1">
                  <a:off x="331392" y="5045124"/>
                  <a:ext cx="372112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/>
                <p:cNvCxnSpPr>
                  <a:stCxn id="239" idx="0"/>
                  <a:endCxn id="256" idx="2"/>
                </p:cNvCxnSpPr>
                <p:nvPr/>
              </p:nvCxnSpPr>
              <p:spPr>
                <a:xfrm flipH="1" flipV="1">
                  <a:off x="517574" y="5045124"/>
                  <a:ext cx="185930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Arrow Connector 241"/>
                <p:cNvCxnSpPr>
                  <a:stCxn id="239" idx="0"/>
                  <a:endCxn id="257" idx="2"/>
                </p:cNvCxnSpPr>
                <p:nvPr/>
              </p:nvCxnSpPr>
              <p:spPr>
                <a:xfrm flipV="1">
                  <a:off x="703504" y="5045124"/>
                  <a:ext cx="7745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/>
                <p:cNvCxnSpPr>
                  <a:stCxn id="239" idx="0"/>
                  <a:endCxn id="258" idx="2"/>
                </p:cNvCxnSpPr>
                <p:nvPr/>
              </p:nvCxnSpPr>
              <p:spPr>
                <a:xfrm flipV="1">
                  <a:off x="703504" y="5045124"/>
                  <a:ext cx="193927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Arrow Connector 243"/>
                <p:cNvCxnSpPr>
                  <a:stCxn id="239" idx="0"/>
                  <a:endCxn id="259" idx="2"/>
                </p:cNvCxnSpPr>
                <p:nvPr/>
              </p:nvCxnSpPr>
              <p:spPr>
                <a:xfrm flipV="1">
                  <a:off x="703504" y="5045124"/>
                  <a:ext cx="386459" cy="392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/>
            </p:nvGrpSpPr>
            <p:grpSpPr>
              <a:xfrm>
                <a:off x="2447866" y="5157134"/>
                <a:ext cx="736510" cy="1470265"/>
                <a:chOff x="1916251" y="4420531"/>
                <a:chExt cx="736510" cy="1470265"/>
              </a:xfrm>
            </p:grpSpPr>
            <p:grpSp>
              <p:nvGrpSpPr>
                <p:cNvPr id="224" name="Group 223"/>
                <p:cNvGrpSpPr/>
                <p:nvPr/>
              </p:nvGrpSpPr>
              <p:grpSpPr>
                <a:xfrm>
                  <a:off x="1916251" y="4420531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229" name="Straight Connector 228"/>
                  <p:cNvCxnSpPr>
                    <a:stCxn id="232" idx="2"/>
                    <a:endCxn id="231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>
                    <a:stCxn id="232" idx="0"/>
                    <a:endCxn id="231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1" name="Arc 230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Arc 231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5" name="TextBox 224"/>
                <p:cNvSpPr txBox="1"/>
                <p:nvPr/>
              </p:nvSpPr>
              <p:spPr>
                <a:xfrm>
                  <a:off x="2032454" y="5706130"/>
                  <a:ext cx="495854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2056781" y="5440975"/>
                  <a:ext cx="393212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FC1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  <p:cxnSp>
              <p:nvCxnSpPr>
                <p:cNvPr id="227" name="Straight Arrow Connector 226"/>
                <p:cNvCxnSpPr>
                  <a:stCxn id="226" idx="0"/>
                  <a:endCxn id="235" idx="2"/>
                </p:cNvCxnSpPr>
                <p:nvPr/>
              </p:nvCxnSpPr>
              <p:spPr>
                <a:xfrm flipV="1">
                  <a:off x="2253387" y="5260508"/>
                  <a:ext cx="294200" cy="1804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26" idx="0"/>
                  <a:endCxn id="236" idx="2"/>
                </p:cNvCxnSpPr>
                <p:nvPr/>
              </p:nvCxnSpPr>
              <p:spPr>
                <a:xfrm flipH="1" flipV="1">
                  <a:off x="2021426" y="5261902"/>
                  <a:ext cx="231961" cy="179073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/>
            </p:nvGrpSpPr>
            <p:grpSpPr>
              <a:xfrm>
                <a:off x="3689655" y="5152453"/>
                <a:ext cx="736510" cy="1477637"/>
                <a:chOff x="4000457" y="4415850"/>
                <a:chExt cx="736510" cy="1477637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 rot="10800000">
                  <a:off x="4000457" y="4415850"/>
                  <a:ext cx="736510" cy="841371"/>
                  <a:chOff x="3362324" y="3181352"/>
                  <a:chExt cx="736510" cy="841371"/>
                </a:xfrm>
              </p:grpSpPr>
              <p:cxnSp>
                <p:nvCxnSpPr>
                  <p:cNvPr id="216" name="Straight Connector 215"/>
                  <p:cNvCxnSpPr>
                    <a:stCxn id="219" idx="2"/>
                    <a:endCxn id="218" idx="0"/>
                  </p:cNvCxnSpPr>
                  <p:nvPr/>
                </p:nvCxnSpPr>
                <p:spPr>
                  <a:xfrm>
                    <a:off x="3566415" y="3260724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>
                    <a:stCxn id="219" idx="0"/>
                    <a:endCxn id="218" idx="2"/>
                  </p:cNvCxnSpPr>
                  <p:nvPr/>
                </p:nvCxnSpPr>
                <p:spPr>
                  <a:xfrm>
                    <a:off x="3591723" y="3941955"/>
                    <a:ext cx="296762" cy="6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8" name="Arc 217"/>
                  <p:cNvSpPr/>
                  <p:nvPr/>
                </p:nvSpPr>
                <p:spPr>
                  <a:xfrm>
                    <a:off x="3676650" y="3260724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Arc 218"/>
                  <p:cNvSpPr/>
                  <p:nvPr/>
                </p:nvSpPr>
                <p:spPr>
                  <a:xfrm rot="10800000">
                    <a:off x="3381375" y="3259945"/>
                    <a:ext cx="396875" cy="682625"/>
                  </a:xfrm>
                  <a:prstGeom prst="arc">
                    <a:avLst>
                      <a:gd name="adj1" fmla="val 16079868"/>
                      <a:gd name="adj2" fmla="val 526481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3362324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3888485" y="3181352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3888485" y="3862581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3362324" y="3863975"/>
                    <a:ext cx="210349" cy="15874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5" name="TextBox 214"/>
                <p:cNvSpPr txBox="1"/>
                <p:nvPr/>
              </p:nvSpPr>
              <p:spPr>
                <a:xfrm>
                  <a:off x="4122558" y="5708821"/>
                  <a:ext cx="495854" cy="18466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 anchorCtr="1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AFC2</a:t>
                  </a:r>
                  <a:r>
                    <a:rPr lang="en-US" sz="1200" dirty="0" smtClean="0">
                      <a:solidFill>
                        <a:srgbClr val="FFFFFF"/>
                      </a:solidFill>
                    </a:rPr>
                    <a:t>-</a:t>
                  </a:r>
                  <a:r>
                    <a:rPr lang="en-US" sz="1200" dirty="0" smtClean="0"/>
                    <a:t>  </a:t>
                  </a:r>
                  <a:endParaRPr lang="en-US" sz="1200" dirty="0"/>
                </a:p>
              </p:txBody>
            </p:sp>
          </p:grpSp>
          <p:cxnSp>
            <p:nvCxnSpPr>
              <p:cNvPr id="194" name="Straight Connector 193"/>
              <p:cNvCxnSpPr/>
              <p:nvPr/>
            </p:nvCxnSpPr>
            <p:spPr>
              <a:xfrm>
                <a:off x="2411455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/>
            </p:nvGrpSpPr>
            <p:grpSpPr>
              <a:xfrm>
                <a:off x="1947562" y="5111929"/>
                <a:ext cx="394554" cy="927100"/>
                <a:chOff x="2746580" y="1372626"/>
                <a:chExt cx="394554" cy="927100"/>
              </a:xfrm>
            </p:grpSpPr>
            <p:sp>
              <p:nvSpPr>
                <p:cNvPr id="212" name="Oval 211"/>
                <p:cNvSpPr/>
                <p:nvPr/>
              </p:nvSpPr>
              <p:spPr>
                <a:xfrm>
                  <a:off x="2819395" y="1372626"/>
                  <a:ext cx="321739" cy="9271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 flipH="1">
                  <a:off x="2746580" y="1500237"/>
                  <a:ext cx="45719" cy="67922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 195"/>
              <p:cNvSpPr/>
              <p:nvPr/>
            </p:nvSpPr>
            <p:spPr>
              <a:xfrm flipH="1">
                <a:off x="3335504" y="5231827"/>
                <a:ext cx="182880" cy="67922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4995905" y="5111929"/>
                <a:ext cx="0" cy="15335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Group 197"/>
              <p:cNvGrpSpPr/>
              <p:nvPr/>
            </p:nvGrpSpPr>
            <p:grpSpPr>
              <a:xfrm rot="10800000">
                <a:off x="4527746" y="5111929"/>
                <a:ext cx="394554" cy="927100"/>
                <a:chOff x="2746580" y="1372626"/>
                <a:chExt cx="394554" cy="927100"/>
              </a:xfrm>
            </p:grpSpPr>
            <p:sp>
              <p:nvSpPr>
                <p:cNvPr id="210" name="Oval 209"/>
                <p:cNvSpPr/>
                <p:nvPr/>
              </p:nvSpPr>
              <p:spPr>
                <a:xfrm>
                  <a:off x="2819395" y="1372626"/>
                  <a:ext cx="321739" cy="9271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 flipH="1">
                  <a:off x="2746580" y="1500237"/>
                  <a:ext cx="45719" cy="67922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TextBox 198"/>
              <p:cNvSpPr txBox="1"/>
              <p:nvPr/>
            </p:nvSpPr>
            <p:spPr>
              <a:xfrm>
                <a:off x="3095958" y="4728342"/>
                <a:ext cx="67018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Primary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200" name="Straight Arrow Connector 199"/>
              <p:cNvCxnSpPr>
                <a:stCxn id="199" idx="2"/>
                <a:endCxn id="196" idx="0"/>
              </p:cNvCxnSpPr>
              <p:nvPr/>
            </p:nvCxnSpPr>
            <p:spPr>
              <a:xfrm flipH="1">
                <a:off x="3426944" y="5097674"/>
                <a:ext cx="4104" cy="13415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200"/>
              <p:cNvSpPr txBox="1"/>
              <p:nvPr/>
            </p:nvSpPr>
            <p:spPr>
              <a:xfrm>
                <a:off x="3887296" y="6173802"/>
                <a:ext cx="324984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FC2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202" name="Straight Arrow Connector 201"/>
              <p:cNvCxnSpPr>
                <a:stCxn id="201" idx="0"/>
                <a:endCxn id="220" idx="0"/>
              </p:cNvCxnSpPr>
              <p:nvPr/>
            </p:nvCxnSpPr>
            <p:spPr>
              <a:xfrm flipV="1">
                <a:off x="4049788" y="5993824"/>
                <a:ext cx="271202" cy="1799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>
                <a:stCxn id="201" idx="0"/>
                <a:endCxn id="221" idx="0"/>
              </p:cNvCxnSpPr>
              <p:nvPr/>
            </p:nvCxnSpPr>
            <p:spPr>
              <a:xfrm flipH="1" flipV="1">
                <a:off x="3794829" y="5993824"/>
                <a:ext cx="254959" cy="1799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1906511" y="6448863"/>
                <a:ext cx="478872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smtClean="0"/>
                  <a:t>RFA1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496327" y="6445424"/>
                <a:ext cx="478872" cy="1846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smtClean="0"/>
                  <a:t>RFA2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4527798" y="4696076"/>
                <a:ext cx="7481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Secondary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Absorber2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593792" y="4696076"/>
                <a:ext cx="7481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</a:rPr>
                  <a:t>Secondary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Absorber1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-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  <p:cxnSp>
            <p:nvCxnSpPr>
              <p:cNvPr id="208" name="Straight Arrow Connector 207"/>
              <p:cNvCxnSpPr>
                <a:stCxn id="206" idx="2"/>
                <a:endCxn id="211" idx="2"/>
              </p:cNvCxnSpPr>
              <p:nvPr/>
            </p:nvCxnSpPr>
            <p:spPr>
              <a:xfrm flipH="1">
                <a:off x="4899441" y="5065408"/>
                <a:ext cx="2446" cy="16678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207" idx="2"/>
                <a:endCxn id="213" idx="0"/>
              </p:cNvCxnSpPr>
              <p:nvPr/>
            </p:nvCxnSpPr>
            <p:spPr>
              <a:xfrm>
                <a:off x="1967881" y="5065408"/>
                <a:ext cx="2540" cy="17413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TextBox 183"/>
            <p:cNvSpPr txBox="1"/>
            <p:nvPr/>
          </p:nvSpPr>
          <p:spPr>
            <a:xfrm>
              <a:off x="7154326" y="5157810"/>
              <a:ext cx="18924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NEW </a:t>
              </a:r>
              <a:br>
                <a:rPr lang="en-US" sz="2400" b="1" i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Expedited</a:t>
              </a:r>
            </a:p>
            <a:p>
              <a:pPr algn="ctr"/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MICE Final</a:t>
              </a:r>
              <a:b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Configuration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55091" y="4639734"/>
              <a:ext cx="6846842" cy="207742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283" name="Slide Number Placeholder 2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  <p:sp>
        <p:nvSpPr>
          <p:cNvPr id="287" name="TextBox 286"/>
          <p:cNvSpPr txBox="1"/>
          <p:nvPr/>
        </p:nvSpPr>
        <p:spPr>
          <a:xfrm>
            <a:off x="113410" y="4387768"/>
            <a:ext cx="146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C0202"/>
                </a:solidFill>
              </a:rPr>
              <a:t>Operational </a:t>
            </a:r>
            <a:br>
              <a:rPr lang="en-US" b="1" dirty="0" smtClean="0">
                <a:solidFill>
                  <a:srgbClr val="BC0202"/>
                </a:solidFill>
              </a:rPr>
            </a:br>
            <a:r>
              <a:rPr lang="en-US" b="1" dirty="0" smtClean="0">
                <a:solidFill>
                  <a:srgbClr val="BC0202"/>
                </a:solidFill>
              </a:rPr>
              <a:t>2017</a:t>
            </a:r>
            <a:endParaRPr lang="en-US" b="1" dirty="0">
              <a:solidFill>
                <a:srgbClr val="BC0202"/>
              </a:solidFill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7142401" y="3444869"/>
            <a:ext cx="1907081" cy="13658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Represents reduced cost and technical risk relative to MICE Step V</a:t>
            </a:r>
            <a:endParaRPr lang="en-US" dirty="0"/>
          </a:p>
        </p:txBody>
      </p:sp>
      <p:cxnSp>
        <p:nvCxnSpPr>
          <p:cNvPr id="293" name="Straight Arrow Connector 292"/>
          <p:cNvCxnSpPr>
            <a:stCxn id="288" idx="2"/>
            <a:endCxn id="185" idx="3"/>
          </p:cNvCxnSpPr>
          <p:nvPr/>
        </p:nvCxnSpPr>
        <p:spPr>
          <a:xfrm flipH="1">
            <a:off x="6990008" y="4810716"/>
            <a:ext cx="1105934" cy="68151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289" idx="2"/>
          </p:cNvCxnSpPr>
          <p:nvPr/>
        </p:nvCxnSpPr>
        <p:spPr>
          <a:xfrm flipH="1">
            <a:off x="4817535" y="4402742"/>
            <a:ext cx="2115312" cy="1007458"/>
          </a:xfrm>
          <a:prstGeom prst="straightConnector1">
            <a:avLst/>
          </a:prstGeom>
          <a:ln>
            <a:solidFill>
              <a:srgbClr val="BC020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05906" y="2028061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C0202"/>
                </a:solidFill>
              </a:rPr>
              <a:t>Operational 2015</a:t>
            </a:r>
            <a:endParaRPr lang="en-US" b="1" dirty="0">
              <a:solidFill>
                <a:srgbClr val="BC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1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New US MICE Funding Scenario November 2014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Institutional Board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4BAB-6C1C-46B0-8A30-02D3656120F0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96599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7, 2014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920" y="4998720"/>
            <a:ext cx="84818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Includes all MAP categories directed at MICE Completion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Includes ALL Contingency and Risk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Does NOT include: </a:t>
            </a:r>
          </a:p>
          <a:p>
            <a:r>
              <a:rPr lang="en-US" dirty="0">
                <a:solidFill>
                  <a:srgbClr val="C0504D"/>
                </a:solidFill>
              </a:rPr>
              <a:t>	</a:t>
            </a:r>
            <a:r>
              <a:rPr lang="en-US" dirty="0" smtClean="0">
                <a:solidFill>
                  <a:srgbClr val="C0504D"/>
                </a:solidFill>
              </a:rPr>
              <a:t>MAP D&amp;S ramp-down costs in </a:t>
            </a:r>
            <a:r>
              <a:rPr lang="en-US" dirty="0" smtClean="0">
                <a:solidFill>
                  <a:srgbClr val="C0504D"/>
                </a:solidFill>
              </a:rPr>
              <a:t>FY15 (with carryover, have allocated just over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	$2M to this activity)</a:t>
            </a:r>
            <a:endParaRPr lang="en-US" dirty="0">
              <a:solidFill>
                <a:srgbClr val="C0504D"/>
              </a:solidFill>
            </a:endParaRPr>
          </a:p>
          <a:p>
            <a:r>
              <a:rPr lang="en-US" dirty="0" smtClean="0">
                <a:solidFill>
                  <a:srgbClr val="C0504D"/>
                </a:solidFill>
              </a:rPr>
              <a:t>	~1.7M unallocated funds in present budget profile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0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2014_DOE_Review_Template.potx</Template>
  <TotalTime>3281</TotalTime>
  <Words>1737</Words>
  <Application>Microsoft Macintosh PowerPoint</Application>
  <PresentationFormat>On-screen Show (4:3)</PresentationFormat>
  <Paragraphs>299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2014_DOE_Review_Template</vt:lpstr>
      <vt:lpstr>MAP Update</vt:lpstr>
      <vt:lpstr>Outline</vt:lpstr>
      <vt:lpstr>Outcome of August Review &amp; Budget Status</vt:lpstr>
      <vt:lpstr>Major Thrusts of the Review</vt:lpstr>
      <vt:lpstr>The Committee and Observers</vt:lpstr>
      <vt:lpstr>A Summary of the Response</vt:lpstr>
      <vt:lpstr>MICE Steps IV &amp; V</vt:lpstr>
      <vt:lpstr>Expedited Muon Cooling Demonstration</vt:lpstr>
      <vt:lpstr>New US MICE Funding Scenario November 2014</vt:lpstr>
      <vt:lpstr>PowerPoint Presentation</vt:lpstr>
      <vt:lpstr>Key elements of the  Ramp-down Plan</vt:lpstr>
      <vt:lpstr>Young Investigators</vt:lpstr>
      <vt:lpstr>Documenting the IBS</vt:lpstr>
      <vt:lpstr>Preliminary Institutional Guidance for FY16</vt:lpstr>
      <vt:lpstr>Moving Forward</vt:lpstr>
      <vt:lpstr>Preparation for GARD Proposals</vt:lpstr>
      <vt:lpstr>Dedicated Volume on Muon Accelerator Capabilities</vt:lpstr>
      <vt:lpstr>Volume Contents</vt:lpstr>
      <vt:lpstr>Practical Issues</vt:lpstr>
      <vt:lpstr>What’s Needed from the IB</vt:lpstr>
      <vt:lpstr>International Collaboration</vt:lpstr>
      <vt:lpstr>Another Collaboration Meeting</vt:lpstr>
      <vt:lpstr>AnY Other Business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Mark Palmer</cp:lastModifiedBy>
  <cp:revision>41</cp:revision>
  <dcterms:created xsi:type="dcterms:W3CDTF">2012-06-15T14:46:19Z</dcterms:created>
  <dcterms:modified xsi:type="dcterms:W3CDTF">2014-12-07T18:48:52Z</dcterms:modified>
</cp:coreProperties>
</file>