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JPG" ContentType="image/jpeg"/>
  <Override PartName="/ppt/media/image23.JPG" ContentType="image/jpeg"/>
  <Override PartName="/ppt/notesSlides/notesSlide3.xml" ContentType="application/vnd.openxmlformats-officedocument.presentationml.notesSlide+xml"/>
  <Override PartName="/ppt/media/image24.jpg" ContentType="image/jpeg"/>
  <Override PartName="/ppt/media/image25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67" r:id="rId2"/>
    <p:sldMasterId id="2147483679" r:id="rId3"/>
    <p:sldMasterId id="2147483691" r:id="rId4"/>
    <p:sldMasterId id="2147483697" r:id="rId5"/>
    <p:sldMasterId id="2147483709" r:id="rId6"/>
    <p:sldMasterId id="2147483715" r:id="rId7"/>
    <p:sldMasterId id="2147483721" r:id="rId8"/>
  </p:sldMasterIdLst>
  <p:notesMasterIdLst>
    <p:notesMasterId r:id="rId34"/>
  </p:notesMasterIdLst>
  <p:sldIdLst>
    <p:sldId id="384" r:id="rId9"/>
    <p:sldId id="288" r:id="rId10"/>
    <p:sldId id="311" r:id="rId11"/>
    <p:sldId id="381" r:id="rId12"/>
    <p:sldId id="382" r:id="rId13"/>
    <p:sldId id="343" r:id="rId14"/>
    <p:sldId id="346" r:id="rId15"/>
    <p:sldId id="313" r:id="rId16"/>
    <p:sldId id="258" r:id="rId17"/>
    <p:sldId id="314" r:id="rId18"/>
    <p:sldId id="347" r:id="rId19"/>
    <p:sldId id="350" r:id="rId20"/>
    <p:sldId id="353" r:id="rId21"/>
    <p:sldId id="352" r:id="rId22"/>
    <p:sldId id="355" r:id="rId23"/>
    <p:sldId id="356" r:id="rId24"/>
    <p:sldId id="357" r:id="rId25"/>
    <p:sldId id="305" r:id="rId26"/>
    <p:sldId id="330" r:id="rId27"/>
    <p:sldId id="360" r:id="rId28"/>
    <p:sldId id="309" r:id="rId29"/>
    <p:sldId id="368" r:id="rId30"/>
    <p:sldId id="370" r:id="rId31"/>
    <p:sldId id="374" r:id="rId32"/>
    <p:sldId id="3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1F497D"/>
    <a:srgbClr val="2FFF8D"/>
    <a:srgbClr val="FF3300"/>
    <a:srgbClr val="CCCC00"/>
    <a:srgbClr val="0000FF"/>
    <a:srgbClr val="003300"/>
    <a:srgbClr val="336600"/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4" autoAdjust="0"/>
    <p:restoredTop sz="94660"/>
  </p:normalViewPr>
  <p:slideViewPr>
    <p:cSldViewPr>
      <p:cViewPr varScale="1">
        <p:scale>
          <a:sx n="95" d="100"/>
          <a:sy n="95" d="100"/>
        </p:scale>
        <p:origin x="-2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AAA2A-2A25-4DC7-9F72-6E0826E4BF82}" type="datetimeFigureOut">
              <a:rPr lang="en-US" smtClean="0"/>
              <a:pPr/>
              <a:t>12/12/2014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041DC-1B49-4903-81DA-91E11B9D4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041DC-1B49-4903-81DA-91E11B9D4C5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2A5E97B1-B27F-45C5-976C-F4581D8D0241}" type="slidenum">
              <a:rPr lang="en-US" smtClean="0">
                <a:solidFill>
                  <a:prstClr val="black"/>
                </a:solidFill>
              </a:rPr>
              <a:pPr>
                <a:buFont typeface="Wingdings" pitchFamily="2" charset="2"/>
                <a:buNone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6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6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9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4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6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85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22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8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3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6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6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5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65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38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4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20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2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8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50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28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85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77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December 15, 2014</a:t>
            </a:r>
            <a:endParaRPr lang="en-US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Morgan - Muon Campus Beam Transport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1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1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52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06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3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99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29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22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2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41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3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9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8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4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3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7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7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0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8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33" r:id="rId6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7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J. Morgan - Muon Campus Beam Transport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71B87-488D-2746-8DA6-6B7EAA69EF55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               Muon g-2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4998"/>
          <a:stretch/>
        </p:blipFill>
        <p:spPr bwMode="auto">
          <a:xfrm>
            <a:off x="0" y="152400"/>
            <a:ext cx="9144000" cy="64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676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 Campus Beam Transport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15,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Morgan</a:t>
            </a:r>
          </a:p>
        </p:txBody>
      </p:sp>
    </p:spTree>
    <p:extLst>
      <p:ext uri="{BB962C8B-B14F-4D97-AF65-F5344CB8AC3E}">
        <p14:creationId xmlns:p14="http://schemas.microsoft.com/office/powerpoint/2010/main" val="3741027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84978"/>
            <a:ext cx="3290175" cy="566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066800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 8.89 GeV/c proton bunch, 120 ns long, is transported to the Delivery Ring via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(bypassing the Target Station) at an average rate of 6 Hz with 18 Hz bursts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8.89 GeV/c bunch is injected into the Delivery Ring in the 30 straight section with a pulsed septum and kicker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2.5 MHz RF system maintains the short bunch as it circulates in the Delivery Ring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proton bunch is resonantly extracted with electrostatic septa and a Lambertson into the M4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M4 line transports the short proton “micro-bunches” to an external Target Station to produce an intense muon beam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remaining proton beam that is not resonantly extracted is aborted in the 50 straight section and transported to the abort dump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4518" y="2424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 smtClean="0">
                <a:solidFill>
                  <a:srgbClr val="1F497D"/>
                </a:solidFill>
              </a:rPr>
              <a:t>Mu2e beamlines</a:t>
            </a:r>
            <a:endParaRPr lang="en-US" kern="0" dirty="0">
              <a:solidFill>
                <a:srgbClr val="1F497D"/>
              </a:solidFill>
            </a:endParaRPr>
          </a:p>
        </p:txBody>
      </p:sp>
      <p:sp>
        <p:nvSpPr>
          <p:cNvPr id="9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6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76200"/>
            <a:ext cx="7467600" cy="6096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RR to Target optics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6367" r="3443" b="4010"/>
          <a:stretch/>
        </p:blipFill>
        <p:spPr>
          <a:xfrm>
            <a:off x="838200" y="981661"/>
            <a:ext cx="7495734" cy="541913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772403" y="1342310"/>
            <a:ext cx="304797" cy="56269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82537" y="1096089"/>
            <a:ext cx="1254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ea typeface="ＭＳ Ｐゴシック" charset="0"/>
              </a:rPr>
              <a:t>Quadrupole triplet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1930121"/>
            <a:ext cx="135892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4648"/>
            <a:ext cx="8991600" cy="34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M2 Line layout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600" y="42286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ＭＳ Ｐゴシック" charset="0"/>
              </a:rPr>
              <a:t>Existing AP-3 (above) and AP-2 (below)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6774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3.1 GeV/c Pion decay channel, beta functions need to be as small as possible to maximize muon capture</a:t>
            </a:r>
          </a:p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M3 Line follows the path of the Pbar AP-3 Line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M2 Line will cross tunnel and converge with M3 with a 3</a:t>
            </a:r>
            <a:r>
              <a:rPr lang="en-US" sz="1600" spc="-800" dirty="0" smtClean="0">
                <a:solidFill>
                  <a:srgbClr val="000000"/>
                </a:solidFill>
                <a:ea typeface="ＭＳ Ｐゴシック" charset="0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angle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First four quadrupoles and two trims in AP-2 are left unchanged for M2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M2 requirement: 40 pi-mm-mr transverse acceptance, +/- 2% </a:t>
            </a:r>
            <a:r>
              <a:rPr lang="en-US" sz="1600" dirty="0" err="1" smtClean="0">
                <a:solidFill>
                  <a:srgbClr val="000000"/>
                </a:solidFill>
                <a:ea typeface="ＭＳ Ｐゴシック" charset="0"/>
              </a:rPr>
              <a:t>dp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/p momentum acceptance (actually much better, at least +/- 5% </a:t>
            </a:r>
            <a:r>
              <a:rPr lang="en-US" sz="1600" dirty="0" err="1" smtClean="0">
                <a:solidFill>
                  <a:srgbClr val="000000"/>
                </a:solidFill>
                <a:ea typeface="ＭＳ Ｐゴシック" charset="0"/>
              </a:rPr>
              <a:t>dp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/p)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M2 magnets must avoid doorway from AP-0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Best to minimize number of M3 magnets near drop hatch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2600" y="52785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ＭＳ Ｐゴシック" charset="0"/>
              </a:rPr>
              <a:t>M3 Line (above) and M2 Line (below)</a:t>
            </a:r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X:\Projects\g-2\Drawings\D30SS\D30 3D NX drawings\F10018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2"/>
          <a:stretch/>
        </p:blipFill>
        <p:spPr bwMode="auto">
          <a:xfrm>
            <a:off x="5410200" y="3960006"/>
            <a:ext cx="3217237" cy="25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3174"/>
          <a:stretch/>
        </p:blipFill>
        <p:spPr>
          <a:xfrm>
            <a:off x="4800600" y="910936"/>
            <a:ext cx="4281154" cy="3167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M3 Line design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371600"/>
            <a:ext cx="44818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Match from M2, transition to FODO lattice with 90</a:t>
            </a:r>
            <a:r>
              <a:rPr lang="en-US" sz="1600" spc="-800" dirty="0" smtClean="0">
                <a:solidFill>
                  <a:srgbClr val="000000"/>
                </a:solidFill>
                <a:ea typeface="ＭＳ Ｐゴシック" charset="0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cells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After M2/M3 merge, beta functions vary between 4 and 20 m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Magnets and power supplies can produce fields required for 8 GeV/c Mu2e operation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Two dipole 18.5</a:t>
            </a:r>
            <a:r>
              <a:rPr lang="en-US" sz="1600" spc="-800" dirty="0" smtClean="0">
                <a:solidFill>
                  <a:srgbClr val="000000"/>
                </a:solidFill>
                <a:ea typeface="ＭＳ Ｐゴシック" charset="0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achromatic bend made of two Accumulator SDB dipoles</a:t>
            </a:r>
          </a:p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Another FODO section with 72</a:t>
            </a:r>
            <a:r>
              <a:rPr lang="en-US" sz="1600" spc="-800" dirty="0" smtClean="0">
                <a:solidFill>
                  <a:srgbClr val="000000"/>
                </a:solidFill>
                <a:ea typeface="ＭＳ Ｐゴシック" charset="0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cells spans section between “Right Bend” and Delivery Ring match</a:t>
            </a:r>
            <a:endParaRPr lang="en-US" sz="1600" dirty="0">
              <a:solidFill>
                <a:srgbClr val="000000"/>
              </a:solidFill>
              <a:ea typeface="ＭＳ Ｐゴシック" charset="0"/>
              <a:sym typeface="Symbol"/>
            </a:endParaRP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M3 Line changes elevation in two steps to Delivery Ring level, on either side of a horizontal bend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  <a:sym typeface="Symbol"/>
              </a:rPr>
              <a:t>Two dipole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5</a:t>
            </a:r>
            <a:r>
              <a:rPr lang="en-US" sz="1600" spc="-800" dirty="0" smtClean="0">
                <a:solidFill>
                  <a:srgbClr val="000000"/>
                </a:solidFill>
                <a:ea typeface="ＭＳ Ｐゴシック" charset="0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achromatic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bend made of two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MDC dipoles to align M3 with Delivery Ring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</a:rPr>
              <a:t>Injection is at the 303 location, with a modified Booster style magnet septum (DR AIP)</a:t>
            </a: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949450"/>
            <a:ext cx="304800" cy="152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2782" y="1917928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ea typeface="ＭＳ Ｐゴシック" charset="0"/>
              </a:rPr>
              <a:t>5D32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2778"/>
          <a:stretch/>
        </p:blipFill>
        <p:spPr bwMode="auto">
          <a:xfrm>
            <a:off x="3655368" y="1616972"/>
            <a:ext cx="2739735" cy="48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M3 Line modes of operation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89900"/>
            <a:ext cx="3733801" cy="4770537"/>
          </a:xfrm>
          <a:prstGeom prst="rect">
            <a:avLst/>
          </a:prstGeom>
          <a:noFill/>
        </p:spPr>
        <p:txBody>
          <a:bodyPr wrap="square" rIns="91440" rtlCol="0">
            <a:spAutoFit/>
          </a:bodyPr>
          <a:lstStyle/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6600"/>
                </a:solidFill>
                <a:ea typeface="ＭＳ Ｐゴシック" charset="0"/>
              </a:rPr>
              <a:t>3.1 GeV/c Pion decay channel, beta functions need to be as small as possible to maximize muon capture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6600"/>
                </a:solidFill>
                <a:ea typeface="ＭＳ Ｐゴシック" charset="0"/>
              </a:rPr>
              <a:t>40 pi-mm-mr transverse acceptance, +/- 2% </a:t>
            </a:r>
            <a:r>
              <a:rPr lang="en-US" sz="1600" dirty="0" err="1" smtClean="0">
                <a:solidFill>
                  <a:srgbClr val="006600"/>
                </a:solidFill>
                <a:ea typeface="ＭＳ Ｐゴシック" charset="0"/>
              </a:rPr>
              <a:t>dp</a:t>
            </a:r>
            <a:r>
              <a:rPr lang="en-US" sz="1600" dirty="0" smtClean="0">
                <a:solidFill>
                  <a:srgbClr val="006600"/>
                </a:solidFill>
                <a:ea typeface="ＭＳ Ｐゴシック" charset="0"/>
              </a:rPr>
              <a:t>/p momentum acceptance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3333CC"/>
                </a:solidFill>
                <a:ea typeface="ＭＳ Ｐゴシック" charset="0"/>
                <a:sym typeface="Symbol"/>
              </a:rPr>
              <a:t>8.89 GeV/c proton transmission must be extremely efficient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3333CC"/>
                </a:solidFill>
                <a:ea typeface="ＭＳ Ｐゴシック" charset="0"/>
                <a:sym typeface="Symbol"/>
              </a:rPr>
              <a:t>Magnet currents must be reasonable for 8.89 GeV/c operation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3333CC"/>
                </a:solidFill>
                <a:ea typeface="ＭＳ Ｐゴシック" charset="0"/>
                <a:sym typeface="Symbol"/>
              </a:rPr>
              <a:t>Upstream M3 must have an optics match to the downstream (shared between g-2 and Mu2e) end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Merge with M3 line must be accomplished without compromising 8.89 GeV/c proton </a:t>
            </a:r>
            <a:r>
              <a:rPr lang="en-US" sz="1600" dirty="0" smtClean="0">
                <a:solidFill>
                  <a:srgbClr val="3333CC"/>
                </a:solidFill>
                <a:ea typeface="ＭＳ Ｐゴシック" charset="0"/>
                <a:sym typeface="Symbol"/>
              </a:rPr>
              <a:t>transport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Switching between modes should be easy to accomplish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Existing 3 SDE dipole configuration in 18.5</a:t>
            </a:r>
            <a:r>
              <a:rPr lang="en-US" sz="1600" kern="800" spc="-8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°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sym typeface="Symbol"/>
              </a:rPr>
              <a:t>Right Bend changed to 2 SDBs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399" y="8897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254FAD"/>
                </a:solidFill>
                <a:ea typeface="ＭＳ Ｐゴシック" charset="0"/>
              </a:rPr>
              <a:t>M3 line – Dual purpose g-2 and Mu2e</a:t>
            </a:r>
            <a:endParaRPr lang="en-US" sz="2000" dirty="0">
              <a:solidFill>
                <a:srgbClr val="254FAD"/>
              </a:solidFill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5465252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  <a:ea typeface="ＭＳ Ｐゴシック" charset="0"/>
              </a:rPr>
              <a:t>g-2 operation</a:t>
            </a:r>
            <a:endParaRPr lang="en-US" dirty="0">
              <a:solidFill>
                <a:srgbClr val="006600"/>
              </a:solidFill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058"/>
          <a:stretch/>
        </p:blipFill>
        <p:spPr bwMode="auto">
          <a:xfrm>
            <a:off x="6391639" y="1616972"/>
            <a:ext cx="2723647" cy="489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22911" y="54657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CC"/>
                </a:solidFill>
                <a:ea typeface="ＭＳ Ｐゴシック" charset="0"/>
              </a:rPr>
              <a:t>Mu2e operation</a:t>
            </a:r>
            <a:endParaRPr lang="en-US" dirty="0">
              <a:solidFill>
                <a:srgbClr val="3333CC"/>
              </a:solidFill>
              <a:ea typeface="ＭＳ Ｐゴシック" charset="0"/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Delivery Ring D30 reconfiguration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5" y="1051560"/>
            <a:ext cx="7638098" cy="5374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4596" y="3308866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Obsoleted Accumulator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4195" y="506146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  <a:ea typeface="ＭＳ Ｐゴシック" charset="0"/>
              </a:rPr>
              <a:t>Current Debuncher  - Future Delivery Ring</a:t>
            </a:r>
            <a:endParaRPr lang="en-US" dirty="0">
              <a:solidFill>
                <a:srgbClr val="00B050"/>
              </a:solidFill>
              <a:ea typeface="ＭＳ Ｐゴシック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70595" y="3678198"/>
            <a:ext cx="1524000" cy="665202"/>
          </a:xfrm>
          <a:prstGeom prst="straightConnector1">
            <a:avLst/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73817" y="3918466"/>
            <a:ext cx="830578" cy="11430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42195" y="2145268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Obsoleted AP3 Line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9447916">
            <a:off x="519648" y="4322089"/>
            <a:ext cx="6477000" cy="228600"/>
          </a:xfrm>
          <a:prstGeom prst="rect">
            <a:avLst/>
          </a:prstGeom>
          <a:gradFill>
            <a:gsLst>
              <a:gs pos="100000">
                <a:srgbClr val="FF0000">
                  <a:alpha val="12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3881735"/>
            <a:ext cx="2693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Remove the AP3 Line,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tore magnets in the tunnel for reuse.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462400" y="3346970"/>
            <a:ext cx="633600" cy="663829"/>
          </a:xfrm>
          <a:prstGeom prst="straightConnector1">
            <a:avLst/>
          </a:prstGeom>
          <a:ln w="76200">
            <a:solidFill>
              <a:srgbClr val="FF5B5B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5939" y="111073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Overview of what needs to be reconfigured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15626" y="2486799"/>
            <a:ext cx="0" cy="1704201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Delivery Ring D30 reconfiguration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620953" cy="5426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573315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ea typeface="ＭＳ Ｐゴシック" charset="0"/>
              </a:rPr>
              <a:t>New M3 Beamline</a:t>
            </a:r>
            <a:endParaRPr lang="en-US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7064" y="2464097"/>
            <a:ext cx="211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ea typeface="ＭＳ Ｐゴシック" charset="0"/>
              </a:rPr>
              <a:t>New M4  Beamline</a:t>
            </a:r>
            <a:endParaRPr lang="en-US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7636" y="41405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</a:rPr>
              <a:t>New Injection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3396" y="306040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ea typeface="ＭＳ Ｐゴシック" charset="0"/>
              </a:rPr>
              <a:t>New 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</a:rPr>
              <a:t>Extraction </a:t>
            </a:r>
            <a:r>
              <a:rPr lang="en-US" dirty="0">
                <a:solidFill>
                  <a:srgbClr val="0000FF"/>
                </a:solidFill>
                <a:ea typeface="ＭＳ Ｐゴシック" charset="0"/>
              </a:rPr>
              <a:t>Devices</a:t>
            </a:r>
          </a:p>
        </p:txBody>
      </p:sp>
      <p:sp>
        <p:nvSpPr>
          <p:cNvPr id="12" name="TextBox 11"/>
          <p:cNvSpPr txBox="1"/>
          <p:nvPr/>
        </p:nvSpPr>
        <p:spPr>
          <a:xfrm rot="19748093">
            <a:off x="4470383" y="323656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ea typeface="ＭＳ Ｐゴシック" charset="0"/>
              </a:rPr>
              <a:t>Delivery Ring</a:t>
            </a:r>
            <a:endParaRPr lang="en-US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589" y="11107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After reconfiguration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5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>
          <a:xfrm>
            <a:off x="0" y="1352107"/>
            <a:ext cx="9144000" cy="550589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556248"/>
            <a:ext cx="8077200" cy="47625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7195" y="6521068"/>
            <a:ext cx="2133600" cy="476250"/>
          </a:xfrm>
        </p:spPr>
        <p:txBody>
          <a:bodyPr/>
          <a:lstStyle/>
          <a:p>
            <a:fld id="{3A8C8938-8442-ED41-B935-C9A3DE580C91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905" y="838200"/>
            <a:ext cx="87630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/>
              <a:t>Decommissioning work for the D30 straight section started in May</a:t>
            </a:r>
            <a:endParaRPr lang="en-US" sz="20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Delivery Ring D30 reconfiguration</a:t>
            </a:r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81938" y="4701160"/>
            <a:ext cx="3980123" cy="1853463"/>
            <a:chOff x="-2082" y="4575668"/>
            <a:chExt cx="4802681" cy="22823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" t="30173" r="63009" b="39827"/>
            <a:stretch/>
          </p:blipFill>
          <p:spPr>
            <a:xfrm>
              <a:off x="-2082" y="4575668"/>
              <a:ext cx="4802681" cy="228233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2049" y="4575669"/>
              <a:ext cx="690301" cy="318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FFFFFF"/>
                  </a:solidFill>
                  <a:ea typeface="ＭＳ Ｐゴシック" charset="0"/>
                </a:rPr>
                <a:t>5/8/14</a:t>
              </a:r>
              <a:endParaRPr lang="en-US" sz="1400" dirty="0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4" name="AutoShape 2" descr="imap://jpmorgan@imapserver2.fnal.gov:993/fetch%3EUID%3E/INBOX%3E32494?part=1.2&amp;filename=IMG_1881-86.HDR.edit1.0.LowRes.jpg"/>
          <p:cNvSpPr>
            <a:spLocks noChangeAspect="1" noChangeArrowheads="1"/>
          </p:cNvSpPr>
          <p:nvPr/>
        </p:nvSpPr>
        <p:spPr bwMode="auto">
          <a:xfrm>
            <a:off x="155575" y="-4586288"/>
            <a:ext cx="14335125" cy="956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AutoShape 4" descr="imap://jpmorgan@imapserver2.fnal.gov:993/fetch%3EUID%3E/INBOX%3E32494?part=1.2&amp;filename=IMG_1881-86.HDR.edit1.0.LowRes.jpg"/>
          <p:cNvSpPr>
            <a:spLocks noChangeAspect="1" noChangeArrowheads="1"/>
          </p:cNvSpPr>
          <p:nvPr/>
        </p:nvSpPr>
        <p:spPr bwMode="auto">
          <a:xfrm>
            <a:off x="307975" y="-4433888"/>
            <a:ext cx="14335125" cy="956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8865"/>
            <a:ext cx="9136379" cy="31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8950" y="53674"/>
            <a:ext cx="287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Injection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8336" y="3217783"/>
            <a:ext cx="408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 angles of Septum, LQ and C-Magnet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" y="4810782"/>
            <a:ext cx="9143999" cy="81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43668" y="5562600"/>
            <a:ext cx="165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 region</a:t>
            </a:r>
            <a:endParaRPr lang="en-US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/>
          <p:cNvSpPr txBox="1">
            <a:spLocks/>
          </p:cNvSpPr>
          <p:nvPr/>
        </p:nvSpPr>
        <p:spPr bwMode="auto">
          <a:xfrm>
            <a:off x="533400" y="6556248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9" y="914400"/>
            <a:ext cx="5867400" cy="2261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425"/>
            <a:ext cx="8229600" cy="62057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Delivery Ring Mu2e Abort (DR AIP)</a:t>
            </a:r>
            <a:br>
              <a:rPr lang="en-US" sz="3200" dirty="0" smtClean="0">
                <a:solidFill>
                  <a:srgbClr val="1F497D"/>
                </a:solidFill>
              </a:rPr>
            </a:br>
            <a:endParaRPr lang="en-US" sz="2200" dirty="0">
              <a:solidFill>
                <a:srgbClr val="1F497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6788"/>
          <a:stretch/>
        </p:blipFill>
        <p:spPr>
          <a:xfrm>
            <a:off x="6115050" y="914400"/>
            <a:ext cx="3028950" cy="309004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198" y="3161481"/>
            <a:ext cx="3124201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Former downstream section of AP-2 used for abort line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Abort absorber located in Transport tunnel (using existing E760 collimator)</a:t>
            </a:r>
          </a:p>
          <a:p>
            <a:pPr marL="228600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Relatively low beam power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0.40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kW – designed for 5% of 8 kW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beam power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so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cooling water system is not needed</a:t>
            </a:r>
          </a:p>
          <a:p>
            <a:pPr marL="228600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one new Vertical bending magnet and trims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63" y="4191000"/>
            <a:ext cx="2916837" cy="2187628"/>
          </a:xfrm>
          <a:prstGeom prst="rect">
            <a:avLst/>
          </a:prstGeom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/>
          <a:stretch/>
        </p:blipFill>
        <p:spPr>
          <a:xfrm>
            <a:off x="3040045" y="3276601"/>
            <a:ext cx="3090616" cy="310202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1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60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started with – the Pbar source</a:t>
            </a:r>
            <a:endParaRPr lang="en-US" sz="3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Pbar-MI_Annotated_99-912-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4615" r="14815"/>
          <a:stretch>
            <a:fillRect/>
          </a:stretch>
        </p:blipFill>
        <p:spPr>
          <a:xfrm>
            <a:off x="1371600" y="685800"/>
            <a:ext cx="6400800" cy="569972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2AC55-40A0-40E7-8F32-6B57924338B6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Morgan - Muon Campus Beam Transport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011" y="1143000"/>
            <a:ext cx="8839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ea typeface="ＭＳ Ｐゴシック" charset="0"/>
              </a:rPr>
              <a:t>Using the Delivery Ring and Mu2e Abort for g-2 proton removal</a:t>
            </a:r>
          </a:p>
          <a:p>
            <a:pPr algn="ctr"/>
            <a:endParaRPr lang="en-US" sz="1400" dirty="0" smtClean="0">
              <a:solidFill>
                <a:srgbClr val="1F497D"/>
              </a:solidFill>
              <a:ea typeface="ＭＳ Ｐゴシック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Multiple revolutions required to provide enough kicker gap between muons and protons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Target Station to Delivery Ring distance will be about 290 meters (centroids separate by 41 ns)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Distance between injection and abort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at D4Q5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 is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352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meters (50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ns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“Straight through” distance to g-2 is about 425 meters</a:t>
            </a:r>
          </a:p>
          <a:p>
            <a:pPr marL="457200"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91% of the pions will decay “straight through”, &gt;99% after one turn in DR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Delivery Ring circumference is 505 meters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Muon and proton centroids separate by about 70 ns per turn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Bunch length is about 120 ns (with satellites)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Centroid separation to abort on first turn is 91 ns, second turn 161 ns, etc.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Mu2e abort can be used for g-2 proton removal (DR AIP)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Mu2e abort has a 450 ns rise time with 3 kicker magnets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-2 will use a single kicker magnet to reduce rise time to 180 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Single magnet option possible because of lower beam momentum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Using first magnet increases the separation at the abort septum for the same kick angle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Nominally, 4 turns are required to completely eliminate protons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3 turns possible if some muons are sacrificed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Too many turns (conservatively &gt;10) leads to significant undesirable systematics for experime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0"/>
              </a:rPr>
              <a:t>nt</a:t>
            </a:r>
            <a:endParaRPr lang="en-US" sz="140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1752458" cy="318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62102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 smtClean="0">
                <a:solidFill>
                  <a:srgbClr val="1F497D"/>
                </a:solidFill>
              </a:rPr>
              <a:t>Delivery Ring proton removal</a:t>
            </a:r>
            <a:endParaRPr lang="en-US" kern="0" dirty="0">
              <a:solidFill>
                <a:srgbClr val="1F497D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3400" y="6556248"/>
            <a:ext cx="8077200" cy="4762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" y="1143000"/>
            <a:ext cx="9143999" cy="21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" y="4983272"/>
            <a:ext cx="9127524" cy="104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5074" y="76200"/>
            <a:ext cx="4147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Delivery Ring Extraction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3091934"/>
            <a:ext cx="190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Extraction Devices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43668" y="5856550"/>
            <a:ext cx="17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Extraction region</a:t>
            </a:r>
            <a:endParaRPr lang="en-US" dirty="0"/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/>
          <a:stretch/>
        </p:blipFill>
        <p:spPr bwMode="auto">
          <a:xfrm>
            <a:off x="7215232" y="3256667"/>
            <a:ext cx="1932956" cy="192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78959" y="3532841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8Q24 40 pi-mm-mr</a:t>
            </a:r>
          </a:p>
          <a:p>
            <a:r>
              <a:rPr lang="en-US" sz="1200" dirty="0" smtClean="0"/>
              <a:t>  beam envelopes</a:t>
            </a:r>
            <a:endParaRPr lang="en-US" sz="1200" dirty="0"/>
          </a:p>
        </p:txBody>
      </p:sp>
      <p:sp>
        <p:nvSpPr>
          <p:cNvPr id="12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M4 and M5 Lines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3257" y="928530"/>
            <a:ext cx="5878750" cy="5518511"/>
            <a:chOff x="0" y="666035"/>
            <a:chExt cx="4287982" cy="4025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8" b="33660"/>
            <a:stretch/>
          </p:blipFill>
          <p:spPr>
            <a:xfrm>
              <a:off x="0" y="666035"/>
              <a:ext cx="4287982" cy="3880943"/>
            </a:xfrm>
            <a:prstGeom prst="rect">
              <a:avLst/>
            </a:prstGeom>
          </p:spPr>
        </p:pic>
        <p:sp>
          <p:nvSpPr>
            <p:cNvPr id="9" name="TextBox 7"/>
            <p:cNvSpPr txBox="1"/>
            <p:nvPr/>
          </p:nvSpPr>
          <p:spPr>
            <a:xfrm>
              <a:off x="884320" y="1315625"/>
              <a:ext cx="798195" cy="773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Mu2e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fontAlgn="base"/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Bldg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3173156" y="1989609"/>
              <a:ext cx="951344" cy="87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MC-1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fontAlgn="base"/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Bldg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1283417" y="4157164"/>
              <a:ext cx="1851224" cy="5339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fontAlgn="base"/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Delivery Ring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</p:grpSp>
      <p:sp>
        <p:nvSpPr>
          <p:cNvPr id="12" name="TextBox 6"/>
          <p:cNvSpPr txBox="1"/>
          <p:nvPr/>
        </p:nvSpPr>
        <p:spPr>
          <a:xfrm>
            <a:off x="6400800" y="1752600"/>
            <a:ext cx="1383329" cy="7320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fontAlgn="base"/>
            <a:r>
              <a:rPr lang="en-US" sz="2400" dirty="0" smtClean="0">
                <a:solidFill>
                  <a:srgbClr val="EE9F1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/>
                <a:ea typeface="MS PGothic"/>
                <a:cs typeface="Times New Roman"/>
              </a:rPr>
              <a:t>Booster</a:t>
            </a:r>
            <a:endParaRPr lang="en-US" sz="1200" dirty="0">
              <a:solidFill>
                <a:srgbClr val="EE9F12"/>
              </a:solidFill>
              <a:latin typeface="Times New Roman"/>
              <a:ea typeface="Times New Roman"/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8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M4 and M5 Lines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914400"/>
            <a:ext cx="8792706" cy="563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3810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FF00"/>
                </a:solidFill>
                <a:ea typeface="ＭＳ Ｐゴシック" charset="0"/>
              </a:rPr>
              <a:t>M4 Line</a:t>
            </a:r>
            <a:endParaRPr lang="en-US" dirty="0">
              <a:solidFill>
                <a:srgbClr val="00FF00"/>
              </a:solidFill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199" y="221672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M5 Line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"/>
          <a:stretch/>
        </p:blipFill>
        <p:spPr bwMode="auto">
          <a:xfrm>
            <a:off x="0" y="5474755"/>
            <a:ext cx="8055786" cy="11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451937" y="4648200"/>
            <a:ext cx="787063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0" y="521456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M4/M5 split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74136"/>
            <a:ext cx="2795154" cy="194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g-2 Storage Ring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7524"/>
            <a:ext cx="3124200" cy="2343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938" y="3059668"/>
            <a:ext cx="27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</a:rPr>
              <a:t>10 cm beam access port</a:t>
            </a:r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5382" r="9374" b="12175"/>
          <a:stretch/>
        </p:blipFill>
        <p:spPr bwMode="auto">
          <a:xfrm>
            <a:off x="152400" y="3429000"/>
            <a:ext cx="4766452" cy="318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white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57" y="1007525"/>
            <a:ext cx="4559642" cy="303107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8570"/>
          <a:stretch/>
        </p:blipFill>
        <p:spPr bwMode="auto">
          <a:xfrm>
            <a:off x="4821108" y="4191000"/>
            <a:ext cx="4188462" cy="239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Beam trajectory into Storage Ring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8"/>
          <a:stretch/>
        </p:blipFill>
        <p:spPr bwMode="auto">
          <a:xfrm>
            <a:off x="4114800" y="907447"/>
            <a:ext cx="4952999" cy="334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870856"/>
            <a:ext cx="4114800" cy="5453743"/>
          </a:xfrm>
        </p:spPr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Beam passes through fringe fields in both the yoke steel (weak) and drift to Inflector (strong)</a:t>
            </a:r>
          </a:p>
          <a:p>
            <a:pPr>
              <a:buFontTx/>
              <a:buChar char="-"/>
            </a:pPr>
            <a:r>
              <a:rPr lang="en-US" sz="1800" dirty="0" smtClean="0"/>
              <a:t>Beam passes through a bore in the cryostat between the yoke and Inflector</a:t>
            </a:r>
          </a:p>
          <a:p>
            <a:pPr>
              <a:buFontTx/>
              <a:buChar char="-"/>
            </a:pPr>
            <a:r>
              <a:rPr lang="en-US" sz="1800" dirty="0" smtClean="0"/>
              <a:t>The Inflector produces a uniform 1.45 T magnetic field to cancel main dipole field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50149"/>
            <a:ext cx="3276600" cy="227515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30"/>
          <a:stretch/>
        </p:blipFill>
        <p:spPr bwMode="auto">
          <a:xfrm>
            <a:off x="3595707" y="4806022"/>
            <a:ext cx="5319693" cy="171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3505200" y="5387727"/>
            <a:ext cx="2286000" cy="327273"/>
          </a:xfrm>
          <a:prstGeom prst="straightConnector1">
            <a:avLst/>
          </a:prstGeom>
          <a:ln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3224530" cy="19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91200" y="4551806"/>
            <a:ext cx="183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Main dipole field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5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292742" y="6270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R. Ray - Director's CD-1 Review</a:t>
            </a:r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292742" y="6270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R. Ray - Mu2e Collaboration Meeting</a:t>
            </a:r>
            <a:endParaRPr lang="en-US" dirty="0"/>
          </a:p>
        </p:txBody>
      </p:sp>
      <p:pic>
        <p:nvPicPr>
          <p:cNvPr id="14" name="Picture 13" descr="Screen shot 2011-12-12 at 9.16.33 AM   Dec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42" y="45017"/>
            <a:ext cx="5871907" cy="6678946"/>
          </a:xfrm>
          <a:prstGeom prst="rect">
            <a:avLst/>
          </a:prstGeom>
        </p:spPr>
      </p:pic>
      <p:pic>
        <p:nvPicPr>
          <p:cNvPr id="15" name="Picture 14" descr="Screen shot 2011-12-12 at 9.17.17 AM   Dec 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010" y="5266759"/>
            <a:ext cx="676021" cy="123096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6" name="Picture 15" descr="Screen shot 2011-12-12 at 9.16.59 AM   Dec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974" y="5088521"/>
            <a:ext cx="729681" cy="146489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7" name="Freeform 16"/>
          <p:cNvSpPr/>
          <p:nvPr/>
        </p:nvSpPr>
        <p:spPr>
          <a:xfrm>
            <a:off x="6040068" y="5060671"/>
            <a:ext cx="250654" cy="1392487"/>
          </a:xfrm>
          <a:custGeom>
            <a:avLst/>
            <a:gdLst>
              <a:gd name="connsiteX0" fmla="*/ 0 w 250654"/>
              <a:gd name="connsiteY0" fmla="*/ 0 h 1392487"/>
              <a:gd name="connsiteX1" fmla="*/ 189383 w 250654"/>
              <a:gd name="connsiteY1" fmla="*/ 445596 h 1392487"/>
              <a:gd name="connsiteX2" fmla="*/ 245084 w 250654"/>
              <a:gd name="connsiteY2" fmla="*/ 701814 h 1392487"/>
              <a:gd name="connsiteX3" fmla="*/ 222803 w 250654"/>
              <a:gd name="connsiteY3" fmla="*/ 963601 h 1392487"/>
              <a:gd name="connsiteX4" fmla="*/ 155962 w 250654"/>
              <a:gd name="connsiteY4" fmla="*/ 1164119 h 1392487"/>
              <a:gd name="connsiteX5" fmla="*/ 72411 w 250654"/>
              <a:gd name="connsiteY5" fmla="*/ 1392487 h 139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654" h="1392487">
                <a:moveTo>
                  <a:pt x="0" y="0"/>
                </a:moveTo>
                <a:cubicBezTo>
                  <a:pt x="74268" y="164313"/>
                  <a:pt x="148536" y="328627"/>
                  <a:pt x="189383" y="445596"/>
                </a:cubicBezTo>
                <a:cubicBezTo>
                  <a:pt x="230230" y="562565"/>
                  <a:pt x="239514" y="615480"/>
                  <a:pt x="245084" y="701814"/>
                </a:cubicBezTo>
                <a:cubicBezTo>
                  <a:pt x="250654" y="788148"/>
                  <a:pt x="237657" y="886550"/>
                  <a:pt x="222803" y="963601"/>
                </a:cubicBezTo>
                <a:cubicBezTo>
                  <a:pt x="207949" y="1040652"/>
                  <a:pt x="181027" y="1092638"/>
                  <a:pt x="155962" y="1164119"/>
                </a:cubicBezTo>
                <a:cubicBezTo>
                  <a:pt x="130897" y="1235600"/>
                  <a:pt x="101654" y="1314043"/>
                  <a:pt x="72411" y="1392487"/>
                </a:cubicBezTo>
              </a:path>
            </a:pathLst>
          </a:custGeom>
          <a:ln w="63500">
            <a:solidFill>
              <a:schemeClr val="bg2"/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40090" y="5394089"/>
            <a:ext cx="473075" cy="234950"/>
          </a:xfrm>
          <a:custGeom>
            <a:avLst/>
            <a:gdLst>
              <a:gd name="connsiteX0" fmla="*/ 0 w 511175"/>
              <a:gd name="connsiteY0" fmla="*/ 0 h 193675"/>
              <a:gd name="connsiteX1" fmla="*/ 254000 w 511175"/>
              <a:gd name="connsiteY1" fmla="*/ 193675 h 193675"/>
              <a:gd name="connsiteX2" fmla="*/ 511175 w 511175"/>
              <a:gd name="connsiteY2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193675">
                <a:moveTo>
                  <a:pt x="0" y="0"/>
                </a:moveTo>
                <a:cubicBezTo>
                  <a:pt x="84402" y="96837"/>
                  <a:pt x="168804" y="193675"/>
                  <a:pt x="254000" y="193675"/>
                </a:cubicBezTo>
                <a:cubicBezTo>
                  <a:pt x="339196" y="193675"/>
                  <a:pt x="425185" y="96837"/>
                  <a:pt x="511175" y="0"/>
                </a:cubicBezTo>
              </a:path>
            </a:pathLst>
          </a:cu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855940" y="5108338"/>
            <a:ext cx="187325" cy="285751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8" idx="2"/>
          </p:cNvCxnSpPr>
          <p:nvPr/>
        </p:nvCxnSpPr>
        <p:spPr>
          <a:xfrm flipH="1">
            <a:off x="5513165" y="5124213"/>
            <a:ext cx="180975" cy="269876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 rot="7029899">
            <a:off x="4649794" y="4761663"/>
            <a:ext cx="439331" cy="238660"/>
          </a:xfrm>
          <a:custGeom>
            <a:avLst/>
            <a:gdLst>
              <a:gd name="connsiteX0" fmla="*/ 0 w 511175"/>
              <a:gd name="connsiteY0" fmla="*/ 0 h 193675"/>
              <a:gd name="connsiteX1" fmla="*/ 254000 w 511175"/>
              <a:gd name="connsiteY1" fmla="*/ 193675 h 193675"/>
              <a:gd name="connsiteX2" fmla="*/ 511175 w 511175"/>
              <a:gd name="connsiteY2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193675">
                <a:moveTo>
                  <a:pt x="0" y="0"/>
                </a:moveTo>
                <a:cubicBezTo>
                  <a:pt x="84402" y="96837"/>
                  <a:pt x="168804" y="193675"/>
                  <a:pt x="254000" y="193675"/>
                </a:cubicBezTo>
                <a:cubicBezTo>
                  <a:pt x="339196" y="193675"/>
                  <a:pt x="425185" y="96837"/>
                  <a:pt x="511175" y="0"/>
                </a:cubicBezTo>
              </a:path>
            </a:pathLst>
          </a:cu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 rot="14308085">
            <a:off x="5461365" y="4756149"/>
            <a:ext cx="439331" cy="238660"/>
          </a:xfrm>
          <a:custGeom>
            <a:avLst/>
            <a:gdLst>
              <a:gd name="connsiteX0" fmla="*/ 0 w 511175"/>
              <a:gd name="connsiteY0" fmla="*/ 0 h 193675"/>
              <a:gd name="connsiteX1" fmla="*/ 254000 w 511175"/>
              <a:gd name="connsiteY1" fmla="*/ 193675 h 193675"/>
              <a:gd name="connsiteX2" fmla="*/ 511175 w 511175"/>
              <a:gd name="connsiteY2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193675">
                <a:moveTo>
                  <a:pt x="0" y="0"/>
                </a:moveTo>
                <a:cubicBezTo>
                  <a:pt x="84402" y="96837"/>
                  <a:pt x="168804" y="193675"/>
                  <a:pt x="254000" y="193675"/>
                </a:cubicBezTo>
                <a:cubicBezTo>
                  <a:pt x="339196" y="193675"/>
                  <a:pt x="425185" y="96837"/>
                  <a:pt x="511175" y="0"/>
                </a:cubicBezTo>
              </a:path>
            </a:pathLst>
          </a:cu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>
            <a:stCxn id="21" idx="0"/>
            <a:endCxn id="22" idx="2"/>
          </p:cNvCxnSpPr>
          <p:nvPr/>
        </p:nvCxnSpPr>
        <p:spPr>
          <a:xfrm rot="16200000" flipH="1">
            <a:off x="5264870" y="4551084"/>
            <a:ext cx="10616" cy="388524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138515" y="5530613"/>
            <a:ext cx="942975" cy="517525"/>
          </a:xfrm>
          <a:custGeom>
            <a:avLst/>
            <a:gdLst>
              <a:gd name="connsiteX0" fmla="*/ 0 w 942975"/>
              <a:gd name="connsiteY0" fmla="*/ 0 h 517525"/>
              <a:gd name="connsiteX1" fmla="*/ 101600 w 942975"/>
              <a:gd name="connsiteY1" fmla="*/ 95250 h 517525"/>
              <a:gd name="connsiteX2" fmla="*/ 514350 w 942975"/>
              <a:gd name="connsiteY2" fmla="*/ 317500 h 517525"/>
              <a:gd name="connsiteX3" fmla="*/ 942975 w 942975"/>
              <a:gd name="connsiteY3" fmla="*/ 517525 h 51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975" h="517525">
                <a:moveTo>
                  <a:pt x="0" y="0"/>
                </a:moveTo>
                <a:cubicBezTo>
                  <a:pt x="7937" y="21166"/>
                  <a:pt x="15875" y="42333"/>
                  <a:pt x="101600" y="95250"/>
                </a:cubicBezTo>
                <a:cubicBezTo>
                  <a:pt x="187325" y="148167"/>
                  <a:pt x="374121" y="247121"/>
                  <a:pt x="514350" y="317500"/>
                </a:cubicBezTo>
                <a:cubicBezTo>
                  <a:pt x="654579" y="387879"/>
                  <a:pt x="798777" y="452702"/>
                  <a:pt x="942975" y="517525"/>
                </a:cubicBezTo>
              </a:path>
            </a:pathLst>
          </a:custGeom>
          <a:ln w="381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712896">
            <a:off x="5424198" y="5803649"/>
            <a:ext cx="177934" cy="14033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 rot="1459535">
            <a:off x="5847692" y="5802868"/>
            <a:ext cx="335245" cy="235196"/>
            <a:chOff x="5965825" y="5905501"/>
            <a:chExt cx="335245" cy="235196"/>
          </a:xfrm>
          <a:solidFill>
            <a:srgbClr val="3366FF"/>
          </a:solidFill>
        </p:grpSpPr>
        <p:sp>
          <p:nvSpPr>
            <p:cNvPr id="28" name="Rectangle 27"/>
            <p:cNvSpPr/>
            <p:nvPr/>
          </p:nvSpPr>
          <p:spPr>
            <a:xfrm>
              <a:off x="6139705" y="6058147"/>
              <a:ext cx="158750" cy="82550"/>
            </a:xfrm>
            <a:prstGeom prst="rect">
              <a:avLst/>
            </a:prstGeom>
            <a:grp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65825" y="5905501"/>
              <a:ext cx="335245" cy="158432"/>
            </a:xfrm>
            <a:prstGeom prst="rect">
              <a:avLst/>
            </a:prstGeom>
            <a:grp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23397" y="1293973"/>
            <a:ext cx="1152239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Recycler Ring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59569" y="4371065"/>
            <a:ext cx="1142429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Delivery Ring</a:t>
            </a:r>
            <a:endParaRPr lang="en-US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7458" y="5714354"/>
            <a:ext cx="1701107" cy="400110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Muon Campus</a:t>
            </a:r>
            <a:endParaRPr lang="en-US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 rot="3473032">
            <a:off x="4763493" y="5073814"/>
            <a:ext cx="55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AP-30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 rot="-3540000">
            <a:off x="5246305" y="5070203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AP-10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6915" y="4690872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AP-50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 rot="2460000">
            <a:off x="2204717" y="3473556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P1       -   P2 -           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1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 rot="2747506">
            <a:off x="4215764" y="461195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M3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 rot="3897407">
            <a:off x="3837252" y="4851471"/>
            <a:ext cx="88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MI-8 Line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928590" y="306680"/>
            <a:ext cx="4700058" cy="317605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2286000" y="2743200"/>
            <a:ext cx="2583459" cy="2387711"/>
          </a:xfrm>
          <a:custGeom>
            <a:avLst/>
            <a:gdLst>
              <a:gd name="connsiteX0" fmla="*/ 0 w 2381250"/>
              <a:gd name="connsiteY0" fmla="*/ 0 h 2311400"/>
              <a:gd name="connsiteX1" fmla="*/ 1625600 w 2381250"/>
              <a:gd name="connsiteY1" fmla="*/ 1447800 h 2311400"/>
              <a:gd name="connsiteX2" fmla="*/ 2139950 w 2381250"/>
              <a:gd name="connsiteY2" fmla="*/ 1917700 h 2311400"/>
              <a:gd name="connsiteX3" fmla="*/ 2381250 w 2381250"/>
              <a:gd name="connsiteY3" fmla="*/ 231140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2311400">
                <a:moveTo>
                  <a:pt x="0" y="0"/>
                </a:moveTo>
                <a:lnTo>
                  <a:pt x="1625600" y="1447800"/>
                </a:lnTo>
                <a:cubicBezTo>
                  <a:pt x="1982258" y="1767417"/>
                  <a:pt x="2014008" y="1773767"/>
                  <a:pt x="2139950" y="1917700"/>
                </a:cubicBezTo>
                <a:cubicBezTo>
                  <a:pt x="2265892" y="2061633"/>
                  <a:pt x="2381250" y="2311400"/>
                  <a:pt x="2381250" y="2311400"/>
                </a:cubicBezTo>
              </a:path>
            </a:pathLst>
          </a:custGeom>
          <a:ln w="381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543800" y="298479"/>
            <a:ext cx="1524000" cy="1535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  <a:p>
            <a:r>
              <a:rPr lang="en-US" sz="2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</a:p>
          <a:p>
            <a:r>
              <a:rPr lang="en-US" sz="2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42" name="TextBox 41"/>
          <p:cNvSpPr txBox="1"/>
          <p:nvPr/>
        </p:nvSpPr>
        <p:spPr>
          <a:xfrm rot="2747506">
            <a:off x="4076176" y="412391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M2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33044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 extraction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RR to P1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76209" y="2081415"/>
            <a:ext cx="838200" cy="42040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124201" y="3937055"/>
            <a:ext cx="3657600" cy="23333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60747" y="2435852"/>
            <a:ext cx="225253" cy="3073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">
            <a:off x="5477573" y="553502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+mj-lt"/>
              </a:rPr>
              <a:t>M4</a:t>
            </a:r>
            <a:endParaRPr lang="en-US" sz="1400" b="1" dirty="0">
              <a:solidFill>
                <a:srgbClr val="00B0F0"/>
              </a:solidFill>
              <a:latin typeface="+mj-lt"/>
            </a:endParaRPr>
          </a:p>
        </p:txBody>
      </p:sp>
      <p:cxnSp>
        <p:nvCxnSpPr>
          <p:cNvPr id="57" name="Straight Connector 56"/>
          <p:cNvCxnSpPr>
            <a:stCxn id="24" idx="1"/>
          </p:cNvCxnSpPr>
          <p:nvPr/>
        </p:nvCxnSpPr>
        <p:spPr>
          <a:xfrm>
            <a:off x="5240115" y="5625863"/>
            <a:ext cx="219454" cy="1635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280000">
            <a:off x="5033774" y="564761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+mj-lt"/>
              </a:rPr>
              <a:t>M5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 rot="1680000">
            <a:off x="5252686" y="589190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MC-1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 rot="1440000">
            <a:off x="5832589" y="5613104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Mu2e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2640000">
            <a:off x="3693567" y="4139302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FFF8D"/>
                </a:solidFill>
                <a:latin typeface="+mj-lt"/>
              </a:rPr>
              <a:t>AP-0</a:t>
            </a:r>
            <a:endParaRPr lang="en-US" sz="1200" dirty="0">
              <a:solidFill>
                <a:srgbClr val="2FFF8D"/>
              </a:solidFill>
              <a:latin typeface="+mj-lt"/>
            </a:endParaRPr>
          </a:p>
        </p:txBody>
      </p:sp>
      <p:sp>
        <p:nvSpPr>
          <p:cNvPr id="48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7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Beam to Muon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24" y="5892533"/>
            <a:ext cx="8229600" cy="762000"/>
          </a:xfrm>
        </p:spPr>
        <p:txBody>
          <a:bodyPr/>
          <a:lstStyle/>
          <a:p>
            <a:r>
              <a:rPr lang="en-US" dirty="0" smtClean="0"/>
              <a:t>(Mu2e and g-2 cannot run simultaneously)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9649" y="1443366"/>
            <a:ext cx="8397875" cy="4453930"/>
            <a:chOff x="441325" y="2170113"/>
            <a:chExt cx="8397875" cy="4453930"/>
          </a:xfrm>
        </p:grpSpPr>
        <p:sp>
          <p:nvSpPr>
            <p:cNvPr id="35844" name="Line 7"/>
            <p:cNvSpPr>
              <a:spLocks noChangeShapeType="1"/>
            </p:cNvSpPr>
            <p:nvPr/>
          </p:nvSpPr>
          <p:spPr bwMode="auto">
            <a:xfrm>
              <a:off x="914400" y="4114800"/>
              <a:ext cx="792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45" name="Rectangle 8"/>
            <p:cNvSpPr>
              <a:spLocks noChangeArrowheads="1"/>
            </p:cNvSpPr>
            <p:nvPr/>
          </p:nvSpPr>
          <p:spPr bwMode="auto">
            <a:xfrm>
              <a:off x="1219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46" name="Rectangle 9"/>
            <p:cNvSpPr>
              <a:spLocks noChangeArrowheads="1"/>
            </p:cNvSpPr>
            <p:nvPr/>
          </p:nvSpPr>
          <p:spPr bwMode="auto">
            <a:xfrm>
              <a:off x="1371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47" name="Rectangle 10"/>
            <p:cNvSpPr>
              <a:spLocks noChangeArrowheads="1"/>
            </p:cNvSpPr>
            <p:nvPr/>
          </p:nvSpPr>
          <p:spPr bwMode="auto">
            <a:xfrm>
              <a:off x="1524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48" name="Rectangle 11"/>
            <p:cNvSpPr>
              <a:spLocks noChangeArrowheads="1"/>
            </p:cNvSpPr>
            <p:nvPr/>
          </p:nvSpPr>
          <p:spPr bwMode="auto">
            <a:xfrm>
              <a:off x="1676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49" name="Rectangle 12"/>
            <p:cNvSpPr>
              <a:spLocks noChangeArrowheads="1"/>
            </p:cNvSpPr>
            <p:nvPr/>
          </p:nvSpPr>
          <p:spPr bwMode="auto">
            <a:xfrm>
              <a:off x="1828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0" name="Rectangle 13"/>
            <p:cNvSpPr>
              <a:spLocks noChangeArrowheads="1"/>
            </p:cNvSpPr>
            <p:nvPr/>
          </p:nvSpPr>
          <p:spPr bwMode="auto">
            <a:xfrm>
              <a:off x="1981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1" name="Rectangle 14"/>
            <p:cNvSpPr>
              <a:spLocks noChangeArrowheads="1"/>
            </p:cNvSpPr>
            <p:nvPr/>
          </p:nvSpPr>
          <p:spPr bwMode="auto">
            <a:xfrm>
              <a:off x="2133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2" name="Rectangle 15"/>
            <p:cNvSpPr>
              <a:spLocks noChangeArrowheads="1"/>
            </p:cNvSpPr>
            <p:nvPr/>
          </p:nvSpPr>
          <p:spPr bwMode="auto">
            <a:xfrm>
              <a:off x="2286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3" name="Rectangle 16"/>
            <p:cNvSpPr>
              <a:spLocks noChangeArrowheads="1"/>
            </p:cNvSpPr>
            <p:nvPr/>
          </p:nvSpPr>
          <p:spPr bwMode="auto">
            <a:xfrm>
              <a:off x="2438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4" name="Rectangle 17"/>
            <p:cNvSpPr>
              <a:spLocks noChangeArrowheads="1"/>
            </p:cNvSpPr>
            <p:nvPr/>
          </p:nvSpPr>
          <p:spPr bwMode="auto">
            <a:xfrm>
              <a:off x="2590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5" name="Rectangle 18"/>
            <p:cNvSpPr>
              <a:spLocks noChangeArrowheads="1"/>
            </p:cNvSpPr>
            <p:nvPr/>
          </p:nvSpPr>
          <p:spPr bwMode="auto">
            <a:xfrm>
              <a:off x="2743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6" name="Rectangle 19"/>
            <p:cNvSpPr>
              <a:spLocks noChangeArrowheads="1"/>
            </p:cNvSpPr>
            <p:nvPr/>
          </p:nvSpPr>
          <p:spPr bwMode="auto">
            <a:xfrm>
              <a:off x="2895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7" name="Rectangle 20"/>
            <p:cNvSpPr>
              <a:spLocks noChangeArrowheads="1"/>
            </p:cNvSpPr>
            <p:nvPr/>
          </p:nvSpPr>
          <p:spPr bwMode="auto">
            <a:xfrm>
              <a:off x="30480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8" name="Rectangle 21"/>
            <p:cNvSpPr>
              <a:spLocks noChangeArrowheads="1"/>
            </p:cNvSpPr>
            <p:nvPr/>
          </p:nvSpPr>
          <p:spPr bwMode="auto">
            <a:xfrm>
              <a:off x="32004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59" name="Rectangle 22"/>
            <p:cNvSpPr>
              <a:spLocks noChangeArrowheads="1"/>
            </p:cNvSpPr>
            <p:nvPr/>
          </p:nvSpPr>
          <p:spPr bwMode="auto">
            <a:xfrm>
              <a:off x="33528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0" name="Rectangle 23"/>
            <p:cNvSpPr>
              <a:spLocks noChangeArrowheads="1"/>
            </p:cNvSpPr>
            <p:nvPr/>
          </p:nvSpPr>
          <p:spPr bwMode="auto">
            <a:xfrm>
              <a:off x="35052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1" name="Rectangle 24"/>
            <p:cNvSpPr>
              <a:spLocks noChangeArrowheads="1"/>
            </p:cNvSpPr>
            <p:nvPr/>
          </p:nvSpPr>
          <p:spPr bwMode="auto">
            <a:xfrm>
              <a:off x="36576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2" name="Rectangle 25"/>
            <p:cNvSpPr>
              <a:spLocks noChangeArrowheads="1"/>
            </p:cNvSpPr>
            <p:nvPr/>
          </p:nvSpPr>
          <p:spPr bwMode="auto">
            <a:xfrm>
              <a:off x="38100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3" name="Rectangle 26"/>
            <p:cNvSpPr>
              <a:spLocks noChangeArrowheads="1"/>
            </p:cNvSpPr>
            <p:nvPr/>
          </p:nvSpPr>
          <p:spPr bwMode="auto">
            <a:xfrm>
              <a:off x="39624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4" name="Rectangle 27"/>
            <p:cNvSpPr>
              <a:spLocks noChangeArrowheads="1"/>
            </p:cNvSpPr>
            <p:nvPr/>
          </p:nvSpPr>
          <p:spPr bwMode="auto">
            <a:xfrm>
              <a:off x="41148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5" name="Rectangle 28"/>
            <p:cNvSpPr>
              <a:spLocks noChangeArrowheads="1"/>
            </p:cNvSpPr>
            <p:nvPr/>
          </p:nvSpPr>
          <p:spPr bwMode="auto">
            <a:xfrm>
              <a:off x="4267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6" name="Rectangle 29"/>
            <p:cNvSpPr>
              <a:spLocks noChangeArrowheads="1"/>
            </p:cNvSpPr>
            <p:nvPr/>
          </p:nvSpPr>
          <p:spPr bwMode="auto">
            <a:xfrm>
              <a:off x="4419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7" name="Rectangle 30"/>
            <p:cNvSpPr>
              <a:spLocks noChangeArrowheads="1"/>
            </p:cNvSpPr>
            <p:nvPr/>
          </p:nvSpPr>
          <p:spPr bwMode="auto">
            <a:xfrm>
              <a:off x="4572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8" name="Rectangle 31"/>
            <p:cNvSpPr>
              <a:spLocks noChangeArrowheads="1"/>
            </p:cNvSpPr>
            <p:nvPr/>
          </p:nvSpPr>
          <p:spPr bwMode="auto">
            <a:xfrm>
              <a:off x="4724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69" name="Rectangle 32"/>
            <p:cNvSpPr>
              <a:spLocks noChangeArrowheads="1"/>
            </p:cNvSpPr>
            <p:nvPr/>
          </p:nvSpPr>
          <p:spPr bwMode="auto">
            <a:xfrm>
              <a:off x="4876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0" name="Rectangle 33"/>
            <p:cNvSpPr>
              <a:spLocks noChangeArrowheads="1"/>
            </p:cNvSpPr>
            <p:nvPr/>
          </p:nvSpPr>
          <p:spPr bwMode="auto">
            <a:xfrm>
              <a:off x="5029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1" name="Rectangle 34"/>
            <p:cNvSpPr>
              <a:spLocks noChangeArrowheads="1"/>
            </p:cNvSpPr>
            <p:nvPr/>
          </p:nvSpPr>
          <p:spPr bwMode="auto">
            <a:xfrm>
              <a:off x="5181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2" name="Rectangle 35"/>
            <p:cNvSpPr>
              <a:spLocks noChangeArrowheads="1"/>
            </p:cNvSpPr>
            <p:nvPr/>
          </p:nvSpPr>
          <p:spPr bwMode="auto">
            <a:xfrm>
              <a:off x="5334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3" name="Rectangle 36"/>
            <p:cNvSpPr>
              <a:spLocks noChangeArrowheads="1"/>
            </p:cNvSpPr>
            <p:nvPr/>
          </p:nvSpPr>
          <p:spPr bwMode="auto">
            <a:xfrm>
              <a:off x="5486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4" name="Rectangle 37"/>
            <p:cNvSpPr>
              <a:spLocks noChangeArrowheads="1"/>
            </p:cNvSpPr>
            <p:nvPr/>
          </p:nvSpPr>
          <p:spPr bwMode="auto">
            <a:xfrm>
              <a:off x="5638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5" name="Rectangle 38"/>
            <p:cNvSpPr>
              <a:spLocks noChangeArrowheads="1"/>
            </p:cNvSpPr>
            <p:nvPr/>
          </p:nvSpPr>
          <p:spPr bwMode="auto">
            <a:xfrm>
              <a:off x="5791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6" name="Rectangle 39"/>
            <p:cNvSpPr>
              <a:spLocks noChangeArrowheads="1"/>
            </p:cNvSpPr>
            <p:nvPr/>
          </p:nvSpPr>
          <p:spPr bwMode="auto">
            <a:xfrm>
              <a:off x="5943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7" name="Rectangle 40"/>
            <p:cNvSpPr>
              <a:spLocks noChangeArrowheads="1"/>
            </p:cNvSpPr>
            <p:nvPr/>
          </p:nvSpPr>
          <p:spPr bwMode="auto">
            <a:xfrm>
              <a:off x="60960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8" name="Rectangle 41"/>
            <p:cNvSpPr>
              <a:spLocks noChangeArrowheads="1"/>
            </p:cNvSpPr>
            <p:nvPr/>
          </p:nvSpPr>
          <p:spPr bwMode="auto">
            <a:xfrm>
              <a:off x="62484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79" name="Rectangle 42"/>
            <p:cNvSpPr>
              <a:spLocks noChangeArrowheads="1"/>
            </p:cNvSpPr>
            <p:nvPr/>
          </p:nvSpPr>
          <p:spPr bwMode="auto">
            <a:xfrm>
              <a:off x="64008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0" name="Rectangle 43"/>
            <p:cNvSpPr>
              <a:spLocks noChangeArrowheads="1"/>
            </p:cNvSpPr>
            <p:nvPr/>
          </p:nvSpPr>
          <p:spPr bwMode="auto">
            <a:xfrm>
              <a:off x="65532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1" name="Rectangle 44"/>
            <p:cNvSpPr>
              <a:spLocks noChangeArrowheads="1"/>
            </p:cNvSpPr>
            <p:nvPr/>
          </p:nvSpPr>
          <p:spPr bwMode="auto">
            <a:xfrm>
              <a:off x="67056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2" name="Rectangle 45"/>
            <p:cNvSpPr>
              <a:spLocks noChangeArrowheads="1"/>
            </p:cNvSpPr>
            <p:nvPr/>
          </p:nvSpPr>
          <p:spPr bwMode="auto">
            <a:xfrm>
              <a:off x="68580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3" name="Rectangle 46"/>
            <p:cNvSpPr>
              <a:spLocks noChangeArrowheads="1"/>
            </p:cNvSpPr>
            <p:nvPr/>
          </p:nvSpPr>
          <p:spPr bwMode="auto">
            <a:xfrm>
              <a:off x="7010400" y="4114800"/>
              <a:ext cx="76200" cy="381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4" name="Rectangle 47"/>
            <p:cNvSpPr>
              <a:spLocks noChangeArrowheads="1"/>
            </p:cNvSpPr>
            <p:nvPr/>
          </p:nvSpPr>
          <p:spPr bwMode="auto">
            <a:xfrm>
              <a:off x="7162800" y="4114800"/>
              <a:ext cx="76200" cy="381000"/>
            </a:xfrm>
            <a:prstGeom prst="rect">
              <a:avLst/>
            </a:prstGeom>
            <a:solidFill>
              <a:srgbClr val="EBF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5" name="Rectangle 48"/>
            <p:cNvSpPr>
              <a:spLocks noChangeArrowheads="1"/>
            </p:cNvSpPr>
            <p:nvPr/>
          </p:nvSpPr>
          <p:spPr bwMode="auto">
            <a:xfrm>
              <a:off x="7315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6" name="Rectangle 49"/>
            <p:cNvSpPr>
              <a:spLocks noChangeArrowheads="1"/>
            </p:cNvSpPr>
            <p:nvPr/>
          </p:nvSpPr>
          <p:spPr bwMode="auto">
            <a:xfrm>
              <a:off x="7467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7" name="Rectangle 50"/>
            <p:cNvSpPr>
              <a:spLocks noChangeArrowheads="1"/>
            </p:cNvSpPr>
            <p:nvPr/>
          </p:nvSpPr>
          <p:spPr bwMode="auto">
            <a:xfrm>
              <a:off x="7620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8" name="Rectangle 51"/>
            <p:cNvSpPr>
              <a:spLocks noChangeArrowheads="1"/>
            </p:cNvSpPr>
            <p:nvPr/>
          </p:nvSpPr>
          <p:spPr bwMode="auto">
            <a:xfrm>
              <a:off x="77724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89" name="Rectangle 52"/>
            <p:cNvSpPr>
              <a:spLocks noChangeArrowheads="1"/>
            </p:cNvSpPr>
            <p:nvPr/>
          </p:nvSpPr>
          <p:spPr bwMode="auto">
            <a:xfrm>
              <a:off x="79248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0" name="Rectangle 53"/>
            <p:cNvSpPr>
              <a:spLocks noChangeArrowheads="1"/>
            </p:cNvSpPr>
            <p:nvPr/>
          </p:nvSpPr>
          <p:spPr bwMode="auto">
            <a:xfrm>
              <a:off x="80772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1" name="Rectangle 54"/>
            <p:cNvSpPr>
              <a:spLocks noChangeArrowheads="1"/>
            </p:cNvSpPr>
            <p:nvPr/>
          </p:nvSpPr>
          <p:spPr bwMode="auto">
            <a:xfrm>
              <a:off x="82296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2" name="Rectangle 55"/>
            <p:cNvSpPr>
              <a:spLocks noChangeArrowheads="1"/>
            </p:cNvSpPr>
            <p:nvPr/>
          </p:nvSpPr>
          <p:spPr bwMode="auto">
            <a:xfrm>
              <a:off x="8382000" y="4114800"/>
              <a:ext cx="76200" cy="381000"/>
            </a:xfrm>
            <a:prstGeom prst="rect">
              <a:avLst/>
            </a:prstGeom>
            <a:solidFill>
              <a:srgbClr val="EE8A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3" name="Line 56"/>
            <p:cNvSpPr>
              <a:spLocks noChangeShapeType="1"/>
            </p:cNvSpPr>
            <p:nvPr/>
          </p:nvSpPr>
          <p:spPr bwMode="auto">
            <a:xfrm flipV="1">
              <a:off x="3048000" y="2514600"/>
              <a:ext cx="1981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4" name="Line 57"/>
            <p:cNvSpPr>
              <a:spLocks noChangeShapeType="1"/>
            </p:cNvSpPr>
            <p:nvPr/>
          </p:nvSpPr>
          <p:spPr bwMode="auto">
            <a:xfrm>
              <a:off x="5029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5" name="Line 58"/>
            <p:cNvSpPr>
              <a:spLocks noChangeShapeType="1"/>
            </p:cNvSpPr>
            <p:nvPr/>
          </p:nvSpPr>
          <p:spPr bwMode="auto">
            <a:xfrm>
              <a:off x="5257800" y="2514600"/>
              <a:ext cx="6858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6" name="Line 59"/>
            <p:cNvSpPr>
              <a:spLocks noChangeShapeType="1"/>
            </p:cNvSpPr>
            <p:nvPr/>
          </p:nvSpPr>
          <p:spPr bwMode="auto">
            <a:xfrm>
              <a:off x="5943600" y="3886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7" name="Line 60"/>
            <p:cNvSpPr>
              <a:spLocks noChangeShapeType="1"/>
            </p:cNvSpPr>
            <p:nvPr/>
          </p:nvSpPr>
          <p:spPr bwMode="auto">
            <a:xfrm flipV="1">
              <a:off x="6096000" y="2514600"/>
              <a:ext cx="19812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8" name="Line 61"/>
            <p:cNvSpPr>
              <a:spLocks noChangeShapeType="1"/>
            </p:cNvSpPr>
            <p:nvPr/>
          </p:nvSpPr>
          <p:spPr bwMode="auto">
            <a:xfrm>
              <a:off x="8077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899" name="Line 62"/>
            <p:cNvSpPr>
              <a:spLocks noChangeShapeType="1"/>
            </p:cNvSpPr>
            <p:nvPr/>
          </p:nvSpPr>
          <p:spPr bwMode="auto">
            <a:xfrm>
              <a:off x="8305800" y="2514600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0" name="Line 63"/>
            <p:cNvSpPr>
              <a:spLocks noChangeShapeType="1"/>
            </p:cNvSpPr>
            <p:nvPr/>
          </p:nvSpPr>
          <p:spPr bwMode="auto">
            <a:xfrm flipV="1">
              <a:off x="762000" y="2514600"/>
              <a:ext cx="1219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1" name="Line 64"/>
            <p:cNvSpPr>
              <a:spLocks noChangeShapeType="1"/>
            </p:cNvSpPr>
            <p:nvPr/>
          </p:nvSpPr>
          <p:spPr bwMode="auto">
            <a:xfrm>
              <a:off x="1981200" y="2514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2" name="Line 65"/>
            <p:cNvSpPr>
              <a:spLocks noChangeShapeType="1"/>
            </p:cNvSpPr>
            <p:nvPr/>
          </p:nvSpPr>
          <p:spPr bwMode="auto">
            <a:xfrm>
              <a:off x="2209800" y="2514600"/>
              <a:ext cx="6858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3" name="Line 66"/>
            <p:cNvSpPr>
              <a:spLocks noChangeShapeType="1"/>
            </p:cNvSpPr>
            <p:nvPr/>
          </p:nvSpPr>
          <p:spPr bwMode="auto">
            <a:xfrm>
              <a:off x="2895600" y="3886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4" name="Line 67"/>
            <p:cNvSpPr>
              <a:spLocks noChangeShapeType="1"/>
            </p:cNvSpPr>
            <p:nvPr/>
          </p:nvSpPr>
          <p:spPr bwMode="auto">
            <a:xfrm flipV="1">
              <a:off x="2971800" y="3886200"/>
              <a:ext cx="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5" name="Line 68"/>
            <p:cNvSpPr>
              <a:spLocks noChangeShapeType="1"/>
            </p:cNvSpPr>
            <p:nvPr/>
          </p:nvSpPr>
          <p:spPr bwMode="auto">
            <a:xfrm flipV="1">
              <a:off x="6019800" y="3886200"/>
              <a:ext cx="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06" name="Text Box 69"/>
            <p:cNvSpPr txBox="1">
              <a:spLocks noChangeArrowheads="1"/>
            </p:cNvSpPr>
            <p:nvPr/>
          </p:nvSpPr>
          <p:spPr bwMode="auto">
            <a:xfrm>
              <a:off x="517525" y="2170113"/>
              <a:ext cx="1492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Main Injector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Energy</a:t>
              </a:r>
            </a:p>
          </p:txBody>
        </p:sp>
        <p:sp>
          <p:nvSpPr>
            <p:cNvPr id="35907" name="Text Box 70"/>
            <p:cNvSpPr txBox="1">
              <a:spLocks noChangeArrowheads="1"/>
            </p:cNvSpPr>
            <p:nvPr/>
          </p:nvSpPr>
          <p:spPr bwMode="auto">
            <a:xfrm>
              <a:off x="441325" y="4608513"/>
              <a:ext cx="97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Booster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Cycles</a:t>
              </a:r>
            </a:p>
          </p:txBody>
        </p:sp>
        <p:sp>
          <p:nvSpPr>
            <p:cNvPr id="35908" name="Text Box 71"/>
            <p:cNvSpPr txBox="1">
              <a:spLocks noChangeArrowheads="1"/>
            </p:cNvSpPr>
            <p:nvPr/>
          </p:nvSpPr>
          <p:spPr bwMode="auto">
            <a:xfrm>
              <a:off x="4343400" y="5257800"/>
              <a:ext cx="1898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Protons to NOvA</a:t>
              </a:r>
            </a:p>
          </p:txBody>
        </p:sp>
        <p:sp>
          <p:nvSpPr>
            <p:cNvPr id="35909" name="Line 72"/>
            <p:cNvSpPr>
              <a:spLocks noChangeShapeType="1"/>
            </p:cNvSpPr>
            <p:nvPr/>
          </p:nvSpPr>
          <p:spPr bwMode="auto">
            <a:xfrm flipH="1" flipV="1">
              <a:off x="4343400" y="4572000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0" name="Line 73"/>
            <p:cNvSpPr>
              <a:spLocks noChangeShapeType="1"/>
            </p:cNvSpPr>
            <p:nvPr/>
          </p:nvSpPr>
          <p:spPr bwMode="auto">
            <a:xfrm flipV="1">
              <a:off x="5181600" y="4572000"/>
              <a:ext cx="7620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1" name="Text Box 74"/>
            <p:cNvSpPr txBox="1">
              <a:spLocks noChangeArrowheads="1"/>
            </p:cNvSpPr>
            <p:nvPr/>
          </p:nvSpPr>
          <p:spPr bwMode="auto">
            <a:xfrm>
              <a:off x="1905000" y="5334000"/>
              <a:ext cx="15085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9900"/>
                  </a:solidFill>
                  <a:ea typeface="ＭＳ Ｐゴシック" charset="0"/>
                </a:rPr>
                <a:t>Protons to g-2</a:t>
              </a:r>
            </a:p>
          </p:txBody>
        </p:sp>
        <p:sp>
          <p:nvSpPr>
            <p:cNvPr id="35912" name="Line 75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3429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3" name="Line 76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6096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4" name="Line 77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9144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5" name="Line 78"/>
            <p:cNvSpPr>
              <a:spLocks noChangeShapeType="1"/>
            </p:cNvSpPr>
            <p:nvPr/>
          </p:nvSpPr>
          <p:spPr bwMode="auto">
            <a:xfrm flipV="1">
              <a:off x="2743200" y="4572000"/>
              <a:ext cx="1219200" cy="7620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6" name="Text Box 79"/>
            <p:cNvSpPr txBox="1">
              <a:spLocks noChangeArrowheads="1"/>
            </p:cNvSpPr>
            <p:nvPr/>
          </p:nvSpPr>
          <p:spPr bwMode="auto">
            <a:xfrm>
              <a:off x="6248400" y="5715000"/>
              <a:ext cx="2571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ea typeface="ＭＳ Ｐゴシック" charset="0"/>
                </a:rPr>
                <a:t>Protons to MicroBooNE</a:t>
              </a:r>
            </a:p>
          </p:txBody>
        </p:sp>
        <p:sp>
          <p:nvSpPr>
            <p:cNvPr id="35917" name="Line 80"/>
            <p:cNvSpPr>
              <a:spLocks noChangeShapeType="1"/>
            </p:cNvSpPr>
            <p:nvPr/>
          </p:nvSpPr>
          <p:spPr bwMode="auto">
            <a:xfrm flipH="1" flipV="1">
              <a:off x="6324600" y="4572000"/>
              <a:ext cx="10668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8" name="Line 81"/>
            <p:cNvSpPr>
              <a:spLocks noChangeShapeType="1"/>
            </p:cNvSpPr>
            <p:nvPr/>
          </p:nvSpPr>
          <p:spPr bwMode="auto">
            <a:xfrm flipH="1" flipV="1">
              <a:off x="6629400" y="4572000"/>
              <a:ext cx="7620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19" name="Line 82"/>
            <p:cNvSpPr>
              <a:spLocks noChangeShapeType="1"/>
            </p:cNvSpPr>
            <p:nvPr/>
          </p:nvSpPr>
          <p:spPr bwMode="auto">
            <a:xfrm flipH="1" flipV="1">
              <a:off x="6934200" y="4572000"/>
              <a:ext cx="4572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35920" name="Line 83"/>
            <p:cNvSpPr>
              <a:spLocks noChangeShapeType="1"/>
            </p:cNvSpPr>
            <p:nvPr/>
          </p:nvSpPr>
          <p:spPr bwMode="auto">
            <a:xfrm flipH="1" flipV="1">
              <a:off x="7239000" y="4572000"/>
              <a:ext cx="152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3919858" y="4325112"/>
              <a:ext cx="290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0000"/>
                  </a:solidFill>
                  <a:ea typeface="ＭＳ Ｐゴシック" charset="0"/>
                </a:rPr>
                <a:t>{</a:t>
              </a:r>
            </a:p>
          </p:txBody>
        </p:sp>
        <p:cxnSp>
          <p:nvCxnSpPr>
            <p:cNvPr id="6" name="Curved Connector 5"/>
            <p:cNvCxnSpPr>
              <a:stCxn id="4" idx="1"/>
            </p:cNvCxnSpPr>
            <p:nvPr/>
          </p:nvCxnSpPr>
          <p:spPr>
            <a:xfrm rot="5400000">
              <a:off x="3354435" y="5004343"/>
              <a:ext cx="1013823" cy="407491"/>
            </a:xfrm>
            <a:prstGeom prst="curvedConnector3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200400" y="5700713"/>
              <a:ext cx="24332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ＭＳ Ｐゴシック" charset="0"/>
                </a:rPr>
                <a:t>Need 2 Booster cycles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ＭＳ Ｐゴシック" charset="0"/>
                </a:rPr>
                <a:t>to manipulate g-2 beam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ＭＳ Ｐゴシック" charset="0"/>
                </a:rPr>
                <a:t>in Recycler</a:t>
              </a:r>
            </a:p>
          </p:txBody>
        </p:sp>
      </p:grpSp>
      <p:sp>
        <p:nvSpPr>
          <p:cNvPr id="85" name="Text Box 84"/>
          <p:cNvSpPr txBox="1">
            <a:spLocks noChangeArrowheads="1"/>
          </p:cNvSpPr>
          <p:nvPr/>
        </p:nvSpPr>
        <p:spPr bwMode="auto">
          <a:xfrm>
            <a:off x="3124200" y="1178253"/>
            <a:ext cx="1763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ea typeface="ＭＳ Ｐゴシック" charset="0"/>
              </a:rPr>
              <a:t>Protons to Mu2e</a:t>
            </a:r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 flipH="1">
            <a:off x="3124200" y="1635453"/>
            <a:ext cx="838200" cy="1676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 flipH="1">
            <a:off x="3657600" y="1635453"/>
            <a:ext cx="304800" cy="1676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9" name="Rectangle 20"/>
          <p:cNvSpPr>
            <a:spLocks noChangeArrowheads="1"/>
          </p:cNvSpPr>
          <p:nvPr/>
        </p:nvSpPr>
        <p:spPr bwMode="auto">
          <a:xfrm>
            <a:off x="30363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36459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1" name="Rectangle 40"/>
          <p:cNvSpPr>
            <a:spLocks noChangeArrowheads="1"/>
          </p:cNvSpPr>
          <p:nvPr/>
        </p:nvSpPr>
        <p:spPr bwMode="auto">
          <a:xfrm>
            <a:off x="60843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2" name="Rectangle 44"/>
          <p:cNvSpPr>
            <a:spLocks noChangeArrowheads="1"/>
          </p:cNvSpPr>
          <p:nvPr/>
        </p:nvSpPr>
        <p:spPr bwMode="auto">
          <a:xfrm>
            <a:off x="6693924" y="3392424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323850"/>
          </a:xfrm>
        </p:spPr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3400" y="6553200"/>
            <a:ext cx="8077200" cy="4762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Bunching beam in RR (RF AIP)</a:t>
            </a:r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16443" y="1558982"/>
            <a:ext cx="3927237" cy="3426298"/>
            <a:chOff x="1097727" y="1271754"/>
            <a:chExt cx="6551162" cy="571552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0" t="30820" r="22191" b="6596"/>
            <a:stretch/>
          </p:blipFill>
          <p:spPr bwMode="auto">
            <a:xfrm>
              <a:off x="1887189" y="1400908"/>
              <a:ext cx="5013620" cy="5072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10512" y="3698350"/>
              <a:ext cx="1687843" cy="51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E-E0 (MeV)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6309362" y="3647858"/>
              <a:ext cx="2165640" cy="51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RF voltage (kV)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6718" y="3816785"/>
              <a:ext cx="460469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68207" y="2620107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26718" y="1400908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40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7676" y="6283732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-40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7676" y="5077264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-20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0776" y="5990427"/>
              <a:ext cx="2254825" cy="4364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95% contour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2616" y="1271754"/>
              <a:ext cx="612886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96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3574" y="6154580"/>
              <a:ext cx="703803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-96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61681" y="3719898"/>
              <a:ext cx="460469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5708" y="6473866"/>
              <a:ext cx="5463570" cy="51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 -4             -2                0               2                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3577" y="1659915"/>
            <a:ext cx="3407319" cy="3325365"/>
            <a:chOff x="4061936" y="1636406"/>
            <a:chExt cx="3407320" cy="33488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5" t="31408" r="18970" b="6319"/>
            <a:stretch/>
          </p:blipFill>
          <p:spPr bwMode="auto">
            <a:xfrm>
              <a:off x="4267200" y="1636406"/>
              <a:ext cx="3174608" cy="3081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5053882" y="4379817"/>
              <a:ext cx="159066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5506759" y="4388641"/>
              <a:ext cx="747424" cy="30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0000"/>
                  </a:solidFill>
                  <a:ea typeface="ＭＳ Ｐゴシック" charset="0"/>
                </a:rPr>
                <a:t>120 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94000" y="4677504"/>
              <a:ext cx="3275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 -4             -2                0               2                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3581709" y="3003066"/>
              <a:ext cx="1268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ea typeface="ＭＳ Ｐゴシック" charset="0"/>
                </a:rPr>
                <a:t>Counts per bin</a:t>
              </a:r>
            </a:p>
          </p:txBody>
        </p:sp>
      </p:grpSp>
      <p:sp>
        <p:nvSpPr>
          <p:cNvPr id="24" name="Content Placeholder 4"/>
          <p:cNvSpPr>
            <a:spLocks noGrp="1"/>
          </p:cNvSpPr>
          <p:nvPr>
            <p:ph idx="1"/>
          </p:nvPr>
        </p:nvSpPr>
        <p:spPr>
          <a:xfrm>
            <a:off x="457200" y="5354612"/>
            <a:ext cx="8229600" cy="1046188"/>
          </a:xfrm>
        </p:spPr>
        <p:txBody>
          <a:bodyPr/>
          <a:lstStyle/>
          <a:p>
            <a:r>
              <a:rPr lang="en-US" dirty="0" smtClean="0"/>
              <a:t>95% of captured beam contained within 120ns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32733" y="4937760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phase (1 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charset="0"/>
              </a:rPr>
              <a:t>deg</a:t>
            </a: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 = </a:t>
            </a:r>
            <a:r>
              <a:rPr lang="en-US" sz="1400" b="1" dirty="0">
                <a:solidFill>
                  <a:srgbClr val="000000"/>
                </a:solidFill>
                <a:ea typeface="ＭＳ Ｐゴシック" charset="0"/>
              </a:rPr>
              <a:t>31 </a:t>
            </a: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ns)</a:t>
            </a:r>
            <a:endParaRPr lang="en-US" sz="14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66869" y="4937760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phase (1 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charset="0"/>
              </a:rPr>
              <a:t>deg</a:t>
            </a: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 = </a:t>
            </a:r>
            <a:r>
              <a:rPr lang="en-US" sz="1400" b="1" dirty="0">
                <a:solidFill>
                  <a:srgbClr val="000000"/>
                </a:solidFill>
                <a:ea typeface="ＭＳ Ｐゴシック" charset="0"/>
              </a:rPr>
              <a:t>31 </a:t>
            </a:r>
            <a:r>
              <a:rPr lang="en-US" sz="1400" b="1" dirty="0" smtClean="0">
                <a:solidFill>
                  <a:srgbClr val="000000"/>
                </a:solidFill>
                <a:ea typeface="ＭＳ Ｐゴシック" charset="0"/>
              </a:rPr>
              <a:t>ns)</a:t>
            </a:r>
            <a:endParaRPr lang="en-US" sz="14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323850"/>
          </a:xfrm>
        </p:spPr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3400" y="6553200"/>
            <a:ext cx="8077200" cy="4762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4" y="3532916"/>
            <a:ext cx="8813803" cy="2624455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49532"/>
            <a:ext cx="3221938" cy="141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399" y="1025121"/>
            <a:ext cx="5486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to transport 8.89 GeV/c RR protons to the P1 line and on to the M1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Extraction from the Recycler is accomplished with a horizontal kicker at the 520 location and a Lambertson magnet at 522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line intercepts the existing P1 line just upstream of the 703 quadrupole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P1 line will still be used for SY120, so new beamline connection must not interfere with upstream end of P1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 to P1 connection (BT AIP)</a:t>
            </a:r>
            <a:endParaRPr lang="en-US" sz="3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87933"/>
            <a:ext cx="3429000" cy="55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3" y="967151"/>
            <a:ext cx="3200401" cy="56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12373" y="5728751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Antiproton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production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5233" y="5728751"/>
            <a:ext cx="181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Muon Campus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(g-2 operation)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2469573" y="3581400"/>
            <a:ext cx="36375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kern="0" dirty="0" smtClean="0">
                <a:solidFill>
                  <a:srgbClr val="1F497D"/>
                </a:solidFill>
              </a:rPr>
              <a:t>Repurposing Pbar</a:t>
            </a:r>
            <a:endParaRPr lang="en-US" sz="2400" kern="0" dirty="0">
              <a:solidFill>
                <a:srgbClr val="1F49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Beamline Overview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3400" y="6556248"/>
            <a:ext cx="8077200" cy="47625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1373" y="4943578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Target Station</a:t>
            </a:r>
            <a:endParaRPr lang="en-US" sz="1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1853" y="4950021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Target Station</a:t>
            </a:r>
            <a:endParaRPr lang="en-US" sz="1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3407999" cy="58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4445" y="1143000"/>
            <a:ext cx="51433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Accumulator and D/A line are no longer needed and will be used for  beamline components</a:t>
            </a:r>
          </a:p>
          <a:p>
            <a:pPr marL="114300" lvl="1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M1 is the new name for AP-1, apertures will be improved to accommodate the larger 8.89 GeV/c primary beam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AP-2 will be renamed M2 and will be a dedicated beam line for g-2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M3 line will connect to the Delivery Ring (Debuncher) in the D30 straight section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Both the g-2 secondary beam  and Mu2e proton beam will be transported to the Ring via M3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M2 and M3 will have a higher quadrupole density than AP-2 did (~4.4 m vs. ~13.0 m) for g-2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Extraction, both single turn for g-2 and resonant for Mu2e, are in the D30 straight section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old injection region for AP-2 will become an abort for Mu2e and used for proton removal for g-2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new extraction line will be called M4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M5 Line connects M4 to the g-2 Storage Ring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M4 continues to the Mu2e experiment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90600" y="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 smtClean="0">
                <a:solidFill>
                  <a:srgbClr val="1F497D"/>
                </a:solidFill>
              </a:rPr>
              <a:t>Muon Campus configuration</a:t>
            </a:r>
            <a:endParaRPr lang="en-US" kern="0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J. Morgan - Muon Campus Beam Transport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304800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3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08" y="884753"/>
            <a:ext cx="3244546" cy="560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226" y="1044000"/>
            <a:ext cx="48317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P1, P2 and M1 lines will transport an 8.89 GeV/c proton bunch, 120 ns long, to the Target Station at an average rate of 12 Hz, with 100 Hz bursts (16 bunches, 10 ms interval)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Downstream of the Target Station, the M2 line will carry the 3.1 GeV/c secondary beam 150 m until it connects with M3 </a:t>
            </a:r>
          </a:p>
          <a:p>
            <a:pPr marL="280988" indent="-49213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Some of the pions decay into 3.09 GeV/c muons as they travel down M2/M3</a:t>
            </a:r>
          </a:p>
          <a:p>
            <a:pPr marL="280988" indent="-49213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M2 and M3 lines have an increased quadrupole density to improve muon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M3 line connects to the Delivery Ring after an additional 130 m and is injected in the 30 straight section 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Muons can circle the 505 meter Delivery Ring as many times as desired (3-4 planned)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abort located in the 50 straight section can be used to remove protons (requires multiple turns)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3.09 GeV/c muons are extracted into the M4 line, then bent into the g-2 line for transport to the Storage Ring in the MC-1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4896383"/>
            <a:ext cx="147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Station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AD161-AFAC-41AC-83AA-4053A52B9B02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J. Morgan - Muon Campus Beam Transport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4518" y="2424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 smtClean="0">
                <a:solidFill>
                  <a:srgbClr val="1F497D"/>
                </a:solidFill>
              </a:rPr>
              <a:t>Muon g-2 beamlines</a:t>
            </a:r>
            <a:endParaRPr lang="en-US" kern="0" dirty="0">
              <a:solidFill>
                <a:srgbClr val="1F497D"/>
              </a:solidFill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5121" y="6492874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15, 2014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113346</TotalTime>
  <Words>1931</Words>
  <Application>Microsoft Office PowerPoint</Application>
  <PresentationFormat>On-screen Show (4:3)</PresentationFormat>
  <Paragraphs>286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Default Design</vt:lpstr>
      <vt:lpstr>1_Default Design</vt:lpstr>
      <vt:lpstr>3_Default Design</vt:lpstr>
      <vt:lpstr>5_Default Design</vt:lpstr>
      <vt:lpstr>6_Default Design</vt:lpstr>
      <vt:lpstr>8_Default Design</vt:lpstr>
      <vt:lpstr>9_Default Design</vt:lpstr>
      <vt:lpstr>10_Default Design</vt:lpstr>
      <vt:lpstr>PowerPoint Presentation</vt:lpstr>
      <vt:lpstr>What we started with – the Pbar source</vt:lpstr>
      <vt:lpstr>PowerPoint Presentation</vt:lpstr>
      <vt:lpstr>Beam to Muon Campus</vt:lpstr>
      <vt:lpstr>Bunching beam in RR (RF AIP)</vt:lpstr>
      <vt:lpstr>RR to P1 connection (BT AIP)</vt:lpstr>
      <vt:lpstr>Beamline Overview</vt:lpstr>
      <vt:lpstr>PowerPoint Presentation</vt:lpstr>
      <vt:lpstr>PowerPoint Presentation</vt:lpstr>
      <vt:lpstr>PowerPoint Presentation</vt:lpstr>
      <vt:lpstr>RR to Target optics</vt:lpstr>
      <vt:lpstr>M2 Line layout</vt:lpstr>
      <vt:lpstr>M3 Line design</vt:lpstr>
      <vt:lpstr>M3 Line modes of operation</vt:lpstr>
      <vt:lpstr>Delivery Ring D30 reconfiguration</vt:lpstr>
      <vt:lpstr>Delivery Ring D30 reconfiguration</vt:lpstr>
      <vt:lpstr>Delivery Ring D30 reconfiguration</vt:lpstr>
      <vt:lpstr>PowerPoint Presentation</vt:lpstr>
      <vt:lpstr>Delivery Ring Mu2e Abort (DR AIP) </vt:lpstr>
      <vt:lpstr>PowerPoint Presentation</vt:lpstr>
      <vt:lpstr>PowerPoint Presentation</vt:lpstr>
      <vt:lpstr>M4 and M5 Lines</vt:lpstr>
      <vt:lpstr>M4 and M5 Lines</vt:lpstr>
      <vt:lpstr>g-2 Storage Ring</vt:lpstr>
      <vt:lpstr>Beam trajectory into Storage Ring</vt:lpstr>
    </vt:vector>
  </TitlesOfParts>
  <Company>Fermilab | Accelerator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Morgan</dc:creator>
  <cp:lastModifiedBy>James P. Morgan x5236,3721 04889N</cp:lastModifiedBy>
  <cp:revision>1688</cp:revision>
  <cp:lastPrinted>2012-12-10T15:46:13Z</cp:lastPrinted>
  <dcterms:created xsi:type="dcterms:W3CDTF">2011-11-11T20:45:20Z</dcterms:created>
  <dcterms:modified xsi:type="dcterms:W3CDTF">2014-12-12T15:26:36Z</dcterms:modified>
</cp:coreProperties>
</file>