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57" r:id="rId4"/>
    <p:sldId id="286" r:id="rId5"/>
    <p:sldId id="263" r:id="rId6"/>
    <p:sldId id="267" r:id="rId7"/>
    <p:sldId id="284" r:id="rId8"/>
    <p:sldId id="272" r:id="rId9"/>
    <p:sldId id="308" r:id="rId10"/>
    <p:sldId id="303" r:id="rId11"/>
    <p:sldId id="304" r:id="rId12"/>
    <p:sldId id="302" r:id="rId13"/>
    <p:sldId id="306" r:id="rId14"/>
    <p:sldId id="275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0" autoAdjust="0"/>
    <p:restoredTop sz="98711" autoAdjust="0"/>
  </p:normalViewPr>
  <p:slideViewPr>
    <p:cSldViewPr snapToGrid="0" snapToObjects="1">
      <p:cViewPr varScale="1">
        <p:scale>
          <a:sx n="91" d="100"/>
          <a:sy n="91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-3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35A8-1F0F-D04F-BC2D-6642DCD0B221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0C057-C186-5E4A-AEDB-B030EE6E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1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A4B3C-9D3D-A343-92DC-90912424F42B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2C25-261A-E740-B81F-6DBB1268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0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2C25-261A-E740-B81F-6DBB12682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2C25-261A-E740-B81F-6DBB12682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1596-E6BE-E740-8974-1F12D50E1C4C}" type="datetime1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9191-29C1-0849-8F28-34D715DAEA32}" type="datetime1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BAC5-7596-FF44-BE2D-621D2D1A00BE}" type="datetime1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458-3B3E-6B41-9EB8-FD34DA7F5E4C}" type="datetime1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2133-852C-5844-A58C-5AE02B72E313}" type="datetime1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9BF7-49A4-DD43-9A39-7B54D79CB913}" type="datetime1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7F06-A92C-B541-A4C3-28E6AA892C31}" type="datetime1">
              <a:rPr lang="en-US" smtClean="0"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5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8F0F-043A-7345-891D-DE42B5358767}" type="datetime1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7A0-364D-8842-B8B6-AB2E8AC33F0D}" type="datetime1">
              <a:rPr lang="en-US" smtClean="0"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08EC-2304-5B4A-A058-74957E24FCC4}" type="datetime1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5342-6DE5-5249-98C7-A6826D9AB3AB}" type="datetime1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B96B-5C8E-944F-B6F4-A8F1E74FA7D2}" type="datetime1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12/15/2014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ystals.saint-gobain.com/Scintillating_Fiber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ppd.fnal.gov/ftb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428624"/>
            <a:ext cx="7196667" cy="15557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Scintillating Fiber Profile Monitor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 The M-Test Experience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111" y="3886200"/>
            <a:ext cx="5700889" cy="925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Gianni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Tassotto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12/15/2014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8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67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MCP-PMT specifications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Burle spec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8" y="712954"/>
            <a:ext cx="4345002" cy="5432626"/>
          </a:xfrm>
          <a:prstGeom prst="rect">
            <a:avLst/>
          </a:prstGeom>
        </p:spPr>
      </p:pic>
      <p:pic>
        <p:nvPicPr>
          <p:cNvPr id="9" name="Picture 8" descr="Burle spec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96" y="712954"/>
            <a:ext cx="4236421" cy="5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8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Electronics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576"/>
            <a:ext cx="8132534" cy="204974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M-Test uses the same electronics for all profile </a:t>
            </a:r>
            <a:r>
              <a:rPr lang="en-US" sz="1600" dirty="0">
                <a:latin typeface="Times New Roman"/>
                <a:cs typeface="Times New Roman"/>
              </a:rPr>
              <a:t>monitors – designed by Al </a:t>
            </a:r>
            <a:r>
              <a:rPr lang="en-US" sz="1600" dirty="0" smtClean="0">
                <a:latin typeface="Times New Roman"/>
                <a:cs typeface="Times New Roman"/>
              </a:rPr>
              <a:t>Franck [4] – scanner type II.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Scanner has </a:t>
            </a:r>
            <a:r>
              <a:rPr lang="en-US" sz="1600" dirty="0">
                <a:latin typeface="Times New Roman"/>
                <a:cs typeface="Times New Roman"/>
              </a:rPr>
              <a:t>48 integrating inputs in both X,Y planes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Integration </a:t>
            </a:r>
            <a:r>
              <a:rPr lang="en-US" sz="1600" dirty="0">
                <a:latin typeface="Times New Roman"/>
                <a:cs typeface="Times New Roman"/>
              </a:rPr>
              <a:t>time </a:t>
            </a:r>
            <a:r>
              <a:rPr lang="en-US" sz="1600" dirty="0" smtClean="0">
                <a:latin typeface="Times New Roman"/>
                <a:cs typeface="Times New Roman"/>
              </a:rPr>
              <a:t>is programmable from </a:t>
            </a:r>
            <a:r>
              <a:rPr lang="en-US" sz="1600" dirty="0">
                <a:latin typeface="Times New Roman"/>
                <a:cs typeface="Times New Roman"/>
              </a:rPr>
              <a:t>5 </a:t>
            </a:r>
            <a:r>
              <a:rPr lang="en-US" sz="1600" dirty="0" err="1" smtClean="0">
                <a:latin typeface="Times New Roman"/>
                <a:cs typeface="Times New Roman"/>
              </a:rPr>
              <a:t>μsec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- 6.5 </a:t>
            </a:r>
            <a:r>
              <a:rPr lang="en-US" sz="1600" dirty="0" smtClean="0">
                <a:latin typeface="Times New Roman"/>
                <a:cs typeface="Times New Roman"/>
              </a:rPr>
              <a:t>sec</a:t>
            </a:r>
          </a:p>
          <a:p>
            <a:r>
              <a:rPr lang="en-US" sz="1600" dirty="0">
                <a:latin typeface="Times New Roman"/>
                <a:cs typeface="Times New Roman"/>
              </a:rPr>
              <a:t>Trigger timing can use </a:t>
            </a:r>
            <a:r>
              <a:rPr lang="en-US" sz="1600" dirty="0" smtClean="0">
                <a:latin typeface="Times New Roman"/>
                <a:cs typeface="Times New Roman"/>
              </a:rPr>
              <a:t>clock </a:t>
            </a:r>
            <a:r>
              <a:rPr lang="en-US" sz="1600" dirty="0">
                <a:latin typeface="Times New Roman"/>
                <a:cs typeface="Times New Roman"/>
              </a:rPr>
              <a:t>events or a remote trigger 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>
                <a:latin typeface="Times New Roman"/>
                <a:cs typeface="Times New Roman"/>
              </a:rPr>
              <a:t>A/D for each plane processes +/- 10 volt signals.  The amplifier is programmable for 1, 10 or 100 gain settings placed between the integrator outputs and the A/D </a:t>
            </a:r>
            <a:r>
              <a:rPr lang="en-US" sz="1600" dirty="0" smtClean="0">
                <a:latin typeface="Times New Roman"/>
                <a:cs typeface="Times New Roman"/>
              </a:rPr>
              <a:t>inputs  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8040" y="43694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pic>
        <p:nvPicPr>
          <p:cNvPr id="8" name="Picture 7" descr="PastedGraphic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86" y="2606326"/>
            <a:ext cx="5225143" cy="4264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910" y="2475506"/>
            <a:ext cx="3776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1600" dirty="0" smtClean="0">
                <a:latin typeface="Times New Roman"/>
                <a:cs typeface="Times New Roman"/>
              </a:rPr>
              <a:t>Noise </a:t>
            </a:r>
            <a:r>
              <a:rPr lang="en-US" sz="1600" dirty="0">
                <a:latin typeface="Times New Roman"/>
                <a:cs typeface="Times New Roman"/>
                <a:sym typeface="Symbol" charset="0"/>
              </a:rPr>
              <a:t> 0.2% of full scale </a:t>
            </a:r>
            <a:endParaRPr lang="en-US" sz="1600" b="1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Wingdings"/>
              </a:rPr>
              <a:t>   </a:t>
            </a:r>
            <a:r>
              <a:rPr lang="en-US" sz="1600" dirty="0" smtClean="0">
                <a:latin typeface="Times New Roman"/>
                <a:cs typeface="Times New Roman"/>
              </a:rPr>
              <a:t>A </a:t>
            </a:r>
            <a:r>
              <a:rPr lang="en-US" sz="1600" dirty="0">
                <a:latin typeface="Times New Roman"/>
                <a:cs typeface="Times New Roman"/>
              </a:rPr>
              <a:t>calibration </a:t>
            </a:r>
            <a:r>
              <a:rPr lang="en-US" sz="1600" dirty="0" smtClean="0">
                <a:latin typeface="Times New Roman"/>
                <a:cs typeface="Times New Roman"/>
              </a:rPr>
              <a:t>option</a:t>
            </a: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0"/>
              <a:buChar char=""/>
            </a:pPr>
            <a:r>
              <a:rPr lang="en-US" sz="1600" dirty="0" smtClean="0">
                <a:latin typeface="Times New Roman"/>
                <a:cs typeface="Times New Roman"/>
              </a:rPr>
              <a:t>Dynamic </a:t>
            </a:r>
            <a:r>
              <a:rPr lang="en-US" sz="1600" dirty="0">
                <a:latin typeface="Times New Roman"/>
                <a:cs typeface="Times New Roman"/>
              </a:rPr>
              <a:t>range – Scanner can display a 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Wingdings" charset="0"/>
              <a:buChar char=""/>
            </a:pPr>
            <a:r>
              <a:rPr lang="en-US" sz="1600" dirty="0" smtClean="0">
                <a:latin typeface="Times New Roman"/>
                <a:cs typeface="Times New Roman"/>
              </a:rPr>
              <a:t> minimum </a:t>
            </a:r>
            <a:r>
              <a:rPr lang="en-US" sz="1600" dirty="0">
                <a:latin typeface="Times New Roman"/>
                <a:cs typeface="Times New Roman"/>
              </a:rPr>
              <a:t>of  </a:t>
            </a:r>
            <a:r>
              <a:rPr lang="en-US" sz="1600" dirty="0" smtClean="0">
                <a:latin typeface="Times New Roman"/>
                <a:cs typeface="Times New Roman"/>
              </a:rPr>
              <a:t>about </a:t>
            </a:r>
            <a:r>
              <a:rPr lang="en-US" sz="1600" dirty="0">
                <a:latin typeface="Times New Roman"/>
                <a:cs typeface="Times New Roman"/>
              </a:rPr>
              <a:t>5 </a:t>
            </a:r>
            <a:r>
              <a:rPr lang="en-US" sz="1600" dirty="0" err="1">
                <a:latin typeface="Times New Roman"/>
                <a:cs typeface="Times New Roman"/>
              </a:rPr>
              <a:t>pCoul</a:t>
            </a:r>
            <a:r>
              <a:rPr lang="en-US" sz="1600" dirty="0">
                <a:latin typeface="Times New Roman"/>
                <a:cs typeface="Times New Roman"/>
              </a:rPr>
              <a:t>. Depending on mode of operation, M-Test secondary </a:t>
            </a:r>
            <a:r>
              <a:rPr lang="en-US" sz="1600" dirty="0" err="1">
                <a:latin typeface="Times New Roman"/>
                <a:cs typeface="Times New Roman"/>
              </a:rPr>
              <a:t>beamline</a:t>
            </a:r>
            <a:r>
              <a:rPr lang="en-US" sz="1600" dirty="0">
                <a:latin typeface="Times New Roman"/>
                <a:cs typeface="Times New Roman"/>
              </a:rPr>
              <a:t> could have very low </a:t>
            </a:r>
            <a:r>
              <a:rPr lang="en-US" sz="1600" dirty="0" smtClean="0">
                <a:latin typeface="Times New Roman"/>
                <a:cs typeface="Times New Roman"/>
              </a:rPr>
              <a:t>intensity </a:t>
            </a:r>
            <a:r>
              <a:rPr lang="en-US" sz="1600" dirty="0">
                <a:latin typeface="Times New Roman"/>
                <a:cs typeface="Times New Roman"/>
              </a:rPr>
              <a:t>- a few 1000’s particles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0"/>
              <a:buChar char=""/>
            </a:pPr>
            <a:r>
              <a:rPr lang="en-US" sz="1600" dirty="0" smtClean="0">
                <a:latin typeface="Times New Roman"/>
                <a:cs typeface="Times New Roman"/>
              </a:rPr>
              <a:t>Testing </a:t>
            </a:r>
            <a:r>
              <a:rPr lang="en-US" sz="1600" dirty="0">
                <a:latin typeface="Times New Roman"/>
                <a:cs typeface="Times New Roman"/>
              </a:rPr>
              <a:t>now a “Scanner III” version </a:t>
            </a:r>
            <a:r>
              <a:rPr lang="en-US" sz="1600" dirty="0" smtClean="0">
                <a:latin typeface="Times New Roman"/>
                <a:cs typeface="Times New Roman"/>
              </a:rPr>
              <a:t>which will </a:t>
            </a:r>
            <a:r>
              <a:rPr lang="en-US" sz="1600" dirty="0">
                <a:latin typeface="Times New Roman"/>
                <a:cs typeface="Times New Roman"/>
              </a:rPr>
              <a:t>allow </a:t>
            </a:r>
            <a:r>
              <a:rPr lang="en-US" sz="1600" dirty="0" smtClean="0">
                <a:latin typeface="Times New Roman"/>
                <a:cs typeface="Times New Roman"/>
              </a:rPr>
              <a:t>for background subtraction</a:t>
            </a:r>
          </a:p>
        </p:txBody>
      </p:sp>
    </p:spTree>
    <p:extLst>
      <p:ext uri="{BB962C8B-B14F-4D97-AF65-F5344CB8AC3E}">
        <p14:creationId xmlns:p14="http://schemas.microsoft.com/office/powerpoint/2010/main" val="2777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761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SWIC/PWC/Fiber Profiles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5" name="Content Placeholder 24"/>
          <p:cNvSpPr txBox="1">
            <a:spLocks noGrp="1"/>
          </p:cNvSpPr>
          <p:nvPr>
            <p:ph idx="1"/>
          </p:nvPr>
        </p:nvSpPr>
        <p:spPr>
          <a:xfrm>
            <a:off x="457200" y="367617"/>
            <a:ext cx="832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Display of SWIC (azure) starting in Switchyard, PWCs and Fibers downstream of target (magenta)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5399" y="3063472"/>
            <a:ext cx="1648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32 GeV-500,000 </a:t>
            </a:r>
            <a:r>
              <a:rPr lang="en-US" sz="1000" dirty="0" err="1" smtClean="0"/>
              <a:t>cts</a:t>
            </a:r>
            <a:r>
              <a:rPr lang="en-US" sz="1000" dirty="0" smtClean="0"/>
              <a:t>  6/2014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1002692" y="3063471"/>
            <a:ext cx="18605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120 </a:t>
            </a:r>
            <a:r>
              <a:rPr lang="en-US" sz="1000" dirty="0" err="1" smtClean="0"/>
              <a:t>GeV</a:t>
            </a:r>
            <a:r>
              <a:rPr lang="en-US" sz="1000" dirty="0" smtClean="0"/>
              <a:t> - 150 </a:t>
            </a:r>
            <a:r>
              <a:rPr lang="en-US" sz="1000" dirty="0" err="1" smtClean="0"/>
              <a:t>cts</a:t>
            </a:r>
            <a:r>
              <a:rPr lang="en-US" sz="1000" dirty="0" smtClean="0"/>
              <a:t>  11/2010</a:t>
            </a:r>
            <a:endParaRPr lang="en-US" sz="1000" dirty="0"/>
          </a:p>
        </p:txBody>
      </p:sp>
      <p:pic>
        <p:nvPicPr>
          <p:cNvPr id="7" name="Picture 6" descr="120 GeV 150K count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2" y="784152"/>
            <a:ext cx="2816988" cy="2279319"/>
          </a:xfrm>
          <a:prstGeom prst="rect">
            <a:avLst/>
          </a:prstGeom>
        </p:spPr>
      </p:pic>
      <p:pic>
        <p:nvPicPr>
          <p:cNvPr id="8" name="Picture 7" descr="32 GeV max counts over 500K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3" y="784153"/>
            <a:ext cx="2816987" cy="2279319"/>
          </a:xfrm>
          <a:prstGeom prst="rect">
            <a:avLst/>
          </a:prstGeom>
        </p:spPr>
      </p:pic>
      <p:pic>
        <p:nvPicPr>
          <p:cNvPr id="9" name="Picture 8" descr="32 GeV 8K count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92" y="3454084"/>
            <a:ext cx="2768558" cy="2240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3879598" y="5688312"/>
            <a:ext cx="1657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32 </a:t>
            </a:r>
            <a:r>
              <a:rPr lang="en-US" sz="1000" dirty="0" err="1" smtClean="0"/>
              <a:t>GeV</a:t>
            </a:r>
            <a:r>
              <a:rPr lang="en-US" sz="1000" dirty="0" smtClean="0"/>
              <a:t> - 8,000 </a:t>
            </a:r>
            <a:r>
              <a:rPr lang="en-US" sz="1000" dirty="0" err="1" smtClean="0"/>
              <a:t>cts</a:t>
            </a:r>
            <a:r>
              <a:rPr lang="en-US" sz="1000" dirty="0" smtClean="0"/>
              <a:t>  5/2014</a:t>
            </a:r>
            <a:endParaRPr lang="en-US" sz="1000" dirty="0"/>
          </a:p>
        </p:txBody>
      </p:sp>
      <p:pic>
        <p:nvPicPr>
          <p:cNvPr id="11" name="Picture 10" descr="16 GeV 400K counts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02074"/>
            <a:ext cx="2794840" cy="2261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195" y="3063472"/>
            <a:ext cx="203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 </a:t>
            </a:r>
            <a:r>
              <a:rPr lang="en-US" sz="1000" dirty="0"/>
              <a:t>GeV</a:t>
            </a:r>
            <a:r>
              <a:rPr lang="en-US" sz="1000" dirty="0" smtClean="0"/>
              <a:t>-400,000 </a:t>
            </a:r>
            <a:r>
              <a:rPr lang="en-US" sz="1000" dirty="0" err="1"/>
              <a:t>cts</a:t>
            </a:r>
            <a:r>
              <a:rPr lang="en-US" sz="1000" dirty="0"/>
              <a:t>  6/2014</a:t>
            </a:r>
          </a:p>
          <a:p>
            <a:endParaRPr lang="en-US" dirty="0"/>
          </a:p>
        </p:txBody>
      </p:sp>
      <p:pic>
        <p:nvPicPr>
          <p:cNvPr id="13" name="Picture 12" descr="16 GeV 50K counts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54084"/>
            <a:ext cx="2761261" cy="2234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53200" y="5688312"/>
            <a:ext cx="17937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32 GeV-</a:t>
            </a:r>
            <a:r>
              <a:rPr lang="en-US" sz="1000" dirty="0" smtClean="0"/>
              <a:t>50,000 </a:t>
            </a:r>
            <a:r>
              <a:rPr lang="en-US" sz="1000" dirty="0" err="1"/>
              <a:t>cts</a:t>
            </a:r>
            <a:r>
              <a:rPr lang="en-US" sz="1000" dirty="0"/>
              <a:t>  6/2014</a:t>
            </a:r>
          </a:p>
        </p:txBody>
      </p:sp>
      <p:pic>
        <p:nvPicPr>
          <p:cNvPr id="15" name="Picture 14" descr="120 gev 20K counts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4" y="3447191"/>
            <a:ext cx="2769779" cy="22411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1551" y="5694218"/>
            <a:ext cx="17380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120 </a:t>
            </a:r>
            <a:r>
              <a:rPr lang="en-US" sz="1000" dirty="0" err="1"/>
              <a:t>GeV</a:t>
            </a:r>
            <a:r>
              <a:rPr lang="en-US" sz="1000" dirty="0"/>
              <a:t> </a:t>
            </a:r>
            <a:r>
              <a:rPr lang="en-US" sz="1000" dirty="0" smtClean="0"/>
              <a:t>– 20,000 </a:t>
            </a:r>
            <a:r>
              <a:rPr lang="en-US" sz="1000" dirty="0" err="1"/>
              <a:t>cts</a:t>
            </a:r>
            <a:r>
              <a:rPr lang="en-US" sz="1000" dirty="0"/>
              <a:t>  </a:t>
            </a:r>
            <a:r>
              <a:rPr lang="en-US" sz="1000" dirty="0" smtClean="0"/>
              <a:t>6/2014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24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761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SWIC/PWC/Fiber Profiles - 2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5" name="Content Placeholder 24"/>
          <p:cNvSpPr txBox="1">
            <a:spLocks noGrp="1"/>
          </p:cNvSpPr>
          <p:nvPr>
            <p:ph idx="1"/>
          </p:nvPr>
        </p:nvSpPr>
        <p:spPr>
          <a:xfrm>
            <a:off x="2373039" y="445597"/>
            <a:ext cx="221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latin typeface="Times New Roman"/>
                <a:cs typeface="Times New Roman"/>
              </a:rPr>
              <a:t>M-Test beam profiles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5399" y="3063472"/>
            <a:ext cx="1648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 GeV-400,000 </a:t>
            </a:r>
            <a:r>
              <a:rPr lang="en-US" sz="1000" dirty="0" err="1" smtClean="0"/>
              <a:t>cts</a:t>
            </a:r>
            <a:r>
              <a:rPr lang="en-US" sz="1000" dirty="0" smtClean="0"/>
              <a:t>  2/2014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1114103" y="3063472"/>
            <a:ext cx="18605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8 </a:t>
            </a:r>
            <a:r>
              <a:rPr lang="en-US" sz="1000" dirty="0" err="1" smtClean="0"/>
              <a:t>GeV</a:t>
            </a:r>
            <a:r>
              <a:rPr lang="en-US" sz="1000" dirty="0" smtClean="0"/>
              <a:t> – 400,000 </a:t>
            </a:r>
            <a:r>
              <a:rPr lang="en-US" sz="1000" dirty="0" err="1" smtClean="0"/>
              <a:t>cts</a:t>
            </a:r>
            <a:r>
              <a:rPr lang="en-US" sz="1000" dirty="0" smtClean="0"/>
              <a:t>  2/2014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 flipH="1">
            <a:off x="3879598" y="5688312"/>
            <a:ext cx="1657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 </a:t>
            </a:r>
            <a:r>
              <a:rPr lang="en-US" sz="1000" dirty="0" err="1" smtClean="0"/>
              <a:t>GeV</a:t>
            </a:r>
            <a:r>
              <a:rPr lang="en-US" sz="1000" dirty="0" smtClean="0"/>
              <a:t> - 50,000 </a:t>
            </a:r>
            <a:r>
              <a:rPr lang="en-US" sz="1000" dirty="0" err="1" smtClean="0"/>
              <a:t>cts</a:t>
            </a:r>
            <a:r>
              <a:rPr lang="en-US" sz="1000" dirty="0" smtClean="0"/>
              <a:t>  2/2014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3075" y="445598"/>
            <a:ext cx="3060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M-Center beam profiles using </a:t>
            </a:r>
            <a:r>
              <a:rPr lang="en-US" sz="1400" b="1" dirty="0"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latin typeface="Times New Roman"/>
                <a:cs typeface="Times New Roman"/>
              </a:rPr>
              <a:t>PWC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0322" y="5688312"/>
            <a:ext cx="174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32 GeV</a:t>
            </a:r>
            <a:r>
              <a:rPr lang="en-US" sz="1000" b="1" dirty="0" smtClean="0"/>
              <a:t>-</a:t>
            </a:r>
            <a:r>
              <a:rPr lang="en-US" sz="1000" b="1" dirty="0"/>
              <a:t>5</a:t>
            </a:r>
            <a:r>
              <a:rPr lang="en-US" sz="1000" b="1" dirty="0" smtClean="0"/>
              <a:t>,000 </a:t>
            </a:r>
            <a:r>
              <a:rPr lang="en-US" sz="1000" b="1" dirty="0" err="1"/>
              <a:t>cts</a:t>
            </a:r>
            <a:r>
              <a:rPr lang="en-US" sz="1000" b="1" dirty="0"/>
              <a:t>  6/2014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9270" y="5694218"/>
            <a:ext cx="1916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120 </a:t>
            </a:r>
            <a:r>
              <a:rPr lang="en-US" sz="1000" dirty="0" err="1"/>
              <a:t>GeV</a:t>
            </a:r>
            <a:r>
              <a:rPr lang="en-US" sz="1000" dirty="0"/>
              <a:t> </a:t>
            </a:r>
            <a:r>
              <a:rPr lang="en-US" sz="1000" dirty="0" smtClean="0"/>
              <a:t>– 20,000 </a:t>
            </a:r>
            <a:r>
              <a:rPr lang="en-US" sz="1000" dirty="0" err="1"/>
              <a:t>cts</a:t>
            </a:r>
            <a:r>
              <a:rPr lang="en-US" sz="1000" dirty="0"/>
              <a:t>  2</a:t>
            </a:r>
            <a:r>
              <a:rPr lang="en-US" sz="1000" dirty="0" smtClean="0"/>
              <a:t>/2014</a:t>
            </a:r>
            <a:endParaRPr lang="en-US" sz="1000" dirty="0"/>
          </a:p>
        </p:txBody>
      </p:sp>
      <p:pic>
        <p:nvPicPr>
          <p:cNvPr id="17" name="Picture 16" descr="8 GeV 400K count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4" y="802074"/>
            <a:ext cx="2794840" cy="2261398"/>
          </a:xfrm>
          <a:prstGeom prst="rect">
            <a:avLst/>
          </a:prstGeom>
        </p:spPr>
      </p:pic>
      <p:pic>
        <p:nvPicPr>
          <p:cNvPr id="18" name="Picture 17" descr="8 GeV 25K count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4" y="3415804"/>
            <a:ext cx="2815870" cy="2278414"/>
          </a:xfrm>
          <a:prstGeom prst="rect">
            <a:avLst/>
          </a:prstGeom>
        </p:spPr>
      </p:pic>
      <p:pic>
        <p:nvPicPr>
          <p:cNvPr id="19" name="Picture 18" descr="2 GeV 400K count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23" y="802074"/>
            <a:ext cx="2794839" cy="2261398"/>
          </a:xfrm>
          <a:prstGeom prst="rect">
            <a:avLst/>
          </a:prstGeom>
        </p:spPr>
      </p:pic>
      <p:pic>
        <p:nvPicPr>
          <p:cNvPr id="20" name="Picture 19" descr="2 GeV 50K counts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24" y="3415804"/>
            <a:ext cx="2808570" cy="2272508"/>
          </a:xfrm>
          <a:prstGeom prst="rect">
            <a:avLst/>
          </a:prstGeom>
        </p:spPr>
      </p:pic>
      <p:pic>
        <p:nvPicPr>
          <p:cNvPr id="21" name="Picture 20" descr="MC7WC1-32GeV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57" y="802075"/>
            <a:ext cx="2821561" cy="22613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40322" y="3063471"/>
            <a:ext cx="19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32 GeV</a:t>
            </a:r>
            <a:r>
              <a:rPr lang="en-US" sz="1000" b="1" dirty="0" smtClean="0"/>
              <a:t>-13,000 </a:t>
            </a:r>
            <a:r>
              <a:rPr lang="en-US" sz="1000" b="1" dirty="0" err="1"/>
              <a:t>cts</a:t>
            </a:r>
            <a:r>
              <a:rPr lang="en-US" sz="1000" b="1" dirty="0"/>
              <a:t>  6/2014</a:t>
            </a:r>
          </a:p>
          <a:p>
            <a:endParaRPr lang="en-US" dirty="0"/>
          </a:p>
        </p:txBody>
      </p:sp>
      <p:pic>
        <p:nvPicPr>
          <p:cNvPr id="24" name="Picture 23" descr="MC7WC1- 5,000 cts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87" y="3415804"/>
            <a:ext cx="2849749" cy="22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33778"/>
          </a:xfrm>
        </p:spPr>
        <p:txBody>
          <a:bodyPr/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Recommandations</a:t>
            </a:r>
            <a:r>
              <a:rPr lang="en-US" sz="3200" dirty="0" smtClean="0">
                <a:latin typeface="Times New Roman"/>
                <a:cs typeface="Times New Roman"/>
              </a:rPr>
              <a:t> and Conclusion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33779"/>
            <a:ext cx="8121393" cy="536222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Tests have been done so far using either </a:t>
            </a:r>
            <a:r>
              <a:rPr lang="en-US" sz="2200" dirty="0" err="1" smtClean="0">
                <a:latin typeface="Times New Roman"/>
                <a:cs typeface="Times New Roman"/>
              </a:rPr>
              <a:t>Fenker</a:t>
            </a:r>
            <a:r>
              <a:rPr lang="en-US" sz="2200" dirty="0" smtClean="0">
                <a:latin typeface="Times New Roman"/>
                <a:cs typeface="Times New Roman"/>
              </a:rPr>
              <a:t> PWC or SFPM show that below about 10,000 particles the monitors do not produce acceptable  profiles. </a:t>
            </a:r>
          </a:p>
          <a:p>
            <a:r>
              <a:rPr lang="en-US" sz="2200" b="1" dirty="0" smtClean="0">
                <a:latin typeface="Times New Roman"/>
                <a:cs typeface="Times New Roman"/>
              </a:rPr>
              <a:t>Decisions: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- 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Evaluate proposal from INFN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        -  For the Fermi SFPM, consider improving </a:t>
            </a: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the signal/noise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ratio by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	    reducing </a:t>
            </a: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the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length </a:t>
            </a: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of the scintillating fibers to the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size of  the ceramic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           board, about </a:t>
            </a: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10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cm, thereby reducing the effect of halo.</a:t>
            </a:r>
            <a:endParaRPr lang="en-US" sz="1800" dirty="0">
              <a:solidFill>
                <a:srgbClr val="558ED5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	 -  We are planning to test the new SPWCs in M-Test. Preliminary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58ED5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           tests performed in M-Center show a good profile at 2000 particles</a:t>
            </a:r>
          </a:p>
          <a:p>
            <a:r>
              <a:rPr lang="en-US" sz="2200" b="1" dirty="0" smtClean="0">
                <a:latin typeface="Times New Roman"/>
                <a:cs typeface="Times New Roman"/>
              </a:rPr>
              <a:t>Cost consideration:</a:t>
            </a:r>
            <a:endParaRPr lang="en-US" sz="2200" b="1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Assuming that we use the same scanner II and bayonet style vacuum cans, which both are available, there is a large cost differential between the PWCs and the FNAL style fiber monitors and the INFN proposal:</a:t>
            </a:r>
          </a:p>
          <a:p>
            <a:pPr lvl="1"/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$550/unit for SPWS detector parts + 3K$ to modify </a:t>
            </a:r>
            <a:r>
              <a:rPr lang="en-US" sz="1800" dirty="0" err="1" smtClean="0">
                <a:solidFill>
                  <a:srgbClr val="558ED5"/>
                </a:solidFill>
                <a:latin typeface="Times New Roman"/>
                <a:cs typeface="Times New Roman"/>
              </a:rPr>
              <a:t>Bayont</a:t>
            </a:r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boards</a:t>
            </a:r>
          </a:p>
          <a:p>
            <a:pPr lvl="1"/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Need some R&amp;D to optimize the performance of the Fermi SFPM: 5K$</a:t>
            </a:r>
          </a:p>
          <a:p>
            <a:pPr lvl="1"/>
            <a:r>
              <a:rPr lang="en-US" sz="18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Cost of INFN scintillation detector 20K$</a:t>
            </a:r>
            <a:endParaRPr lang="en-US" sz="2200" dirty="0">
              <a:solidFill>
                <a:srgbClr val="558ED5"/>
              </a:solidFill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Finally if the </a:t>
            </a:r>
            <a:r>
              <a:rPr lang="en-US" sz="2200" dirty="0" err="1" smtClean="0">
                <a:latin typeface="Times New Roman"/>
                <a:cs typeface="Times New Roman"/>
              </a:rPr>
              <a:t>beamline</a:t>
            </a:r>
            <a:r>
              <a:rPr lang="en-US" sz="2200" dirty="0" smtClean="0">
                <a:latin typeface="Times New Roman"/>
                <a:cs typeface="Times New Roman"/>
              </a:rPr>
              <a:t> requires less beam scattering the decision maybe to select an FPM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715"/>
            <a:ext cx="8229600" cy="51707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714"/>
            <a:ext cx="8229600" cy="5273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/>
              <a:t>1</a:t>
            </a:r>
            <a:r>
              <a:rPr lang="en-US" sz="2000" dirty="0" smtClean="0"/>
              <a:t>]  H</a:t>
            </a:r>
            <a:r>
              <a:rPr lang="en-US" sz="2000" dirty="0"/>
              <a:t>. </a:t>
            </a:r>
            <a:r>
              <a:rPr lang="en-US" sz="2000" dirty="0" err="1"/>
              <a:t>Fenker</a:t>
            </a:r>
            <a:r>
              <a:rPr lang="en-US" sz="2000" dirty="0"/>
              <a:t>, “A Standard Beam PWC for Fermilab” TM-1179, Feb.1983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[2]  </a:t>
            </a:r>
            <a:r>
              <a:rPr lang="en-US" sz="2000" dirty="0" smtClean="0">
                <a:hlinkClick r:id="rId2"/>
              </a:rPr>
              <a:t>http:/</a:t>
            </a:r>
            <a:r>
              <a:rPr lang="en-US" sz="2000" dirty="0">
                <a:hlinkClick r:id="rId2"/>
              </a:rPr>
              <a:t>/www.crystals.saint-gobain.com/</a:t>
            </a:r>
            <a:r>
              <a:rPr lang="en-US" sz="2000" dirty="0" smtClean="0">
                <a:hlinkClick r:id="rId2"/>
              </a:rPr>
              <a:t>Scintillating_Fiber.aspx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[3]  </a:t>
            </a:r>
            <a:r>
              <a:rPr lang="en-US" sz="2000" dirty="0">
                <a:solidFill>
                  <a:srgbClr val="0000FF"/>
                </a:solidFill>
              </a:rPr>
              <a:t>http://</a:t>
            </a:r>
            <a:r>
              <a:rPr lang="en-US" sz="2000" dirty="0" err="1">
                <a:solidFill>
                  <a:srgbClr val="0000FF"/>
                </a:solidFill>
              </a:rPr>
              <a:t>www.photonisusa.com</a:t>
            </a:r>
            <a:r>
              <a:rPr lang="en-US" sz="2000" dirty="0"/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[4]  W</a:t>
            </a:r>
            <a:r>
              <a:rPr lang="en-US" sz="2000" dirty="0"/>
              <a:t>. </a:t>
            </a:r>
            <a:r>
              <a:rPr lang="en-US" sz="2000" dirty="0" err="1"/>
              <a:t>Kissel</a:t>
            </a:r>
            <a:r>
              <a:rPr lang="en-US" sz="2000" dirty="0"/>
              <a:t>, B. </a:t>
            </a:r>
            <a:r>
              <a:rPr lang="en-US" sz="2000" dirty="0" err="1"/>
              <a:t>Luublynsky</a:t>
            </a:r>
            <a:r>
              <a:rPr lang="en-US" sz="2000" dirty="0"/>
              <a:t>, A. Franck, “New SWIC Scanner/Control System”</a:t>
            </a:r>
            <a:r>
              <a:rPr lang="en-US" sz="2000" dirty="0" smtClean="0"/>
              <a:t>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ICALEPCS </a:t>
            </a:r>
            <a:r>
              <a:rPr lang="en-US" sz="2000" dirty="0"/>
              <a:t>“95, Chicago, IL, Oct. 1995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6491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6" y="889000"/>
            <a:ext cx="7930445" cy="52371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original project called for building and testing a profile monitor using scintillating fibers (SFPM) in the M-Test secondary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that had the following specifications: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 Beam energy in the range 1 – 120 </a:t>
            </a:r>
            <a:r>
              <a:rPr lang="en-US" sz="2400" dirty="0" err="1" smtClean="0"/>
              <a:t>GeV</a:t>
            </a:r>
            <a:r>
              <a:rPr lang="en-US" sz="2400" dirty="0" smtClean="0"/>
              <a:t> and at an 	    	  	   intensity range from a few 1000 - 700,000 particles.</a:t>
            </a:r>
          </a:p>
          <a:p>
            <a:pPr marL="0" indent="0">
              <a:buNone/>
            </a:pPr>
            <a:r>
              <a:rPr lang="en-US" sz="2400" dirty="0" smtClean="0"/>
              <a:t>	-  Install the detector in a moveable vacuum can thereby 	</a:t>
            </a:r>
            <a:r>
              <a:rPr lang="en-US" sz="2400" dirty="0"/>
              <a:t> </a:t>
            </a:r>
            <a:r>
              <a:rPr lang="en-US" sz="2400" dirty="0" smtClean="0"/>
              <a:t>  reducing  beam scattering when the detector was moved 	   out of the beam.</a:t>
            </a:r>
          </a:p>
          <a:p>
            <a:r>
              <a:rPr lang="en-US" sz="2400" dirty="0" smtClean="0"/>
              <a:t>Physicist– Hogan Nguyen</a:t>
            </a:r>
          </a:p>
          <a:p>
            <a:r>
              <a:rPr lang="en-US" sz="2400" dirty="0" smtClean="0"/>
              <a:t>Project </a:t>
            </a:r>
            <a:r>
              <a:rPr lang="en-US" sz="2400" dirty="0"/>
              <a:t>leader </a:t>
            </a:r>
            <a:r>
              <a:rPr lang="en-US" sz="2400" dirty="0" smtClean="0"/>
              <a:t>– Gianni Tassotto</a:t>
            </a:r>
          </a:p>
          <a:p>
            <a:r>
              <a:rPr lang="en-US" sz="2400" dirty="0" smtClean="0"/>
              <a:t>Engineer – Greg </a:t>
            </a:r>
            <a:r>
              <a:rPr lang="en-US" sz="2400" dirty="0" err="1" smtClean="0"/>
              <a:t>Sellberg</a:t>
            </a:r>
            <a:endParaRPr lang="en-US" sz="2400" dirty="0"/>
          </a:p>
          <a:p>
            <a:r>
              <a:rPr lang="en-US" sz="2400" dirty="0" smtClean="0"/>
              <a:t> Information about Fermi Beam Test Facility (FTBF) can be found at </a:t>
            </a:r>
            <a:r>
              <a:rPr lang="en-US" sz="2400" dirty="0" smtClean="0">
                <a:hlinkClick r:id="rId2"/>
              </a:rPr>
              <a:t>http://www-ppd.fnal.gov/ftbf/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M-Test Location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Placeholder 5" descr="FNAL_A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458" y="714375"/>
            <a:ext cx="7357793" cy="57026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9909" y="2919004"/>
            <a:ext cx="298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Fermilab Test Beam Facility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29375" y="3288336"/>
            <a:ext cx="508597" cy="1029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3"/>
            <a:ext cx="8229600" cy="63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M-Test Beam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223"/>
            <a:ext cx="8229600" cy="543698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Beam destined for M-Test via Switchyard is accelerated to 120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in the Main Injector. It can be extracted in two ways: slow spill and single-turn extraction. Slow spill, currently the most common operational method, uses the QXR </a:t>
            </a:r>
            <a:r>
              <a:rPr lang="en-US" dirty="0" err="1">
                <a:latin typeface="Times New Roman"/>
                <a:cs typeface="Times New Roman"/>
              </a:rPr>
              <a:t>quadrupole</a:t>
            </a:r>
            <a:r>
              <a:rPr lang="en-US" dirty="0">
                <a:latin typeface="Times New Roman"/>
                <a:cs typeface="Times New Roman"/>
              </a:rPr>
              <a:t> circuit to resonantly extract beam over 1 second ( TEV event 20) or 4 seconds (TEV event 21). In single-turn extraction, beam is extracted with the MI-52 kicker/</a:t>
            </a:r>
            <a:r>
              <a:rPr lang="en-US" dirty="0" err="1">
                <a:latin typeface="Times New Roman"/>
                <a:cs typeface="Times New Roman"/>
              </a:rPr>
              <a:t>Lambertson</a:t>
            </a:r>
            <a:r>
              <a:rPr lang="en-US" dirty="0">
                <a:latin typeface="Times New Roman"/>
                <a:cs typeface="Times New Roman"/>
              </a:rPr>
              <a:t> combination.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Mode </a:t>
            </a:r>
            <a:r>
              <a:rPr lang="en-US" dirty="0">
                <a:latin typeface="Times New Roman"/>
                <a:cs typeface="Times New Roman"/>
              </a:rPr>
              <a:t>of Operation: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Proton mode 120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protons reach MT6 experiment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Low </a:t>
            </a:r>
            <a:r>
              <a:rPr lang="en-US" dirty="0">
                <a:latin typeface="Times New Roman"/>
                <a:cs typeface="Times New Roman"/>
              </a:rPr>
              <a:t>energy pion mode where pion fluxes </a:t>
            </a:r>
            <a:r>
              <a:rPr lang="en-US" dirty="0" smtClean="0">
                <a:latin typeface="Times New Roman"/>
                <a:cs typeface="Times New Roman"/>
              </a:rPr>
              <a:t>from 60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 down </a:t>
            </a:r>
            <a:r>
              <a:rPr lang="en-US" dirty="0">
                <a:latin typeface="Times New Roman"/>
                <a:cs typeface="Times New Roman"/>
              </a:rPr>
              <a:t>to 1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can be </a:t>
            </a:r>
            <a:r>
              <a:rPr lang="en-US" dirty="0" smtClean="0">
                <a:latin typeface="Times New Roman"/>
                <a:cs typeface="Times New Roman"/>
              </a:rPr>
              <a:t>selected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For a list of M-Test </a:t>
            </a:r>
            <a:r>
              <a:rPr lang="en-US" dirty="0" err="1" smtClean="0">
                <a:latin typeface="Times New Roman"/>
                <a:cs typeface="Times New Roman"/>
              </a:rPr>
              <a:t>beamline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component see: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http://www-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ppd.fnal.gov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/FTBF/Drawings/SY120.pdf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48"/>
            <a:ext cx="8229600" cy="6930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M-Test Profile</a:t>
            </a:r>
            <a:r>
              <a:rPr lang="en-US" sz="3200" dirty="0" smtClean="0">
                <a:latin typeface="Bookman Old Style"/>
                <a:cs typeface="Bookman Old Style"/>
              </a:rPr>
              <a:t> Monitors</a:t>
            </a:r>
            <a:endParaRPr lang="en-US" sz="3200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5"/>
            <a:ext cx="8229600" cy="566578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The energy range - 120 </a:t>
            </a:r>
            <a:r>
              <a:rPr lang="en-US" sz="2200" dirty="0" err="1" smtClean="0">
                <a:latin typeface="Times New Roman"/>
                <a:cs typeface="Times New Roman"/>
              </a:rPr>
              <a:t>GeV</a:t>
            </a:r>
            <a:r>
              <a:rPr lang="en-US" sz="2200" dirty="0" smtClean="0">
                <a:latin typeface="Times New Roman"/>
                <a:cs typeface="Times New Roman"/>
              </a:rPr>
              <a:t> down to 1 </a:t>
            </a:r>
            <a:r>
              <a:rPr lang="en-US" sz="2200" dirty="0" err="1" smtClean="0">
                <a:latin typeface="Times New Roman"/>
                <a:cs typeface="Times New Roman"/>
              </a:rPr>
              <a:t>Gev</a:t>
            </a:r>
            <a:r>
              <a:rPr lang="en-US" sz="2200" dirty="0" smtClean="0">
                <a:latin typeface="Times New Roman"/>
                <a:cs typeface="Times New Roman"/>
              </a:rPr>
              <a:t> at the experiment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The beam intensity – from a few 10</a:t>
            </a:r>
            <a:r>
              <a:rPr lang="en-US" sz="2200" baseline="30000" dirty="0" smtClean="0">
                <a:latin typeface="Times New Roman"/>
                <a:cs typeface="Times New Roman"/>
              </a:rPr>
              <a:t>11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ppp</a:t>
            </a:r>
            <a:r>
              <a:rPr lang="en-US" sz="2200" dirty="0" smtClean="0">
                <a:latin typeface="Times New Roman"/>
                <a:cs typeface="Times New Roman"/>
              </a:rPr>
              <a:t> on target to a few thousand particles at the experiment</a:t>
            </a:r>
          </a:p>
          <a:p>
            <a:r>
              <a:rPr lang="en-US" sz="2200" dirty="0">
                <a:latin typeface="Times New Roman"/>
                <a:cs typeface="Times New Roman"/>
              </a:rPr>
              <a:t>All of the devices described below are interceptive and therefore cause beam </a:t>
            </a:r>
            <a:r>
              <a:rPr lang="en-US" sz="2200" dirty="0" smtClean="0">
                <a:latin typeface="Times New Roman"/>
                <a:cs typeface="Times New Roman"/>
              </a:rPr>
              <a:t>losses. The use of an SFPM would reduce the losses considerably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/>
                <a:cs typeface="Times New Roman"/>
              </a:rPr>
              <a:t>Pre-target </a:t>
            </a:r>
            <a:r>
              <a:rPr lang="en-US" sz="2200" b="1" dirty="0" err="1" smtClean="0">
                <a:latin typeface="Times New Roman"/>
                <a:cs typeface="Times New Roman"/>
              </a:rPr>
              <a:t>beamline</a:t>
            </a:r>
            <a:r>
              <a:rPr lang="en-US" sz="2200" b="1" dirty="0" smtClean="0"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200" dirty="0" err="1" smtClean="0">
                <a:latin typeface="Times New Roman"/>
                <a:cs typeface="Times New Roman"/>
              </a:rPr>
              <a:t>Multiwire</a:t>
            </a:r>
            <a:r>
              <a:rPr lang="en-US" sz="2200" dirty="0" smtClean="0">
                <a:latin typeface="Times New Roman"/>
                <a:cs typeface="Times New Roman"/>
              </a:rPr>
              <a:t>/SEMs - Based on secondary emission phenomenon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    	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- Used in medium and high intensity </a:t>
            </a:r>
            <a:r>
              <a:rPr lang="en-US" sz="2200" dirty="0" err="1" smtClean="0">
                <a:latin typeface="Times New Roman"/>
                <a:cs typeface="Times New Roman"/>
              </a:rPr>
              <a:t>beamlines</a:t>
            </a:r>
            <a:endParaRPr lang="en-US" sz="2200" dirty="0" smtClean="0"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SWICs 	- Segmented Wire Ion Chamber – Based on ionization </a:t>
            </a:r>
            <a:r>
              <a:rPr lang="en-US" sz="2200" dirty="0">
                <a:latin typeface="Times New Roman"/>
                <a:cs typeface="Times New Roman"/>
              </a:rPr>
              <a:t>	 </a:t>
            </a:r>
            <a:r>
              <a:rPr lang="en-US" sz="2200" dirty="0" smtClean="0">
                <a:latin typeface="Times New Roman"/>
                <a:cs typeface="Times New Roman"/>
              </a:rPr>
              <a:t>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        	    	- Middle and low intensity range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 smtClean="0">
                <a:latin typeface="Times New Roman"/>
                <a:cs typeface="Times New Roman"/>
              </a:rPr>
              <a:t>Secondary </a:t>
            </a:r>
            <a:r>
              <a:rPr lang="en-US" sz="2200" b="1" dirty="0" err="1" smtClean="0">
                <a:latin typeface="Times New Roman"/>
                <a:cs typeface="Times New Roman"/>
              </a:rPr>
              <a:t>beamline</a:t>
            </a:r>
            <a:r>
              <a:rPr lang="en-US" sz="2200" b="1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PWCs 	- Proportional Wire Chamber  - Ionization </a:t>
            </a:r>
          </a:p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   	- Low and very low intensity </a:t>
            </a:r>
            <a:r>
              <a:rPr lang="en-US" sz="2200" dirty="0">
                <a:latin typeface="Times New Roman"/>
                <a:cs typeface="Times New Roman"/>
              </a:rPr>
              <a:t>range </a:t>
            </a: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SFPMs 	- Scintillation Fiber Profile Monitor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	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	- Low and very low intensity range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67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PWC Specifications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66749"/>
            <a:ext cx="4756803" cy="580149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Proportional Wire Chamber </a:t>
            </a:r>
            <a:r>
              <a:rPr lang="en-US" sz="2000" dirty="0" smtClean="0"/>
              <a:t>originally </a:t>
            </a:r>
            <a:r>
              <a:rPr lang="en-US" sz="2000" dirty="0"/>
              <a:t>designed by Howard </a:t>
            </a:r>
            <a:r>
              <a:rPr lang="en-US" sz="2000" dirty="0" err="1"/>
              <a:t>Fenker</a:t>
            </a:r>
            <a:r>
              <a:rPr lang="en-US" sz="2000" dirty="0"/>
              <a:t> [1</a:t>
            </a:r>
            <a:r>
              <a:rPr lang="en-US" sz="2000" dirty="0" smtClean="0"/>
              <a:t>]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>Chamber Specifications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Requires </a:t>
            </a:r>
            <a:r>
              <a:rPr lang="en-US" sz="2000" dirty="0">
                <a:latin typeface="Times New Roman"/>
                <a:cs typeface="Times New Roman"/>
              </a:rPr>
              <a:t>vacuum </a:t>
            </a:r>
            <a:r>
              <a:rPr lang="en-US" sz="2000" dirty="0" smtClean="0">
                <a:latin typeface="Times New Roman"/>
                <a:cs typeface="Times New Roman"/>
              </a:rPr>
              <a:t>break with typically 2 75 </a:t>
            </a:r>
            <a:r>
              <a:rPr lang="en-US" sz="2000" dirty="0" err="1" smtClean="0">
                <a:latin typeface="Times New Roman"/>
                <a:cs typeface="Times New Roman"/>
              </a:rPr>
              <a:t>μm</a:t>
            </a:r>
            <a:r>
              <a:rPr lang="en-US" sz="2000" dirty="0" smtClean="0">
                <a:latin typeface="Times New Roman"/>
                <a:cs typeface="Times New Roman"/>
              </a:rPr>
              <a:t> Ti windows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Modular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X,Y sense plane between 10 </a:t>
            </a:r>
            <a:r>
              <a:rPr lang="en-US" sz="2000" dirty="0" err="1" smtClean="0">
                <a:latin typeface="Times New Roman"/>
                <a:cs typeface="Times New Roman"/>
              </a:rPr>
              <a:t>μm</a:t>
            </a:r>
            <a:r>
              <a:rPr lang="en-US" sz="2000" dirty="0" smtClean="0">
                <a:latin typeface="Times New Roman"/>
                <a:cs typeface="Times New Roman"/>
              </a:rPr>
              <a:t> HV foils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Signal wires 10 </a:t>
            </a:r>
            <a:r>
              <a:rPr lang="en-US" sz="2000" dirty="0" err="1" smtClean="0">
                <a:latin typeface="Times New Roman"/>
                <a:cs typeface="Times New Roman"/>
              </a:rPr>
              <a:t>μm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AuW</a:t>
            </a:r>
            <a:r>
              <a:rPr lang="en-US" sz="2000" dirty="0" smtClean="0">
                <a:latin typeface="Times New Roman"/>
                <a:cs typeface="Times New Roman"/>
              </a:rPr>
              <a:t>. These wires are fragile and can spark can break them. That</a:t>
            </a:r>
            <a:r>
              <a:rPr lang="fr-FR" sz="2000" dirty="0" smtClean="0">
                <a:latin typeface="Times New Roman"/>
                <a:cs typeface="Times New Roman"/>
              </a:rPr>
              <a:t>’</a:t>
            </a:r>
            <a:r>
              <a:rPr lang="en-US" sz="2000" dirty="0" smtClean="0">
                <a:latin typeface="Times New Roman"/>
                <a:cs typeface="Times New Roman"/>
              </a:rPr>
              <a:t>s why these chambers are modular 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Material in the beam: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-  2 75 </a:t>
            </a:r>
            <a:r>
              <a:rPr lang="en-US" sz="2000" dirty="0">
                <a:latin typeface="Times New Roman"/>
                <a:cs typeface="Times New Roman"/>
                <a:sym typeface="Symbol" charset="0"/>
              </a:rPr>
              <a:t>m </a:t>
            </a:r>
            <a:r>
              <a:rPr lang="en-US" sz="2000" dirty="0" err="1" smtClean="0">
                <a:latin typeface="Times New Roman"/>
                <a:cs typeface="Times New Roman"/>
                <a:sym typeface="Symbol" charset="0"/>
              </a:rPr>
              <a:t>beamline</a:t>
            </a:r>
            <a:r>
              <a:rPr lang="en-US" sz="2000" dirty="0" smtClean="0">
                <a:latin typeface="Times New Roman"/>
                <a:cs typeface="Times New Roman"/>
                <a:sym typeface="Symbol" charset="0"/>
              </a:rPr>
              <a:t> window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Times New Roman"/>
                <a:cs typeface="Times New Roman"/>
                <a:sym typeface="Symbol" charset="0"/>
              </a:rPr>
              <a:t>	</a:t>
            </a:r>
            <a:r>
              <a:rPr lang="en-US" sz="2000" dirty="0" smtClean="0">
                <a:latin typeface="Times New Roman"/>
                <a:cs typeface="Times New Roman"/>
                <a:sym typeface="Symbol" charset="0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  60 </a:t>
            </a:r>
            <a:r>
              <a:rPr lang="en-US" sz="2000" dirty="0">
                <a:latin typeface="Times New Roman"/>
                <a:cs typeface="Times New Roman"/>
                <a:sym typeface="Symbol" charset="0"/>
              </a:rPr>
              <a:t>m </a:t>
            </a:r>
            <a:r>
              <a:rPr lang="en-US" sz="2000" dirty="0" smtClean="0">
                <a:latin typeface="Times New Roman"/>
                <a:cs typeface="Times New Roman"/>
                <a:sym typeface="Symbol" charset="0"/>
              </a:rPr>
              <a:t>total Al foils,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Times New Roman"/>
                <a:cs typeface="Times New Roman"/>
                <a:sym typeface="Symbol" charset="0"/>
              </a:rPr>
              <a:t>	</a:t>
            </a:r>
            <a:r>
              <a:rPr lang="en-US" sz="2000" dirty="0" smtClean="0">
                <a:latin typeface="Times New Roman"/>
                <a:cs typeface="Times New Roman"/>
                <a:sym typeface="Symbol" charset="0"/>
              </a:rPr>
              <a:t>-  10 </a:t>
            </a:r>
            <a:r>
              <a:rPr lang="en-US" sz="2000" dirty="0">
                <a:latin typeface="Times New Roman"/>
                <a:cs typeface="Times New Roman"/>
                <a:sym typeface="Symbol" charset="0"/>
              </a:rPr>
              <a:t></a:t>
            </a:r>
            <a:r>
              <a:rPr lang="en-US" sz="2000" dirty="0">
                <a:latin typeface="Times New Roman"/>
                <a:cs typeface="Times New Roman"/>
              </a:rPr>
              <a:t>m </a:t>
            </a:r>
            <a:r>
              <a:rPr lang="en-US" sz="2000" dirty="0" smtClean="0">
                <a:latin typeface="Times New Roman"/>
                <a:cs typeface="Times New Roman"/>
              </a:rPr>
              <a:t>diameter </a:t>
            </a:r>
            <a:r>
              <a:rPr lang="en-US" sz="2000" dirty="0" err="1" smtClean="0">
                <a:latin typeface="Times New Roman"/>
                <a:cs typeface="Times New Roman"/>
              </a:rPr>
              <a:t>AuW</a:t>
            </a:r>
            <a:r>
              <a:rPr lang="en-US" sz="2000" dirty="0" smtClean="0">
                <a:latin typeface="Times New Roman"/>
                <a:cs typeface="Times New Roman"/>
              </a:rPr>
              <a:t> wire,  	   	  	 - 	-  2 cm </a:t>
            </a:r>
            <a:r>
              <a:rPr lang="en-US" sz="2000" dirty="0" err="1" smtClean="0">
                <a:latin typeface="Times New Roman"/>
                <a:cs typeface="Times New Roman"/>
              </a:rPr>
              <a:t>Ar</a:t>
            </a:r>
            <a:r>
              <a:rPr lang="en-US" sz="2000" dirty="0">
                <a:latin typeface="Times New Roman"/>
                <a:cs typeface="Times New Roman"/>
              </a:rPr>
              <a:t>/Co</a:t>
            </a:r>
            <a:r>
              <a:rPr lang="en-US" sz="2000" baseline="-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at 80/20 </a:t>
            </a:r>
            <a:r>
              <a:rPr lang="en-US" sz="2000" dirty="0" smtClean="0">
                <a:latin typeface="Times New Roman"/>
                <a:cs typeface="Times New Roman"/>
              </a:rPr>
              <a:t>%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quals to 0.0071 rad </a:t>
            </a:r>
            <a:r>
              <a:rPr lang="en-US" sz="2000" dirty="0" err="1" smtClean="0">
                <a:latin typeface="Times New Roman"/>
                <a:cs typeface="Times New Roman"/>
              </a:rPr>
              <a:t>lentghs</a:t>
            </a:r>
            <a:r>
              <a:rPr lang="en-US" sz="2000" dirty="0" smtClean="0">
                <a:latin typeface="Times New Roman"/>
                <a:cs typeface="Times New Roman"/>
              </a:rPr>
              <a:t> and 0.0016 Int. </a:t>
            </a:r>
            <a:r>
              <a:rPr lang="en-US" sz="2000" dirty="0" err="1" smtClean="0">
                <a:latin typeface="Times New Roman"/>
                <a:cs typeface="Times New Roman"/>
              </a:rPr>
              <a:t>lentghs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64" y="3857109"/>
            <a:ext cx="2855511" cy="23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28651"/>
              </p:ext>
            </p:extLst>
          </p:nvPr>
        </p:nvGraphicFramePr>
        <p:xfrm>
          <a:off x="5654827" y="579275"/>
          <a:ext cx="2862547" cy="297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Document" r:id="rId5" imgW="2560320" imgH="2660904" progId="Word.Document.8">
                  <p:embed/>
                </p:oleObj>
              </mc:Choice>
              <mc:Fallback>
                <p:oleObj name="Document" r:id="rId5" imgW="2560320" imgH="266090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4827" y="579275"/>
                        <a:ext cx="2862547" cy="297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7233" y="3553628"/>
            <a:ext cx="138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Chamber Layout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191250"/>
            <a:ext cx="1457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Completed chamber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44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PWC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456"/>
            <a:ext cx="7753739" cy="1882643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A new PWC called </a:t>
            </a:r>
            <a:r>
              <a:rPr lang="en-US" sz="1600" dirty="0" err="1" smtClean="0"/>
              <a:t>Schoo</a:t>
            </a:r>
            <a:r>
              <a:rPr lang="en-US" sz="1600" dirty="0" smtClean="0"/>
              <a:t> PWC (SPWC) designed by Dan </a:t>
            </a:r>
            <a:r>
              <a:rPr lang="en-US" sz="1600" dirty="0" err="1" smtClean="0"/>
              <a:t>Schoo</a:t>
            </a:r>
            <a:r>
              <a:rPr lang="en-US" sz="1600" dirty="0" smtClean="0"/>
              <a:t> has been built to be installed in a bayonet style vacuum thereby reducing beam scattering when not in the beam.</a:t>
            </a:r>
          </a:p>
          <a:p>
            <a:pPr marL="0" indent="0">
              <a:buNone/>
            </a:pPr>
            <a:r>
              <a:rPr lang="en-US" sz="1600" dirty="0"/>
              <a:t> 	</a:t>
            </a:r>
            <a:r>
              <a:rPr lang="en-US" sz="1600" dirty="0" smtClean="0"/>
              <a:t>- X,Y wire pitch 2 mm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Active area 98 mm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gas ArC02 80/20%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Uses scanner II electronics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- Cost: $550 parts, 1 week for assembly and testing and installing in vacuum can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PWC Layer Assembly 417175B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2730" y="982365"/>
            <a:ext cx="4284160" cy="66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873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SFPM - Specifications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0444" y="437444"/>
            <a:ext cx="5122334" cy="656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kern="1200" dirty="0" smtClean="0">
                <a:latin typeface="Times New Roman"/>
                <a:cs typeface="Times New Roman"/>
              </a:rPr>
              <a:t>•  </a:t>
            </a:r>
            <a:r>
              <a:rPr lang="en-US" sz="1600" dirty="0" smtClean="0">
                <a:latin typeface="Times New Roman"/>
                <a:cs typeface="Times New Roman"/>
              </a:rPr>
              <a:t>Reduce beam losses</a:t>
            </a:r>
            <a:r>
              <a:rPr lang="en-US" sz="1600" kern="12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of PWCs</a:t>
            </a:r>
            <a:endParaRPr lang="en-US" sz="1600" kern="12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kern="12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M-Test beam energy range – 1-120  </a:t>
            </a:r>
            <a:r>
              <a:rPr lang="en-US" sz="1600" dirty="0" err="1" smtClean="0">
                <a:latin typeface="Times New Roman"/>
                <a:cs typeface="Times New Roman"/>
              </a:rPr>
              <a:t>GeV</a:t>
            </a:r>
            <a:endParaRPr lang="en-US" sz="1600" kern="12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Low beam intensity - down to a few </a:t>
            </a:r>
            <a:r>
              <a:rPr lang="en-US" sz="1600" dirty="0" err="1" smtClean="0">
                <a:latin typeface="Times New Roman"/>
                <a:cs typeface="Times New Roman"/>
              </a:rPr>
              <a:t>ppp</a:t>
            </a:r>
            <a:endParaRPr lang="en-US" sz="1600" kern="12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Detector </a:t>
            </a:r>
            <a:r>
              <a:rPr lang="en-US" sz="1600" b="1" dirty="0">
                <a:latin typeface="Times New Roman"/>
                <a:cs typeface="Times New Roman"/>
              </a:rPr>
              <a:t>Specifications</a:t>
            </a:r>
            <a:r>
              <a:rPr lang="en-US" sz="1600" b="1" dirty="0" smtClean="0">
                <a:latin typeface="Times New Roman"/>
                <a:cs typeface="Times New Roman"/>
              </a:rPr>
              <a:t>:</a:t>
            </a:r>
            <a:endParaRPr lang="en-US" sz="16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kern="1200" dirty="0" smtClean="0">
                <a:latin typeface="Times New Roman"/>
                <a:cs typeface="Times New Roman"/>
              </a:rPr>
              <a:t>     Fiber type – St. </a:t>
            </a:r>
            <a:r>
              <a:rPr lang="en-US" sz="1600" kern="1200" dirty="0" err="1" smtClean="0">
                <a:latin typeface="Times New Roman"/>
                <a:cs typeface="Times New Roman"/>
              </a:rPr>
              <a:t>Gobain</a:t>
            </a:r>
            <a:r>
              <a:rPr lang="en-US" sz="1600" kern="1200" dirty="0" smtClean="0">
                <a:latin typeface="Times New Roman"/>
                <a:cs typeface="Times New Roman"/>
              </a:rPr>
              <a:t> type BCF-12MC covered with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kern="1200" dirty="0" smtClean="0">
                <a:latin typeface="Times New Roman"/>
                <a:cs typeface="Times New Roman"/>
              </a:rPr>
              <a:t>    black EMA for </a:t>
            </a:r>
            <a:r>
              <a:rPr lang="en-US" sz="1600" kern="1200" dirty="0" err="1" smtClean="0">
                <a:latin typeface="Times New Roman"/>
                <a:cs typeface="Times New Roman"/>
              </a:rPr>
              <a:t>crss</a:t>
            </a:r>
            <a:r>
              <a:rPr lang="en-US" sz="1600" kern="1200" dirty="0" smtClean="0">
                <a:latin typeface="Times New Roman"/>
                <a:cs typeface="Times New Roman"/>
              </a:rPr>
              <a:t>-talk reduction [2]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    Fibers are mated to 64 channel </a:t>
            </a:r>
            <a:r>
              <a:rPr lang="en-US" sz="1600" dirty="0" err="1" smtClean="0">
                <a:latin typeface="Times New Roman"/>
                <a:cs typeface="Times New Roman"/>
              </a:rPr>
              <a:t>microchannel</a:t>
            </a:r>
            <a:r>
              <a:rPr lang="en-US" sz="1600" dirty="0" smtClean="0">
                <a:latin typeface="Times New Roman"/>
                <a:cs typeface="Times New Roman"/>
              </a:rPr>
              <a:t> plate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    PMT for electron multiplication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kern="1200" dirty="0" smtClean="0">
                <a:latin typeface="Times New Roman"/>
                <a:cs typeface="Times New Roman"/>
              </a:rPr>
              <a:t>     </a:t>
            </a:r>
            <a:r>
              <a:rPr lang="en-US" sz="1600" kern="1200" dirty="0" err="1" smtClean="0">
                <a:latin typeface="Times New Roman"/>
                <a:cs typeface="Times New Roman"/>
              </a:rPr>
              <a:t>Burle</a:t>
            </a:r>
            <a:r>
              <a:rPr lang="en-US" sz="1600" kern="1200" dirty="0" smtClean="0">
                <a:latin typeface="Times New Roman"/>
                <a:cs typeface="Times New Roman"/>
              </a:rPr>
              <a:t> </a:t>
            </a:r>
            <a:r>
              <a:rPr lang="en-US" sz="1600" kern="1200" dirty="0" err="1" smtClean="0">
                <a:latin typeface="Times New Roman"/>
                <a:cs typeface="Times New Roman"/>
              </a:rPr>
              <a:t>Planacom</a:t>
            </a:r>
            <a:r>
              <a:rPr lang="en-US" sz="1600" kern="1200" dirty="0" smtClean="0">
                <a:latin typeface="Times New Roman"/>
                <a:cs typeface="Times New Roman"/>
              </a:rPr>
              <a:t> # 85011-501 from </a:t>
            </a:r>
            <a:r>
              <a:rPr lang="en-US" sz="1600" kern="1200" dirty="0" err="1" smtClean="0">
                <a:latin typeface="Times New Roman"/>
                <a:cs typeface="Times New Roman"/>
              </a:rPr>
              <a:t>Photonisusa.com</a:t>
            </a:r>
            <a:r>
              <a:rPr lang="en-US" sz="1600" kern="1200" dirty="0" smtClean="0">
                <a:latin typeface="Times New Roman"/>
                <a:cs typeface="Times New Roman"/>
              </a:rPr>
              <a:t> [3]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    HV </a:t>
            </a:r>
            <a:r>
              <a:rPr lang="en-US" sz="1600" dirty="0">
                <a:latin typeface="Times New Roman"/>
                <a:cs typeface="Times New Roman"/>
              </a:rPr>
              <a:t>= -</a:t>
            </a:r>
            <a:r>
              <a:rPr lang="en-US" sz="1600" dirty="0" smtClean="0">
                <a:latin typeface="Times New Roman"/>
                <a:cs typeface="Times New Roman"/>
              </a:rPr>
              <a:t>2300 Volts  </a:t>
            </a:r>
            <a:r>
              <a:rPr lang="en-US" sz="1600" dirty="0">
                <a:latin typeface="Times New Roman"/>
                <a:cs typeface="Times New Roman"/>
              </a:rPr>
              <a:t>(Gain = 800,000)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kern="1200" dirty="0" smtClean="0">
                <a:latin typeface="Times New Roman"/>
                <a:cs typeface="Times New Roman"/>
              </a:rPr>
              <a:t>     Light output – 5 photo-electrons/MIP/fiber/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smtClean="0">
                <a:latin typeface="Times New Roman"/>
                <a:cs typeface="Times New Roman"/>
              </a:rPr>
              <a:t>  Detector Assembly: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Set of 32 fibers/plane having Diameter 0.75 mm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Times New Roman"/>
                <a:cs typeface="Times New Roman"/>
              </a:rPr>
              <a:t>      are epoxied to both sides of a ceramic board at a 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pitch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     of 2 mm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Fibers are bundled and epoxied  into a vacuum feed-through called “cookie” that match the optical inputs of the </a:t>
            </a:r>
            <a:r>
              <a:rPr lang="en-US" sz="1600" dirty="0" err="1" smtClean="0">
                <a:latin typeface="Times New Roman"/>
                <a:cs typeface="Times New Roman"/>
              </a:rPr>
              <a:t>Planacon</a:t>
            </a:r>
            <a:r>
              <a:rPr lang="en-US" sz="1600" dirty="0" smtClean="0">
                <a:latin typeface="Times New Roman"/>
                <a:cs typeface="Times New Roman"/>
              </a:rPr>
              <a:t> PMT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Vacuum to 10</a:t>
            </a:r>
            <a:r>
              <a:rPr lang="en-US" sz="1600" baseline="30000" dirty="0" smtClean="0">
                <a:latin typeface="Times New Roman"/>
                <a:cs typeface="Times New Roman"/>
              </a:rPr>
              <a:t>-7 </a:t>
            </a:r>
            <a:r>
              <a:rPr lang="en-US" sz="1600" dirty="0" err="1" smtClean="0">
                <a:latin typeface="Times New Roman"/>
                <a:cs typeface="Times New Roman"/>
              </a:rPr>
              <a:t>Torr</a:t>
            </a:r>
            <a:r>
              <a:rPr lang="en-US" sz="1600" dirty="0" smtClean="0">
                <a:latin typeface="Times New Roman"/>
                <a:cs typeface="Times New Roman"/>
              </a:rPr>
              <a:t> – limited by the epoxy and O-rings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Tests showed noise overcame signal around 10,000 particles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Cost: $8830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just for MCP-PMT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/>
                <a:cs typeface="Times New Roman"/>
              </a:rPr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200" kern="1200" dirty="0" smtClean="0">
              <a:latin typeface="Times New Roman"/>
              <a:cs typeface="Times New Roman"/>
            </a:endParaRPr>
          </a:p>
          <a:p>
            <a:endParaRPr lang="en-US" sz="1200" kern="1200" dirty="0">
              <a:latin typeface="Times New Roman"/>
              <a:cs typeface="Times New Roman"/>
            </a:endParaRPr>
          </a:p>
        </p:txBody>
      </p:sp>
      <p:pic>
        <p:nvPicPr>
          <p:cNvPr id="9" name="Picture 8" descr="Screen shot 2011-06-06 at 9.00.2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8" y="587376"/>
            <a:ext cx="3254022" cy="2281832"/>
          </a:xfrm>
          <a:prstGeom prst="rect">
            <a:avLst/>
          </a:prstGeom>
        </p:spPr>
      </p:pic>
      <p:pic>
        <p:nvPicPr>
          <p:cNvPr id="3" name="Picture 2" descr="Screen shot 2011-06-07 at 8.44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8" y="3146208"/>
            <a:ext cx="3216576" cy="30535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12/15/2014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199" y="2869208"/>
            <a:ext cx="1419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SFPM assembly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778" y="6199784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SFPM in vacuum can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1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39"/>
            <a:ext cx="8229600" cy="969171"/>
          </a:xfrm>
        </p:spPr>
        <p:txBody>
          <a:bodyPr>
            <a:norm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poxy Block test</a:t>
            </a:r>
            <a:endParaRPr lang="en-US" sz="3200" dirty="0"/>
          </a:p>
        </p:txBody>
      </p:sp>
      <p:pic>
        <p:nvPicPr>
          <p:cNvPr id="6" name="Content Placeholder 5" descr="SWICconn1polish1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7" b="11177"/>
          <a:stretch>
            <a:fillRect/>
          </a:stretch>
        </p:blipFill>
        <p:spPr>
          <a:xfrm>
            <a:off x="579333" y="1531714"/>
            <a:ext cx="7910131" cy="46063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12/15/2014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1555"/>
            <a:ext cx="7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picture below show the testing of the epoxy block that mates with the MCP-PMT using a light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9200</TotalTime>
  <Words>903</Words>
  <Application>Microsoft Office PowerPoint</Application>
  <PresentationFormat>On-screen Show (4:3)</PresentationFormat>
  <Paragraphs>169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Symbol</vt:lpstr>
      <vt:lpstr>Times New Roman</vt:lpstr>
      <vt:lpstr>Wingdings</vt:lpstr>
      <vt:lpstr>Office Theme</vt:lpstr>
      <vt:lpstr>Document</vt:lpstr>
      <vt:lpstr>Scintillating Fiber Profile Monitor  The M-Test Experience</vt:lpstr>
      <vt:lpstr>The Project</vt:lpstr>
      <vt:lpstr>M-Test Location</vt:lpstr>
      <vt:lpstr>M-Test Beam</vt:lpstr>
      <vt:lpstr>M-Test Profile Monitors</vt:lpstr>
      <vt:lpstr>PWC Specifications</vt:lpstr>
      <vt:lpstr>New PWC</vt:lpstr>
      <vt:lpstr>SFPM - Specifications</vt:lpstr>
      <vt:lpstr>Epoxy Block test</vt:lpstr>
      <vt:lpstr>MCP-PMT specifications</vt:lpstr>
      <vt:lpstr>Electronics</vt:lpstr>
      <vt:lpstr>SWIC/PWC/Fiber Profiles</vt:lpstr>
      <vt:lpstr>SWIC/PWC/Fiber Profiles - 2</vt:lpstr>
      <vt:lpstr>Recommandations and Conclusion</vt:lpstr>
      <vt:lpstr>References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Profile Monitor Instrumentation in the Fermilab M-Test    Beam</dc:title>
  <dc:creator>Gianni Tassotto</dc:creator>
  <cp:lastModifiedBy>Brian E. Drendel x6572 09990N</cp:lastModifiedBy>
  <cp:revision>390</cp:revision>
  <cp:lastPrinted>2014-12-13T22:58:47Z</cp:lastPrinted>
  <dcterms:created xsi:type="dcterms:W3CDTF">2011-05-09T15:00:26Z</dcterms:created>
  <dcterms:modified xsi:type="dcterms:W3CDTF">2014-12-14T20:12:26Z</dcterms:modified>
</cp:coreProperties>
</file>