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7" r:id="rId2"/>
    <p:sldId id="318" r:id="rId3"/>
    <p:sldId id="350" r:id="rId4"/>
    <p:sldId id="352" r:id="rId5"/>
    <p:sldId id="369" r:id="rId6"/>
    <p:sldId id="370" r:id="rId7"/>
    <p:sldId id="371" r:id="rId8"/>
    <p:sldId id="372" r:id="rId9"/>
    <p:sldId id="373" r:id="rId10"/>
    <p:sldId id="331" r:id="rId11"/>
    <p:sldId id="319" r:id="rId12"/>
    <p:sldId id="341" r:id="rId13"/>
    <p:sldId id="355" r:id="rId14"/>
    <p:sldId id="342" r:id="rId15"/>
    <p:sldId id="354" r:id="rId16"/>
    <p:sldId id="353" r:id="rId17"/>
    <p:sldId id="349" r:id="rId18"/>
    <p:sldId id="374" r:id="rId19"/>
    <p:sldId id="357" r:id="rId20"/>
    <p:sldId id="356" r:id="rId21"/>
    <p:sldId id="361" r:id="rId22"/>
    <p:sldId id="358" r:id="rId23"/>
    <p:sldId id="359" r:id="rId24"/>
    <p:sldId id="288" r:id="rId25"/>
    <p:sldId id="364" r:id="rId26"/>
    <p:sldId id="365" r:id="rId27"/>
    <p:sldId id="366" r:id="rId28"/>
    <p:sldId id="367" r:id="rId29"/>
    <p:sldId id="360" r:id="rId30"/>
    <p:sldId id="323" r:id="rId3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2E2"/>
    <a:srgbClr val="1B8F0D"/>
    <a:srgbClr val="FFA607"/>
    <a:srgbClr val="E39306"/>
    <a:srgbClr val="33B2FE"/>
    <a:srgbClr val="65A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7" autoAdjust="0"/>
    <p:restoredTop sz="95992" autoAdjust="0"/>
  </p:normalViewPr>
  <p:slideViewPr>
    <p:cSldViewPr snapToGrid="0">
      <p:cViewPr>
        <p:scale>
          <a:sx n="100" d="100"/>
          <a:sy n="100" d="100"/>
        </p:scale>
        <p:origin x="-10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B9B82-8416-2643-90A2-8E4A6B59FC70}" type="datetime1">
              <a:rPr lang="it-IT" smtClean="0"/>
              <a:pPr/>
              <a:t>12/15/14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42EF5-A404-C14C-8877-233FD0389DA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89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85EC2-4AD3-1C46-B3F7-54AAE474A6B6}" type="datetime1">
              <a:rPr lang="it-IT" smtClean="0"/>
              <a:pPr/>
              <a:t>12/15/14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0DC7E-799B-C845-989E-DC6806F4D98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654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0DC7E-799B-C845-989E-DC6806F4D98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Nuclear Science Symposium and Medical Imaging  Conference,       Anaheim 29 Oct. 03 Nov 2012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59ED-D343-074D-835C-711FCD813972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gif"/><Relationship Id="rId5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11" y="2078629"/>
            <a:ext cx="7772400" cy="1470025"/>
          </a:xfrm>
          <a:solidFill>
            <a:schemeClr val="bg1">
              <a:lumMod val="75000"/>
              <a:alpha val="52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Ideas for a </a:t>
            </a:r>
            <a:r>
              <a:rPr lang="en-US" sz="3200" b="1" i="1" dirty="0" err="1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Muon</a:t>
            </a:r>
            <a:r>
              <a:rPr lang="en-US" sz="3200" b="1" i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Beam Monitor  </a:t>
            </a:r>
            <a:endParaRPr lang="en-US" sz="3200" b="1" i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6930" y="5241359"/>
            <a:ext cx="31434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W.Baldini</a:t>
            </a:r>
            <a:r>
              <a:rPr lang="en-US" sz="2400" b="1" dirty="0" smtClean="0"/>
              <a:t>, M. </a:t>
            </a:r>
            <a:r>
              <a:rPr lang="en-US" sz="2400" b="1" dirty="0" err="1" smtClean="0"/>
              <a:t>Fiorini</a:t>
            </a:r>
            <a:r>
              <a:rPr lang="en-US" sz="2400" b="1" dirty="0" smtClean="0"/>
              <a:t>  </a:t>
            </a:r>
          </a:p>
          <a:p>
            <a:pPr algn="ctr"/>
            <a:r>
              <a:rPr lang="en-US" sz="2000" b="1" dirty="0" smtClean="0"/>
              <a:t>Ferrara University and INFN </a:t>
            </a:r>
          </a:p>
          <a:p>
            <a:pPr algn="ctr"/>
            <a:endParaRPr lang="en-US" sz="2000" b="1" dirty="0"/>
          </a:p>
        </p:txBody>
      </p:sp>
      <p:pic>
        <p:nvPicPr>
          <p:cNvPr id="5" name="Picture 4" descr="INFN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890" y="5858934"/>
            <a:ext cx="1002176" cy="9821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9" name="Straight Connector 8"/>
          <p:cNvCxnSpPr/>
          <p:nvPr/>
        </p:nvCxnSpPr>
        <p:spPr>
          <a:xfrm rot="16200000" flipH="1">
            <a:off x="6054460" y="2667793"/>
            <a:ext cx="4842141" cy="16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220138" y="6112936"/>
            <a:ext cx="7213598" cy="338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_Università_degli_Studi_di_Ferrar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28" y="5164665"/>
            <a:ext cx="1080271" cy="9918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16" y="2304438"/>
            <a:ext cx="8229600" cy="114300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SuperB</a:t>
            </a: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Muon</a:t>
            </a: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Detector </a:t>
            </a:r>
            <a:endParaRPr lang="en-US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F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31" y="779189"/>
            <a:ext cx="4684070" cy="322504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228600" y="533400"/>
            <a:ext cx="4207933" cy="614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pPr>
              <a:buSzPct val="100000"/>
              <a:buFont typeface="Wingdings" charset="2"/>
              <a:buChar char="q"/>
            </a:pPr>
            <a:r>
              <a:rPr lang="en-US" dirty="0"/>
              <a:t>  </a:t>
            </a:r>
            <a:r>
              <a:rPr lang="en-US" sz="1700" dirty="0">
                <a:latin typeface="Arial"/>
                <a:cs typeface="Arial"/>
              </a:rPr>
              <a:t>Part of the </a:t>
            </a:r>
            <a:r>
              <a:rPr lang="en-US" sz="1700" dirty="0" err="1" smtClean="0">
                <a:latin typeface="Arial"/>
                <a:cs typeface="Arial"/>
              </a:rPr>
              <a:t>SuperB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apparatus is the </a:t>
            </a:r>
            <a:r>
              <a:rPr lang="en-US" sz="1700" b="1" dirty="0">
                <a:solidFill>
                  <a:srgbClr val="660066"/>
                </a:solidFill>
                <a:latin typeface="Arial"/>
                <a:cs typeface="Arial"/>
              </a:rPr>
              <a:t>Instrumented Flux </a:t>
            </a:r>
            <a:r>
              <a:rPr lang="en-US" sz="1700" b="1" dirty="0" smtClean="0">
                <a:solidFill>
                  <a:srgbClr val="660066"/>
                </a:solidFill>
                <a:latin typeface="Arial"/>
                <a:cs typeface="Arial"/>
              </a:rPr>
              <a:t>Return (IFR)</a:t>
            </a:r>
            <a:r>
              <a:rPr lang="en-US" sz="1700" dirty="0" smtClean="0">
                <a:latin typeface="Arial"/>
                <a:cs typeface="Arial"/>
              </a:rPr>
              <a:t>: the outer most detector for the identification of  </a:t>
            </a:r>
            <a:r>
              <a:rPr lang="en-US" sz="1700" b="1" dirty="0" err="1">
                <a:solidFill>
                  <a:srgbClr val="660066"/>
                </a:solidFill>
                <a:latin typeface="Arial"/>
                <a:cs typeface="Arial"/>
              </a:rPr>
              <a:t>muons</a:t>
            </a:r>
            <a:r>
              <a:rPr lang="en-US" sz="1700" dirty="0">
                <a:latin typeface="Arial"/>
                <a:cs typeface="Arial"/>
              </a:rPr>
              <a:t>  and </a:t>
            </a:r>
            <a:r>
              <a:rPr lang="en-US" sz="1700" b="1" dirty="0">
                <a:solidFill>
                  <a:srgbClr val="660066"/>
                </a:solidFill>
                <a:latin typeface="Arial"/>
                <a:cs typeface="Arial"/>
              </a:rPr>
              <a:t>neutral hadrons</a:t>
            </a:r>
          </a:p>
          <a:p>
            <a:pPr>
              <a:buSzPct val="100000"/>
            </a:pPr>
            <a:endParaRPr lang="en-US" sz="1700" dirty="0">
              <a:latin typeface="Arial"/>
              <a:cs typeface="Arial"/>
            </a:endParaRPr>
          </a:p>
          <a:p>
            <a:pPr>
              <a:buSzPct val="100000"/>
              <a:buFont typeface="Wingdings" charset="2"/>
              <a:buChar char="q"/>
            </a:pPr>
            <a:r>
              <a:rPr lang="en-US" sz="1700" dirty="0">
                <a:latin typeface="Arial"/>
                <a:cs typeface="Arial"/>
              </a:rPr>
              <a:t> Superconducting </a:t>
            </a:r>
            <a:r>
              <a:rPr lang="en-US" sz="1700" b="1" dirty="0">
                <a:solidFill>
                  <a:srgbClr val="660066"/>
                </a:solidFill>
                <a:latin typeface="Arial"/>
                <a:cs typeface="Arial"/>
              </a:rPr>
              <a:t>solenoid  iron yoke instrumented with fast </a:t>
            </a:r>
            <a:r>
              <a:rPr lang="en-US" sz="1700" b="1" dirty="0" err="1">
                <a:solidFill>
                  <a:srgbClr val="660066"/>
                </a:solidFill>
                <a:latin typeface="Arial"/>
                <a:cs typeface="Arial"/>
              </a:rPr>
              <a:t>scintillators</a:t>
            </a:r>
            <a:r>
              <a:rPr lang="en-US" sz="17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to cope with high flux </a:t>
            </a:r>
            <a:r>
              <a:rPr lang="en-US" sz="1700" dirty="0" smtClean="0">
                <a:latin typeface="Arial"/>
                <a:cs typeface="Arial"/>
              </a:rPr>
              <a:t>of particles (~ few 100 Hz/cm</a:t>
            </a:r>
            <a:r>
              <a:rPr lang="en-US" sz="1700" baseline="30000" dirty="0" smtClean="0">
                <a:latin typeface="Arial"/>
                <a:cs typeface="Arial"/>
              </a:rPr>
              <a:t>2</a:t>
            </a:r>
            <a:r>
              <a:rPr lang="en-US" sz="1700" dirty="0" smtClean="0">
                <a:latin typeface="Arial"/>
                <a:cs typeface="Arial"/>
              </a:rPr>
              <a:t>)</a:t>
            </a:r>
          </a:p>
          <a:p>
            <a:pPr>
              <a:buSzPct val="100000"/>
              <a:buFont typeface="Wingdings" charset="2"/>
              <a:buChar char="q"/>
            </a:pPr>
            <a:endParaRPr lang="en-US" sz="1700" dirty="0" smtClean="0">
              <a:latin typeface="Arial"/>
              <a:cs typeface="Arial"/>
            </a:endParaRPr>
          </a:p>
          <a:p>
            <a:pPr>
              <a:buSzPct val="100000"/>
              <a:buFont typeface="Wingdings" charset="2"/>
              <a:buChar char="q"/>
            </a:pPr>
            <a:r>
              <a:rPr lang="en-US" sz="1700" dirty="0" smtClean="0">
                <a:latin typeface="Arial"/>
                <a:cs typeface="Arial"/>
              </a:rPr>
              <a:t> It is composed by a Central </a:t>
            </a:r>
            <a:r>
              <a:rPr lang="en-US" sz="17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700" b="1" dirty="0" smtClean="0">
                <a:solidFill>
                  <a:srgbClr val="660066"/>
                </a:solidFill>
                <a:latin typeface="Arial"/>
                <a:cs typeface="Arial"/>
              </a:rPr>
              <a:t>Barrel </a:t>
            </a:r>
            <a:r>
              <a:rPr lang="en-US" sz="1700" dirty="0" smtClean="0">
                <a:latin typeface="Arial"/>
                <a:cs typeface="Arial"/>
              </a:rPr>
              <a:t>and two movable</a:t>
            </a:r>
            <a:r>
              <a:rPr lang="en-US" sz="17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700" b="1" dirty="0" err="1" smtClean="0">
                <a:solidFill>
                  <a:srgbClr val="660066"/>
                </a:solidFill>
                <a:latin typeface="Arial"/>
                <a:cs typeface="Arial"/>
              </a:rPr>
              <a:t>Endcaps</a:t>
            </a:r>
            <a:r>
              <a:rPr lang="en-US" sz="1700" dirty="0" smtClean="0">
                <a:solidFill>
                  <a:srgbClr val="660066"/>
                </a:solidFill>
                <a:latin typeface="Arial"/>
                <a:cs typeface="Arial"/>
              </a:rPr>
              <a:t>        </a:t>
            </a:r>
            <a:endParaRPr lang="en-US" sz="1700" dirty="0">
              <a:solidFill>
                <a:srgbClr val="660066"/>
              </a:solidFill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     </a:t>
            </a:r>
          </a:p>
          <a:p>
            <a:pPr>
              <a:buFont typeface="Wingdings" charset="2"/>
              <a:buChar char="q"/>
            </a:pPr>
            <a:r>
              <a:rPr lang="en-US" sz="1700" dirty="0" smtClean="0">
                <a:latin typeface="Arial"/>
                <a:cs typeface="Arial"/>
              </a:rPr>
              <a:t> Each part consists of </a:t>
            </a:r>
            <a:r>
              <a:rPr lang="en-US" sz="1700" b="1" dirty="0" smtClean="0">
                <a:solidFill>
                  <a:srgbClr val="660066"/>
                </a:solidFill>
                <a:latin typeface="Arial"/>
                <a:cs typeface="Arial"/>
              </a:rPr>
              <a:t>92cm </a:t>
            </a:r>
            <a:r>
              <a:rPr lang="en-US" sz="1700" b="1" dirty="0">
                <a:solidFill>
                  <a:srgbClr val="660066"/>
                </a:solidFill>
                <a:latin typeface="Arial"/>
                <a:cs typeface="Arial"/>
              </a:rPr>
              <a:t>of Iron </a:t>
            </a:r>
            <a:r>
              <a:rPr lang="en-US" sz="1700" dirty="0">
                <a:latin typeface="Arial"/>
                <a:cs typeface="Arial"/>
              </a:rPr>
              <a:t>interleaved by </a:t>
            </a:r>
            <a:r>
              <a:rPr lang="en-US" sz="1700" b="1" dirty="0">
                <a:solidFill>
                  <a:srgbClr val="660066"/>
                </a:solidFill>
                <a:latin typeface="Arial"/>
                <a:cs typeface="Arial"/>
              </a:rPr>
              <a:t>9 active  layers</a:t>
            </a:r>
            <a:r>
              <a:rPr lang="en-US" sz="17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of segmented </a:t>
            </a:r>
            <a:r>
              <a:rPr lang="en-US" sz="1700" dirty="0" err="1" smtClean="0">
                <a:solidFill>
                  <a:srgbClr val="000000"/>
                </a:solidFill>
                <a:latin typeface="Arial"/>
                <a:cs typeface="Arial"/>
              </a:rPr>
              <a:t>scintillator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     </a:t>
            </a:r>
            <a:endParaRPr lang="en-US" sz="17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700" dirty="0">
              <a:latin typeface="Arial"/>
              <a:cs typeface="Arial"/>
            </a:endParaRPr>
          </a:p>
          <a:p>
            <a:pPr>
              <a:buFont typeface="Wingdings" charset="2"/>
              <a:buChar char="q"/>
            </a:pPr>
            <a:r>
              <a:rPr lang="en-US" sz="1700" dirty="0" smtClean="0">
                <a:latin typeface="Arial"/>
                <a:cs typeface="Arial"/>
              </a:rPr>
              <a:t> 5/10cm </a:t>
            </a:r>
            <a:r>
              <a:rPr lang="en-US" sz="1700" dirty="0" err="1">
                <a:latin typeface="Arial"/>
                <a:cs typeface="Arial"/>
              </a:rPr>
              <a:t>scintillator</a:t>
            </a:r>
            <a:r>
              <a:rPr lang="en-US" sz="1700" dirty="0">
                <a:latin typeface="Arial"/>
                <a:cs typeface="Arial"/>
              </a:rPr>
              <a:t> bars readout through </a:t>
            </a:r>
            <a:r>
              <a:rPr lang="en-US" sz="1700" dirty="0">
                <a:solidFill>
                  <a:srgbClr val="660066"/>
                </a:solidFill>
                <a:latin typeface="Arial"/>
                <a:cs typeface="Arial"/>
              </a:rPr>
              <a:t>3 </a:t>
            </a:r>
            <a:r>
              <a:rPr lang="en-US" sz="1700" b="1" dirty="0" smtClean="0">
                <a:solidFill>
                  <a:srgbClr val="660066"/>
                </a:solidFill>
                <a:latin typeface="Arial"/>
                <a:cs typeface="Arial"/>
              </a:rPr>
              <a:t>Wave Length Shifter </a:t>
            </a:r>
            <a:r>
              <a:rPr lang="en-US" sz="1700" b="1" dirty="0">
                <a:solidFill>
                  <a:srgbClr val="660066"/>
                </a:solidFill>
                <a:latin typeface="Arial"/>
                <a:cs typeface="Arial"/>
              </a:rPr>
              <a:t>fibers</a:t>
            </a:r>
            <a:r>
              <a:rPr lang="en-US" sz="1700" b="1" dirty="0" smtClean="0">
                <a:solidFill>
                  <a:srgbClr val="660066"/>
                </a:solidFill>
                <a:latin typeface="Arial"/>
                <a:cs typeface="Arial"/>
              </a:rPr>
              <a:t> (WLS) </a:t>
            </a:r>
            <a:r>
              <a:rPr lang="en-US" sz="1700" dirty="0" smtClean="0">
                <a:latin typeface="Arial"/>
                <a:cs typeface="Arial"/>
              </a:rPr>
              <a:t>and </a:t>
            </a:r>
            <a:r>
              <a:rPr lang="en-US" sz="1700" b="1" dirty="0">
                <a:solidFill>
                  <a:srgbClr val="660066"/>
                </a:solidFill>
                <a:latin typeface="Arial"/>
                <a:cs typeface="Arial"/>
              </a:rPr>
              <a:t>Silicon Photo-Multipliers </a:t>
            </a:r>
            <a:r>
              <a:rPr lang="en-US" sz="1700" b="1" dirty="0">
                <a:solidFill>
                  <a:srgbClr val="660066"/>
                </a:solidFill>
              </a:rPr>
              <a:t>(</a:t>
            </a:r>
            <a:r>
              <a:rPr lang="en-US" sz="1700" b="1" dirty="0" err="1">
                <a:solidFill>
                  <a:srgbClr val="660066"/>
                </a:solidFill>
              </a:rPr>
              <a:t>SiPM</a:t>
            </a:r>
            <a:r>
              <a:rPr lang="en-US" sz="1700" b="1" dirty="0">
                <a:solidFill>
                  <a:srgbClr val="660066"/>
                </a:solidFill>
              </a:rPr>
              <a:t>) </a:t>
            </a:r>
            <a:endParaRPr lang="en-US" sz="1700" b="1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q"/>
            </a:pPr>
            <a:endParaRPr lang="en-US" sz="17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23327" y="3695942"/>
            <a:ext cx="2569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The Instrumented Flux Return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8017" y="1842246"/>
            <a:ext cx="555602" cy="304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7" idx="2"/>
          </p:cNvCxnSpPr>
          <p:nvPr/>
        </p:nvCxnSpPr>
        <p:spPr>
          <a:xfrm rot="5400000">
            <a:off x="5343021" y="2914967"/>
            <a:ext cx="2230719" cy="6948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1405448" y="-218415"/>
            <a:ext cx="64008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SuperB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Muon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Detector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2" name="Picture 21" descr="newfig_9lay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82" y="4276365"/>
            <a:ext cx="3855571" cy="19933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7649" y="1240118"/>
            <a:ext cx="74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Barrel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611558" y="2137480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Backward  </a:t>
            </a:r>
            <a:r>
              <a:rPr lang="en-US" sz="1400" dirty="0" err="1" smtClean="0"/>
              <a:t>Endcap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579037" y="5232398"/>
            <a:ext cx="3193715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Scintillator</a:t>
            </a:r>
            <a:r>
              <a:rPr lang="en-US" b="1" dirty="0" smtClean="0"/>
              <a:t> – Iron segmentation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 rot="3864164">
            <a:off x="7758663" y="1468116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 </a:t>
            </a:r>
            <a:r>
              <a:rPr lang="en-US" sz="1400" dirty="0" err="1" smtClean="0"/>
              <a:t>Endcap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318000" y="4995333"/>
            <a:ext cx="1718235" cy="24901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88127" y="4593917"/>
            <a:ext cx="90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Particle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228600" y="533400"/>
            <a:ext cx="5583518" cy="393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pPr>
              <a:buSzPct val="100000"/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  <a:cs typeface="Arial"/>
              </a:rPr>
              <a:t>The active modules are the assembly of </a:t>
            </a:r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two layers of orthogonal </a:t>
            </a:r>
            <a:r>
              <a:rPr lang="en-US" b="1" dirty="0" err="1" smtClean="0">
                <a:solidFill>
                  <a:srgbClr val="660066"/>
                </a:solidFill>
                <a:latin typeface="Arial"/>
                <a:cs typeface="Arial"/>
              </a:rPr>
              <a:t>scintillator</a:t>
            </a:r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 bars: </a:t>
            </a:r>
          </a:p>
          <a:p>
            <a:pPr lvl="1">
              <a:buSzPct val="100000"/>
              <a:buFont typeface="Wingdings" charset="2"/>
              <a:buChar char="q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5 cm bars in each direction for the </a:t>
            </a:r>
            <a:r>
              <a:rPr lang="en-US" sz="1600" dirty="0" err="1" smtClean="0">
                <a:latin typeface="Arial"/>
                <a:cs typeface="Arial"/>
              </a:rPr>
              <a:t>Endcaps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 lvl="1">
              <a:buSzPct val="100000"/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 10cm bars in the transverse direction for the Barrel </a:t>
            </a:r>
          </a:p>
          <a:p>
            <a:pPr>
              <a:buSzPct val="100000"/>
            </a:pPr>
            <a:endParaRPr lang="en-US" dirty="0" smtClean="0">
              <a:latin typeface="Arial"/>
              <a:cs typeface="Arial"/>
            </a:endParaRPr>
          </a:p>
          <a:p>
            <a:pPr>
              <a:buSzPct val="100000"/>
              <a:buFont typeface="Wingdings" charset="2"/>
              <a:buChar char="q"/>
            </a:pPr>
            <a:r>
              <a:rPr lang="en-US" dirty="0" smtClean="0">
                <a:latin typeface="Arial"/>
                <a:cs typeface="Arial"/>
              </a:rPr>
              <a:t> Each </a:t>
            </a:r>
            <a:r>
              <a:rPr lang="en-US" dirty="0" err="1" smtClean="0">
                <a:latin typeface="Arial"/>
                <a:cs typeface="Arial"/>
              </a:rPr>
              <a:t>scintillator</a:t>
            </a:r>
            <a:r>
              <a:rPr lang="en-US" dirty="0" smtClean="0">
                <a:latin typeface="Arial"/>
                <a:cs typeface="Arial"/>
              </a:rPr>
              <a:t> bar is readout through </a:t>
            </a:r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3 Wave Length Shifting Fibers</a:t>
            </a:r>
            <a:r>
              <a:rPr lang="en-US" dirty="0" smtClean="0">
                <a:latin typeface="Arial"/>
                <a:cs typeface="Arial"/>
              </a:rPr>
              <a:t> housed into surface grooves  </a:t>
            </a:r>
            <a:endParaRPr lang="en-US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>
              <a:buSzPct val="100000"/>
            </a:pPr>
            <a:endParaRPr lang="en-US" dirty="0" smtClean="0">
              <a:latin typeface="Arial"/>
              <a:cs typeface="Arial"/>
            </a:endParaRPr>
          </a:p>
          <a:p>
            <a:pPr>
              <a:buSzPct val="100000"/>
              <a:buFont typeface="Wingdings" charset="2"/>
              <a:buChar char="q"/>
            </a:pPr>
            <a:r>
              <a:rPr lang="en-US" dirty="0" smtClean="0">
                <a:latin typeface="Arial"/>
                <a:cs typeface="Arial"/>
              </a:rPr>
              <a:t> The three fibers bring the light signal to a </a:t>
            </a:r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custom shaped Silicon Photo Multiplier</a:t>
            </a:r>
            <a:endParaRPr lang="en-US" dirty="0" smtClean="0">
              <a:latin typeface="Arial"/>
              <a:cs typeface="Arial"/>
            </a:endParaRPr>
          </a:p>
          <a:p>
            <a:pPr>
              <a:buSzPct val="100000"/>
              <a:buFont typeface="Wingdings" charset="2"/>
              <a:buChar char="q"/>
            </a:pPr>
            <a:endParaRPr lang="en-US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>
              <a:buSzPct val="100000"/>
              <a:buFont typeface="Wingdings" charset="2"/>
              <a:buChar char="q"/>
            </a:pPr>
            <a:r>
              <a:rPr lang="en-US" dirty="0" smtClean="0">
                <a:latin typeface="Arial"/>
                <a:cs typeface="Arial"/>
              </a:rPr>
              <a:t> Each bar is </a:t>
            </a:r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Digitally readout </a:t>
            </a:r>
            <a:r>
              <a:rPr lang="en-US" dirty="0" smtClean="0">
                <a:latin typeface="Arial"/>
                <a:cs typeface="Arial"/>
              </a:rPr>
              <a:t>through custom made Front End electronics </a:t>
            </a:r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  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13" name="Picture 12" descr="sipm-fib-coupl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76800"/>
            <a:ext cx="2838106" cy="197484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09600" y="5486400"/>
            <a:ext cx="11849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Scintillator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5093" y="4920734"/>
            <a:ext cx="11721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WLS fibers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4400" y="6019800"/>
            <a:ext cx="6603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SiPM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8" idx="3"/>
          </p:cNvCxnSpPr>
          <p:nvPr/>
        </p:nvCxnSpPr>
        <p:spPr>
          <a:xfrm>
            <a:off x="1807209" y="5105400"/>
            <a:ext cx="124079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3"/>
          </p:cNvCxnSpPr>
          <p:nvPr/>
        </p:nvCxnSpPr>
        <p:spPr>
          <a:xfrm flipV="1">
            <a:off x="1794540" y="5487988"/>
            <a:ext cx="872460" cy="1830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3"/>
          </p:cNvCxnSpPr>
          <p:nvPr/>
        </p:nvCxnSpPr>
        <p:spPr>
          <a:xfrm flipV="1">
            <a:off x="1574707" y="5486400"/>
            <a:ext cx="1930493" cy="718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457200" y="-21841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 IFR Readout Technique  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" name="Picture 19" descr="pizza-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13" y="811022"/>
            <a:ext cx="3257178" cy="244401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4" name="Picture 23" descr="modlayou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315" y="3481892"/>
            <a:ext cx="3282647" cy="247963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7620000" y="4646706"/>
            <a:ext cx="1165412" cy="11205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25" idx="1"/>
          </p:cNvCxnSpPr>
          <p:nvPr/>
        </p:nvCxnSpPr>
        <p:spPr>
          <a:xfrm rot="10800000" flipV="1">
            <a:off x="4751294" y="5207000"/>
            <a:ext cx="2868706" cy="1568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06122010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7375"/>
            <a:ext cx="3309938" cy="24860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5" descr="P1040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38375"/>
            <a:ext cx="2590800" cy="1985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9" descr="P1040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76200"/>
            <a:ext cx="3957637" cy="2667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8" descr="P10401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775"/>
            <a:ext cx="3614738" cy="24098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8" descr="DSCN11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76200"/>
            <a:ext cx="2876550" cy="215741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10" descr="3011201003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81500"/>
            <a:ext cx="2957513" cy="23241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13" descr="251120100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038600"/>
            <a:ext cx="3568700" cy="24050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14" descr="P104028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4114800"/>
            <a:ext cx="3568700" cy="2438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TextBox 15"/>
          <p:cNvSpPr txBox="1">
            <a:spLocks noChangeArrowheads="1"/>
          </p:cNvSpPr>
          <p:nvPr/>
        </p:nvSpPr>
        <p:spPr bwMode="auto">
          <a:xfrm>
            <a:off x="4306888" y="4114800"/>
            <a:ext cx="1179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chemeClr val="bg1"/>
                </a:solidFill>
                <a:cs typeface="Arial" charset="0"/>
              </a:rPr>
              <a:t>The FBTF  </a:t>
            </a:r>
          </a:p>
        </p:txBody>
      </p:sp>
      <p:sp>
        <p:nvSpPr>
          <p:cNvPr id="26635" name="TextBox 16"/>
          <p:cNvSpPr txBox="1">
            <a:spLocks noChangeArrowheads="1"/>
          </p:cNvSpPr>
          <p:nvPr/>
        </p:nvSpPr>
        <p:spPr bwMode="auto">
          <a:xfrm>
            <a:off x="7620000" y="4292600"/>
            <a:ext cx="1487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FFFFFF"/>
                </a:solidFill>
                <a:cs typeface="Arial" charset="0"/>
              </a:rPr>
              <a:t>The </a:t>
            </a:r>
            <a:r>
              <a:rPr lang="ja-JP" altLang="en-US" sz="1600" b="1" i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en-US" sz="1600" b="1" i="1">
                <a:solidFill>
                  <a:srgbClr val="FFFFFF"/>
                </a:solidFill>
                <a:cs typeface="Arial" charset="0"/>
              </a:rPr>
              <a:t>SuperB </a:t>
            </a:r>
          </a:p>
          <a:p>
            <a:pPr eaLnBrk="1" hangingPunct="1"/>
            <a:r>
              <a:rPr lang="en-US" sz="1600" b="1" i="1">
                <a:solidFill>
                  <a:srgbClr val="FFFFFF"/>
                </a:solidFill>
                <a:cs typeface="Arial" charset="0"/>
              </a:rPr>
              <a:t>group</a:t>
            </a:r>
            <a:r>
              <a:rPr lang="ja-JP" altLang="en-US" sz="1600" b="1" i="1">
                <a:solidFill>
                  <a:srgbClr val="FFFFFF"/>
                </a:solidFill>
                <a:cs typeface="Arial" charset="0"/>
              </a:rPr>
              <a:t>”</a:t>
            </a:r>
            <a:endParaRPr lang="en-US" sz="1600" b="1" i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636" name="TextBox 16"/>
          <p:cNvSpPr txBox="1">
            <a:spLocks noChangeArrowheads="1"/>
          </p:cNvSpPr>
          <p:nvPr/>
        </p:nvSpPr>
        <p:spPr bwMode="auto">
          <a:xfrm>
            <a:off x="7534275" y="6553200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i="1">
                <a:cs typeface="Arial" charset="0"/>
              </a:rPr>
              <a:t>Photos by R.Malaguti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590800"/>
            <a:ext cx="4267200" cy="1557338"/>
          </a:xfrm>
          <a:solidFill>
            <a:schemeClr val="accent6">
              <a:lumMod val="40000"/>
              <a:lumOff val="60000"/>
              <a:alpha val="62000"/>
            </a:schemeClr>
          </a:solidFill>
          <a:ln w="38100"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000090"/>
                </a:solidFill>
                <a:latin typeface="Arial Black" charset="0"/>
                <a:ea typeface="ヒラギノ角ゴ Pro W3" charset="0"/>
                <a:cs typeface="Arial Black" charset="0"/>
              </a:rPr>
              <a:t>The beam test </a:t>
            </a:r>
            <a:br>
              <a:rPr lang="en-US" sz="3600" i="1">
                <a:solidFill>
                  <a:srgbClr val="000090"/>
                </a:solidFill>
                <a:latin typeface="Arial Black" charset="0"/>
                <a:ea typeface="ヒラギノ角ゴ Pro W3" charset="0"/>
                <a:cs typeface="Arial Black" charset="0"/>
              </a:rPr>
            </a:br>
            <a:r>
              <a:rPr lang="en-US" sz="3600" i="1">
                <a:solidFill>
                  <a:srgbClr val="000090"/>
                </a:solidFill>
                <a:latin typeface="Arial Black" charset="0"/>
                <a:ea typeface="ヒラギノ角ゴ Pro W3" charset="0"/>
                <a:cs typeface="Arial Black" charset="0"/>
              </a:rPr>
              <a:t>at Fermilab   </a:t>
            </a:r>
            <a:endParaRPr lang="it-IT" sz="3600" i="1">
              <a:solidFill>
                <a:srgbClr val="000090"/>
              </a:solidFill>
              <a:latin typeface="Arial Black" charset="0"/>
              <a:ea typeface="ヒラギノ角ゴ Pro W3" charset="0"/>
              <a:cs typeface="Arial Black" charset="0"/>
            </a:endParaRPr>
          </a:p>
        </p:txBody>
      </p:sp>
      <p:sp>
        <p:nvSpPr>
          <p:cNvPr id="26638" name="TextBox 11"/>
          <p:cNvSpPr txBox="1">
            <a:spLocks noChangeArrowheads="1"/>
          </p:cNvSpPr>
          <p:nvPr/>
        </p:nvSpPr>
        <p:spPr bwMode="auto">
          <a:xfrm>
            <a:off x="211138" y="6291263"/>
            <a:ext cx="321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b="1" i="1">
                <a:cs typeface="Arial" charset="0"/>
              </a:rPr>
              <a:t> The DAQ &amp; Trigger  </a:t>
            </a:r>
            <a:r>
              <a:rPr lang="ja-JP" altLang="en-US" sz="1600" b="1" i="1">
                <a:cs typeface="Arial" charset="0"/>
              </a:rPr>
              <a:t>“</a:t>
            </a:r>
            <a:r>
              <a:rPr lang="en-US" sz="1600" b="1" i="1">
                <a:cs typeface="Arial" charset="0"/>
              </a:rPr>
              <a:t>scheme</a:t>
            </a:r>
            <a:r>
              <a:rPr lang="ja-JP" altLang="en-US" sz="1600" b="1" i="1">
                <a:cs typeface="Arial" charset="0"/>
              </a:rPr>
              <a:t>”</a:t>
            </a:r>
            <a:endParaRPr lang="en-US" sz="1600" b="1" i="1">
              <a:cs typeface="Arial" charset="0"/>
            </a:endParaRPr>
          </a:p>
        </p:txBody>
      </p:sp>
      <p:sp>
        <p:nvSpPr>
          <p:cNvPr id="26639" name="TextBox 17"/>
          <p:cNvSpPr txBox="1">
            <a:spLocks noChangeArrowheads="1"/>
          </p:cNvSpPr>
          <p:nvPr/>
        </p:nvSpPr>
        <p:spPr bwMode="auto">
          <a:xfrm>
            <a:off x="1498600" y="1001713"/>
            <a:ext cx="177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chemeClr val="bg1"/>
                </a:solidFill>
              </a:rPr>
              <a:t>The prototype </a:t>
            </a:r>
          </a:p>
        </p:txBody>
      </p:sp>
    </p:spTree>
    <p:extLst>
      <p:ext uri="{BB962C8B-B14F-4D97-AF65-F5344CB8AC3E}">
        <p14:creationId xmlns:p14="http://schemas.microsoft.com/office/powerpoint/2010/main" val="3160590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5483412" y="836697"/>
            <a:ext cx="3481297" cy="2554949"/>
            <a:chOff x="152400" y="1075274"/>
            <a:chExt cx="5105400" cy="4038600"/>
          </a:xfrm>
        </p:grpSpPr>
        <p:pic>
          <p:nvPicPr>
            <p:cNvPr id="24602" name="Picture 11" descr="assieme_explod"/>
            <p:cNvPicPr>
              <a:picLocks noChangeAspect="1" noChangeArrowheads="1"/>
            </p:cNvPicPr>
            <p:nvPr/>
          </p:nvPicPr>
          <p:blipFill>
            <a:blip r:embed="rId2"/>
            <a:srcRect l="20" t="15451" r="20" b="14636"/>
            <a:stretch>
              <a:fillRect/>
            </a:stretch>
          </p:blipFill>
          <p:spPr bwMode="auto">
            <a:xfrm>
              <a:off x="152400" y="1075274"/>
              <a:ext cx="5105400" cy="4038600"/>
            </a:xfrm>
            <a:prstGeom prst="rect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925187" y="2733830"/>
              <a:ext cx="1062582" cy="1088980"/>
              <a:chOff x="990600" y="4724400"/>
              <a:chExt cx="838200" cy="83899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5400000">
                <a:off x="765242" y="5334485"/>
                <a:ext cx="455676" cy="1365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1599768" y="4952239"/>
                <a:ext cx="457049" cy="1365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992398" y="4724397"/>
                <a:ext cx="836578" cy="382933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991033" y="5180073"/>
                <a:ext cx="836577" cy="381560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137818" y="3276600"/>
              <a:ext cx="1062582" cy="1088980"/>
              <a:chOff x="990600" y="4724400"/>
              <a:chExt cx="838200" cy="83899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5400000">
                <a:off x="764666" y="5334246"/>
                <a:ext cx="457048" cy="1364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1599878" y="4952686"/>
                <a:ext cx="457048" cy="1364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992508" y="4724844"/>
                <a:ext cx="836577" cy="381560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991142" y="5180520"/>
                <a:ext cx="836578" cy="381560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214982" y="2832734"/>
              <a:ext cx="1062582" cy="1088980"/>
              <a:chOff x="990600" y="4724400"/>
              <a:chExt cx="838200" cy="838994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5400000">
                <a:off x="763865" y="5334460"/>
                <a:ext cx="457049" cy="1364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1599078" y="4952900"/>
                <a:ext cx="457049" cy="1364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991707" y="4725058"/>
                <a:ext cx="836577" cy="381560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990342" y="5180734"/>
                <a:ext cx="836578" cy="381560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1504777" y="3030543"/>
              <a:ext cx="1062582" cy="1088980"/>
              <a:chOff x="990600" y="4724400"/>
              <a:chExt cx="838200" cy="83899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rot="5400000">
                <a:off x="765226" y="5335096"/>
                <a:ext cx="455676" cy="1364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1599752" y="4952850"/>
                <a:ext cx="457048" cy="1364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992381" y="4725008"/>
                <a:ext cx="836577" cy="382932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991016" y="5180684"/>
                <a:ext cx="836578" cy="381560"/>
              </a:xfrm>
              <a:prstGeom prst="line">
                <a:avLst/>
              </a:pr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07" name="TextBox 30"/>
            <p:cNvSpPr txBox="1">
              <a:spLocks noChangeArrowheads="1"/>
            </p:cNvSpPr>
            <p:nvPr/>
          </p:nvSpPr>
          <p:spPr bwMode="auto">
            <a:xfrm rot="1144600">
              <a:off x="349395" y="4038474"/>
              <a:ext cx="2184803" cy="579182"/>
            </a:xfrm>
            <a:prstGeom prst="rect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9 Active </a:t>
              </a:r>
              <a:r>
                <a:rPr lang="en-US" sz="1600" b="1" dirty="0">
                  <a:solidFill>
                    <a:srgbClr val="0000FF"/>
                  </a:solidFill>
                </a:rPr>
                <a:t>Layers   </a:t>
              </a:r>
            </a:p>
          </p:txBody>
        </p:sp>
      </p:grpSp>
      <p:sp>
        <p:nvSpPr>
          <p:cNvPr id="24583" name="Title 1"/>
          <p:cNvSpPr>
            <a:spLocks noGrp="1"/>
          </p:cNvSpPr>
          <p:nvPr>
            <p:ph type="title"/>
          </p:nvPr>
        </p:nvSpPr>
        <p:spPr>
          <a:xfrm>
            <a:off x="515937" y="-134467"/>
            <a:ext cx="8314297" cy="933824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2667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IFR Prototype:    </a:t>
            </a:r>
            <a:r>
              <a:rPr lang="en-US" sz="3556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Design and Construction   </a:t>
            </a:r>
          </a:p>
        </p:txBody>
      </p:sp>
      <p:sp>
        <p:nvSpPr>
          <p:cNvPr id="24587" name="TextBox 30"/>
          <p:cNvSpPr txBox="1">
            <a:spLocks noChangeArrowheads="1"/>
          </p:cNvSpPr>
          <p:nvPr/>
        </p:nvSpPr>
        <p:spPr bwMode="auto">
          <a:xfrm>
            <a:off x="239056" y="818311"/>
            <a:ext cx="5041900" cy="5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000" dirty="0"/>
              <a:t> </a:t>
            </a:r>
            <a:r>
              <a:rPr lang="en-US" sz="2000" dirty="0" smtClean="0"/>
              <a:t> Full depth prototype:  </a:t>
            </a:r>
            <a:r>
              <a:rPr lang="en-US" sz="2000" b="1" i="1" dirty="0" smtClean="0">
                <a:solidFill>
                  <a:srgbClr val="660066"/>
                </a:solidFill>
              </a:rPr>
              <a:t>60x60x92cm</a:t>
            </a:r>
            <a:r>
              <a:rPr lang="en-US" sz="2000" b="1" i="1" baseline="30000" dirty="0" smtClean="0">
                <a:solidFill>
                  <a:srgbClr val="660066"/>
                </a:solidFill>
              </a:rPr>
              <a:t>3</a:t>
            </a:r>
            <a:r>
              <a:rPr lang="en-US" sz="2000" b="1" i="1" dirty="0" smtClean="0">
                <a:solidFill>
                  <a:srgbClr val="800040"/>
                </a:solidFill>
              </a:rPr>
              <a:t> </a:t>
            </a:r>
            <a:r>
              <a:rPr lang="en-US" sz="2000" dirty="0" smtClean="0"/>
              <a:t>of Iron interleaved by </a:t>
            </a:r>
            <a:r>
              <a:rPr lang="en-US" sz="2000" b="1" dirty="0" smtClean="0">
                <a:solidFill>
                  <a:srgbClr val="660066"/>
                </a:solidFill>
              </a:rPr>
              <a:t>12 slots </a:t>
            </a:r>
            <a:r>
              <a:rPr lang="en-US" sz="2000" dirty="0" smtClean="0"/>
              <a:t>to house the active layers  </a:t>
            </a:r>
          </a:p>
          <a:p>
            <a:r>
              <a:rPr lang="en-US" sz="2000" dirty="0" smtClean="0"/>
              <a:t>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  </a:t>
            </a:r>
            <a:r>
              <a:rPr lang="en-US" sz="2000" b="1" dirty="0" smtClean="0">
                <a:solidFill>
                  <a:srgbClr val="660066"/>
                </a:solidFill>
              </a:rPr>
              <a:t>12 slots: </a:t>
            </a:r>
            <a:r>
              <a:rPr lang="en-US" sz="2000" dirty="0" smtClean="0"/>
              <a:t>Possibility to house </a:t>
            </a:r>
            <a:r>
              <a:rPr lang="en-US" sz="2000" dirty="0"/>
              <a:t>the</a:t>
            </a:r>
            <a:r>
              <a:rPr lang="en-US" sz="2000" b="1" dirty="0" smtClean="0">
                <a:solidFill>
                  <a:srgbClr val="660066"/>
                </a:solidFill>
              </a:rPr>
              <a:t> 9 active </a:t>
            </a:r>
            <a:r>
              <a:rPr lang="en-US" sz="2000" b="1" dirty="0">
                <a:solidFill>
                  <a:srgbClr val="660066"/>
                </a:solidFill>
              </a:rPr>
              <a:t>layers</a:t>
            </a:r>
            <a:r>
              <a:rPr lang="en-US" sz="2000" b="1" dirty="0" smtClean="0">
                <a:solidFill>
                  <a:srgbClr val="660066"/>
                </a:solidFill>
              </a:rPr>
              <a:t> in  </a:t>
            </a:r>
            <a:r>
              <a:rPr lang="en-US" sz="2000" b="1" dirty="0">
                <a:solidFill>
                  <a:srgbClr val="660066"/>
                </a:solidFill>
              </a:rPr>
              <a:t>different</a:t>
            </a:r>
            <a:r>
              <a:rPr lang="en-US" sz="2000" b="1" dirty="0" smtClean="0">
                <a:solidFill>
                  <a:srgbClr val="660066"/>
                </a:solidFill>
              </a:rPr>
              <a:t> positions</a:t>
            </a:r>
            <a:r>
              <a:rPr lang="en-US" sz="2000" dirty="0" smtClean="0"/>
              <a:t> to test different  iron-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> configurations</a:t>
            </a:r>
          </a:p>
          <a:p>
            <a:r>
              <a:rPr lang="en-US" sz="2000" dirty="0" smtClean="0"/>
              <a:t> 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 Possibility to test  another readout solution (TDC) and  to </a:t>
            </a:r>
            <a:r>
              <a:rPr lang="en-US" sz="2000" b="1" dirty="0" smtClean="0">
                <a:solidFill>
                  <a:srgbClr val="660066"/>
                </a:solidFill>
              </a:rPr>
              <a:t>compare different </a:t>
            </a:r>
            <a:r>
              <a:rPr lang="en-US" sz="2000" b="1" dirty="0" err="1" smtClean="0">
                <a:solidFill>
                  <a:srgbClr val="660066"/>
                </a:solidFill>
              </a:rPr>
              <a:t>SiPMs</a:t>
            </a:r>
            <a:r>
              <a:rPr lang="en-US" sz="2000" b="1" dirty="0" smtClean="0">
                <a:solidFill>
                  <a:srgbClr val="660066"/>
                </a:solidFill>
              </a:rPr>
              <a:t> and WLS fibers:   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 </a:t>
            </a:r>
            <a:endParaRPr lang="en-US" sz="2000" b="1" dirty="0">
              <a:solidFill>
                <a:srgbClr val="660066"/>
              </a:solidFill>
            </a:endParaRPr>
          </a:p>
          <a:p>
            <a:pPr lvl="1">
              <a:buFont typeface="Wingdings" charset="2"/>
              <a:buChar char="q"/>
            </a:pPr>
            <a:r>
              <a:rPr lang="en-US" sz="1600" dirty="0"/>
              <a:t>  </a:t>
            </a:r>
            <a:r>
              <a:rPr lang="en-US" sz="1600" b="1" i="1" dirty="0">
                <a:solidFill>
                  <a:srgbClr val="800040"/>
                </a:solidFill>
              </a:rPr>
              <a:t>4  Time Readout </a:t>
            </a:r>
            <a:r>
              <a:rPr lang="en-US" sz="1600" dirty="0"/>
              <a:t>(TDC-RO) “standard “</a:t>
            </a:r>
          </a:p>
          <a:p>
            <a:pPr lvl="1">
              <a:buFont typeface="Wingdings" charset="2"/>
              <a:buChar char="q"/>
            </a:pPr>
            <a:r>
              <a:rPr lang="en-US" sz="1600" dirty="0"/>
              <a:t>  </a:t>
            </a:r>
            <a:r>
              <a:rPr lang="en-US" sz="1600" b="1" i="1" dirty="0">
                <a:solidFill>
                  <a:srgbClr val="800040"/>
                </a:solidFill>
              </a:rPr>
              <a:t>4  Binary Readout </a:t>
            </a:r>
            <a:r>
              <a:rPr lang="en-US" sz="1600" dirty="0"/>
              <a:t>(</a:t>
            </a:r>
            <a:r>
              <a:rPr lang="en-US" sz="1600" dirty="0" err="1"/>
              <a:t>BiRo</a:t>
            </a:r>
            <a:r>
              <a:rPr lang="en-US" sz="1600" dirty="0"/>
              <a:t>) “standard”</a:t>
            </a:r>
          </a:p>
          <a:p>
            <a:pPr lvl="1">
              <a:buFont typeface="Wingdings" charset="2"/>
              <a:buChar char="q"/>
            </a:pPr>
            <a:r>
              <a:rPr lang="en-US" sz="1600" b="1" i="1" dirty="0">
                <a:solidFill>
                  <a:srgbClr val="800040"/>
                </a:solidFill>
              </a:rPr>
              <a:t>  4 special modules </a:t>
            </a:r>
            <a:r>
              <a:rPr lang="en-US" sz="1600" dirty="0"/>
              <a:t>to study different</a:t>
            </a:r>
            <a:r>
              <a:rPr lang="en-US" sz="1600" dirty="0" smtClean="0"/>
              <a:t>  fibers and  </a:t>
            </a:r>
            <a:r>
              <a:rPr lang="en-US" sz="1600" dirty="0" err="1"/>
              <a:t>SiPM</a:t>
            </a:r>
            <a:r>
              <a:rPr lang="en-US" sz="1600" dirty="0"/>
              <a:t> </a:t>
            </a:r>
            <a:r>
              <a:rPr lang="en-US" sz="1600" dirty="0" smtClean="0"/>
              <a:t>geometry</a:t>
            </a:r>
          </a:p>
          <a:p>
            <a:pPr lvl="1">
              <a:buFont typeface="Wingdings" charset="2"/>
              <a:buChar char="q"/>
            </a:pPr>
            <a:endParaRPr lang="en-US" sz="1600" dirty="0" smtClean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pic>
        <p:nvPicPr>
          <p:cNvPr id="49" name="Picture 48" descr="proto-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854" y="3720352"/>
            <a:ext cx="3496235" cy="233082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2" name="TextBox 51"/>
          <p:cNvSpPr txBox="1"/>
          <p:nvPr/>
        </p:nvSpPr>
        <p:spPr>
          <a:xfrm rot="1058332">
            <a:off x="7067180" y="1688356"/>
            <a:ext cx="55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Iron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a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9088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DSCN10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19075"/>
            <a:ext cx="41783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850900" y="228600"/>
            <a:ext cx="3154363" cy="584200"/>
          </a:xfrm>
          <a:prstGeom prst="rect">
            <a:avLst/>
          </a:prstGeom>
          <a:solidFill>
            <a:srgbClr val="0000FF">
              <a:alpha val="49019"/>
            </a:srgbClr>
          </a:solidFill>
          <a:ln w="38100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Labeling and collecting 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the fibers around the supports </a:t>
            </a:r>
          </a:p>
        </p:txBody>
      </p:sp>
      <p:grpSp>
        <p:nvGrpSpPr>
          <p:cNvPr id="25605" name="Group 7"/>
          <p:cNvGrpSpPr>
            <a:grpSpLocks/>
          </p:cNvGrpSpPr>
          <p:nvPr/>
        </p:nvGrpSpPr>
        <p:grpSpPr bwMode="auto">
          <a:xfrm>
            <a:off x="88900" y="3033713"/>
            <a:ext cx="4722813" cy="3581400"/>
            <a:chOff x="1872996" y="1388241"/>
            <a:chExt cx="5398008" cy="4047744"/>
          </a:xfrm>
        </p:grpSpPr>
        <p:pic>
          <p:nvPicPr>
            <p:cNvPr id="25614" name="Picture 5" descr="a-1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996" y="1388241"/>
              <a:ext cx="5398008" cy="4047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5" name="TextBox 6"/>
            <p:cNvSpPr txBox="1">
              <a:spLocks noChangeArrowheads="1"/>
            </p:cNvSpPr>
            <p:nvPr/>
          </p:nvSpPr>
          <p:spPr bwMode="auto">
            <a:xfrm>
              <a:off x="2147648" y="3376968"/>
              <a:ext cx="2398719" cy="660921"/>
            </a:xfrm>
            <a:prstGeom prst="rect">
              <a:avLst/>
            </a:prstGeom>
            <a:solidFill>
              <a:srgbClr val="0000FF">
                <a:alpha val="52156"/>
              </a:srgbClr>
            </a:solidFill>
            <a:ln w="38100">
              <a:solidFill>
                <a:srgbClr val="00009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FFFF"/>
                  </a:solidFill>
                </a:rPr>
                <a:t>Fill with optical glue </a:t>
              </a:r>
            </a:p>
            <a:p>
              <a:pPr eaLnBrk="1" hangingPunct="1"/>
              <a:r>
                <a:rPr lang="en-US" sz="1800">
                  <a:solidFill>
                    <a:srgbClr val="FFFFFF"/>
                  </a:solidFill>
                </a:rPr>
                <a:t>the embedded holes </a:t>
              </a:r>
            </a:p>
          </p:txBody>
        </p:sp>
      </p:grp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5976938" y="533400"/>
            <a:ext cx="3090862" cy="1477963"/>
          </a:xfrm>
          <a:prstGeom prst="rect">
            <a:avLst/>
          </a:prstGeom>
          <a:solidFill>
            <a:srgbClr val="0000FF">
              <a:alpha val="50980"/>
            </a:srgbClr>
          </a:solidFill>
          <a:ln w="3810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Fill the machined grooves 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with optical grease and cover it with stripes of reflecting aluminum (BiRo only)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6596856" y="2024857"/>
            <a:ext cx="1055687" cy="228600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08" name="Picture 12" descr="a-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3429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810250" y="3962400"/>
            <a:ext cx="2544763" cy="830263"/>
          </a:xfrm>
          <a:prstGeom prst="rect">
            <a:avLst/>
          </a:prstGeom>
          <a:solidFill>
            <a:srgbClr val="0000FF">
              <a:alpha val="50980"/>
            </a:srgbClr>
          </a:solidFill>
          <a:ln w="38100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Put double-side adhesive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to fix the second layer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(BiRo only) 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6282531" y="4834732"/>
            <a:ext cx="998537" cy="914400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5604" idx="2"/>
          </p:cNvCxnSpPr>
          <p:nvPr/>
        </p:nvCxnSpPr>
        <p:spPr>
          <a:xfrm rot="5400000">
            <a:off x="1505744" y="1288256"/>
            <a:ext cx="1397000" cy="446088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600200" y="4572000"/>
            <a:ext cx="1447800" cy="220663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3" name="TextBox 14"/>
          <p:cNvSpPr txBox="1">
            <a:spLocks noChangeArrowheads="1"/>
          </p:cNvSpPr>
          <p:nvPr/>
        </p:nvSpPr>
        <p:spPr bwMode="auto">
          <a:xfrm>
            <a:off x="2616200" y="2692400"/>
            <a:ext cx="3954463" cy="83026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000090"/>
                </a:solidFill>
              </a:rPr>
              <a:t>Various assembling steps </a:t>
            </a:r>
          </a:p>
          <a:p>
            <a:pPr eaLnBrk="1" hangingPunct="1"/>
            <a:r>
              <a:rPr lang="en-US" b="1" i="1" dirty="0">
                <a:solidFill>
                  <a:srgbClr val="000090"/>
                </a:solidFill>
              </a:rPr>
              <a:t>of the active layers   </a:t>
            </a:r>
          </a:p>
        </p:txBody>
      </p:sp>
    </p:spTree>
    <p:extLst>
      <p:ext uri="{BB962C8B-B14F-4D97-AF65-F5344CB8AC3E}">
        <p14:creationId xmlns:p14="http://schemas.microsoft.com/office/powerpoint/2010/main" val="2424079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8" descr="g2.png"/>
          <p:cNvPicPr>
            <a:picLocks noChangeAspect="1"/>
          </p:cNvPicPr>
          <p:nvPr/>
        </p:nvPicPr>
        <p:blipFill>
          <a:blip r:embed="rId2"/>
          <a:srcRect l="5882" t="29387" r="9804" b="16617"/>
          <a:stretch>
            <a:fillRect/>
          </a:stretch>
        </p:blipFill>
        <p:spPr bwMode="auto">
          <a:xfrm>
            <a:off x="0" y="0"/>
            <a:ext cx="36576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5" descr="g3.png"/>
          <p:cNvPicPr>
            <a:picLocks noChangeAspect="1"/>
          </p:cNvPicPr>
          <p:nvPr/>
        </p:nvPicPr>
        <p:blipFill>
          <a:blip r:embed="rId3"/>
          <a:srcRect r="8296"/>
          <a:stretch>
            <a:fillRect/>
          </a:stretch>
        </p:blipFill>
        <p:spPr bwMode="auto">
          <a:xfrm>
            <a:off x="5699125" y="3973513"/>
            <a:ext cx="33686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30"/>
          <p:cNvSpPr txBox="1">
            <a:spLocks noChangeArrowheads="1"/>
          </p:cNvSpPr>
          <p:nvPr/>
        </p:nvSpPr>
        <p:spPr bwMode="auto">
          <a:xfrm>
            <a:off x="76200" y="3833813"/>
            <a:ext cx="51657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  Active modules housed in light tightened boxes 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( Pizza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Box)</a:t>
            </a:r>
          </a:p>
          <a:p>
            <a:pPr lvl="1" defTabSz="457200">
              <a:buFont typeface="Arial" charset="0"/>
              <a:buChar char="•"/>
            </a:pPr>
            <a:r>
              <a:rPr lang="en-US" sz="1800" i="1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sz="1800" i="1" dirty="0">
                <a:solidFill>
                  <a:srgbClr val="0000FF"/>
                </a:solidFill>
                <a:latin typeface="Calibri" charset="0"/>
              </a:rPr>
              <a:t>4  Time Readout modules</a:t>
            </a:r>
            <a:endParaRPr lang="en-US" sz="1800" dirty="0">
              <a:solidFill>
                <a:srgbClr val="0000FF"/>
              </a:solidFill>
              <a:latin typeface="Calibri" charset="0"/>
            </a:endParaRPr>
          </a:p>
          <a:p>
            <a:pPr lvl="1" defTabSz="457200">
              <a:buFont typeface="Arial" charset="0"/>
              <a:buChar char="•"/>
            </a:pPr>
            <a:r>
              <a:rPr lang="en-US" sz="1800" dirty="0">
                <a:solidFill>
                  <a:srgbClr val="0000FF"/>
                </a:solidFill>
                <a:latin typeface="Calibri" charset="0"/>
              </a:rPr>
              <a:t>  </a:t>
            </a:r>
            <a:r>
              <a:rPr lang="en-US" sz="1800" i="1" dirty="0">
                <a:solidFill>
                  <a:srgbClr val="0000FF"/>
                </a:solidFill>
                <a:latin typeface="Calibri" charset="0"/>
              </a:rPr>
              <a:t>4  Binary Readout modules</a:t>
            </a:r>
            <a:endParaRPr lang="en-US" sz="1800" dirty="0">
              <a:solidFill>
                <a:srgbClr val="0000FF"/>
              </a:solidFill>
              <a:latin typeface="Calibri" charset="0"/>
            </a:endParaRPr>
          </a:p>
          <a:p>
            <a:pPr lvl="1" defTabSz="457200">
              <a:buFont typeface="Arial" charset="0"/>
              <a:buChar char="•"/>
            </a:pPr>
            <a:r>
              <a:rPr lang="en-US" sz="1800" i="1" dirty="0">
                <a:solidFill>
                  <a:srgbClr val="0000FF"/>
                </a:solidFill>
                <a:latin typeface="Calibri" charset="0"/>
              </a:rPr>
              <a:t>  4 special modules </a:t>
            </a:r>
            <a:r>
              <a:rPr lang="en-US" sz="1800" dirty="0">
                <a:solidFill>
                  <a:srgbClr val="0000FF"/>
                </a:solidFill>
                <a:latin typeface="Calibri" charset="0"/>
              </a:rPr>
              <a:t>to study </a:t>
            </a:r>
          </a:p>
          <a:p>
            <a:pPr defTabSz="457200"/>
            <a:r>
              <a:rPr lang="en-US" sz="1800" dirty="0">
                <a:solidFill>
                  <a:srgbClr val="0000FF"/>
                </a:solidFill>
                <a:latin typeface="Calibri" charset="0"/>
              </a:rPr>
              <a:t>   	   different fibers or </a:t>
            </a:r>
            <a:r>
              <a:rPr lang="en-US" sz="1800" dirty="0" err="1">
                <a:solidFill>
                  <a:srgbClr val="0000FF"/>
                </a:solidFill>
                <a:latin typeface="Calibri" charset="0"/>
              </a:rPr>
              <a:t>SiPM</a:t>
            </a:r>
            <a:r>
              <a:rPr lang="en-US" sz="1800" dirty="0">
                <a:solidFill>
                  <a:srgbClr val="0000FF"/>
                </a:solidFill>
                <a:latin typeface="Calibri" charset="0"/>
              </a:rPr>
              <a:t> </a:t>
            </a:r>
          </a:p>
          <a:p>
            <a:pPr defTabSz="457200"/>
            <a:r>
              <a:rPr lang="en-US" sz="1800" dirty="0">
                <a:solidFill>
                  <a:srgbClr val="0000FF"/>
                </a:solidFill>
                <a:latin typeface="Calibri" charset="0"/>
              </a:rPr>
              <a:t>   	   geometry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defTabSz="457200"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First Test in Dec. 2010 at </a:t>
            </a:r>
            <a:r>
              <a:rPr lang="en-US" sz="1800" i="1" dirty="0">
                <a:solidFill>
                  <a:srgbClr val="FF0000"/>
                </a:solidFill>
                <a:latin typeface="Calibri" charset="0"/>
              </a:rPr>
              <a:t>the </a:t>
            </a:r>
            <a:r>
              <a:rPr lang="en-US" sz="1800" b="1" i="1" dirty="0" err="1">
                <a:solidFill>
                  <a:srgbClr val="6B5680"/>
                </a:solidFill>
                <a:latin typeface="Calibri" charset="0"/>
              </a:rPr>
              <a:t>Fermilab</a:t>
            </a:r>
            <a:r>
              <a:rPr lang="en-US" sz="1800" b="1" i="1" dirty="0">
                <a:solidFill>
                  <a:srgbClr val="6B5680"/>
                </a:solidFill>
                <a:latin typeface="Calibri" charset="0"/>
              </a:rPr>
              <a:t> Test Beam Facility</a:t>
            </a:r>
            <a:r>
              <a:rPr lang="en-US" sz="1800" i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with </a:t>
            </a:r>
            <a:r>
              <a:rPr lang="en-US" sz="1800" dirty="0" err="1">
                <a:solidFill>
                  <a:srgbClr val="FF0000"/>
                </a:solidFill>
                <a:latin typeface="Calibri" charset="0"/>
              </a:rPr>
              <a:t>muon/pion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 (4-8GeV)</a:t>
            </a:r>
            <a:endParaRPr lang="en-US" sz="1800" i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7413" name="TextBox 46"/>
          <p:cNvSpPr txBox="1">
            <a:spLocks noChangeArrowheads="1"/>
          </p:cNvSpPr>
          <p:nvPr/>
        </p:nvSpPr>
        <p:spPr bwMode="auto">
          <a:xfrm>
            <a:off x="5718175" y="6029325"/>
            <a:ext cx="1292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>
                <a:solidFill>
                  <a:srgbClr val="FFFFFF"/>
                </a:solidFill>
                <a:latin typeface="Gill Sans MT" charset="0"/>
              </a:rPr>
              <a:t>Active Layer </a:t>
            </a:r>
          </a:p>
          <a:p>
            <a:pPr defTabSz="457200"/>
            <a:r>
              <a:rPr lang="en-US" sz="1400" b="1">
                <a:solidFill>
                  <a:srgbClr val="FFFFFF"/>
                </a:solidFill>
                <a:latin typeface="Gill Sans MT" charset="0"/>
              </a:rPr>
              <a:t>(“pizza box”)</a:t>
            </a:r>
          </a:p>
        </p:txBody>
      </p:sp>
      <p:pic>
        <p:nvPicPr>
          <p:cNvPr id="26630" name="Picture 45" descr="DSCN1130.JPG"/>
          <p:cNvPicPr>
            <a:picLocks noChangeAspect="1"/>
          </p:cNvPicPr>
          <p:nvPr/>
        </p:nvPicPr>
        <p:blipFill>
          <a:blip r:embed="rId4"/>
          <a:srcRect t="6290" r="15094"/>
          <a:stretch>
            <a:fillRect/>
          </a:stretch>
        </p:blipFill>
        <p:spPr bwMode="auto">
          <a:xfrm>
            <a:off x="5715000" y="603250"/>
            <a:ext cx="3429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3505200" y="-76200"/>
            <a:ext cx="5791200" cy="5492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900" b="1" i="1" dirty="0" smtClean="0">
                <a:solidFill>
                  <a:srgbClr val="000090"/>
                </a:solidFill>
              </a:rPr>
              <a:t>The Beam test of the Prototype </a:t>
            </a:r>
          </a:p>
        </p:txBody>
      </p:sp>
      <p:sp>
        <p:nvSpPr>
          <p:cNvPr id="17416" name="TextBox 30"/>
          <p:cNvSpPr txBox="1">
            <a:spLocks noChangeArrowheads="1"/>
          </p:cNvSpPr>
          <p:nvPr/>
        </p:nvSpPr>
        <p:spPr bwMode="auto">
          <a:xfrm>
            <a:off x="3657600" y="565150"/>
            <a:ext cx="19939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sz="1700" dirty="0">
                <a:solidFill>
                  <a:srgbClr val="000000"/>
                </a:solidFill>
                <a:latin typeface="Calibri" charset="0"/>
              </a:rPr>
              <a:t>A detector prototype has been built to </a:t>
            </a:r>
            <a:r>
              <a:rPr lang="en-US" sz="1700" dirty="0">
                <a:solidFill>
                  <a:srgbClr val="0000FF"/>
                </a:solidFill>
                <a:latin typeface="Calibri" charset="0"/>
              </a:rPr>
              <a:t>test the technology on large scale and to validate simulation results</a:t>
            </a:r>
          </a:p>
          <a:p>
            <a:pPr defTabSz="457200">
              <a:spcAft>
                <a:spcPts val="6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Calibri" charset="0"/>
              </a:rPr>
              <a:t>  Iron: </a:t>
            </a:r>
            <a:r>
              <a:rPr lang="en-US" sz="1700" i="1" dirty="0">
                <a:solidFill>
                  <a:srgbClr val="000000"/>
                </a:solidFill>
                <a:latin typeface="Calibri" charset="0"/>
              </a:rPr>
              <a:t>60x60x92 cm</a:t>
            </a:r>
            <a:r>
              <a:rPr lang="en-US" sz="17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700" dirty="0">
                <a:solidFill>
                  <a:srgbClr val="000000"/>
                </a:solidFill>
                <a:latin typeface="Calibri" charset="0"/>
              </a:rPr>
              <a:t>, 3cm gaps for the active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layers </a:t>
            </a:r>
          </a:p>
        </p:txBody>
      </p:sp>
      <p:sp>
        <p:nvSpPr>
          <p:cNvPr id="17417" name="TextBox 30"/>
          <p:cNvSpPr txBox="1">
            <a:spLocks noChangeArrowheads="1"/>
          </p:cNvSpPr>
          <p:nvPr/>
        </p:nvSpPr>
        <p:spPr bwMode="auto">
          <a:xfrm>
            <a:off x="76200" y="3502025"/>
            <a:ext cx="930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charset="0"/>
              </a:rPr>
              <a:t>  Up to </a:t>
            </a:r>
            <a:r>
              <a:rPr lang="en-US" sz="1800" i="1">
                <a:solidFill>
                  <a:srgbClr val="000000"/>
                </a:solidFill>
                <a:latin typeface="Calibri" charset="0"/>
              </a:rPr>
              <a:t>9 active layers </a:t>
            </a:r>
            <a:r>
              <a:rPr lang="en-US" sz="1800">
                <a:solidFill>
                  <a:srgbClr val="000000"/>
                </a:solidFill>
                <a:latin typeface="Calibri" charset="0"/>
              </a:rPr>
              <a:t>readout together (about </a:t>
            </a:r>
            <a:r>
              <a:rPr lang="en-US" sz="1800">
                <a:solidFill>
                  <a:srgbClr val="FF0000"/>
                </a:solidFill>
                <a:latin typeface="Calibri" charset="0"/>
              </a:rPr>
              <a:t>230 independent electronic channels</a:t>
            </a:r>
            <a:r>
              <a:rPr lang="en-US" sz="1800">
                <a:solidFill>
                  <a:srgbClr val="000000"/>
                </a:solidFill>
                <a:latin typeface="Calibri" charset="0"/>
              </a:rPr>
              <a:t>)</a:t>
            </a:r>
          </a:p>
        </p:txBody>
      </p:sp>
      <p:pic>
        <p:nvPicPr>
          <p:cNvPr id="26634" name="Picture 51" descr="screenshot_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4264025"/>
            <a:ext cx="1993900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20650" y="2787650"/>
            <a:ext cx="346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Gill Sans MT" charset="0"/>
              </a:rPr>
              <a:t>The prototype at the Fermilab </a:t>
            </a:r>
          </a:p>
          <a:p>
            <a:r>
              <a:rPr lang="en-US" sz="1800" b="1">
                <a:solidFill>
                  <a:srgbClr val="FFFFFF"/>
                </a:solidFill>
                <a:latin typeface="Gill Sans MT" charset="0"/>
              </a:rPr>
              <a:t>Beam Test Facility </a:t>
            </a:r>
            <a:endParaRPr lang="it-IT" sz="1800" b="1">
              <a:solidFill>
                <a:srgbClr val="FFFFFF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0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f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06" y="3927908"/>
            <a:ext cx="4751294" cy="270149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" name="Picture 19" descr="newfig_9lay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765" y="881956"/>
            <a:ext cx="4562216" cy="2358652"/>
          </a:xfrm>
          <a:prstGeom prst="rect">
            <a:avLst/>
          </a:prstGeom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253999" y="-152931"/>
            <a:ext cx="8940800" cy="9826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Beam Test Main Results:    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Detector Performances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0723" name="TextBox 23"/>
          <p:cNvSpPr txBox="1">
            <a:spLocks noChangeArrowheads="1"/>
          </p:cNvSpPr>
          <p:nvPr/>
        </p:nvSpPr>
        <p:spPr bwMode="auto">
          <a:xfrm>
            <a:off x="237062" y="721844"/>
            <a:ext cx="40782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Layers </a:t>
            </a:r>
            <a:r>
              <a:rPr lang="en-US" b="1" dirty="0">
                <a:solidFill>
                  <a:srgbClr val="660066"/>
                </a:solidFill>
              </a:rPr>
              <a:t>0,2,4,6,8 Binary Readout</a:t>
            </a:r>
            <a:r>
              <a:rPr lang="en-US" dirty="0"/>
              <a:t>, various fibers length (from 110cm to 370 cm 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q"/>
            </a:pPr>
            <a:r>
              <a:rPr lang="en-US" dirty="0"/>
              <a:t> Layers </a:t>
            </a:r>
            <a:r>
              <a:rPr lang="en-US" b="1" dirty="0">
                <a:solidFill>
                  <a:srgbClr val="660066"/>
                </a:solidFill>
              </a:rPr>
              <a:t>1,3,5,7 Time </a:t>
            </a:r>
            <a:r>
              <a:rPr lang="en-US" b="1" dirty="0" smtClean="0">
                <a:solidFill>
                  <a:srgbClr val="660066"/>
                </a:solidFill>
              </a:rPr>
              <a:t>Readout</a:t>
            </a:r>
            <a:r>
              <a:rPr lang="en-US" dirty="0" smtClean="0"/>
              <a:t>, </a:t>
            </a:r>
            <a:r>
              <a:rPr lang="en-US" dirty="0" err="1"/>
              <a:t>SiPM</a:t>
            </a:r>
            <a:r>
              <a:rPr lang="en-US" dirty="0"/>
              <a:t> on both ends of the </a:t>
            </a:r>
            <a:r>
              <a:rPr lang="en-US" dirty="0" err="1"/>
              <a:t>scintillator</a:t>
            </a:r>
            <a:r>
              <a:rPr lang="en-US" dirty="0"/>
              <a:t>, fibers length:</a:t>
            </a:r>
            <a:r>
              <a:rPr lang="en-US" dirty="0" smtClean="0"/>
              <a:t> 400cm. This option was eventually discharged</a:t>
            </a:r>
          </a:p>
          <a:p>
            <a:r>
              <a:rPr lang="en-US" dirty="0" smtClean="0"/>
              <a:t> 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 Thresholds</a:t>
            </a:r>
            <a:r>
              <a:rPr lang="en-US" dirty="0"/>
              <a:t>: </a:t>
            </a:r>
            <a:r>
              <a:rPr lang="en-US" b="1" dirty="0">
                <a:solidFill>
                  <a:srgbClr val="660066"/>
                </a:solidFill>
              </a:rPr>
              <a:t>3.5 </a:t>
            </a:r>
            <a:r>
              <a:rPr lang="en-US" b="1" dirty="0" err="1">
                <a:solidFill>
                  <a:srgbClr val="660066"/>
                </a:solidFill>
              </a:rPr>
              <a:t>p.e</a:t>
            </a:r>
            <a:r>
              <a:rPr lang="en-US" b="1" dirty="0">
                <a:solidFill>
                  <a:srgbClr val="660066"/>
                </a:solidFill>
              </a:rPr>
              <a:t>.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Very good efficiencies: </a:t>
            </a:r>
            <a:r>
              <a:rPr lang="en-US" b="1" dirty="0">
                <a:solidFill>
                  <a:srgbClr val="660066"/>
                </a:solidFill>
              </a:rPr>
              <a:t>≈ 95%</a:t>
            </a:r>
            <a:r>
              <a:rPr lang="en-US" dirty="0"/>
              <a:t>    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4241303" y="3598831"/>
            <a:ext cx="1105647" cy="5119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8149914" y="3617760"/>
            <a:ext cx="1021978" cy="2888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9" name="TextBox 18"/>
          <p:cNvSpPr txBox="1">
            <a:spLocks noChangeArrowheads="1"/>
          </p:cNvSpPr>
          <p:nvPr/>
        </p:nvSpPr>
        <p:spPr bwMode="auto">
          <a:xfrm>
            <a:off x="4826000" y="3436938"/>
            <a:ext cx="954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Layer 0</a:t>
            </a:r>
          </a:p>
        </p:txBody>
      </p:sp>
      <p:sp>
        <p:nvSpPr>
          <p:cNvPr id="30730" name="TextBox 19"/>
          <p:cNvSpPr txBox="1">
            <a:spLocks noChangeArrowheads="1"/>
          </p:cNvSpPr>
          <p:nvPr/>
        </p:nvSpPr>
        <p:spPr bwMode="auto">
          <a:xfrm>
            <a:off x="7704138" y="3436938"/>
            <a:ext cx="955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Layer 8</a:t>
            </a:r>
          </a:p>
        </p:txBody>
      </p:sp>
      <p:sp>
        <p:nvSpPr>
          <p:cNvPr id="30731" name="TextBox 20"/>
          <p:cNvSpPr txBox="1">
            <a:spLocks noChangeArrowheads="1"/>
          </p:cNvSpPr>
          <p:nvPr/>
        </p:nvSpPr>
        <p:spPr bwMode="auto">
          <a:xfrm>
            <a:off x="5333998" y="1591734"/>
            <a:ext cx="27148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Side </a:t>
            </a:r>
            <a:r>
              <a:rPr lang="en-US" dirty="0" smtClean="0"/>
              <a:t>view  </a:t>
            </a:r>
            <a:r>
              <a:rPr lang="en-US" dirty="0"/>
              <a:t>of the Prototype </a:t>
            </a:r>
          </a:p>
        </p:txBody>
      </p:sp>
      <p:pic>
        <p:nvPicPr>
          <p:cNvPr id="22" name="Picture 21" descr="effvsthrBir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66" y="3973818"/>
            <a:ext cx="3974346" cy="269162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iPM-R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69105"/>
            <a:ext cx="8928100" cy="67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2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eaLnBrk="0" hangingPunct="0"/>
            <a:r>
              <a:rPr lang="it-IT" sz="1800" b="1" dirty="0" smtClean="0">
                <a:latin typeface="Arial"/>
                <a:ea typeface="Times New Roman" charset="0"/>
                <a:cs typeface="Arial"/>
              </a:rPr>
              <a:t>SILICON PHOTO MULTIPLIERS</a:t>
            </a:r>
            <a:endParaRPr lang="it-IT" sz="1800" b="1" dirty="0">
              <a:latin typeface="Arial"/>
              <a:ea typeface="Times New Roman" charset="0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09600"/>
            <a:ext cx="8229600" cy="1588"/>
          </a:xfrm>
          <a:prstGeom prst="line">
            <a:avLst/>
          </a:prstGeom>
          <a:ln w="44450">
            <a:solidFill>
              <a:srgbClr val="65A7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59ED-D343-074D-835C-711FCD813972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11" name="Picture 10" descr="DifferenSi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4" y="5258263"/>
            <a:ext cx="3364107" cy="1480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05400" y="1111984"/>
            <a:ext cx="335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SiPMs</a:t>
            </a:r>
            <a:r>
              <a:rPr lang="en-US" sz="2000" dirty="0" smtClean="0">
                <a:latin typeface="Arial"/>
                <a:cs typeface="Arial"/>
              </a:rPr>
              <a:t> are semiconductor photo detectors composed by a matrix of  Geiger Mode  Avalanches Photo Diodes (GMAPD)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9" name="Picture 8" descr="SiPM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5" y="762000"/>
            <a:ext cx="4299185" cy="2286000"/>
          </a:xfrm>
          <a:prstGeom prst="rect">
            <a:avLst/>
          </a:prstGeom>
        </p:spPr>
      </p:pic>
      <p:pic>
        <p:nvPicPr>
          <p:cNvPr id="12" name="Picture 11" descr="sipmcircu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51" y="2971800"/>
            <a:ext cx="4476849" cy="2209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5400" y="3324761"/>
            <a:ext cx="3125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/>
                <a:cs typeface="Arial"/>
              </a:rPr>
              <a:t>The output signal is                    the sum of the charge   produced by each fired   pixel.</a:t>
            </a:r>
            <a:endParaRPr lang="en-GB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1" y="5378914"/>
            <a:ext cx="342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These devices can be custom shaped 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92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-148687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Overview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017" y="847665"/>
            <a:ext cx="7252447" cy="5666690"/>
          </a:xfrm>
          <a:ln>
            <a:noFill/>
          </a:ln>
        </p:spPr>
        <p:txBody>
          <a:bodyPr>
            <a:no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sz="2800" dirty="0" smtClean="0"/>
              <a:t>Past Experiences with fiber detectors: </a:t>
            </a:r>
          </a:p>
          <a:p>
            <a:pPr lvl="1">
              <a:buFont typeface="Wingdings" charset="2"/>
              <a:buChar char="ü"/>
            </a:pPr>
            <a:r>
              <a:rPr lang="en-US" sz="2400" dirty="0"/>
              <a:t> </a:t>
            </a:r>
            <a:r>
              <a:rPr lang="en-US" sz="2400" dirty="0" smtClean="0"/>
              <a:t>E835 @ FNAL 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Channeling </a:t>
            </a:r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SuperB</a:t>
            </a:r>
            <a:r>
              <a:rPr lang="en-US" sz="2400" dirty="0" smtClean="0"/>
              <a:t> </a:t>
            </a:r>
          </a:p>
          <a:p>
            <a:pPr lvl="2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The IFR Prototype and its test @ the FTBF   </a:t>
            </a:r>
          </a:p>
          <a:p>
            <a:pPr lvl="2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err="1" smtClean="0"/>
              <a:t>SiPMs</a:t>
            </a:r>
            <a:r>
              <a:rPr lang="en-US" dirty="0" smtClean="0"/>
              <a:t> Irradiation Tests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sz="2800" dirty="0" smtClean="0"/>
              <a:t>Possible </a:t>
            </a:r>
            <a:r>
              <a:rPr lang="en-US" sz="2800" dirty="0"/>
              <a:t>i</a:t>
            </a:r>
            <a:r>
              <a:rPr lang="en-US" sz="2800" dirty="0" smtClean="0"/>
              <a:t>deas for the Beam Monitor 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sz="2400" dirty="0" smtClean="0"/>
              <a:t>The Layout   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Challenges</a:t>
            </a:r>
            <a:r>
              <a:rPr lang="en-US" sz="2400" dirty="0" smtClean="0"/>
              <a:t>.. </a:t>
            </a:r>
          </a:p>
          <a:p>
            <a:pPr>
              <a:buFont typeface="Wingdings" charset="2"/>
              <a:buChar char="q"/>
            </a:pPr>
            <a:r>
              <a:rPr lang="en-US" sz="2800" dirty="0" smtClean="0"/>
              <a:t>Discussion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4" y="-17359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Sci-Fi with </a:t>
            </a:r>
            <a:r>
              <a:rPr lang="en-US" sz="3200" dirty="0" err="1" smtClean="0"/>
              <a:t>SiPM</a:t>
            </a:r>
            <a:r>
              <a:rPr lang="en-US" sz="3200" dirty="0" smtClean="0"/>
              <a:t> Readout Technique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6354"/>
            <a:ext cx="8229600" cy="57822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Scintillanting</a:t>
            </a:r>
            <a:r>
              <a:rPr lang="en-US" sz="2400" dirty="0" smtClean="0"/>
              <a:t> Fibers  technique,  readout through Silicon Photo Multipliers has many interesting aspects:</a:t>
            </a:r>
          </a:p>
          <a:p>
            <a:pPr lvl="1"/>
            <a:r>
              <a:rPr lang="en-US" sz="2200" dirty="0" smtClean="0"/>
              <a:t>Very fast: time response of  few ns</a:t>
            </a:r>
          </a:p>
          <a:p>
            <a:pPr lvl="1"/>
            <a:r>
              <a:rPr lang="en-US" sz="2200" dirty="0" smtClean="0"/>
              <a:t>Cheap:</a:t>
            </a:r>
          </a:p>
          <a:p>
            <a:pPr lvl="2"/>
            <a:r>
              <a:rPr lang="en-US" sz="1600" dirty="0" smtClean="0"/>
              <a:t>  </a:t>
            </a:r>
            <a:r>
              <a:rPr lang="en-US" sz="2000" dirty="0" smtClean="0"/>
              <a:t>fibers:  few $/m,</a:t>
            </a:r>
          </a:p>
          <a:p>
            <a:pPr lvl="2"/>
            <a:r>
              <a:rPr lang="en-US" sz="2000" dirty="0"/>
              <a:t> </a:t>
            </a:r>
            <a:r>
              <a:rPr lang="en-US" sz="2000" dirty="0" err="1" smtClean="0"/>
              <a:t>SiPM</a:t>
            </a:r>
            <a:r>
              <a:rPr lang="en-US" sz="2000" dirty="0" smtClean="0"/>
              <a:t>:   &lt; 50 $/each </a:t>
            </a:r>
          </a:p>
          <a:p>
            <a:pPr lvl="1"/>
            <a:r>
              <a:rPr lang="en-US" sz="2200" dirty="0"/>
              <a:t>C</a:t>
            </a:r>
            <a:r>
              <a:rPr lang="en-US" sz="2200" dirty="0" smtClean="0"/>
              <a:t>ompact: </a:t>
            </a:r>
            <a:r>
              <a:rPr lang="en-US" sz="2200" dirty="0" err="1" smtClean="0"/>
              <a:t>tipically</a:t>
            </a:r>
            <a:r>
              <a:rPr lang="en-US" sz="2200" dirty="0"/>
              <a:t> </a:t>
            </a:r>
            <a:r>
              <a:rPr lang="en-US" sz="2200" dirty="0" smtClean="0"/>
              <a:t>1x1 mm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  </a:t>
            </a:r>
          </a:p>
          <a:p>
            <a:pPr lvl="1"/>
            <a:r>
              <a:rPr lang="en-US" sz="2200" dirty="0" smtClean="0"/>
              <a:t>No need for HV or Gas:</a:t>
            </a:r>
          </a:p>
          <a:p>
            <a:pPr lvl="2"/>
            <a:r>
              <a:rPr lang="en-US" sz="1800" dirty="0" smtClean="0"/>
              <a:t>Typical </a:t>
            </a:r>
            <a:r>
              <a:rPr lang="en-US" sz="1800" dirty="0" err="1" smtClean="0"/>
              <a:t>Vbias</a:t>
            </a:r>
            <a:r>
              <a:rPr lang="en-US" sz="1800" dirty="0" smtClean="0"/>
              <a:t>:  &lt; 100V </a:t>
            </a:r>
          </a:p>
          <a:p>
            <a:pPr lvl="1"/>
            <a:r>
              <a:rPr lang="en-US" sz="2200" dirty="0" smtClean="0"/>
              <a:t>Many producers: </a:t>
            </a:r>
          </a:p>
          <a:p>
            <a:pPr lvl="2"/>
            <a:r>
              <a:rPr lang="en-US" sz="1800" dirty="0" smtClean="0"/>
              <a:t>Hamamatsu</a:t>
            </a:r>
          </a:p>
          <a:p>
            <a:pPr lvl="2"/>
            <a:r>
              <a:rPr lang="en-US" sz="1800" dirty="0" err="1" smtClean="0"/>
              <a:t>SenSL</a:t>
            </a:r>
            <a:endParaRPr lang="en-US" sz="1800" dirty="0" smtClean="0"/>
          </a:p>
          <a:p>
            <a:pPr lvl="2"/>
            <a:r>
              <a:rPr lang="en-US" sz="1800" dirty="0" err="1" smtClean="0"/>
              <a:t>AdvasiD</a:t>
            </a:r>
            <a:endParaRPr lang="en-US" sz="1800" dirty="0" smtClean="0"/>
          </a:p>
          <a:p>
            <a:pPr lvl="1"/>
            <a:r>
              <a:rPr lang="en-US" sz="2200" dirty="0" smtClean="0"/>
              <a:t>Quality rapidly improving </a:t>
            </a:r>
          </a:p>
          <a:p>
            <a:pPr lvl="2"/>
            <a:endParaRPr lang="en-US" sz="1800" dirty="0"/>
          </a:p>
          <a:p>
            <a:pPr marL="457200" lvl="1" indent="0">
              <a:buNone/>
            </a:pPr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000" dirty="0"/>
          </a:p>
        </p:txBody>
      </p:sp>
      <p:pic>
        <p:nvPicPr>
          <p:cNvPr id="4" name="Picture 3" descr="sipmmonet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736" y="5207000"/>
            <a:ext cx="2571164" cy="1396999"/>
          </a:xfrm>
          <a:prstGeom prst="rect">
            <a:avLst/>
          </a:prstGeom>
        </p:spPr>
      </p:pic>
      <p:pic>
        <p:nvPicPr>
          <p:cNvPr id="5" name="Picture 4" descr="sipmspectr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222500"/>
            <a:ext cx="3460750" cy="288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45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4" y="-17359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Sci-Fi with </a:t>
            </a:r>
            <a:r>
              <a:rPr lang="en-US" sz="3200" dirty="0" err="1" smtClean="0"/>
              <a:t>SiPM</a:t>
            </a:r>
            <a:r>
              <a:rPr lang="en-US" sz="3200" dirty="0" smtClean="0"/>
              <a:t> readout Technique (II)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6354"/>
            <a:ext cx="8229600" cy="57822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They do have a few drawbacks though:</a:t>
            </a:r>
          </a:p>
          <a:p>
            <a:pPr lvl="1"/>
            <a:r>
              <a:rPr lang="en-US" sz="2000" dirty="0" smtClean="0"/>
              <a:t>Relatively high dark noise (~ few 100kHz) </a:t>
            </a:r>
          </a:p>
          <a:p>
            <a:pPr lvl="1"/>
            <a:r>
              <a:rPr lang="en-US" sz="2000" dirty="0" smtClean="0"/>
              <a:t>RADIATION DAMAGE </a:t>
            </a:r>
          </a:p>
          <a:p>
            <a:pPr lvl="1"/>
            <a:endParaRPr lang="en-US" sz="2000" dirty="0"/>
          </a:p>
          <a:p>
            <a:r>
              <a:rPr lang="en-US" sz="2400" dirty="0"/>
              <a:t>W</a:t>
            </a:r>
            <a:r>
              <a:rPr lang="en-US" sz="2400" dirty="0" smtClean="0"/>
              <a:t>e performed an extensive irradiation campaign to study the radiation damage:</a:t>
            </a:r>
          </a:p>
          <a:p>
            <a:pPr lvl="1"/>
            <a:r>
              <a:rPr lang="en-US" sz="2000" dirty="0" err="1" smtClean="0"/>
              <a:t>Frascati</a:t>
            </a:r>
            <a:r>
              <a:rPr lang="en-US" sz="2000" dirty="0" smtClean="0"/>
              <a:t> Neutron Generator  (ENEA-Rome) in 2009</a:t>
            </a:r>
          </a:p>
          <a:p>
            <a:pPr lvl="1"/>
            <a:r>
              <a:rPr lang="en-US" sz="2000" dirty="0" smtClean="0"/>
              <a:t> GELINA (</a:t>
            </a:r>
            <a:r>
              <a:rPr lang="en-US" sz="2000" dirty="0" err="1" smtClean="0"/>
              <a:t>Geel</a:t>
            </a:r>
            <a:r>
              <a:rPr lang="en-US" sz="2000" dirty="0" smtClean="0"/>
              <a:t>,  Belgium)</a:t>
            </a:r>
          </a:p>
          <a:p>
            <a:pPr lvl="1"/>
            <a:r>
              <a:rPr lang="en-US" sz="2000" dirty="0" smtClean="0"/>
              <a:t>Louvain La </a:t>
            </a:r>
            <a:r>
              <a:rPr lang="en-US" sz="2000" dirty="0" err="1" smtClean="0"/>
              <a:t>Neuve</a:t>
            </a:r>
            <a:r>
              <a:rPr lang="en-US" sz="2000" dirty="0" smtClean="0"/>
              <a:t> (Belgium)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000" dirty="0"/>
          </a:p>
        </p:txBody>
      </p:sp>
      <p:pic>
        <p:nvPicPr>
          <p:cNvPr id="5" name="Picture 4" descr="WBB_0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59" y="4053628"/>
            <a:ext cx="3765176" cy="2520490"/>
          </a:xfrm>
          <a:prstGeom prst="rect">
            <a:avLst/>
          </a:prstGeom>
        </p:spPr>
      </p:pic>
      <p:pic>
        <p:nvPicPr>
          <p:cNvPr id="6" name="Picture 5" descr="CIMG6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77" y="4523442"/>
            <a:ext cx="2913528" cy="2185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2705" y="6320117"/>
            <a:ext cx="93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Louvain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31648" y="617070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GELINA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83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1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Radiation Effect at a Glance 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54" y="1058067"/>
            <a:ext cx="8851365" cy="707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    The  radiation damage is very clear looking at the dark noise:  </a:t>
            </a:r>
            <a:endParaRPr lang="en-US" sz="2400" dirty="0"/>
          </a:p>
        </p:txBody>
      </p:sp>
      <p:pic>
        <p:nvPicPr>
          <p:cNvPr id="4" name="Picture 3" descr="A1 ev2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702311"/>
            <a:ext cx="3588873" cy="2330625"/>
          </a:xfrm>
          <a:prstGeom prst="rect">
            <a:avLst/>
          </a:prstGeom>
        </p:spPr>
      </p:pic>
      <p:pic>
        <p:nvPicPr>
          <p:cNvPr id="5" name="Picture 4" descr="B2 ev3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9265"/>
            <a:ext cx="3670300" cy="2382194"/>
          </a:xfrm>
          <a:prstGeom prst="rect">
            <a:avLst/>
          </a:prstGeom>
        </p:spPr>
      </p:pic>
      <p:pic>
        <p:nvPicPr>
          <p:cNvPr id="6" name="Picture 5" descr="A1 ev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8" y="4164128"/>
            <a:ext cx="3669732" cy="2368654"/>
          </a:xfrm>
          <a:prstGeom prst="rect">
            <a:avLst/>
          </a:prstGeom>
        </p:spPr>
      </p:pic>
      <p:pic>
        <p:nvPicPr>
          <p:cNvPr id="7" name="Picture 6" descr="A1 ev2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47235"/>
            <a:ext cx="3588873" cy="2385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3500" y="1879600"/>
            <a:ext cx="189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Before irradiation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2000" y="1893332"/>
            <a:ext cx="178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5 x 10</a:t>
            </a:r>
            <a:r>
              <a:rPr lang="en-US" b="1" baseline="30000" dirty="0" smtClean="0">
                <a:solidFill>
                  <a:srgbClr val="FF0000"/>
                </a:solidFill>
              </a:rPr>
              <a:t>8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neq</a:t>
            </a:r>
            <a:r>
              <a:rPr lang="en-US" b="1" dirty="0" smtClean="0">
                <a:solidFill>
                  <a:srgbClr val="FF0000"/>
                </a:solidFill>
              </a:rPr>
              <a:t>/cm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9500" y="4369832"/>
            <a:ext cx="178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5 x 10</a:t>
            </a:r>
            <a:r>
              <a:rPr lang="en-US" b="1" baseline="30000" dirty="0">
                <a:solidFill>
                  <a:srgbClr val="FF0000"/>
                </a:solidFill>
              </a:rPr>
              <a:t>9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neq</a:t>
            </a:r>
            <a:r>
              <a:rPr lang="en-US" b="1" dirty="0" smtClean="0">
                <a:solidFill>
                  <a:srgbClr val="FF0000"/>
                </a:solidFill>
              </a:rPr>
              <a:t>/cm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1000" y="4384596"/>
            <a:ext cx="186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5 x 10</a:t>
            </a:r>
            <a:r>
              <a:rPr lang="en-US" b="1" baseline="30000" dirty="0" smtClean="0">
                <a:solidFill>
                  <a:srgbClr val="FF0000"/>
                </a:solidFill>
              </a:rPr>
              <a:t>10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neq</a:t>
            </a:r>
            <a:r>
              <a:rPr lang="en-US" b="1" dirty="0" smtClean="0">
                <a:solidFill>
                  <a:srgbClr val="FF0000"/>
                </a:solidFill>
              </a:rPr>
              <a:t>/cm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TIPP 2014   Amsterdam, June 2-6   2014 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CCD8-2A74-CB4A-A914-24359FBB67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9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84"/>
            <a:ext cx="8229600" cy="67080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Dark Spectra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Dose   </a:t>
            </a:r>
            <a:endParaRPr lang="en-US" sz="3600" b="1" dirty="0"/>
          </a:p>
        </p:txBody>
      </p:sp>
      <p:pic>
        <p:nvPicPr>
          <p:cNvPr id="13" name="Content Placeholder 12" descr="F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" b="4449"/>
          <a:stretch>
            <a:fillRect/>
          </a:stretch>
        </p:blipFill>
        <p:spPr>
          <a:xfrm>
            <a:off x="128762" y="1050840"/>
            <a:ext cx="4527905" cy="2490173"/>
          </a:xfrm>
        </p:spPr>
      </p:pic>
      <p:pic>
        <p:nvPicPr>
          <p:cNvPr id="14" name="Picture 13" descr="5E8 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8" y="1050840"/>
            <a:ext cx="4383574" cy="2646271"/>
          </a:xfrm>
          <a:prstGeom prst="rect">
            <a:avLst/>
          </a:prstGeom>
        </p:spPr>
      </p:pic>
      <p:pic>
        <p:nvPicPr>
          <p:cNvPr id="15" name="Picture 14" descr="5e9F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1" y="3866444"/>
            <a:ext cx="4254287" cy="2568223"/>
          </a:xfrm>
          <a:prstGeom prst="rect">
            <a:avLst/>
          </a:prstGeom>
        </p:spPr>
      </p:pic>
      <p:pic>
        <p:nvPicPr>
          <p:cNvPr id="16" name="Picture 15" descr="5E10 F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8" y="3856543"/>
            <a:ext cx="4270687" cy="25781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94271" y="1724379"/>
            <a:ext cx="189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Before irradiation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6889" y="1755044"/>
            <a:ext cx="178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5 x 10</a:t>
            </a:r>
            <a:r>
              <a:rPr lang="en-US" b="1" baseline="30000" dirty="0" smtClean="0">
                <a:solidFill>
                  <a:srgbClr val="FF0000"/>
                </a:solidFill>
              </a:rPr>
              <a:t>8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neq</a:t>
            </a:r>
            <a:r>
              <a:rPr lang="en-US" b="1" dirty="0" smtClean="0">
                <a:solidFill>
                  <a:srgbClr val="FF0000"/>
                </a:solidFill>
              </a:rPr>
              <a:t>/cm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8082" y="4498054"/>
            <a:ext cx="178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5 x 10</a:t>
            </a:r>
            <a:r>
              <a:rPr lang="en-US" b="1" baseline="30000" dirty="0">
                <a:solidFill>
                  <a:srgbClr val="FF0000"/>
                </a:solidFill>
              </a:rPr>
              <a:t>9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neq</a:t>
            </a:r>
            <a:r>
              <a:rPr lang="en-US" b="1" dirty="0" smtClean="0">
                <a:solidFill>
                  <a:srgbClr val="FF0000"/>
                </a:solidFill>
              </a:rPr>
              <a:t>/cm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8893" y="4498054"/>
            <a:ext cx="186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5 x 10</a:t>
            </a:r>
            <a:r>
              <a:rPr lang="en-US" b="1" baseline="30000" dirty="0" smtClean="0">
                <a:solidFill>
                  <a:srgbClr val="FF0000"/>
                </a:solidFill>
              </a:rPr>
              <a:t>10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neq</a:t>
            </a:r>
            <a:r>
              <a:rPr lang="en-US" b="1" dirty="0" smtClean="0">
                <a:solidFill>
                  <a:srgbClr val="FF0000"/>
                </a:solidFill>
              </a:rPr>
              <a:t>/cm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TIPP 2014   Amsterdam, June 2-6  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CCD8-2A74-CB4A-A914-24359FBB67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5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ormDcurr_FBK-MPPC-SensL-50Lo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714622"/>
            <a:ext cx="7493000" cy="568617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108205" y="677338"/>
            <a:ext cx="19812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7234174" y="2935102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PRELIMINARY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-18853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Different Manufacturers</a:t>
            </a:r>
            <a:endParaRPr lang="en-US" sz="28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6965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First Ideas for the Beam Monitor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1060"/>
            <a:ext cx="8229600" cy="8665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general Layout could be the usual Scintillating Fiber + </a:t>
            </a:r>
            <a:r>
              <a:rPr lang="en-US" sz="2400" dirty="0" err="1" smtClean="0"/>
              <a:t>SiPMs</a:t>
            </a:r>
            <a:r>
              <a:rPr lang="en-US" sz="2400" dirty="0" smtClean="0"/>
              <a:t> readout scheme: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93700" y="1875366"/>
            <a:ext cx="5618431" cy="3714875"/>
            <a:chOff x="495300" y="1989666"/>
            <a:chExt cx="5618431" cy="3714875"/>
          </a:xfrm>
        </p:grpSpPr>
        <p:grpSp>
          <p:nvGrpSpPr>
            <p:cNvPr id="14" name="Group 13"/>
            <p:cNvGrpSpPr/>
            <p:nvPr/>
          </p:nvGrpSpPr>
          <p:grpSpPr>
            <a:xfrm>
              <a:off x="1895289" y="3878734"/>
              <a:ext cx="445246" cy="1825807"/>
              <a:chOff x="896471" y="2596781"/>
              <a:chExt cx="445246" cy="1825807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896471" y="3018118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959224" y="2961341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021977" y="2904566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084730" y="2817906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153458" y="2796993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216211" y="2740216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278964" y="2683441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341717" y="2596781"/>
                <a:ext cx="0" cy="140447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ight Arrow 14"/>
            <p:cNvSpPr/>
            <p:nvPr/>
          </p:nvSpPr>
          <p:spPr>
            <a:xfrm>
              <a:off x="762000" y="4628776"/>
              <a:ext cx="864347" cy="35858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9047701">
              <a:off x="1686113" y="5450542"/>
              <a:ext cx="941294" cy="7470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 rot="19134320">
              <a:off x="1638298" y="3975100"/>
              <a:ext cx="965200" cy="177800"/>
              <a:chOff x="3632200" y="2857500"/>
              <a:chExt cx="965200" cy="177800"/>
            </a:xfrm>
            <a:solidFill>
              <a:srgbClr val="FFFFFF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3632200" y="2857500"/>
                <a:ext cx="965200" cy="177800"/>
              </a:xfrm>
              <a:prstGeom prst="rect">
                <a:avLst/>
              </a:prstGeom>
              <a:grp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3759200" y="2870200"/>
                <a:ext cx="0" cy="15240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898900" y="2870200"/>
                <a:ext cx="0" cy="15240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025900" y="2870200"/>
                <a:ext cx="0" cy="15240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165600" y="2870200"/>
                <a:ext cx="0" cy="15240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305300" y="2870200"/>
                <a:ext cx="0" cy="15240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445000" y="2870200"/>
                <a:ext cx="0" cy="15240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8" descr="MPPC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125" y="3175000"/>
              <a:ext cx="833903" cy="76200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>
              <a:stCxn id="29" idx="3"/>
              <a:endCxn id="18" idx="0"/>
            </p:cNvCxnSpPr>
            <p:nvPr/>
          </p:nvCxnSpPr>
          <p:spPr>
            <a:xfrm>
              <a:off x="1338028" y="3556000"/>
              <a:ext cx="724436" cy="44100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95300" y="3136900"/>
              <a:ext cx="566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SiPM</a:t>
              </a:r>
              <a:endParaRPr lang="en-US" sz="1400" b="1" dirty="0"/>
            </a:p>
          </p:txBody>
        </p:sp>
        <p:cxnSp>
          <p:nvCxnSpPr>
            <p:cNvPr id="34" name="Curved Connector 33"/>
            <p:cNvCxnSpPr>
              <a:stCxn id="18" idx="3"/>
            </p:cNvCxnSpPr>
            <p:nvPr/>
          </p:nvCxnSpPr>
          <p:spPr>
            <a:xfrm flipV="1">
              <a:off x="2484597" y="3213100"/>
              <a:ext cx="792003" cy="533685"/>
            </a:xfrm>
            <a:prstGeom prst="curved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Isosceles Triangle 36"/>
            <p:cNvSpPr/>
            <p:nvPr/>
          </p:nvSpPr>
          <p:spPr>
            <a:xfrm rot="5400000">
              <a:off x="3365500" y="2679700"/>
              <a:ext cx="977900" cy="1117600"/>
            </a:xfrm>
            <a:prstGeom prst="triangle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02000" y="2971800"/>
              <a:ext cx="876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Front End </a:t>
              </a:r>
            </a:p>
            <a:p>
              <a:r>
                <a:rPr lang="en-US" sz="1200" b="1" dirty="0" smtClean="0"/>
                <a:t>Electronics </a:t>
              </a:r>
              <a:endParaRPr lang="en-US" sz="1200" b="1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6168" y="1989666"/>
              <a:ext cx="1157563" cy="992060"/>
            </a:xfrm>
            <a:prstGeom prst="rect">
              <a:avLst/>
            </a:prstGeom>
          </p:spPr>
        </p:pic>
        <p:cxnSp>
          <p:nvCxnSpPr>
            <p:cNvPr id="41" name="Curved Connector 40"/>
            <p:cNvCxnSpPr/>
            <p:nvPr/>
          </p:nvCxnSpPr>
          <p:spPr>
            <a:xfrm flipV="1">
              <a:off x="4431931" y="2705100"/>
              <a:ext cx="660769" cy="529452"/>
            </a:xfrm>
            <a:prstGeom prst="curved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5524500" y="3086101"/>
            <a:ext cx="3251200" cy="3441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     Various options: </a:t>
            </a:r>
            <a:endParaRPr lang="en-US" sz="1600" dirty="0" smtClean="0"/>
          </a:p>
          <a:p>
            <a:pPr lvl="1"/>
            <a:r>
              <a:rPr lang="en-US" sz="2000" dirty="0" smtClean="0"/>
              <a:t>Fiber: </a:t>
            </a:r>
          </a:p>
          <a:p>
            <a:pPr lvl="2"/>
            <a:r>
              <a:rPr lang="en-US" sz="1600" dirty="0" smtClean="0"/>
              <a:t>250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cs typeface="Symbol" charset="2"/>
              </a:rPr>
              <a:t>m  diameter </a:t>
            </a:r>
          </a:p>
          <a:p>
            <a:pPr lvl="2"/>
            <a:r>
              <a:rPr lang="en-US" sz="1600" dirty="0" smtClean="0">
                <a:cs typeface="Symbol" charset="2"/>
              </a:rPr>
              <a:t>500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cs typeface="Symbol" charset="2"/>
              </a:rPr>
              <a:t>m </a:t>
            </a:r>
          </a:p>
          <a:p>
            <a:pPr lvl="2"/>
            <a:r>
              <a:rPr lang="en-US" sz="1600" dirty="0" smtClean="0"/>
              <a:t>1 mm 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2000" dirty="0" err="1" smtClean="0"/>
              <a:t>SiPMs</a:t>
            </a:r>
            <a:r>
              <a:rPr lang="en-US" sz="2000" dirty="0" smtClean="0"/>
              <a:t>:</a:t>
            </a:r>
          </a:p>
          <a:p>
            <a:pPr lvl="2"/>
            <a:r>
              <a:rPr lang="en-US" sz="1600" dirty="0" smtClean="0"/>
              <a:t>Pixel size (10, 15</a:t>
            </a:r>
            <a:r>
              <a:rPr lang="en-US" sz="1600" dirty="0">
                <a:latin typeface="Symbol" charset="2"/>
                <a:cs typeface="Symbol" charset="2"/>
              </a:rPr>
              <a:t>,</a:t>
            </a:r>
            <a:r>
              <a:rPr lang="en-US" sz="1600" dirty="0" smtClean="0">
                <a:cs typeface="Symbol" charset="2"/>
              </a:rPr>
              <a:t> 20, 25, 50 …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cs typeface="Symbol" charset="2"/>
              </a:rPr>
              <a:t>m)</a:t>
            </a:r>
            <a:endParaRPr lang="en-US" sz="1600" dirty="0" smtClean="0"/>
          </a:p>
          <a:p>
            <a:pPr lvl="2"/>
            <a:r>
              <a:rPr lang="en-US" sz="1600" dirty="0" smtClean="0"/>
              <a:t>Active area (depending on Fiber diameter)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730500" y="4953000"/>
            <a:ext cx="257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Tipically</a:t>
            </a:r>
            <a:r>
              <a:rPr lang="en-US" sz="1600" dirty="0" smtClean="0"/>
              <a:t> fibers are glued on a precisely machined plastic support (e.g. </a:t>
            </a:r>
            <a:r>
              <a:rPr lang="en-US" sz="1600" dirty="0" err="1" smtClean="0"/>
              <a:t>plexiglas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47700" y="4889500"/>
            <a:ext cx="73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6800" y="3810000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B8F0D"/>
                </a:solidFill>
              </a:rPr>
              <a:t>Scintillating </a:t>
            </a:r>
          </a:p>
          <a:p>
            <a:r>
              <a:rPr lang="en-US" sz="1400" b="1" dirty="0" smtClean="0">
                <a:solidFill>
                  <a:srgbClr val="1B8F0D"/>
                </a:solidFill>
              </a:rPr>
              <a:t>Fibers </a:t>
            </a:r>
            <a:endParaRPr lang="en-US" sz="1400" b="1" dirty="0">
              <a:solidFill>
                <a:srgbClr val="1B8F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28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698500"/>
          </a:xfrm>
        </p:spPr>
        <p:txBody>
          <a:bodyPr>
            <a:normAutofit/>
          </a:bodyPr>
          <a:lstStyle/>
          <a:p>
            <a:r>
              <a:rPr lang="en-US" sz="3600" dirty="0"/>
              <a:t>V</a:t>
            </a:r>
            <a:r>
              <a:rPr lang="en-US" sz="3600" dirty="0" smtClean="0"/>
              <a:t>ery rough estimates…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27100"/>
            <a:ext cx="8229600" cy="5334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Usually fiber detectors are hit by </a:t>
            </a:r>
            <a:r>
              <a:rPr lang="en-US" sz="2400" dirty="0" smtClean="0">
                <a:solidFill>
                  <a:srgbClr val="FF0000"/>
                </a:solidFill>
              </a:rPr>
              <a:t>ONE</a:t>
            </a:r>
            <a:r>
              <a:rPr lang="en-US" sz="2400" dirty="0" smtClean="0"/>
              <a:t> particle per fiber and per event. </a:t>
            </a:r>
          </a:p>
          <a:p>
            <a:r>
              <a:rPr lang="en-US" sz="2400" dirty="0" smtClean="0"/>
              <a:t>Here is more “interesting”,  as we expect:</a:t>
            </a:r>
          </a:p>
          <a:p>
            <a:pPr lvl="1"/>
            <a:r>
              <a:rPr lang="en-US" sz="2000" dirty="0" smtClean="0"/>
              <a:t>10</a:t>
            </a:r>
            <a:r>
              <a:rPr lang="en-US" sz="2000" baseline="30000" dirty="0" smtClean="0"/>
              <a:t>5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Muons</a:t>
            </a:r>
            <a:r>
              <a:rPr lang="en-US" sz="2000" dirty="0" smtClean="0"/>
              <a:t> in 120ns  </a:t>
            </a:r>
            <a:r>
              <a:rPr lang="en-US" sz="2000" dirty="0" smtClean="0">
                <a:sym typeface="Wingdings"/>
              </a:rPr>
              <a:t> ≈ 10</a:t>
            </a:r>
            <a:r>
              <a:rPr lang="en-US" sz="2000" baseline="30000" dirty="0" smtClean="0">
                <a:sym typeface="Wingdings"/>
              </a:rPr>
              <a:t>3 </a:t>
            </a:r>
            <a:r>
              <a:rPr lang="en-US" sz="2000" dirty="0" smtClean="0">
                <a:sym typeface="Wingdings"/>
              </a:rPr>
              <a:t>/</a:t>
            </a:r>
            <a:r>
              <a:rPr lang="en-US" sz="2000" dirty="0" err="1" smtClean="0">
                <a:sym typeface="Wingdings"/>
              </a:rPr>
              <a:t>nsec</a:t>
            </a:r>
            <a:r>
              <a:rPr lang="en-US" sz="2000" dirty="0" smtClean="0">
                <a:sym typeface="Wingdings"/>
              </a:rPr>
              <a:t>   in a few cm of diameter  </a:t>
            </a:r>
          </a:p>
          <a:p>
            <a:pPr lvl="1"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(very) roughly speaking  we expect  something of the order of: 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    75 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muons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/fiber/ns    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in a  </a:t>
            </a:r>
            <a:r>
              <a:rPr lang="en-US" sz="2000" dirty="0">
                <a:sym typeface="Wingdings"/>
              </a:rPr>
              <a:t>250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sz="2000" dirty="0">
                <a:cs typeface="Symbol" charset="2"/>
              </a:rPr>
              <a:t>m fiber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</a:t>
            </a:r>
            <a:endParaRPr lang="en-US" sz="2000" dirty="0">
              <a:solidFill>
                <a:srgbClr val="FF0000"/>
              </a:solidFill>
              <a:sym typeface="Wingdings"/>
            </a:endParaRPr>
          </a:p>
          <a:p>
            <a:r>
              <a:rPr lang="en-US" sz="2400" dirty="0">
                <a:sym typeface="Wingdings"/>
              </a:rPr>
              <a:t>In a 250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>
                <a:cs typeface="Symbol" charset="2"/>
              </a:rPr>
              <a:t>m fiber</a:t>
            </a:r>
            <a:r>
              <a:rPr lang="en-US" sz="2400" dirty="0" smtClean="0">
                <a:sym typeface="Wingdings"/>
              </a:rPr>
              <a:t> we expect  </a:t>
            </a:r>
            <a:r>
              <a:rPr lang="en-US" sz="2400" dirty="0">
                <a:sym typeface="Wingdings"/>
              </a:rPr>
              <a:t>≈ 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5-10 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p.e.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/particle</a:t>
            </a:r>
            <a:r>
              <a:rPr lang="en-US" sz="2400" dirty="0" smtClean="0">
                <a:sym typeface="Wingdings"/>
              </a:rPr>
              <a:t>, in linear approx. </a:t>
            </a:r>
            <a:r>
              <a:rPr lang="en-US" sz="2400" dirty="0">
                <a:sym typeface="Wingdings"/>
              </a:rPr>
              <a:t>≈750 </a:t>
            </a:r>
            <a:r>
              <a:rPr lang="en-US" sz="2400" dirty="0" err="1" smtClean="0">
                <a:sym typeface="Wingdings"/>
              </a:rPr>
              <a:t>p.e.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</a:t>
            </a:r>
            <a:r>
              <a:rPr lang="en-US" sz="2400" dirty="0" smtClean="0">
                <a:cs typeface="Symbol" charset="2"/>
              </a:rPr>
              <a:t>          </a:t>
            </a:r>
          </a:p>
          <a:p>
            <a:r>
              <a:rPr lang="en-US" sz="2400" dirty="0" smtClean="0">
                <a:cs typeface="Symbol" charset="2"/>
              </a:rPr>
              <a:t>For 1mm fibers  few 1000 </a:t>
            </a:r>
            <a:r>
              <a:rPr lang="en-US" sz="2400" dirty="0" err="1" smtClean="0">
                <a:cs typeface="Symbol" charset="2"/>
              </a:rPr>
              <a:t>p.e.</a:t>
            </a:r>
            <a:r>
              <a:rPr lang="en-US" sz="2400" dirty="0" smtClean="0">
                <a:cs typeface="Symbol" charset="2"/>
              </a:rPr>
              <a:t>  …</a:t>
            </a:r>
          </a:p>
          <a:p>
            <a:r>
              <a:rPr lang="en-US" sz="2400" dirty="0" smtClean="0">
                <a:cs typeface="Symbol" charset="2"/>
              </a:rPr>
              <a:t>rather challenging also for the Readout electronics  </a:t>
            </a:r>
          </a:p>
          <a:p>
            <a:pPr marL="0" indent="0">
              <a:buNone/>
            </a:pPr>
            <a:r>
              <a:rPr lang="en-US" sz="2400" dirty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                       </a:t>
            </a:r>
          </a:p>
          <a:p>
            <a:pPr marL="0" indent="0">
              <a:buNone/>
            </a:pPr>
            <a:r>
              <a:rPr lang="en-US" sz="2400" dirty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                        very interesting, not many studies on this  topic in</a:t>
            </a:r>
          </a:p>
          <a:p>
            <a:pPr marL="0" indent="0">
              <a:buNone/>
            </a:pPr>
            <a:r>
              <a:rPr lang="en-US" sz="2400" dirty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                        literature  </a:t>
            </a:r>
          </a:p>
          <a:p>
            <a:pPr marL="0" indent="0">
              <a:buNone/>
            </a:pPr>
            <a:r>
              <a:rPr lang="en-US" sz="2400" dirty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                         </a:t>
            </a:r>
          </a:p>
          <a:p>
            <a:pPr marL="0" indent="0">
              <a:buNone/>
            </a:pPr>
            <a:endParaRPr lang="en-US" sz="2400" dirty="0">
              <a:cs typeface="Symbol" charset="2"/>
              <a:sym typeface="Wingdings"/>
            </a:endParaRPr>
          </a:p>
          <a:p>
            <a:endParaRPr lang="en-US" sz="2400" dirty="0" smtClean="0">
              <a:sym typeface="Wingdings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346200" y="5689600"/>
            <a:ext cx="673100" cy="406400"/>
          </a:xfrm>
          <a:prstGeom prst="rightArrow">
            <a:avLst/>
          </a:prstGeom>
          <a:solidFill>
            <a:srgbClr val="1B8F0D"/>
          </a:solidFill>
          <a:ln>
            <a:solidFill>
              <a:srgbClr val="1B8F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8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071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Interesting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Does the scintillating material show saturation effects?</a:t>
            </a:r>
          </a:p>
          <a:p>
            <a:pPr lvl="1"/>
            <a:r>
              <a:rPr lang="en-US" sz="2000" dirty="0" smtClean="0"/>
              <a:t>light yield of fibers </a:t>
            </a:r>
          </a:p>
          <a:p>
            <a:pPr lvl="1"/>
            <a:r>
              <a:rPr lang="en-US" sz="2000" dirty="0" smtClean="0"/>
              <a:t>transmission of the light </a:t>
            </a:r>
          </a:p>
          <a:p>
            <a:pPr lvl="1"/>
            <a:r>
              <a:rPr lang="en-US" sz="2000" dirty="0" smtClean="0"/>
              <a:t>… ? </a:t>
            </a:r>
          </a:p>
          <a:p>
            <a:r>
              <a:rPr lang="en-US" sz="2400" dirty="0" smtClean="0"/>
              <a:t> can </a:t>
            </a:r>
            <a:r>
              <a:rPr lang="en-US" sz="2400" dirty="0" err="1" smtClean="0"/>
              <a:t>SiPMs</a:t>
            </a:r>
            <a:r>
              <a:rPr lang="en-US" sz="2400" dirty="0" smtClean="0"/>
              <a:t>  deal with such a high photon flux  per unit surface (we need small pixels: 10-15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cs typeface="Symbol" charset="2"/>
              </a:rPr>
              <a:t>m) 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 challenge for the Readout Electronics (very high </a:t>
            </a:r>
            <a:r>
              <a:rPr lang="en-US" sz="2400" dirty="0" err="1" smtClean="0"/>
              <a:t>dinamic</a:t>
            </a:r>
            <a:r>
              <a:rPr lang="en-US" sz="2400" dirty="0" smtClean="0"/>
              <a:t> range)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4399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82662"/>
          </a:xfrm>
        </p:spPr>
        <p:txBody>
          <a:bodyPr>
            <a:normAutofit/>
          </a:bodyPr>
          <a:lstStyle/>
          <a:p>
            <a:r>
              <a:rPr lang="en-US" dirty="0" smtClean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minimum-maximum number of particle to be </a:t>
            </a:r>
            <a:r>
              <a:rPr lang="en-US" sz="2400" smtClean="0"/>
              <a:t>detected </a:t>
            </a:r>
            <a:endParaRPr lang="en-US" sz="2400" dirty="0" smtClean="0"/>
          </a:p>
          <a:p>
            <a:r>
              <a:rPr lang="en-US" sz="2400" dirty="0" smtClean="0"/>
              <a:t>R&amp;D done with beam of increasing intensity to observe saturation effects:  when the beam will be available? (in reasonably controlled conditions) </a:t>
            </a:r>
          </a:p>
          <a:p>
            <a:r>
              <a:rPr lang="en-US" sz="2400" dirty="0" smtClean="0"/>
              <a:t>timescale of the project </a:t>
            </a:r>
          </a:p>
          <a:p>
            <a:r>
              <a:rPr lang="en-US" sz="2400" dirty="0" smtClean="0"/>
              <a:t>space constraints </a:t>
            </a:r>
          </a:p>
          <a:p>
            <a:r>
              <a:rPr lang="en-US" sz="2400" dirty="0" smtClean="0"/>
              <a:t>is there a material budget  to be respected </a:t>
            </a:r>
          </a:p>
          <a:p>
            <a:r>
              <a:rPr lang="en-US" sz="2400" dirty="0" smtClean="0"/>
              <a:t>Any constraint in the type of material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4715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70" y="2456050"/>
            <a:ext cx="8229600" cy="1143000"/>
          </a:xfrm>
        </p:spPr>
        <p:txBody>
          <a:bodyPr/>
          <a:lstStyle/>
          <a:p>
            <a:r>
              <a:rPr lang="en-US" dirty="0" smtClean="0"/>
              <a:t>Backup slides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98" y="2304437"/>
            <a:ext cx="7960652" cy="1490621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E835 at FNAL: 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Charmonium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Spectroscopy  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143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Temperature Effects</a:t>
            </a:r>
            <a:endParaRPr lang="en-US" sz="36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 descr="c19_no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5"/>
          <a:stretch/>
        </p:blipFill>
        <p:spPr>
          <a:xfrm>
            <a:off x="47034" y="1147779"/>
            <a:ext cx="4869181" cy="3016943"/>
          </a:xfrm>
          <a:prstGeom prst="rect">
            <a:avLst/>
          </a:prstGeom>
        </p:spPr>
      </p:pic>
      <p:pic>
        <p:nvPicPr>
          <p:cNvPr id="6" name="Picture 5" descr="tempera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02" y="3239605"/>
            <a:ext cx="4448321" cy="301667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40143" y="1179138"/>
            <a:ext cx="4308811" cy="312030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It’s well known how well the SiPM gain, current and rates depend on the temperature.</a:t>
            </a:r>
          </a:p>
          <a:p>
            <a:r>
              <a:rPr lang="en-US" sz="2000" dirty="0" smtClean="0"/>
              <a:t>Especially the MPPC can be largely affected by temperature variation.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277058"/>
            <a:ext cx="271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Current </a:t>
            </a:r>
            <a:r>
              <a:rPr lang="en-US" b="1" dirty="0" err="1" smtClean="0">
                <a:solidFill>
                  <a:srgbClr val="800000"/>
                </a:solidFill>
              </a:rPr>
              <a:t>vs</a:t>
            </a:r>
            <a:r>
              <a:rPr lang="en-US" b="1" dirty="0" smtClean="0">
                <a:solidFill>
                  <a:srgbClr val="800000"/>
                </a:solidFill>
              </a:rPr>
              <a:t> dose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for a 3x3mm</a:t>
            </a:r>
            <a:r>
              <a:rPr lang="en-US" b="1" baseline="30000" dirty="0" smtClean="0">
                <a:solidFill>
                  <a:srgbClr val="800000"/>
                </a:solidFill>
              </a:rPr>
              <a:t>2</a:t>
            </a:r>
            <a:r>
              <a:rPr lang="en-US" b="1" dirty="0" smtClean="0">
                <a:solidFill>
                  <a:srgbClr val="800000"/>
                </a:solidFill>
              </a:rPr>
              <a:t> MPPC</a:t>
            </a:r>
            <a:endParaRPr lang="en-US" b="1" baseline="300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675" y="2890320"/>
            <a:ext cx="2183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variation cancels the neutron effect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358260" y="2508786"/>
            <a:ext cx="244233" cy="50175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332603" y="3162942"/>
            <a:ext cx="1096073" cy="3493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4311360" y="4907813"/>
            <a:ext cx="382843" cy="658557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9913" y="4720867"/>
            <a:ext cx="3556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Temperature was monitored but no bias correction has been applied during the test.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55872" y="3654268"/>
            <a:ext cx="2185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Temperature </a:t>
            </a:r>
            <a:r>
              <a:rPr lang="en-US" b="1" dirty="0" err="1" smtClean="0">
                <a:solidFill>
                  <a:srgbClr val="800000"/>
                </a:solidFill>
              </a:rPr>
              <a:t>vs</a:t>
            </a:r>
            <a:r>
              <a:rPr lang="en-US" b="1" dirty="0" smtClean="0">
                <a:solidFill>
                  <a:srgbClr val="800000"/>
                </a:solidFill>
              </a:rPr>
              <a:t> time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35" y="853145"/>
            <a:ext cx="4234331" cy="4152150"/>
          </a:xfrm>
        </p:spPr>
        <p:txBody>
          <a:bodyPr>
            <a:noAutofit/>
          </a:bodyPr>
          <a:lstStyle/>
          <a:p>
            <a:r>
              <a:rPr lang="en-US" sz="2000" dirty="0" smtClean="0"/>
              <a:t>E835 was a </a:t>
            </a:r>
            <a:r>
              <a:rPr lang="en-US" sz="2000" dirty="0" err="1" smtClean="0"/>
              <a:t>fixet</a:t>
            </a:r>
            <a:r>
              <a:rPr lang="en-US" sz="2000" dirty="0" smtClean="0"/>
              <a:t> target experiment  </a:t>
            </a:r>
            <a:r>
              <a:rPr lang="en-US" sz="2000" dirty="0"/>
              <a:t>w</a:t>
            </a:r>
            <a:r>
              <a:rPr lang="en-US" sz="2000" dirty="0" smtClean="0"/>
              <a:t>hich studied the </a:t>
            </a:r>
            <a:r>
              <a:rPr lang="en-US" sz="2000" dirty="0" err="1" smtClean="0"/>
              <a:t>Charmonium</a:t>
            </a:r>
            <a:r>
              <a:rPr lang="en-US" sz="2000" dirty="0" smtClean="0"/>
              <a:t> spectroscopy  at the antiproton accumulator  </a:t>
            </a:r>
          </a:p>
          <a:p>
            <a:r>
              <a:rPr lang="en-US" sz="2000" dirty="0" smtClean="0"/>
              <a:t>Antiproton on a gas jet-target and a non magnetic spectrometer to mainly detect the electromagnetic decays. </a:t>
            </a:r>
          </a:p>
          <a:p>
            <a:r>
              <a:rPr lang="en-US" sz="2000" dirty="0" smtClean="0"/>
              <a:t>A SCI-FI  detector  was built by the Ferrara Univ. and FNAL to measure the polar angle </a:t>
            </a:r>
            <a:r>
              <a:rPr lang="en-US" sz="2000" dirty="0" smtClean="0">
                <a:latin typeface="Symbol"/>
              </a:rPr>
              <a:t>q</a:t>
            </a:r>
            <a:r>
              <a:rPr lang="en-US" sz="2000" dirty="0" smtClean="0"/>
              <a:t> with a resolution of ~ 1mrad  </a:t>
            </a:r>
          </a:p>
          <a:p>
            <a:r>
              <a:rPr lang="en-US" sz="2000" dirty="0" smtClean="0"/>
              <a:t>The readout was through VLPCs     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8144" y="5700"/>
            <a:ext cx="4114797" cy="68159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E835 at  FNAL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01884" y="4676589"/>
            <a:ext cx="4362823" cy="2017058"/>
            <a:chOff x="1314822" y="2181412"/>
            <a:chExt cx="5274238" cy="2465294"/>
          </a:xfrm>
        </p:grpSpPr>
        <p:sp>
          <p:nvSpPr>
            <p:cNvPr id="9" name="Rectangle 8"/>
            <p:cNvSpPr/>
            <p:nvPr/>
          </p:nvSpPr>
          <p:spPr>
            <a:xfrm>
              <a:off x="1314822" y="2181412"/>
              <a:ext cx="5274237" cy="246529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scifi-side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30" y="2323214"/>
              <a:ext cx="5199530" cy="2043820"/>
            </a:xfrm>
            <a:prstGeom prst="rect">
              <a:avLst/>
            </a:prstGeom>
          </p:spPr>
        </p:pic>
      </p:grpSp>
      <p:pic>
        <p:nvPicPr>
          <p:cNvPr id="11" name="Picture 10" descr="sci-fi-detect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04" y="179293"/>
            <a:ext cx="4435943" cy="4392707"/>
          </a:xfrm>
          <a:prstGeom prst="rect">
            <a:avLst/>
          </a:prstGeom>
        </p:spPr>
      </p:pic>
      <p:pic>
        <p:nvPicPr>
          <p:cNvPr id="12" name="Picture 11" descr="sci-fi eff-re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7" y="5135976"/>
            <a:ext cx="4028141" cy="16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98" y="2304437"/>
            <a:ext cx="7960652" cy="1490621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Beam profile monitor for Channeling experiments</a:t>
            </a:r>
            <a:endParaRPr lang="en-US" sz="40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75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35" y="853145"/>
            <a:ext cx="4234331" cy="4152150"/>
          </a:xfrm>
        </p:spPr>
        <p:txBody>
          <a:bodyPr>
            <a:noAutofit/>
          </a:bodyPr>
          <a:lstStyle/>
          <a:p>
            <a:r>
              <a:rPr lang="en-US" sz="2000" dirty="0" smtClean="0"/>
              <a:t>Experiment to study channeling and volume reflection phenomena on bent silicon crystals</a:t>
            </a:r>
          </a:p>
          <a:p>
            <a:r>
              <a:rPr lang="en-US" sz="2000" dirty="0" smtClean="0"/>
              <a:t>Initially in extracted line at the CERN SPS</a:t>
            </a:r>
          </a:p>
          <a:p>
            <a:r>
              <a:rPr lang="en-US" sz="2000" dirty="0" smtClean="0"/>
              <a:t>Then application to collimation in the SPS and LHC</a:t>
            </a:r>
          </a:p>
          <a:p>
            <a:r>
              <a:rPr lang="en-US" sz="2000" dirty="0" smtClean="0"/>
              <a:t>Used different beam types:</a:t>
            </a:r>
          </a:p>
          <a:p>
            <a:pPr lvl="1"/>
            <a:r>
              <a:rPr lang="en-US" sz="1600" dirty="0" smtClean="0"/>
              <a:t>protons</a:t>
            </a:r>
          </a:p>
          <a:p>
            <a:pPr lvl="1"/>
            <a:r>
              <a:rPr lang="en-US" sz="1600" dirty="0" err="1" smtClean="0"/>
              <a:t>pions</a:t>
            </a:r>
            <a:endParaRPr lang="en-US" sz="1600" dirty="0" smtClean="0"/>
          </a:p>
          <a:p>
            <a:pPr lvl="1"/>
            <a:r>
              <a:rPr lang="en-US" sz="1600" dirty="0" smtClean="0"/>
              <a:t>electrons</a:t>
            </a:r>
          </a:p>
          <a:p>
            <a:pPr lvl="1"/>
            <a:r>
              <a:rPr lang="en-US" sz="1600" dirty="0" smtClean="0"/>
              <a:t>ions (planned)</a:t>
            </a:r>
            <a:endParaRPr lang="en-US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8144" y="5700"/>
            <a:ext cx="7884456" cy="68159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H8-RD22 (then UA9) Experiment at CERN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36" y="1333500"/>
            <a:ext cx="4609007" cy="3479800"/>
          </a:xfrm>
          <a:prstGeom prst="rect">
            <a:avLst/>
          </a:prstGeom>
        </p:spPr>
      </p:pic>
      <p:pic>
        <p:nvPicPr>
          <p:cNvPr id="5" name="Picture 4" descr="Screen Shot 2014-12-12 at 6.0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5800"/>
            <a:ext cx="9144000" cy="14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12 at 6.0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16" y="838200"/>
            <a:ext cx="7348212" cy="59563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8144" y="5700"/>
            <a:ext cx="4760256" cy="6815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Beam profile monitor (1)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78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8144" y="5700"/>
            <a:ext cx="4760256" cy="6815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Beam profile monitor (2)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Picture 1" descr="WB0_03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78" y="1181100"/>
            <a:ext cx="3735372" cy="5580000"/>
          </a:xfrm>
          <a:prstGeom prst="rect">
            <a:avLst/>
          </a:prstGeom>
        </p:spPr>
      </p:pic>
      <p:pic>
        <p:nvPicPr>
          <p:cNvPr id="6" name="Picture 5" descr="WB0_03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5" y="1181100"/>
            <a:ext cx="3735372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8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8144" y="5700"/>
            <a:ext cx="4760256" cy="6815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Beam profile monitor (3)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6" descr="WB0_03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1243" r="4583" b="10373"/>
          <a:stretch/>
        </p:blipFill>
        <p:spPr>
          <a:xfrm>
            <a:off x="4470400" y="1638392"/>
            <a:ext cx="4394200" cy="3403508"/>
          </a:xfrm>
          <a:prstGeom prst="rect">
            <a:avLst/>
          </a:prstGeom>
        </p:spPr>
      </p:pic>
      <p:pic>
        <p:nvPicPr>
          <p:cNvPr id="9" name="Picture 8" descr="WB0_03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t="2222" r="9888" b="19815"/>
          <a:stretch/>
        </p:blipFill>
        <p:spPr>
          <a:xfrm>
            <a:off x="495301" y="1231900"/>
            <a:ext cx="35814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4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1421</Words>
  <Application>Microsoft Macintosh PowerPoint</Application>
  <PresentationFormat>On-screen Show (4:3)</PresentationFormat>
  <Paragraphs>225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Ideas for a Muon Beam Monitor  </vt:lpstr>
      <vt:lpstr>Overview </vt:lpstr>
      <vt:lpstr>E835 at FNAL:  Charmonium Spectroscopy  </vt:lpstr>
      <vt:lpstr>E835 at  FNAL</vt:lpstr>
      <vt:lpstr>Beam profile monitor for Channeling experiments</vt:lpstr>
      <vt:lpstr>H8-RD22 (then UA9) Experiment at CERN</vt:lpstr>
      <vt:lpstr>PowerPoint Presentation</vt:lpstr>
      <vt:lpstr>PowerPoint Presentation</vt:lpstr>
      <vt:lpstr>PowerPoint Presentation</vt:lpstr>
      <vt:lpstr>The SuperB Muon Detector </vt:lpstr>
      <vt:lpstr>The SuperB Muon Detector</vt:lpstr>
      <vt:lpstr>The  IFR Readout Technique  </vt:lpstr>
      <vt:lpstr>The beam test  at Fermilab   </vt:lpstr>
      <vt:lpstr>The IFR Prototype:    Design and Construction   </vt:lpstr>
      <vt:lpstr>PowerPoint Presentation</vt:lpstr>
      <vt:lpstr>The Beam test of the Prototype </vt:lpstr>
      <vt:lpstr>Beam Test Main Results:    Detector Performances</vt:lpstr>
      <vt:lpstr>PowerPoint Presentation</vt:lpstr>
      <vt:lpstr>SILICON PHOTO MULTIPLIERS</vt:lpstr>
      <vt:lpstr>The Sci-Fi with SiPM Readout Technique </vt:lpstr>
      <vt:lpstr>The Sci-Fi with SiPM readout Technique (II)</vt:lpstr>
      <vt:lpstr>Radiation Effect at a Glance  </vt:lpstr>
      <vt:lpstr>Dark Spectra vs Dose   </vt:lpstr>
      <vt:lpstr>Different Manufacturers</vt:lpstr>
      <vt:lpstr>First Ideas for the Beam Monitor </vt:lpstr>
      <vt:lpstr>Very rough estimates…</vt:lpstr>
      <vt:lpstr>Interesting points</vt:lpstr>
      <vt:lpstr>Discussion </vt:lpstr>
      <vt:lpstr>Backup slides  </vt:lpstr>
      <vt:lpstr>Temperature Effects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</dc:title>
  <dc:creator>Sbamba</dc:creator>
  <cp:lastModifiedBy>wander baldini</cp:lastModifiedBy>
  <cp:revision>967</cp:revision>
  <dcterms:created xsi:type="dcterms:W3CDTF">2012-11-19T16:59:02Z</dcterms:created>
  <dcterms:modified xsi:type="dcterms:W3CDTF">2014-12-15T13:11:28Z</dcterms:modified>
</cp:coreProperties>
</file>