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265" r:id="rId3"/>
    <p:sldId id="267" r:id="rId4"/>
    <p:sldId id="268" r:id="rId5"/>
    <p:sldId id="269" r:id="rId6"/>
    <p:sldId id="279" r:id="rId7"/>
    <p:sldId id="270" r:id="rId8"/>
    <p:sldId id="271" r:id="rId9"/>
    <p:sldId id="272" r:id="rId10"/>
    <p:sldId id="273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85DAA22-E2CF-994F-8BDD-890B07C22EF0}" type="datetimeFigureOut">
              <a:rPr lang="en-US"/>
              <a:pPr>
                <a:defRPr/>
              </a:pPr>
              <a:t>1/22/15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70CCAE2-BFCC-874E-80B9-99DDC90E9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42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231217BD-1089-EB42-A091-ED238C792381}" type="datetimeFigureOut">
              <a:rPr lang="en-US"/>
              <a:pPr>
                <a:defRPr/>
              </a:pPr>
              <a:t>1/22/15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44FDDE6-B419-4349-A498-2247D9336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85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74D585-2764-C145-9EBA-997E41F2A80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396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9064DE8E-40B0-904F-9020-D53977662636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E3894F6D-498B-AC4D-9CC9-0CE704D52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4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6DD0-1342-9C4F-946E-F264A63CCC08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1710-80C8-4B45-B1D0-5BDD099D27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EF15-7D2C-7C49-B7F0-695138BDB352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4681-6987-EA4F-AF64-2AB7785C9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C54B-71F9-CC45-ADA8-FC7194DA7259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4BBF-86AC-274D-87BE-7FEA43ADE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1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9F241-6E81-774B-8F46-91789F80B94B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D8C63-5163-424C-BAE5-DFE0A2269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9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F6BE-25FB-7648-ABDA-7D8F1CA3B769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F14-ED31-D246-BCA0-612CFD2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1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24D39-BC1C-1749-BB63-959ED5C36359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0BD1B-55F5-344B-8CF2-0A6C9AF09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9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AC812-BA66-574E-87D8-B130E713D067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56640-82FF-2846-9436-CDF9ACCDB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15BFCE60-C0C5-0E43-8354-5EF031BAA64A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8060A83B-AEF0-0A48-BD66-C35918F32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0" r:id="rId3"/>
    <p:sldLayoutId id="2147484091" r:id="rId4"/>
    <p:sldLayoutId id="214748409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6D48EF45-6965-BE4B-965C-30E53A12DFCF}" type="datetime1">
              <a:rPr lang="en-US"/>
              <a:pPr>
                <a:defRPr/>
              </a:pPr>
              <a:t>1/22/15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fld id="{74258918-DCB2-6E48-8BBC-D8DB3CECD3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charset="0"/>
              </a:rPr>
              <a:t>IIEB Model of the Facility/Experiment Interplay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charset="0"/>
              </a:rPr>
              <a:t>Rob Roser/Ken Long</a:t>
            </a:r>
            <a:endParaRPr lang="en-US" dirty="0">
              <a:latin typeface="Helvetica" charset="0"/>
            </a:endParaRPr>
          </a:p>
          <a:p>
            <a:pPr eaLnBrk="1" hangingPunct="1"/>
            <a:r>
              <a:rPr lang="en-US" dirty="0" smtClean="0">
                <a:latin typeface="Helvetica" charset="0"/>
              </a:rPr>
              <a:t>LBNF Collaboration Meeting</a:t>
            </a:r>
          </a:p>
          <a:p>
            <a:pPr eaLnBrk="1" hangingPunct="1"/>
            <a:r>
              <a:rPr lang="en-US" dirty="0" smtClean="0">
                <a:latin typeface="Helvetica" charset="0"/>
              </a:rPr>
              <a:t>1/22/2015</a:t>
            </a:r>
            <a:endParaRPr lang="en-US" dirty="0">
              <a:latin typeface="Helvetica" charset="0"/>
            </a:endParaRPr>
          </a:p>
          <a:p>
            <a:pPr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new Collaboration is a self-organized entity bringing together </a:t>
            </a:r>
            <a:r>
              <a:rPr lang="en-US" dirty="0" smtClean="0"/>
              <a:t>scientific groups </a:t>
            </a:r>
            <a:r>
              <a:rPr lang="en-US" dirty="0"/>
              <a:t>from around the world to perform this experiment. It is </a:t>
            </a:r>
            <a:r>
              <a:rPr lang="en-US" dirty="0" smtClean="0"/>
              <a:t>responsible for: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formulation of the scientific strategy and corresponding scientific </a:t>
            </a:r>
            <a:r>
              <a:rPr lang="en-US" dirty="0" smtClean="0"/>
              <a:t>and technical </a:t>
            </a:r>
            <a:r>
              <a:rPr lang="en-US" dirty="0"/>
              <a:t>requirements on the detector systems and neutrino beam </a:t>
            </a:r>
            <a:r>
              <a:rPr lang="en-US" dirty="0" smtClean="0"/>
              <a:t>line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design, construction, installation, commissioning and operation </a:t>
            </a:r>
            <a:r>
              <a:rPr lang="en-US" dirty="0" smtClean="0"/>
              <a:t>of the </a:t>
            </a:r>
            <a:r>
              <a:rPr lang="en-US" dirty="0"/>
              <a:t>near and far detector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scientific research program conducted with the detectors and </a:t>
            </a:r>
            <a:r>
              <a:rPr lang="en-US" dirty="0" smtClean="0"/>
              <a:t>LBNF neutrino 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27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within the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management of the detector construction project will be delegated </a:t>
            </a:r>
            <a:r>
              <a:rPr lang="en-US" dirty="0" smtClean="0"/>
              <a:t>to a </a:t>
            </a:r>
            <a:r>
              <a:rPr lang="en-US" dirty="0"/>
              <a:t>project management team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team will be led by a Technical Coordinator and </a:t>
            </a:r>
            <a:r>
              <a:rPr lang="en-US" dirty="0" smtClean="0"/>
              <a:t>Resource Coordinator </a:t>
            </a:r>
            <a:r>
              <a:rPr lang="en-US" dirty="0"/>
              <a:t>(the ATLAS/CMS model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41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Experiment-Facility Interface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Experiment-Facility Interface Group will be established to oversee </a:t>
            </a:r>
            <a:r>
              <a:rPr lang="en-US" dirty="0" smtClean="0"/>
              <a:t>and ensure </a:t>
            </a:r>
            <a:r>
              <a:rPr lang="en-US" dirty="0"/>
              <a:t>the required coordination both during design, construction and </a:t>
            </a:r>
            <a:r>
              <a:rPr lang="en-US" dirty="0" smtClean="0"/>
              <a:t>the operational </a:t>
            </a:r>
            <a:r>
              <a:rPr lang="en-US" dirty="0"/>
              <a:t>phases of neutrino program. This includes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Interface </a:t>
            </a:r>
            <a:r>
              <a:rPr lang="en-US" dirty="0"/>
              <a:t>between the detector systems provided by the Collaboration </a:t>
            </a:r>
            <a:r>
              <a:rPr lang="en-US" dirty="0" smtClean="0"/>
              <a:t>and the </a:t>
            </a:r>
            <a:r>
              <a:rPr lang="en-US" dirty="0"/>
              <a:t>technical infrastructure of </a:t>
            </a:r>
            <a:r>
              <a:rPr lang="en-US" dirty="0" smtClean="0"/>
              <a:t>LBNF</a:t>
            </a:r>
            <a:endParaRPr lang="en-US" dirty="0"/>
          </a:p>
          <a:p>
            <a:r>
              <a:rPr lang="en-US" dirty="0" smtClean="0"/>
              <a:t>Design </a:t>
            </a:r>
            <a:r>
              <a:rPr lang="en-US" dirty="0"/>
              <a:t>and operation of the LBNF neutrino </a:t>
            </a:r>
            <a:r>
              <a:rPr lang="en-US" dirty="0" err="1"/>
              <a:t>beamline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EFIG comprises Fermilab management, Collaboration Spokespeople</a:t>
            </a:r>
            <a:r>
              <a:rPr lang="en-US" dirty="0" smtClean="0"/>
              <a:t>, Technical </a:t>
            </a:r>
            <a:r>
              <a:rPr lang="en-US" dirty="0"/>
              <a:t>and Resource Coordinators, and other members as </a:t>
            </a:r>
            <a:r>
              <a:rPr lang="en-US" dirty="0" smtClean="0"/>
              <a:t>deemed necessary </a:t>
            </a:r>
            <a:r>
              <a:rPr lang="en-US" dirty="0"/>
              <a:t>to carry out the coordination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charset="0"/>
              </a:rPr>
              <a:t>Notes from the “Agenda”</a:t>
            </a:r>
            <a:endParaRPr lang="en-US" dirty="0">
              <a:latin typeface="Helvetica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Helvetica" charset="0"/>
              </a:rPr>
              <a:t>New Collaboration will follow the CERN LHC model</a:t>
            </a:r>
          </a:p>
          <a:p>
            <a:pPr lvl="1" eaLnBrk="1" hangingPunct="1"/>
            <a:r>
              <a:rPr lang="en-US" sz="2400" dirty="0">
                <a:latin typeface="Helvetica" charset="0"/>
              </a:rPr>
              <a:t>Working groups on facility side responsibility of host lab.</a:t>
            </a:r>
          </a:p>
          <a:p>
            <a:pPr lvl="1" eaLnBrk="1" hangingPunct="1"/>
            <a:r>
              <a:rPr lang="en-US" sz="2400" dirty="0">
                <a:latin typeface="Helvetica" charset="0"/>
              </a:rPr>
              <a:t>Working groups on experiment side responsibility of spokespersons</a:t>
            </a:r>
          </a:p>
          <a:p>
            <a:pPr eaLnBrk="1" hangingPunct="1"/>
            <a:r>
              <a:rPr lang="en-US" dirty="0">
                <a:latin typeface="Helvetica" charset="0"/>
              </a:rPr>
              <a:t>Collaboration and Facility roles and responsibilities</a:t>
            </a:r>
          </a:p>
          <a:p>
            <a:pPr lvl="1" eaLnBrk="1" hangingPunct="1"/>
            <a:r>
              <a:rPr lang="en-US" sz="2400" dirty="0">
                <a:latin typeface="Helvetica" charset="0"/>
              </a:rPr>
              <a:t>Collaboration: Science, Near Detector, Far Detector, Scientific specifications of the neutrino beam, </a:t>
            </a:r>
          </a:p>
          <a:p>
            <a:pPr lvl="1" eaLnBrk="1" hangingPunct="1"/>
            <a:r>
              <a:rPr lang="en-US" sz="2400" dirty="0">
                <a:latin typeface="Helvetica" charset="0"/>
              </a:rPr>
              <a:t>Facility is responsible for civil construction, </a:t>
            </a:r>
            <a:r>
              <a:rPr lang="en-US" sz="2400" dirty="0" err="1">
                <a:latin typeface="Helvetica" charset="0"/>
              </a:rPr>
              <a:t>cryo</a:t>
            </a:r>
            <a:r>
              <a:rPr lang="en-US" sz="2400" dirty="0">
                <a:latin typeface="Helvetica" charset="0"/>
              </a:rPr>
              <a:t> plant, </a:t>
            </a:r>
            <a:r>
              <a:rPr lang="en-US" sz="2400" dirty="0" err="1">
                <a:latin typeface="Helvetica" charset="0"/>
              </a:rPr>
              <a:t>beamline</a:t>
            </a:r>
            <a:r>
              <a:rPr lang="en-US" sz="2400" dirty="0">
                <a:latin typeface="Helvetica" charset="0"/>
              </a:rPr>
              <a:t>, target station, horn, etc. (will need to carefully defined)</a:t>
            </a:r>
          </a:p>
          <a:p>
            <a:pPr lvl="1" eaLnBrk="1" hangingPunct="1"/>
            <a:r>
              <a:rPr lang="en-US" sz="2400" dirty="0">
                <a:latin typeface="Helvetica" charset="0"/>
              </a:rPr>
              <a:t>Role of experiment facility interface group.  </a:t>
            </a:r>
          </a:p>
          <a:p>
            <a:pPr eaLnBrk="1" hangingPunct="1"/>
            <a:endParaRPr lang="en-US" dirty="0">
              <a:latin typeface="Helvetica" charset="0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5141FC7-C3F9-4846-B36F-59D40C97E806}" type="datetime1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1/22/15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>
                <a:solidFill>
                  <a:srgbClr val="004C97"/>
                </a:solidFill>
                <a:latin typeface="Helvetica" charset="0"/>
              </a:rPr>
              <a:t>Presenter | Presentation Title</a:t>
            </a:r>
            <a:endParaRPr lang="en-US" sz="900" b="1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CA4AB96-C9F0-C742-B440-82209E730F00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2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accommodate a variety of international funding models and constraints – the long baseline neutrino facility is separate from the long baseline neutrino experiment</a:t>
            </a:r>
          </a:p>
          <a:p>
            <a:r>
              <a:rPr lang="en-US" dirty="0" smtClean="0"/>
              <a:t>Separation will also make it easier to manage the project with clear responsibilities for both endeavors</a:t>
            </a:r>
          </a:p>
          <a:p>
            <a:r>
              <a:rPr lang="en-US" dirty="0" smtClean="0"/>
              <a:t>Countries, laboratories, and Universities alike are able to contribute to the facility, the experiment, or both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0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Facility</a:t>
            </a:r>
          </a:p>
          <a:p>
            <a:pPr lvl="1"/>
            <a:r>
              <a:rPr lang="en-US" dirty="0" smtClean="0"/>
              <a:t>That which provides </a:t>
            </a:r>
            <a:r>
              <a:rPr lang="en-US" dirty="0"/>
              <a:t>the neutrino beam that </a:t>
            </a:r>
            <a:r>
              <a:rPr lang="en-US" dirty="0" smtClean="0"/>
              <a:t>will illuminate </a:t>
            </a:r>
            <a:r>
              <a:rPr lang="en-US" dirty="0"/>
              <a:t>the neutrino detectors, as well as conventional facilities </a:t>
            </a:r>
            <a:r>
              <a:rPr lang="en-US" dirty="0" smtClean="0"/>
              <a:t>and major </a:t>
            </a:r>
            <a:r>
              <a:rPr lang="en-US" dirty="0"/>
              <a:t>technical infrastructure to support the </a:t>
            </a:r>
            <a:r>
              <a:rPr lang="en-US" dirty="0" err="1"/>
              <a:t>beamline</a:t>
            </a:r>
            <a:r>
              <a:rPr lang="en-US" dirty="0"/>
              <a:t> and the </a:t>
            </a:r>
            <a:r>
              <a:rPr lang="en-US" dirty="0" smtClean="0"/>
              <a:t>detectors (far detector hall, near detector hall, </a:t>
            </a:r>
            <a:r>
              <a:rPr lang="en-US" dirty="0" err="1" smtClean="0"/>
              <a:t>beamline</a:t>
            </a:r>
            <a:r>
              <a:rPr lang="en-US" dirty="0" smtClean="0"/>
              <a:t>, target, horn, cryogenics, cryostat, surface buildings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Experiment</a:t>
            </a:r>
          </a:p>
          <a:p>
            <a:pPr lvl="1"/>
            <a:r>
              <a:rPr lang="en-US" dirty="0"/>
              <a:t>An international science collaboration </a:t>
            </a:r>
            <a:r>
              <a:rPr lang="en-US" dirty="0" smtClean="0"/>
              <a:t>(“</a:t>
            </a:r>
            <a:r>
              <a:rPr lang="en-US" dirty="0"/>
              <a:t>ELBNF”)</a:t>
            </a:r>
            <a:r>
              <a:rPr lang="en-US" dirty="0" smtClean="0"/>
              <a:t>, which </a:t>
            </a:r>
            <a:r>
              <a:rPr lang="en-US" dirty="0"/>
              <a:t>will design, build, operate, and do scientific research with a </a:t>
            </a:r>
            <a:r>
              <a:rPr lang="en-US" dirty="0" smtClean="0"/>
              <a:t>system of </a:t>
            </a:r>
            <a:r>
              <a:rPr lang="en-US" dirty="0"/>
              <a:t>neutrino detectors, and also enable other research opportunities </a:t>
            </a:r>
            <a:r>
              <a:rPr lang="en-US" dirty="0" smtClean="0"/>
              <a:t>such as </a:t>
            </a:r>
            <a:r>
              <a:rPr lang="en-US" dirty="0"/>
              <a:t>searches for baryon number violating processes and </a:t>
            </a:r>
            <a:r>
              <a:rPr lang="en-US" dirty="0" smtClean="0"/>
              <a:t>neutrino astrophysics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>
                <a:latin typeface="Helvetica" charset="0"/>
              </a:rPr>
              <a:t>Working groups </a:t>
            </a:r>
            <a:r>
              <a:rPr lang="en-US" sz="2400" dirty="0" smtClean="0">
                <a:latin typeface="Helvetica" charset="0"/>
              </a:rPr>
              <a:t>required to complete the </a:t>
            </a:r>
            <a:r>
              <a:rPr lang="en-US" sz="2400" dirty="0">
                <a:latin typeface="Helvetica" charset="0"/>
              </a:rPr>
              <a:t>facility </a:t>
            </a:r>
            <a:r>
              <a:rPr lang="en-US" sz="2400" dirty="0" smtClean="0">
                <a:latin typeface="Helvetica" charset="0"/>
              </a:rPr>
              <a:t> is the responsibility </a:t>
            </a:r>
            <a:r>
              <a:rPr lang="en-US" sz="2400" dirty="0">
                <a:latin typeface="Helvetica" charset="0"/>
              </a:rPr>
              <a:t>of host lab</a:t>
            </a:r>
            <a:r>
              <a:rPr lang="en-US" sz="2400" dirty="0" smtClean="0">
                <a:latin typeface="Helvetica" charset="0"/>
              </a:rPr>
              <a:t>.</a:t>
            </a:r>
          </a:p>
          <a:p>
            <a:pPr lvl="1"/>
            <a:endParaRPr lang="en-US" sz="2400" dirty="0">
              <a:latin typeface="Helvetica" charset="0"/>
            </a:endParaRPr>
          </a:p>
          <a:p>
            <a:pPr lvl="1"/>
            <a:r>
              <a:rPr lang="en-US" sz="2400" dirty="0">
                <a:latin typeface="Helvetica" charset="0"/>
              </a:rPr>
              <a:t>Working </a:t>
            </a:r>
            <a:r>
              <a:rPr lang="en-US" sz="2400" dirty="0" smtClean="0">
                <a:latin typeface="Helvetica" charset="0"/>
              </a:rPr>
              <a:t>groups needed for the </a:t>
            </a:r>
            <a:r>
              <a:rPr lang="en-US" sz="2400" dirty="0">
                <a:latin typeface="Helvetica" charset="0"/>
              </a:rPr>
              <a:t>experiment </a:t>
            </a:r>
            <a:r>
              <a:rPr lang="en-US" sz="2400" dirty="0" smtClean="0">
                <a:latin typeface="Helvetica" charset="0"/>
              </a:rPr>
              <a:t>are the </a:t>
            </a:r>
            <a:r>
              <a:rPr lang="en-US" sz="2400" dirty="0">
                <a:latin typeface="Helvetica" charset="0"/>
              </a:rPr>
              <a:t>responsibility of </a:t>
            </a:r>
            <a:r>
              <a:rPr lang="en-US" sz="2400" dirty="0" smtClean="0">
                <a:latin typeface="Helvetica" charset="0"/>
              </a:rPr>
              <a:t>the spokespersons</a:t>
            </a:r>
            <a:endParaRPr lang="en-US" sz="2400" dirty="0">
              <a:latin typeface="Helvetica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2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LHC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international </a:t>
            </a:r>
            <a:r>
              <a:rPr lang="en-US" dirty="0" smtClean="0"/>
              <a:t>detector collaboration</a:t>
            </a:r>
            <a:r>
              <a:rPr lang="en-US" dirty="0"/>
              <a:t>, a host lab providing infrastructure, </a:t>
            </a:r>
            <a:r>
              <a:rPr lang="en-US" dirty="0" smtClean="0"/>
              <a:t>and appropriate </a:t>
            </a:r>
            <a:r>
              <a:rPr lang="en-US" dirty="0"/>
              <a:t>international oversight bodies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detector projects are in the hands of the new </a:t>
            </a:r>
            <a:r>
              <a:rPr lang="en-US" dirty="0" smtClean="0"/>
              <a:t>international collaboration</a:t>
            </a:r>
            <a:r>
              <a:rPr lang="en-US" dirty="0"/>
              <a:t>, with appropriate oversight by </a:t>
            </a:r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LBNF facility infrastructure is a DOE/Fermilab project, </a:t>
            </a:r>
            <a:r>
              <a:rPr lang="en-US" dirty="0" smtClean="0"/>
              <a:t>in collaboration </a:t>
            </a:r>
            <a:r>
              <a:rPr lang="en-US" dirty="0"/>
              <a:t>with international </a:t>
            </a:r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oversight and coordination is provided by an </a:t>
            </a:r>
            <a:r>
              <a:rPr lang="en-US" dirty="0" smtClean="0"/>
              <a:t>International Joint </a:t>
            </a:r>
            <a:r>
              <a:rPr lang="en-US" dirty="0"/>
              <a:t>Oversight Group (IJOG), and subsidiary </a:t>
            </a:r>
            <a:r>
              <a:rPr lang="en-US" dirty="0" smtClean="0"/>
              <a:t>groups</a:t>
            </a:r>
            <a:endParaRPr lang="en-US" dirty="0"/>
          </a:p>
          <a:p>
            <a:pPr lvl="2"/>
            <a:r>
              <a:rPr lang="en-US" dirty="0" smtClean="0"/>
              <a:t>Resource </a:t>
            </a:r>
            <a:r>
              <a:rPr lang="en-US" dirty="0"/>
              <a:t>Review </a:t>
            </a:r>
            <a:r>
              <a:rPr lang="en-US" dirty="0" smtClean="0"/>
              <a:t>Board</a:t>
            </a:r>
          </a:p>
          <a:p>
            <a:pPr lvl="2"/>
            <a:r>
              <a:rPr lang="en-US" dirty="0" smtClean="0"/>
              <a:t>Experiment</a:t>
            </a:r>
            <a:r>
              <a:rPr lang="en-US" dirty="0"/>
              <a:t>-Facility Interface </a:t>
            </a:r>
            <a:r>
              <a:rPr lang="en-US" dirty="0" smtClean="0"/>
              <a:t>Group</a:t>
            </a:r>
          </a:p>
          <a:p>
            <a:pPr lvl="2"/>
            <a:r>
              <a:rPr lang="en-US" dirty="0" smtClean="0"/>
              <a:t>Fermilab </a:t>
            </a:r>
            <a:r>
              <a:rPr lang="en-US" dirty="0"/>
              <a:t>Physics Advisory </a:t>
            </a:r>
            <a:r>
              <a:rPr lang="en-US" dirty="0" smtClean="0"/>
              <a:t>Committee</a:t>
            </a:r>
          </a:p>
          <a:p>
            <a:pPr lvl="2"/>
            <a:r>
              <a:rPr lang="en-US" dirty="0" smtClean="0"/>
              <a:t>LBNC  (Long Baseline Neutrino Committee)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0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Joint Oversight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International Joint Oversight Group (IJOG) will be made up </a:t>
            </a:r>
            <a:r>
              <a:rPr lang="en-US" dirty="0" smtClean="0"/>
              <a:t>of representatives </a:t>
            </a:r>
            <a:r>
              <a:rPr lang="en-US" dirty="0"/>
              <a:t>from each funding agency involved in the </a:t>
            </a:r>
            <a:r>
              <a:rPr lang="en-US" dirty="0" smtClean="0"/>
              <a:t>neutrino program </a:t>
            </a:r>
            <a:r>
              <a:rPr lang="en-US" dirty="0"/>
              <a:t>and provides global coordination across the entire </a:t>
            </a:r>
            <a:r>
              <a:rPr lang="en-US" dirty="0" smtClean="0"/>
              <a:t>enterprise</a:t>
            </a:r>
            <a:endParaRPr lang="en-US" dirty="0"/>
          </a:p>
          <a:p>
            <a:r>
              <a:rPr lang="en-US" dirty="0" smtClean="0"/>
              <a:t>During </a:t>
            </a:r>
            <a:r>
              <a:rPr lang="en-US" dirty="0"/>
              <a:t>the formative stages of LBNF, the IJOG would develop the </a:t>
            </a:r>
            <a:r>
              <a:rPr lang="en-US" dirty="0" smtClean="0"/>
              <a:t>overall division </a:t>
            </a:r>
            <a:r>
              <a:rPr lang="en-US" dirty="0"/>
              <a:t>of responsibilities for the construction of detectors and facilities</a:t>
            </a:r>
            <a:r>
              <a:rPr lang="en-US" dirty="0" smtClean="0"/>
              <a:t>, in </a:t>
            </a:r>
            <a:r>
              <a:rPr lang="en-US" dirty="0"/>
              <a:t>the context of bi-lateral agreements </a:t>
            </a:r>
            <a:r>
              <a:rPr lang="en-US" dirty="0" smtClean="0"/>
              <a:t>and/or </a:t>
            </a:r>
            <a:r>
              <a:rPr lang="en-US" dirty="0"/>
              <a:t>subsidiary </a:t>
            </a:r>
            <a:r>
              <a:rPr lang="en-US" dirty="0" smtClean="0"/>
              <a:t>agreements between </a:t>
            </a:r>
            <a:r>
              <a:rPr lang="en-US" dirty="0"/>
              <a:t>DOE/Fermilab and other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Fermilab’s</a:t>
            </a:r>
            <a:r>
              <a:rPr lang="en-US" dirty="0" smtClean="0"/>
              <a:t>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Fermilab is directly responsible for the design, construction, installation</a:t>
            </a:r>
            <a:r>
              <a:rPr lang="en-US" dirty="0" smtClean="0"/>
              <a:t>, commissioning </a:t>
            </a:r>
            <a:r>
              <a:rPr lang="en-US" dirty="0"/>
              <a:t>and operation of the facilities and infrastructure that </a:t>
            </a:r>
            <a:r>
              <a:rPr lang="en-US" dirty="0" smtClean="0"/>
              <a:t>support LBNF: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neutrino </a:t>
            </a:r>
            <a:r>
              <a:rPr lang="en-US" dirty="0" err="1" smtClean="0"/>
              <a:t>beamline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major technical infrastructure necessary to support the near </a:t>
            </a:r>
            <a:r>
              <a:rPr lang="en-US" dirty="0" smtClean="0"/>
              <a:t>and far </a:t>
            </a:r>
            <a:r>
              <a:rPr lang="en-US" dirty="0"/>
              <a:t>detectors, including cryogenic systems and </a:t>
            </a:r>
            <a:r>
              <a:rPr lang="en-US" dirty="0" smtClean="0"/>
              <a:t>cryostats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conventional facilities for the </a:t>
            </a:r>
            <a:r>
              <a:rPr lang="en-US" dirty="0" err="1"/>
              <a:t>beamline</a:t>
            </a:r>
            <a:r>
              <a:rPr lang="en-US" dirty="0"/>
              <a:t> and near detector on </a:t>
            </a:r>
            <a:r>
              <a:rPr lang="en-US" dirty="0" smtClean="0"/>
              <a:t>the Fermilab </a:t>
            </a:r>
            <a:r>
              <a:rPr lang="en-US" dirty="0"/>
              <a:t>site and for the far detector at the Sanford </a:t>
            </a:r>
            <a:r>
              <a:rPr lang="en-US" dirty="0" smtClean="0"/>
              <a:t>Underground Research </a:t>
            </a:r>
            <a:r>
              <a:rPr lang="en-US" dirty="0"/>
              <a:t>Facility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Fermilab </a:t>
            </a:r>
            <a:r>
              <a:rPr lang="en-US" dirty="0"/>
              <a:t>will work with international partners in designing and building </a:t>
            </a:r>
            <a:r>
              <a:rPr lang="en-US" dirty="0" smtClean="0"/>
              <a:t>these Facilities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7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Fermilab’s</a:t>
            </a:r>
            <a:r>
              <a:rPr lang="en-US" dirty="0" smtClean="0"/>
              <a:t> Roles and Responsibilities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the host lab, Fermilab will provide oversight for both the facility </a:t>
            </a:r>
            <a:r>
              <a:rPr lang="en-US" dirty="0" smtClean="0"/>
              <a:t>and detector </a:t>
            </a:r>
            <a:r>
              <a:rPr lang="en-US" dirty="0"/>
              <a:t>construction projects, through mechanisms </a:t>
            </a:r>
            <a:r>
              <a:rPr lang="en-US" dirty="0" smtClean="0"/>
              <a:t>including</a:t>
            </a:r>
            <a:endParaRPr lang="en-US" dirty="0"/>
          </a:p>
          <a:p>
            <a:pPr lvl="1"/>
            <a:r>
              <a:rPr lang="en-US" dirty="0" smtClean="0"/>
              <a:t>Regular </a:t>
            </a:r>
            <a:r>
              <a:rPr lang="en-US" dirty="0"/>
              <a:t>meetings with Collaboration </a:t>
            </a:r>
            <a:r>
              <a:rPr lang="en-US" dirty="0" smtClean="0"/>
              <a:t>leadership</a:t>
            </a:r>
            <a:endParaRPr lang="en-US" dirty="0"/>
          </a:p>
          <a:p>
            <a:pPr lvl="1"/>
            <a:r>
              <a:rPr lang="en-US" dirty="0" smtClean="0"/>
              <a:t>Convening </a:t>
            </a:r>
            <a:r>
              <a:rPr lang="en-US" dirty="0"/>
              <a:t>and chairing the Resource Review Board(s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Convening </a:t>
            </a:r>
            <a:r>
              <a:rPr lang="en-US" dirty="0"/>
              <a:t>international peer review by the Fermilab Physics </a:t>
            </a:r>
            <a:r>
              <a:rPr lang="en-US" dirty="0" smtClean="0"/>
              <a:t>Advisory Committee and LBNC</a:t>
            </a:r>
            <a:endParaRPr lang="en-US" dirty="0"/>
          </a:p>
          <a:p>
            <a:pPr lvl="1"/>
            <a:r>
              <a:rPr lang="en-US" dirty="0" smtClean="0"/>
              <a:t>Convening </a:t>
            </a:r>
            <a:r>
              <a:rPr lang="en-US" dirty="0"/>
              <a:t>meetings of the Experiment-Facility Interface </a:t>
            </a:r>
            <a:r>
              <a:rPr lang="en-US" dirty="0" smtClean="0"/>
              <a:t>Group</a:t>
            </a:r>
            <a:endParaRPr lang="en-US" dirty="0"/>
          </a:p>
          <a:p>
            <a:pPr lvl="1"/>
            <a:r>
              <a:rPr lang="en-US" dirty="0" smtClean="0"/>
              <a:t>Director’s </a:t>
            </a:r>
            <a:r>
              <a:rPr lang="en-US" dirty="0"/>
              <a:t>reviews of specific management, technical, cost, </a:t>
            </a:r>
            <a:r>
              <a:rPr lang="en-US" dirty="0" smtClean="0"/>
              <a:t>and schedule </a:t>
            </a:r>
            <a:r>
              <a:rPr lang="en-US" dirty="0"/>
              <a:t>aspects of the construction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DE8E-40B0-904F-9020-D53977662636}" type="datetime1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4F6D-498B-AC4D-9CC9-0CE704D52C2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75167"/>
      </p:ext>
    </p:extLst>
  </p:cSld>
  <p:clrMapOvr>
    <a:masterClrMapping/>
  </p:clrMapOvr>
</p:sld>
</file>

<file path=ppt/theme/theme1.xml><?xml version="1.0" encoding="utf-8"?>
<a:theme xmlns:a="http://schemas.openxmlformats.org/drawingml/2006/main" name="neutrino collab talk roser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neutrino collab talk roser.pot</Template>
  <TotalTime>1946</TotalTime>
  <Words>912</Words>
  <Application>Microsoft Macintosh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neutrino collab talk roser</vt:lpstr>
      <vt:lpstr>Fermilab: Footer Only</vt:lpstr>
      <vt:lpstr>IIEB Model of the Facility/Experiment Interplay</vt:lpstr>
      <vt:lpstr>Notes from the “Agenda”</vt:lpstr>
      <vt:lpstr>Background</vt:lpstr>
      <vt:lpstr>Definitions</vt:lpstr>
      <vt:lpstr>Working Groups</vt:lpstr>
      <vt:lpstr>The LHC Model</vt:lpstr>
      <vt:lpstr>International Joint Oversight Group</vt:lpstr>
      <vt:lpstr>Fermilab’s Roles and Responsibilities</vt:lpstr>
      <vt:lpstr>Fermilab’s Roles and Responsibilities (2)</vt:lpstr>
      <vt:lpstr>Collaboration Roles and Responsibilities</vt:lpstr>
      <vt:lpstr>Project Management within the Collaboration</vt:lpstr>
      <vt:lpstr>Experiment-Facility Interface Group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Rob Roser</cp:lastModifiedBy>
  <cp:revision>153</cp:revision>
  <cp:lastPrinted>2014-01-20T19:40:21Z</cp:lastPrinted>
  <dcterms:created xsi:type="dcterms:W3CDTF">2014-01-03T20:18:13Z</dcterms:created>
  <dcterms:modified xsi:type="dcterms:W3CDTF">2015-01-22T14:40:52Z</dcterms:modified>
</cp:coreProperties>
</file>