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1" r:id="rId6"/>
    <p:sldId id="273" r:id="rId7"/>
    <p:sldId id="272" r:id="rId8"/>
    <p:sldId id="262" r:id="rId9"/>
    <p:sldId id="263" r:id="rId10"/>
    <p:sldId id="264" r:id="rId11"/>
    <p:sldId id="265" r:id="rId12"/>
    <p:sldId id="260" r:id="rId13"/>
    <p:sldId id="267" r:id="rId14"/>
    <p:sldId id="266" r:id="rId15"/>
    <p:sldId id="276" r:id="rId16"/>
    <p:sldId id="274" r:id="rId17"/>
    <p:sldId id="277" r:id="rId18"/>
    <p:sldId id="270" r:id="rId19"/>
    <p:sldId id="268" r:id="rId20"/>
    <p:sldId id="269" r:id="rId21"/>
    <p:sldId id="271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98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9DB1D-3592-4FE7-82BC-2B5C4A292208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6B9F8-940C-42A0-8F60-6CA3A316F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0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86B9F8-940C-42A0-8F60-6CA3A316F27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3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5A97-CFFC-455B-949E-B2E31BC866AE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AF49-C65E-4B49-80A4-4A78414DD660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5A97-CFFC-455B-949E-B2E31BC866AE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AF49-C65E-4B49-80A4-4A78414DD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5A97-CFFC-455B-949E-B2E31BC866AE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AF49-C65E-4B49-80A4-4A78414DD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5A97-CFFC-455B-949E-B2E31BC866AE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AF49-C65E-4B49-80A4-4A78414DD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5A97-CFFC-455B-949E-B2E31BC866AE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AF49-C65E-4B49-80A4-4A78414DD66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5A97-CFFC-455B-949E-B2E31BC866AE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AF49-C65E-4B49-80A4-4A78414DD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5A97-CFFC-455B-949E-B2E31BC866AE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AF49-C65E-4B49-80A4-4A78414DD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5A97-CFFC-455B-949E-B2E31BC866AE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AF49-C65E-4B49-80A4-4A78414DD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5A97-CFFC-455B-949E-B2E31BC866AE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AF49-C65E-4B49-80A4-4A78414DD6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5A97-CFFC-455B-949E-B2E31BC866AE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AF49-C65E-4B49-80A4-4A78414DD660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5A97-CFFC-455B-949E-B2E31BC866AE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CAF49-C65E-4B49-80A4-4A78414DD660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4735A97-CFFC-455B-949E-B2E31BC866AE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E0CAF49-C65E-4B49-80A4-4A78414DD66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1.xlsx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AP30 Resonant Extraction Shield Calculation Status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T. Leveling</a:t>
            </a:r>
          </a:p>
          <a:p>
            <a:r>
              <a:rPr lang="en-US" dirty="0" smtClean="0"/>
              <a:t>1/8/15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9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Obtained drawings from Ollie to create D207&amp;D208 with Sagitta</a:t>
            </a:r>
          </a:p>
          <a:p>
            <a:r>
              <a:rPr lang="en-US" dirty="0" smtClean="0"/>
              <a:t>Beam pipes have not been correctly modeled yet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405" y="2971800"/>
            <a:ext cx="5943600" cy="33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0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Cmagnet is model with US flange (not in final vertical position!)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t="5546" r="47695" b="2928"/>
          <a:stretch/>
        </p:blipFill>
        <p:spPr>
          <a:xfrm>
            <a:off x="1981200" y="213360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2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8" r="2588" b="652"/>
          <a:stretch/>
        </p:blipFill>
        <p:spPr>
          <a:xfrm>
            <a:off x="2362200" y="2133600"/>
            <a:ext cx="6309360" cy="4389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GNUPLOT of </a:t>
            </a:r>
            <a:r>
              <a:rPr lang="en-US" dirty="0" smtClean="0">
                <a:solidFill>
                  <a:srgbClr val="00B050"/>
                </a:solidFill>
              </a:rPr>
              <a:t>circulating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extraction </a:t>
            </a:r>
            <a:r>
              <a:rPr lang="en-US" dirty="0" smtClean="0">
                <a:solidFill>
                  <a:schemeClr val="tx1"/>
                </a:solidFill>
              </a:rPr>
              <a:t>samples used in simulation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7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Circulating and extraction beam samples from Vladimir</a:t>
            </a:r>
            <a:endParaRPr lang="en-US" dirty="0"/>
          </a:p>
        </p:txBody>
      </p:sp>
      <p:pic>
        <p:nvPicPr>
          <p:cNvPr id="4098" name="Picture 7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" t="5908" r="52311" b="2523"/>
          <a:stretch/>
        </p:blipFill>
        <p:spPr bwMode="auto">
          <a:xfrm>
            <a:off x="745141" y="2106194"/>
            <a:ext cx="3856529" cy="398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7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5908" r="52308" b="2523"/>
          <a:stretch/>
        </p:blipFill>
        <p:spPr bwMode="auto">
          <a:xfrm>
            <a:off x="4724400" y="2133600"/>
            <a:ext cx="3856529" cy="398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8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Present septa alignment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6212" r="53846" b="626"/>
          <a:stretch/>
        </p:blipFill>
        <p:spPr>
          <a:xfrm>
            <a:off x="2362200" y="2133599"/>
            <a:ext cx="4343400" cy="449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Lambertson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a yaw angle from MARS simulation -      0.15 degrees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5916" r="52308" b="2382"/>
          <a:stretch/>
        </p:blipFill>
        <p:spPr>
          <a:xfrm>
            <a:off x="2362200" y="2186198"/>
            <a:ext cx="4114800" cy="425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26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Vetting the model – work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Compared MAD positions with the present MARS model</a:t>
            </a:r>
          </a:p>
          <a:p>
            <a:r>
              <a:rPr lang="en-US" dirty="0" smtClean="0"/>
              <a:t>Debuncher quads are in agreement with MAD locations</a:t>
            </a:r>
          </a:p>
          <a:p>
            <a:r>
              <a:rPr lang="en-US" dirty="0" smtClean="0"/>
              <a:t>C magnet, Q901, and V901 are off:</a:t>
            </a:r>
          </a:p>
          <a:p>
            <a:pPr lvl="1"/>
            <a:r>
              <a:rPr lang="en-US" dirty="0" smtClean="0"/>
              <a:t>Cmagnet is 30.7 cm US of MAD position and is not rolled</a:t>
            </a:r>
          </a:p>
          <a:p>
            <a:pPr lvl="1"/>
            <a:r>
              <a:rPr lang="en-US" dirty="0" smtClean="0"/>
              <a:t>Q901 is 13.6 cm DS of MAD position</a:t>
            </a:r>
          </a:p>
          <a:p>
            <a:pPr lvl="1"/>
            <a:r>
              <a:rPr lang="en-US" dirty="0" smtClean="0"/>
              <a:t>V901 is 14.1 cm DS of MAD position</a:t>
            </a:r>
          </a:p>
          <a:p>
            <a:r>
              <a:rPr lang="en-US" dirty="0" smtClean="0"/>
              <a:t>It remains to check horizontal offsets</a:t>
            </a:r>
          </a:p>
          <a:p>
            <a:r>
              <a:rPr lang="en-US" dirty="0" smtClean="0"/>
              <a:t>Is there a yaw angle for Lambertson in MAD?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5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MAD/MARS </a:t>
            </a:r>
            <a:r>
              <a:rPr lang="en-US" smtClean="0"/>
              <a:t>coordinate comparison</a:t>
            </a:r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434206"/>
              </p:ext>
            </p:extLst>
          </p:nvPr>
        </p:nvGraphicFramePr>
        <p:xfrm>
          <a:off x="304800" y="1524000"/>
          <a:ext cx="8557714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4" imgW="11068095" imgH="5124424" progId="Excel.Sheet.12">
                  <p:embed/>
                </p:oleObj>
              </mc:Choice>
              <mc:Fallback>
                <p:oleObj name="Worksheet" r:id="rId4" imgW="11068095" imgH="51244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1524000"/>
                        <a:ext cx="8557714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1623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coordinates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MAD/MARS (2000)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0000"/>
                </a:solidFill>
              </a:rPr>
              <a:t>2004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706655"/>
              </p:ext>
            </p:extLst>
          </p:nvPr>
        </p:nvGraphicFramePr>
        <p:xfrm>
          <a:off x="914400" y="1981200"/>
          <a:ext cx="7241546" cy="4525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134"/>
                <a:gridCol w="381134"/>
                <a:gridCol w="381134"/>
                <a:gridCol w="381134"/>
                <a:gridCol w="381134"/>
                <a:gridCol w="381134"/>
                <a:gridCol w="381134"/>
                <a:gridCol w="381134"/>
                <a:gridCol w="381134"/>
                <a:gridCol w="381134"/>
                <a:gridCol w="381134"/>
                <a:gridCol w="381134"/>
                <a:gridCol w="381134"/>
                <a:gridCol w="381134"/>
                <a:gridCol w="381134"/>
                <a:gridCol w="381134"/>
                <a:gridCol w="381134"/>
                <a:gridCol w="381134"/>
                <a:gridCol w="381134"/>
              </a:tblGrid>
              <a:tr h="119104"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x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y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y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y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offset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deltax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deltay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D2Q9 UP</a:t>
                      </a:r>
                      <a:endParaRPr lang="en-US" sz="7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-1670.88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-15515.9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100.783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-0.01425</a:t>
                      </a:r>
                      <a:endParaRPr lang="en-US" sz="7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0.014995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99860.76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98707.01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D2Q9 CT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-1662.29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-15525.9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100.781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2.187531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D2Q9 CT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99861.48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98706.18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D2Q9_CT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30437.84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30085.7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222.0133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99861.69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98706.36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3.349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-2.507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-2.221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D2Q9 DN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-1653.69</a:t>
                      </a:r>
                      <a:endParaRPr lang="en-US" sz="7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-15535.8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100.777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99862.19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98705.35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D208 UP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-1626.02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-15567.8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100.774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-0.01224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0.002505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99864.5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98702.68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D208 CT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-1605.71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-15592.4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100.768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5.317788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D208 CT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99866.19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98700.63</a:t>
                      </a:r>
                      <a:endParaRPr lang="en-US" sz="7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D208 DN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-1586.56</a:t>
                      </a:r>
                      <a:endParaRPr lang="en-US" sz="7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-15617.9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100.761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99867.79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98698.51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D2Q8 UP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-1562.07</a:t>
                      </a:r>
                      <a:endParaRPr lang="en-US" sz="7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-15652.3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100.766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0.021979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-0.0208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99869.83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98695.64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D2Q8 CT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-1554.46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-15663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100.772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2.18753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D2Q8 CT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99870.46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98694.75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D2Q8_CT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30440.58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30082.22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222.013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99870.67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98694.93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3.351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-2.508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-2.222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D2Q8 DN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-1546.84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-15673.7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100.776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99871.1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98693.86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D207 UP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-1522.37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-15708.1</a:t>
                      </a:r>
                      <a:endParaRPr lang="en-US" sz="7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100.783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0.012489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-0.01009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99873.14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98690.99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D207 CT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-1504.5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-15734.5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100.792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5.314165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D207 CT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99874.62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98688.79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D207 DN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-1487.88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-15761.7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100.797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99876.01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98686.52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D2Q7 UP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-1466.85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-15798.2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100.815</a:t>
                      </a:r>
                      <a:endParaRPr lang="en-US" sz="7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-0.00705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-0.01843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99877.76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98683.49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D2Q7 CT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-1460.29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-15809.5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100.813</a:t>
                      </a:r>
                      <a:endParaRPr lang="en-US" sz="7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2.187496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D2Q7 CT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99878.31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98682.54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D2Q7_CT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30442.97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30078.49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222.0141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99878.52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98682.72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3.352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-2.510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-2.222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D2Q7 DN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-1453.73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-15820.9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100.812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99878.86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98681.59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D2Q6 UP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-1380.98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-15946.9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100.839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0.004675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0.146906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99884.92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98671.09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D2Q6 CT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-1373.17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-15960.4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100.84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2.604145</a:t>
                      </a:r>
                      <a:endParaRPr lang="en-US" sz="7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D2Q6 CT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99885.57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98669.97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D2Q6_CT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30445.19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30074.66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222.0148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99885.78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98670.15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3.353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-2.511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-2.222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D2Q6 DN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-1365.36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-15973.9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100.842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99886.22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98668.84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D2Q5 UP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-1293.12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-16099.1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100.818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0.009568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-0.00585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99892.24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98658.41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D2Q5 CT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-1285.62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-16112.1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100.82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2.500037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D2Q5 CT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99892.87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98657.33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D2Q5_CT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30447.41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30070.81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222.0143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99893.07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98657.51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3.355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-2.513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-2.223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D2Q5 DN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-1278.12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-16125.1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100.823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99893.49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98656.24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D2Q4 UP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-1204.92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-16251.8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100.807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0.002554</a:t>
                      </a:r>
                      <a:endParaRPr lang="en-US" sz="7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-0.0281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99899.59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98645.68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D2Q4 CT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-1198.36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-16263.2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100.809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2.187516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D2Q4 CT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99900.14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98644.73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D2Q4_CT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30449.63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30066.97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222.014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99900.35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98644.92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3.356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-2.514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-2.223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D2Q4 DN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-1191.8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-16274.6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100.808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99900.68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98643.79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D2Q3 UP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-1117.76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-16402.7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100.845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-0.0119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-0.03156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99906.85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98633.11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D2Q3 CT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-1111.2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-16414.1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100.841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2.187441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D2Q3 CT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99907.4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98632.16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D2Q3_CT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30451.84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30063.14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222.0148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99907.61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98632.34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3.358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-2.516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-2.224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D2Q3 DN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-1104.65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-16425.5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100.839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99907.95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98631.21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D2Q2 UP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-1030.44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-16554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100.832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0.004322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-0.03466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99914.13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98620.5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D2Q2 CT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-1023.88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-16565.3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100.833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2.187518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D2Q2 CT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99914.68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98619.56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D2Q2_CT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30454.06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30059.3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222.0146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99914.89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98619.74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3.359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-2.517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-2.224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D2Q2 DN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-1017.32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-16576.7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100.834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99915.22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98618.61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D30Q UP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-943.146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-16705.2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100.849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-0.03503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-0.03051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99921.4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98607.9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D30Q CT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-936.58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-16716.5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100.841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2.187574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D30Q CT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99921.95</a:t>
                      </a:r>
                      <a:endParaRPr lang="en-US" sz="7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98606.96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D30Q_CT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30456.27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30055.46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222.0148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99922.16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98607.14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3.361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-2.519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-2.225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D30Q DN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-930.012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-16727.9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100.833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99922.5</a:t>
                      </a:r>
                      <a:endParaRPr lang="en-US" sz="7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98606.01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D3Q2 UP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-855.996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-16856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100.827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-0.00142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-0.04425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99928.67</a:t>
                      </a:r>
                      <a:endParaRPr lang="en-US" sz="7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98595.33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D3Q2 CT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-849.433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-16867.4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100.827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2.187541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D3Q2 CT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99929.21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98594.38</a:t>
                      </a:r>
                      <a:endParaRPr lang="en-US" sz="7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D3Q2_CT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30458.49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30051.62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222.0144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99929.42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98594.57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3.362</a:t>
                      </a:r>
                      <a:endParaRPr lang="en-US" sz="700" b="1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-2.520</a:t>
                      </a:r>
                      <a:endParaRPr lang="en-US" sz="700" b="1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-2.225</a:t>
                      </a:r>
                      <a:endParaRPr lang="en-US" sz="700" b="1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D3Q2 DN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-842.868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-16878.8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100.827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99929.76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98593.44</a:t>
                      </a:r>
                      <a:endParaRPr lang="en-US" sz="7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  <a:tr h="119104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D3Q3 UP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-768.657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-17007.3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100.825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0.009429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-0.04734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>
                          <a:solidFill>
                            <a:srgbClr val="00B050"/>
                          </a:solidFill>
                          <a:effectLst/>
                        </a:rPr>
                        <a:t>99935.95</a:t>
                      </a:r>
                      <a:endParaRPr lang="en-US" sz="700" b="0" i="0" u="none" strike="noStrike" baseline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700" u="none" strike="noStrike" baseline="0" dirty="0">
                          <a:solidFill>
                            <a:srgbClr val="00B050"/>
                          </a:solidFill>
                          <a:effectLst/>
                        </a:rPr>
                        <a:t>98582.73</a:t>
                      </a:r>
                      <a:endParaRPr lang="en-US" sz="700" b="0" i="0" u="none" strike="noStrike" baseline="0" dirty="0">
                        <a:solidFill>
                          <a:srgbClr val="00B05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u="none" strike="noStrike" baseline="0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700" b="0" i="0" u="none" strike="noStrike" baseline="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5955" marR="5955" marT="595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6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– alignment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56518"/>
            <a:ext cx="8610600" cy="4525963"/>
          </a:xfrm>
        </p:spPr>
        <p:txBody>
          <a:bodyPr/>
          <a:lstStyle/>
          <a:p>
            <a:r>
              <a:rPr lang="en-US" dirty="0" smtClean="0"/>
              <a:t>Plan and elevation view, proton tracks for </a:t>
            </a:r>
            <a:r>
              <a:rPr lang="en-US" b="1" u="sng" dirty="0" smtClean="0"/>
              <a:t>circulating sample</a:t>
            </a:r>
          </a:p>
          <a:p>
            <a:r>
              <a:rPr lang="en-US" dirty="0" smtClean="0"/>
              <a:t>Septa wires modelled as black holes to eliminate extraction noise</a:t>
            </a:r>
            <a:endParaRPr lang="en-US" dirty="0"/>
          </a:p>
        </p:txBody>
      </p:sp>
      <p:pic>
        <p:nvPicPr>
          <p:cNvPr id="5122" name="Picture 9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t="5392" r="53777" b="4219"/>
          <a:stretch/>
        </p:blipFill>
        <p:spPr bwMode="auto">
          <a:xfrm>
            <a:off x="533400" y="2376698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Picture 9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t="6235" r="53777" b="3376"/>
          <a:stretch/>
        </p:blipFill>
        <p:spPr bwMode="auto">
          <a:xfrm>
            <a:off x="4648200" y="2362200"/>
            <a:ext cx="38862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390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</a:p>
          <a:p>
            <a:r>
              <a:rPr lang="en-US" dirty="0" smtClean="0"/>
              <a:t>Model inputs</a:t>
            </a:r>
          </a:p>
          <a:p>
            <a:r>
              <a:rPr lang="en-US" dirty="0" smtClean="0"/>
              <a:t>Vetting the model</a:t>
            </a:r>
          </a:p>
          <a:p>
            <a:pPr lvl="1"/>
            <a:r>
              <a:rPr lang="en-US" dirty="0" smtClean="0"/>
              <a:t>MAD vs. MARS model</a:t>
            </a:r>
          </a:p>
          <a:p>
            <a:pPr lvl="1"/>
            <a:r>
              <a:rPr lang="en-US" dirty="0" smtClean="0"/>
              <a:t>DUSAF file versions</a:t>
            </a:r>
          </a:p>
          <a:p>
            <a:r>
              <a:rPr lang="en-US" dirty="0" smtClean="0"/>
              <a:t>Preliminary results</a:t>
            </a:r>
          </a:p>
          <a:p>
            <a:r>
              <a:rPr lang="en-US" dirty="0" smtClean="0"/>
              <a:t>Remaining steps</a:t>
            </a:r>
          </a:p>
        </p:txBody>
      </p:sp>
    </p:spTree>
    <p:extLst>
      <p:ext uri="{BB962C8B-B14F-4D97-AF65-F5344CB8AC3E}">
        <p14:creationId xmlns:p14="http://schemas.microsoft.com/office/powerpoint/2010/main" val="35643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– alignment check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t="6212" r="53846" b="626"/>
          <a:stretch/>
        </p:blipFill>
        <p:spPr>
          <a:xfrm>
            <a:off x="533400" y="1904999"/>
            <a:ext cx="3886200" cy="3886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" t="6212" r="53846" b="626"/>
          <a:stretch/>
        </p:blipFill>
        <p:spPr>
          <a:xfrm>
            <a:off x="4724400" y="1904999"/>
            <a:ext cx="3886200" cy="38862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525963"/>
          </a:xfrm>
        </p:spPr>
        <p:txBody>
          <a:bodyPr/>
          <a:lstStyle/>
          <a:p>
            <a:r>
              <a:rPr lang="en-US" dirty="0" smtClean="0"/>
              <a:t>Plan and elevation view, proton tracks for </a:t>
            </a:r>
            <a:r>
              <a:rPr lang="en-US" b="1" u="sng" dirty="0" smtClean="0"/>
              <a:t>extraction sample</a:t>
            </a:r>
          </a:p>
        </p:txBody>
      </p:sp>
    </p:spTree>
    <p:extLst>
      <p:ext uri="{BB962C8B-B14F-4D97-AF65-F5344CB8AC3E}">
        <p14:creationId xmlns:p14="http://schemas.microsoft.com/office/powerpoint/2010/main" val="6104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flux through beam elevation and penetration elevation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t="5504" r="47694" b="936"/>
          <a:stretch/>
        </p:blipFill>
        <p:spPr>
          <a:xfrm>
            <a:off x="457200" y="2133600"/>
            <a:ext cx="3919818" cy="40386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t="5504" r="47694" b="936"/>
          <a:stretch/>
        </p:blipFill>
        <p:spPr>
          <a:xfrm>
            <a:off x="4786439" y="2128205"/>
            <a:ext cx="391981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Remaining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 </a:t>
            </a:r>
            <a:r>
              <a:rPr lang="en-US" dirty="0" err="1" smtClean="0"/>
              <a:t>cmag</a:t>
            </a:r>
            <a:r>
              <a:rPr lang="en-US" dirty="0" smtClean="0"/>
              <a:t> (and roll), Q901, and </a:t>
            </a:r>
            <a:r>
              <a:rPr lang="en-US" dirty="0" smtClean="0"/>
              <a:t>V901</a:t>
            </a:r>
          </a:p>
          <a:p>
            <a:r>
              <a:rPr lang="en-US" dirty="0" smtClean="0"/>
              <a:t>Move columns to accommodate new c magnet length and position</a:t>
            </a:r>
          </a:p>
          <a:p>
            <a:r>
              <a:rPr lang="en-US" dirty="0" smtClean="0"/>
              <a:t>Add voids to model to accommodate required power cables for extraction </a:t>
            </a:r>
            <a:r>
              <a:rPr lang="en-US" smtClean="0"/>
              <a:t>region components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19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Radiation shielding &amp; skyshine calculation was completed </a:t>
            </a:r>
            <a:r>
              <a:rPr lang="en-US" dirty="0"/>
              <a:t>D</a:t>
            </a:r>
            <a:r>
              <a:rPr lang="en-US" dirty="0" smtClean="0"/>
              <a:t>ecember 2013</a:t>
            </a:r>
          </a:p>
          <a:p>
            <a:r>
              <a:rPr lang="en-US" dirty="0" smtClean="0"/>
              <a:t>Things have changed:</a:t>
            </a:r>
          </a:p>
          <a:p>
            <a:pPr lvl="1"/>
            <a:r>
              <a:rPr lang="en-US" dirty="0" smtClean="0"/>
              <a:t>Outside/in extraction</a:t>
            </a:r>
          </a:p>
          <a:p>
            <a:pPr lvl="2"/>
            <a:r>
              <a:rPr lang="en-US" dirty="0" smtClean="0"/>
              <a:t>New D2Q5 magnet</a:t>
            </a:r>
          </a:p>
          <a:p>
            <a:pPr lvl="2"/>
            <a:r>
              <a:rPr lang="en-US" dirty="0" smtClean="0"/>
              <a:t>New Lambertson design</a:t>
            </a:r>
          </a:p>
          <a:p>
            <a:pPr lvl="2"/>
            <a:r>
              <a:rPr lang="en-US" dirty="0" smtClean="0"/>
              <a:t>New C magnet design</a:t>
            </a:r>
          </a:p>
          <a:p>
            <a:pPr lvl="1"/>
            <a:r>
              <a:rPr lang="en-US" dirty="0" smtClean="0"/>
              <a:t>New extraction and circulating beam profiles</a:t>
            </a:r>
          </a:p>
          <a:p>
            <a:pPr lvl="1"/>
            <a:r>
              <a:rPr lang="en-US" dirty="0" smtClean="0"/>
              <a:t>Added </a:t>
            </a:r>
            <a:r>
              <a:rPr lang="en-US" dirty="0" err="1" smtClean="0"/>
              <a:t>sagitta</a:t>
            </a:r>
            <a:r>
              <a:rPr lang="en-US" dirty="0" smtClean="0"/>
              <a:t> to D207 &amp; D208</a:t>
            </a:r>
          </a:p>
          <a:p>
            <a:pPr lvl="1"/>
            <a:r>
              <a:rPr lang="en-US" dirty="0" smtClean="0"/>
              <a:t>Cleaned up modeling of pitched/rolled/yawed components</a:t>
            </a:r>
          </a:p>
          <a:p>
            <a:pPr lvl="1"/>
            <a:r>
              <a:rPr lang="en-US" dirty="0" smtClean="0"/>
              <a:t>Verified quad positions from previous</a:t>
            </a:r>
          </a:p>
          <a:p>
            <a:pPr lvl="1"/>
            <a:r>
              <a:rPr lang="en-US" dirty="0" smtClean="0"/>
              <a:t>New generic TLM model can be placed anywhere in the model</a:t>
            </a:r>
          </a:p>
          <a:p>
            <a:pPr lvl="2"/>
            <a:r>
              <a:rPr lang="en-US" dirty="0" smtClean="0"/>
              <a:t>Need to predict TLM response at extraction region</a:t>
            </a:r>
          </a:p>
        </p:txBody>
      </p:sp>
    </p:spTree>
    <p:extLst>
      <p:ext uri="{BB962C8B-B14F-4D97-AF65-F5344CB8AC3E}">
        <p14:creationId xmlns:p14="http://schemas.microsoft.com/office/powerpoint/2010/main" val="99734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</a:t>
            </a:r>
            <a:r>
              <a:rPr lang="en-US" dirty="0"/>
              <a:t>L</a:t>
            </a:r>
            <a:r>
              <a:rPr lang="en-US" dirty="0" smtClean="0"/>
              <a:t>ambertson (JPM) modelled in detail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057400"/>
            <a:ext cx="3533450" cy="4314508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9465" r="47692" b="13733"/>
          <a:stretch/>
        </p:blipFill>
        <p:spPr>
          <a:xfrm>
            <a:off x="5105400" y="1982788"/>
            <a:ext cx="3168805" cy="438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7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inputs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 magnet (JPM)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09800"/>
            <a:ext cx="5943600" cy="359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 magnet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61671"/>
            <a:ext cx="5943600" cy="359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4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 magnet US flange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048000"/>
            <a:ext cx="5943600" cy="309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7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35 Soda straw penetrations from JB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t="5504" r="47695" b="3688"/>
          <a:stretch/>
        </p:blipFill>
        <p:spPr>
          <a:xfrm>
            <a:off x="533400" y="2257004"/>
            <a:ext cx="4003964" cy="400396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t="5504" r="47695" b="936"/>
          <a:stretch/>
        </p:blipFill>
        <p:spPr>
          <a:xfrm>
            <a:off x="4800600" y="2286000"/>
            <a:ext cx="3886200" cy="40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TLM</a:t>
            </a:r>
            <a:endParaRPr lang="en-US" dirty="0"/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" t="5972" r="52287" b="1373"/>
          <a:stretch>
            <a:fillRect/>
          </a:stretch>
        </p:blipFill>
        <p:spPr bwMode="auto">
          <a:xfrm>
            <a:off x="228600" y="2209800"/>
            <a:ext cx="27432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" t="5366" r="48003" b="1619"/>
          <a:stretch/>
        </p:blipFill>
        <p:spPr>
          <a:xfrm>
            <a:off x="3124200" y="2213593"/>
            <a:ext cx="2783864" cy="2838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" t="5366" r="48003" b="1619"/>
          <a:stretch/>
        </p:blipFill>
        <p:spPr>
          <a:xfrm>
            <a:off x="6096000" y="2232053"/>
            <a:ext cx="2762040" cy="28161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5332958"/>
            <a:ext cx="1574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model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669586" y="5383799"/>
            <a:ext cx="169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simplified model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0" y="5383799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Three locations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4114800"/>
            <a:ext cx="162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Over beam 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70036" y="2514600"/>
            <a:ext cx="2123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60” left of beam line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03795" y="3424207"/>
            <a:ext cx="2129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30” left of beam line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7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304</TotalTime>
  <Words>929</Words>
  <Application>Microsoft Office PowerPoint</Application>
  <PresentationFormat>On-screen Show (4:3)</PresentationFormat>
  <Paragraphs>723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Thatch</vt:lpstr>
      <vt:lpstr>Worksheet</vt:lpstr>
      <vt:lpstr>AP30 Resonant Extraction Shield Calculation Status</vt:lpstr>
      <vt:lpstr>outline</vt:lpstr>
      <vt:lpstr>motivation</vt:lpstr>
      <vt:lpstr>Model inputs</vt:lpstr>
      <vt:lpstr>Model inputs</vt:lpstr>
      <vt:lpstr>Model input</vt:lpstr>
      <vt:lpstr>Model input</vt:lpstr>
      <vt:lpstr>Model input</vt:lpstr>
      <vt:lpstr>Model input</vt:lpstr>
      <vt:lpstr>Model input</vt:lpstr>
      <vt:lpstr>Model Input</vt:lpstr>
      <vt:lpstr>Model input</vt:lpstr>
      <vt:lpstr>Model input</vt:lpstr>
      <vt:lpstr>Model input</vt:lpstr>
      <vt:lpstr>Lambertson</vt:lpstr>
      <vt:lpstr>Vetting the model – work in progress</vt:lpstr>
      <vt:lpstr>MAD/MARS coordinate comparison</vt:lpstr>
      <vt:lpstr>Comparison of coordinates</vt:lpstr>
      <vt:lpstr>Simulation – alignment check</vt:lpstr>
      <vt:lpstr>Simulation – alignment check</vt:lpstr>
      <vt:lpstr>Simulation result</vt:lpstr>
      <vt:lpstr>Remaining Steps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AP30 Resonant Extraction Shield Calculation</dc:title>
  <dc:creator>Anthony F. Leveling x4041 03438N</dc:creator>
  <cp:lastModifiedBy>Anthony F. Leveling x4041 03438N</cp:lastModifiedBy>
  <cp:revision>26</cp:revision>
  <dcterms:created xsi:type="dcterms:W3CDTF">2015-01-07T23:33:12Z</dcterms:created>
  <dcterms:modified xsi:type="dcterms:W3CDTF">2015-01-08T16:16:07Z</dcterms:modified>
</cp:coreProperties>
</file>