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9"/>
  </p:notesMasterIdLst>
  <p:handoutMasterIdLst>
    <p:handoutMasterId r:id="rId30"/>
  </p:handoutMasterIdLst>
  <p:sldIdLst>
    <p:sldId id="256" r:id="rId2"/>
    <p:sldId id="257" r:id="rId3"/>
    <p:sldId id="258" r:id="rId4"/>
    <p:sldId id="259" r:id="rId5"/>
    <p:sldId id="260" r:id="rId6"/>
    <p:sldId id="294" r:id="rId7"/>
    <p:sldId id="296" r:id="rId8"/>
    <p:sldId id="265" r:id="rId9"/>
    <p:sldId id="293" r:id="rId10"/>
    <p:sldId id="266" r:id="rId11"/>
    <p:sldId id="269" r:id="rId12"/>
    <p:sldId id="270" r:id="rId13"/>
    <p:sldId id="271" r:id="rId14"/>
    <p:sldId id="272" r:id="rId15"/>
    <p:sldId id="273" r:id="rId16"/>
    <p:sldId id="287" r:id="rId17"/>
    <p:sldId id="275" r:id="rId18"/>
    <p:sldId id="276" r:id="rId19"/>
    <p:sldId id="292" r:id="rId20"/>
    <p:sldId id="282" r:id="rId21"/>
    <p:sldId id="286" r:id="rId22"/>
    <p:sldId id="283" r:id="rId23"/>
    <p:sldId id="284" r:id="rId24"/>
    <p:sldId id="288" r:id="rId25"/>
    <p:sldId id="295" r:id="rId26"/>
    <p:sldId id="291" r:id="rId27"/>
    <p:sldId id="28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7" autoAdjust="0"/>
  </p:normalViewPr>
  <p:slideViewPr>
    <p:cSldViewPr snapToGrid="0" snapToObjects="1">
      <p:cViewPr varScale="1">
        <p:scale>
          <a:sx n="117" d="100"/>
          <a:sy n="117" d="100"/>
        </p:scale>
        <p:origin x="-151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53E92E-772D-C541-B0D7-C914946098DA}" type="datetimeFigureOut">
              <a:rPr lang="en-US" smtClean="0"/>
              <a:t>07/01/15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68CB7E-FE81-FB4C-BE48-A8FF19F895D0}" type="slidenum">
              <a:rPr lang="en-US" smtClean="0"/>
              <a:t>‹#›</a:t>
            </a:fld>
            <a:endParaRPr lang="en-US"/>
          </a:p>
        </p:txBody>
      </p:sp>
    </p:spTree>
    <p:extLst>
      <p:ext uri="{BB962C8B-B14F-4D97-AF65-F5344CB8AC3E}">
        <p14:creationId xmlns:p14="http://schemas.microsoft.com/office/powerpoint/2010/main" val="21527347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4A4A87-3ED3-834D-B386-8C82265D03E4}" type="datetimeFigureOut">
              <a:rPr lang="en-US" smtClean="0"/>
              <a:t>07/01/15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183030-97A8-D94B-B303-153A95D05211}" type="slidenum">
              <a:rPr lang="en-US" smtClean="0"/>
              <a:t>‹#›</a:t>
            </a:fld>
            <a:endParaRPr lang="en-US"/>
          </a:p>
        </p:txBody>
      </p:sp>
    </p:spTree>
    <p:extLst>
      <p:ext uri="{BB962C8B-B14F-4D97-AF65-F5344CB8AC3E}">
        <p14:creationId xmlns:p14="http://schemas.microsoft.com/office/powerpoint/2010/main" val="30810796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338BC1-5116-42E9-9FD1-534C1449E496}" type="slidenum">
              <a:rPr lang="en-GB" smtClean="0"/>
              <a:pPr/>
              <a:t>15</a:t>
            </a:fld>
            <a:endParaRPr lang="en-GB" dirty="0"/>
          </a:p>
        </p:txBody>
      </p:sp>
    </p:spTree>
    <p:extLst>
      <p:ext uri="{BB962C8B-B14F-4D97-AF65-F5344CB8AC3E}">
        <p14:creationId xmlns:p14="http://schemas.microsoft.com/office/powerpoint/2010/main" val="3779588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GB"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E7A5E80C-1F2A-3847-B144-C213BEF1D486}" type="datetime1">
              <a:rPr lang="en-GB" smtClean="0"/>
              <a:t>07/01/15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C7CBE-54CD-6E4E-991E-74820AACF21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92B6C44-2B82-0744-A7F5-1FD2FE509421}" type="datetime1">
              <a:rPr lang="en-GB" smtClean="0"/>
              <a:t>07/01/15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C7CBE-54CD-6E4E-991E-74820AACF2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A1F19C20-6452-064B-97F0-76F0A9D1BF06}" type="datetime1">
              <a:rPr lang="en-GB" smtClean="0"/>
              <a:t>07/01/15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C7CBE-54CD-6E4E-991E-74820AACF2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E2A8E6A-E241-2240-A055-54A43171A7AE}" type="datetime1">
              <a:rPr lang="en-GB" smtClean="0"/>
              <a:t>07/01/15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C7CBE-54CD-6E4E-991E-74820AACF2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376224"/>
            <a:ext cx="7772400" cy="2200275"/>
          </a:xfrm>
        </p:spPr>
        <p:txBody>
          <a:bodyPr anchor="t" anchorCtr="0">
            <a:normAutofit/>
          </a:bodyPr>
          <a:lstStyle>
            <a:lvl1pPr algn="l">
              <a:defRPr sz="4800" b="1" cap="all">
                <a:solidFill>
                  <a:schemeClr val="bg2"/>
                </a:solidFil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876037"/>
            <a:ext cx="7772400" cy="1500187"/>
          </a:xfrm>
        </p:spPr>
        <p:txBody>
          <a:bodyPr anchor="b" anchorCtr="0">
            <a:normAutofit/>
          </a:bodyPr>
          <a:lstStyle>
            <a:lvl1pPr marL="0" indent="0" algn="r">
              <a:buNone/>
              <a:defRPr sz="2400">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7CB41F93-4427-A644-ACA2-3CD4D0A4575F}" type="datetime1">
              <a:rPr lang="en-GB" smtClean="0"/>
              <a:t>07/01/15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C7CBE-54CD-6E4E-991E-74820AACF2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D98A5A55-63DD-8543-9247-F92A5F75A6B4}" type="datetime1">
              <a:rPr lang="en-GB" smtClean="0"/>
              <a:t>07/01/15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2C7CBE-54CD-6E4E-991E-74820AACF21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7732697-5FDF-DF4D-99E6-886ED2C8F91E}" type="datetime1">
              <a:rPr lang="en-GB" smtClean="0"/>
              <a:t>07/01/15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2C7CBE-54CD-6E4E-991E-74820AACF2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37159-7FC0-1E49-82BE-76449D3F2D32}" type="datetime1">
              <a:rPr lang="en-GB" smtClean="0"/>
              <a:t>07/01/15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2C7CBE-54CD-6E4E-991E-74820AACF2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GB"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690F716-8C35-C94E-A60C-B4F51B027C0A}" type="datetime1">
              <a:rPr lang="en-GB" smtClean="0"/>
              <a:t>07/01/15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C7CBE-54CD-6E4E-991E-74820AACF21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GB"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FA46132-347E-8349-81CC-279DEA0BD747}" type="datetime1">
              <a:rPr lang="en-GB" smtClean="0"/>
              <a:t>07/01/15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C7CBE-54CD-6E4E-991E-74820AACF21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a:ln>
            <a:noFill/>
          </a:ln>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CFB9798-66B0-4C4B-8676-BAC01A86E4EB}" type="datetime1">
              <a:rPr lang="en-GB" smtClean="0"/>
              <a:t>07/01/15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8077200" y="-1557"/>
            <a:ext cx="1066800" cy="329184"/>
          </a:xfrm>
          <a:prstGeom prst="rect">
            <a:avLst/>
          </a:prstGeom>
        </p:spPr>
        <p:txBody>
          <a:bodyPr vert="horz" lIns="91440" tIns="45720" rIns="91440" bIns="45720" rtlCol="0" anchor="ctr"/>
          <a:lstStyle>
            <a:lvl1pPr algn="r">
              <a:defRPr sz="1400" b="0">
                <a:solidFill>
                  <a:srgbClr val="FFFFFF"/>
                </a:solidFill>
              </a:defRPr>
            </a:lvl1pPr>
          </a:lstStyle>
          <a:p>
            <a:fld id="{8B2C7CBE-54CD-6E4E-991E-74820AACF2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b="1"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b="1" kern="1200">
          <a:solidFill>
            <a:srgbClr val="000090"/>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b="1" kern="1200">
          <a:solidFill>
            <a:schemeClr val="accent4"/>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b="1" kern="1200">
          <a:solidFill>
            <a:srgbClr val="FF0000"/>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b="1" kern="1200" baseline="0">
          <a:solidFill>
            <a:srgbClr val="800000"/>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emf"/><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emf"/><Relationship Id="rId6" Type="http://schemas.openxmlformats.org/officeDocument/2006/relationships/image" Target="../media/image22.emf"/><Relationship Id="rId7"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wmf"/><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000" dirty="0" smtClean="0"/>
              <a:t>Introduction to MICE</a:t>
            </a:r>
            <a:endParaRPr lang="en-US" sz="5000" dirty="0"/>
          </a:p>
        </p:txBody>
      </p:sp>
      <p:sp>
        <p:nvSpPr>
          <p:cNvPr id="3" name="Subtitle 2"/>
          <p:cNvSpPr>
            <a:spLocks noGrp="1"/>
          </p:cNvSpPr>
          <p:nvPr>
            <p:ph type="subTitle" idx="1"/>
          </p:nvPr>
        </p:nvSpPr>
        <p:spPr/>
        <p:txBody>
          <a:bodyPr/>
          <a:lstStyle/>
          <a:p>
            <a:r>
              <a:rPr lang="en-US" dirty="0" smtClean="0"/>
              <a:t>K. Long</a:t>
            </a:r>
          </a:p>
          <a:p>
            <a:r>
              <a:rPr lang="en-US" dirty="0" smtClean="0"/>
              <a:t>Imperial College London/STFC</a:t>
            </a:r>
            <a:endParaRPr lang="en-US" dirty="0"/>
          </a:p>
        </p:txBody>
      </p:sp>
      <p:sp>
        <p:nvSpPr>
          <p:cNvPr id="4" name="TextBox 3"/>
          <p:cNvSpPr txBox="1"/>
          <p:nvPr/>
        </p:nvSpPr>
        <p:spPr>
          <a:xfrm>
            <a:off x="7367965" y="-19293"/>
            <a:ext cx="1776035" cy="369332"/>
          </a:xfrm>
          <a:prstGeom prst="rect">
            <a:avLst/>
          </a:prstGeom>
          <a:noFill/>
        </p:spPr>
        <p:txBody>
          <a:bodyPr wrap="none" rtlCol="0">
            <a:spAutoFit/>
          </a:bodyPr>
          <a:lstStyle/>
          <a:p>
            <a:pPr algn="r"/>
            <a:fld id="{1885BF03-05F3-2742-8704-07764BD7669C}" type="datetime3">
              <a:rPr lang="en-GB" smtClean="0"/>
              <a:t>7 January 2015</a:t>
            </a:fld>
            <a:endParaRPr lang="en-US" dirty="0"/>
          </a:p>
        </p:txBody>
      </p:sp>
    </p:spTree>
    <p:extLst>
      <p:ext uri="{BB962C8B-B14F-4D97-AF65-F5344CB8AC3E}">
        <p14:creationId xmlns:p14="http://schemas.microsoft.com/office/powerpoint/2010/main" val="39786746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Text Placeholder 2"/>
          <p:cNvSpPr>
            <a:spLocks noGrp="1"/>
          </p:cNvSpPr>
          <p:nvPr>
            <p:ph type="body" idx="1"/>
          </p:nvPr>
        </p:nvSpPr>
        <p:spPr/>
        <p:txBody>
          <a:bodyPr/>
          <a:lstStyle/>
          <a:p>
            <a:r>
              <a:rPr lang="en-US" dirty="0" smtClean="0"/>
              <a:t>MICE briefing</a:t>
            </a:r>
            <a:endParaRPr lang="en-US" dirty="0"/>
          </a:p>
        </p:txBody>
      </p:sp>
    </p:spTree>
    <p:extLst>
      <p:ext uri="{BB962C8B-B14F-4D97-AF65-F5344CB8AC3E}">
        <p14:creationId xmlns:p14="http://schemas.microsoft.com/office/powerpoint/2010/main" val="15055631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570"/>
            <a:ext cx="8229600" cy="990600"/>
          </a:xfrm>
        </p:spPr>
        <p:txBody>
          <a:bodyPr>
            <a:normAutofit/>
          </a:bodyPr>
          <a:lstStyle/>
          <a:p>
            <a:r>
              <a:rPr lang="en-GB" dirty="0" smtClean="0"/>
              <a:t>Ionisation cooling formalism</a:t>
            </a:r>
            <a:endParaRPr lang="en-GB" dirty="0"/>
          </a:p>
        </p:txBody>
      </p:sp>
      <p:sp>
        <p:nvSpPr>
          <p:cNvPr id="3" name="Content Placeholder 2"/>
          <p:cNvSpPr>
            <a:spLocks noGrp="1"/>
          </p:cNvSpPr>
          <p:nvPr>
            <p:ph sz="half" idx="1"/>
          </p:nvPr>
        </p:nvSpPr>
        <p:spPr>
          <a:xfrm>
            <a:off x="0" y="1248507"/>
            <a:ext cx="9144000" cy="837717"/>
          </a:xfrm>
        </p:spPr>
        <p:txBody>
          <a:bodyPr>
            <a:normAutofit/>
          </a:bodyPr>
          <a:lstStyle/>
          <a:p>
            <a:r>
              <a:rPr lang="en-GB" dirty="0" smtClean="0"/>
              <a:t>Exponential decrease in normalised </a:t>
            </a:r>
            <a:r>
              <a:rPr lang="en-GB" dirty="0" err="1" smtClean="0"/>
              <a:t>emittance</a:t>
            </a:r>
            <a:r>
              <a:rPr lang="en-GB" dirty="0" smtClean="0"/>
              <a:t>:</a:t>
            </a:r>
          </a:p>
        </p:txBody>
      </p:sp>
      <p:sp>
        <p:nvSpPr>
          <p:cNvPr id="6" name="Content Placeholder 5"/>
          <p:cNvSpPr>
            <a:spLocks noGrp="1"/>
          </p:cNvSpPr>
          <p:nvPr>
            <p:ph sz="half" idx="2"/>
          </p:nvPr>
        </p:nvSpPr>
        <p:spPr>
          <a:xfrm>
            <a:off x="1" y="3301413"/>
            <a:ext cx="9144000" cy="4090737"/>
          </a:xfrm>
          <a:prstGeom prst="rect">
            <a:avLst/>
          </a:prstGeom>
        </p:spPr>
        <p:txBody>
          <a:bodyPr>
            <a:normAutofit/>
          </a:bodyPr>
          <a:lstStyle/>
          <a:p>
            <a:r>
              <a:rPr lang="en-US" dirty="0" smtClean="0"/>
              <a:t>Competition between:</a:t>
            </a:r>
          </a:p>
          <a:p>
            <a:pPr lvl="1"/>
            <a:r>
              <a:rPr lang="en-US" dirty="0" err="1" smtClean="0"/>
              <a:t>dE</a:t>
            </a:r>
            <a:r>
              <a:rPr lang="en-US" dirty="0" smtClean="0"/>
              <a:t>/</a:t>
            </a:r>
            <a:r>
              <a:rPr lang="en-US" dirty="0" err="1" smtClean="0"/>
              <a:t>dx</a:t>
            </a:r>
            <a:r>
              <a:rPr lang="en-US" dirty="0" smtClean="0"/>
              <a:t> [cooling] and MCS [heating]</a:t>
            </a:r>
          </a:p>
          <a:p>
            <a:r>
              <a:rPr lang="en-GB" dirty="0" smtClean="0"/>
              <a:t>Optimum:</a:t>
            </a:r>
          </a:p>
          <a:p>
            <a:pPr lvl="1"/>
            <a:r>
              <a:rPr lang="en-GB" dirty="0" smtClean="0"/>
              <a:t>Low </a:t>
            </a:r>
            <a:r>
              <a:rPr lang="en-GB" i="1" dirty="0" smtClean="0"/>
              <a:t>Z, </a:t>
            </a:r>
            <a:r>
              <a:rPr lang="en-GB" dirty="0" smtClean="0"/>
              <a:t>large</a:t>
            </a:r>
            <a:r>
              <a:rPr lang="en-GB" i="1" dirty="0" smtClean="0"/>
              <a:t> X</a:t>
            </a:r>
            <a:r>
              <a:rPr lang="en-GB" baseline="-25000" dirty="0" smtClean="0"/>
              <a:t>0</a:t>
            </a:r>
          </a:p>
          <a:p>
            <a:pPr lvl="1"/>
            <a:r>
              <a:rPr lang="en-GB" dirty="0" smtClean="0"/>
              <a:t>Tight focus</a:t>
            </a:r>
          </a:p>
          <a:p>
            <a:pPr lvl="1"/>
            <a:r>
              <a:rPr lang="en-GB" dirty="0" smtClean="0"/>
              <a:t>H</a:t>
            </a:r>
            <a:r>
              <a:rPr lang="en-GB" baseline="-25000" dirty="0" smtClean="0"/>
              <a:t>2</a:t>
            </a:r>
            <a:r>
              <a:rPr lang="en-GB" dirty="0" smtClean="0"/>
              <a:t> gives best </a:t>
            </a:r>
            <a:br>
              <a:rPr lang="en-GB" dirty="0" smtClean="0"/>
            </a:br>
            <a:r>
              <a:rPr lang="en-GB" dirty="0" smtClean="0"/>
              <a:t>performance</a:t>
            </a:r>
            <a:endParaRPr lang="en-GB" dirty="0"/>
          </a:p>
        </p:txBody>
      </p:sp>
      <p:pic>
        <p:nvPicPr>
          <p:cNvPr id="11266" name="Picture 2"/>
          <p:cNvPicPr>
            <a:picLocks noChangeAspect="1" noChangeArrowheads="1"/>
          </p:cNvPicPr>
          <p:nvPr/>
        </p:nvPicPr>
        <p:blipFill>
          <a:blip r:embed="rId2" cstate="screen"/>
          <a:srcRect/>
          <a:stretch>
            <a:fillRect/>
          </a:stretch>
        </p:blipFill>
        <p:spPr bwMode="auto">
          <a:xfrm>
            <a:off x="1070312" y="1923927"/>
            <a:ext cx="6886064" cy="1391151"/>
          </a:xfrm>
          <a:prstGeom prst="rect">
            <a:avLst/>
          </a:prstGeom>
          <a:solidFill>
            <a:srgbClr val="FFFFCC"/>
          </a:solidFill>
          <a:ln w="38100">
            <a:solidFill>
              <a:srgbClr val="FF0000"/>
            </a:solidFill>
            <a:miter lim="800000"/>
            <a:headEnd/>
            <a:tailEnd/>
          </a:ln>
          <a:effectLst/>
        </p:spPr>
      </p:pic>
      <p:sp>
        <p:nvSpPr>
          <p:cNvPr id="5" name="Content Placeholder 2"/>
          <p:cNvSpPr txBox="1">
            <a:spLocks/>
          </p:cNvSpPr>
          <p:nvPr/>
        </p:nvSpPr>
        <p:spPr bwMode="auto">
          <a:xfrm>
            <a:off x="0" y="3273340"/>
            <a:ext cx="9144000" cy="41188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indent="-342900" fontAlgn="base">
              <a:spcBef>
                <a:spcPct val="20000"/>
              </a:spcBef>
              <a:spcAft>
                <a:spcPct val="0"/>
              </a:spcAft>
              <a:buFont typeface="Arial" charset="0"/>
              <a:buChar char="•"/>
            </a:pPr>
            <a:endParaRPr kumimoji="0" lang="en-GB" sz="3600" b="1" u="none" strike="noStrike" kern="1200" cap="none" spc="0" normalizeH="0" baseline="0" noProof="0" dirty="0" smtClean="0">
              <a:ln>
                <a:noFill/>
              </a:ln>
              <a:solidFill>
                <a:schemeClr val="bg1"/>
              </a:solidFill>
              <a:effectLst/>
              <a:uLnTx/>
              <a:uFillTx/>
              <a:latin typeface="+mn-lt"/>
              <a:ea typeface="+mn-ea"/>
              <a:cs typeface="+mn-cs"/>
            </a:endParaRPr>
          </a:p>
        </p:txBody>
      </p:sp>
      <p:pic>
        <p:nvPicPr>
          <p:cNvPr id="7" name="Picture 9"/>
          <p:cNvPicPr>
            <a:picLocks noChangeAspect="1" noChangeArrowheads="1"/>
          </p:cNvPicPr>
          <p:nvPr/>
        </p:nvPicPr>
        <p:blipFill>
          <a:blip r:embed="rId3" cstate="screen"/>
          <a:srcRect/>
          <a:stretch>
            <a:fillRect/>
          </a:stretch>
        </p:blipFill>
        <p:spPr bwMode="auto">
          <a:xfrm>
            <a:off x="5032147" y="4455588"/>
            <a:ext cx="2924229" cy="2193157"/>
          </a:xfrm>
          <a:prstGeom prst="rect">
            <a:avLst/>
          </a:prstGeom>
          <a:noFill/>
          <a:ln w="38100" algn="ctr">
            <a:solidFill>
              <a:srgbClr val="FF0000"/>
            </a:solidFill>
            <a:miter lim="800000"/>
            <a:headEnd/>
            <a:tailEnd/>
          </a:ln>
          <a:effectLst/>
        </p:spPr>
      </p:pic>
      <p:sp>
        <p:nvSpPr>
          <p:cNvPr id="4" name="Slide Number Placeholder 3"/>
          <p:cNvSpPr>
            <a:spLocks noGrp="1"/>
          </p:cNvSpPr>
          <p:nvPr>
            <p:ph type="sldNum" sz="quarter" idx="12"/>
          </p:nvPr>
        </p:nvSpPr>
        <p:spPr/>
        <p:txBody>
          <a:bodyPr/>
          <a:lstStyle/>
          <a:p>
            <a:fld id="{8B2C7CBE-54CD-6E4E-991E-74820AACF21D}" type="slidenum">
              <a:rPr lang="en-US" smtClean="0"/>
              <a:t>11</a:t>
            </a:fld>
            <a:endParaRPr lang="en-US"/>
          </a:p>
        </p:txBody>
      </p:sp>
    </p:spTree>
    <p:extLst>
      <p:ext uri="{BB962C8B-B14F-4D97-AF65-F5344CB8AC3E}">
        <p14:creationId xmlns:p14="http://schemas.microsoft.com/office/powerpoint/2010/main" val="36624607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457200" y="370560"/>
            <a:ext cx="8229600" cy="990600"/>
          </a:xfrm>
        </p:spPr>
        <p:txBody>
          <a:bodyPr>
            <a:normAutofit fontScale="90000"/>
          </a:bodyPr>
          <a:lstStyle/>
          <a:p>
            <a:r>
              <a:rPr lang="en-GB" dirty="0" err="1" smtClean="0"/>
              <a:t>Muon</a:t>
            </a:r>
            <a:r>
              <a:rPr lang="en-GB" dirty="0" smtClean="0"/>
              <a:t> Ionization Cooling Experiment</a:t>
            </a:r>
          </a:p>
        </p:txBody>
      </p:sp>
      <p:sp>
        <p:nvSpPr>
          <p:cNvPr id="2" name="Content Placeholder 1"/>
          <p:cNvSpPr>
            <a:spLocks noGrp="1"/>
          </p:cNvSpPr>
          <p:nvPr>
            <p:ph idx="1"/>
          </p:nvPr>
        </p:nvSpPr>
        <p:spPr>
          <a:xfrm>
            <a:off x="107950" y="1328592"/>
            <a:ext cx="5667689" cy="2561550"/>
          </a:xfrm>
        </p:spPr>
        <p:txBody>
          <a:bodyPr>
            <a:normAutofit fontScale="85000" lnSpcReduction="20000"/>
          </a:bodyPr>
          <a:lstStyle/>
          <a:p>
            <a:r>
              <a:rPr lang="en-US" dirty="0" smtClean="0"/>
              <a:t>MICE approved to:</a:t>
            </a:r>
          </a:p>
          <a:p>
            <a:pPr lvl="1"/>
            <a:r>
              <a:rPr lang="en-US" dirty="0" smtClean="0"/>
              <a:t>Design, build, commission and operate a realistic section of cooling channel</a:t>
            </a:r>
          </a:p>
          <a:p>
            <a:pPr lvl="1"/>
            <a:r>
              <a:rPr lang="en-US" dirty="0" smtClean="0"/>
              <a:t>Measure its performance in a variety of modes of operation and beam conditions</a:t>
            </a:r>
          </a:p>
          <a:p>
            <a:pPr lvl="2"/>
            <a:r>
              <a:rPr lang="en-US" dirty="0" smtClean="0"/>
              <a:t>Results will allow Neutrino Factory [and </a:t>
            </a:r>
            <a:r>
              <a:rPr lang="en-US" dirty="0" err="1" smtClean="0"/>
              <a:t>Muon</a:t>
            </a:r>
            <a:r>
              <a:rPr lang="en-US" dirty="0" smtClean="0"/>
              <a:t> Collider] complex to be </a:t>
            </a:r>
            <a:r>
              <a:rPr lang="en-US" dirty="0" err="1" smtClean="0"/>
              <a:t>optimised</a:t>
            </a:r>
            <a:endParaRPr lang="en-US" dirty="0" smtClean="0"/>
          </a:p>
          <a:p>
            <a:r>
              <a:rPr lang="en-US" dirty="0" smtClean="0"/>
              <a:t>Requirements:</a:t>
            </a:r>
          </a:p>
          <a:p>
            <a:pPr lvl="1"/>
            <a:r>
              <a:rPr lang="en-US" dirty="0" err="1" smtClean="0"/>
              <a:t>Normalised</a:t>
            </a:r>
            <a:r>
              <a:rPr lang="en-US" dirty="0" smtClean="0"/>
              <a:t> transverse </a:t>
            </a:r>
            <a:r>
              <a:rPr lang="en-US" dirty="0" err="1" smtClean="0"/>
              <a:t>emittance</a:t>
            </a:r>
            <a:r>
              <a:rPr lang="en-US" dirty="0" smtClean="0"/>
              <a:t>: 0.1%</a:t>
            </a:r>
          </a:p>
          <a:p>
            <a:pPr lvl="2"/>
            <a:r>
              <a:rPr lang="en-US" dirty="0" smtClean="0"/>
              <a:t>Requires selection of 99.9% pure </a:t>
            </a:r>
            <a:r>
              <a:rPr lang="en-US" dirty="0" err="1" smtClean="0"/>
              <a:t>muon</a:t>
            </a:r>
            <a:r>
              <a:rPr lang="en-US" dirty="0" smtClean="0"/>
              <a:t> sample</a:t>
            </a:r>
            <a:endParaRPr lang="en-US" dirty="0"/>
          </a:p>
        </p:txBody>
      </p:sp>
      <p:sp>
        <p:nvSpPr>
          <p:cNvPr id="3" name="Slide Number Placeholder 2"/>
          <p:cNvSpPr>
            <a:spLocks noGrp="1"/>
          </p:cNvSpPr>
          <p:nvPr>
            <p:ph type="sldNum" sz="quarter" idx="12"/>
          </p:nvPr>
        </p:nvSpPr>
        <p:spPr/>
        <p:txBody>
          <a:bodyPr/>
          <a:lstStyle/>
          <a:p>
            <a:fld id="{8B2C7CBE-54CD-6E4E-991E-74820AACF21D}" type="slidenum">
              <a:rPr lang="en-US" smtClean="0"/>
              <a:t>12</a:t>
            </a:fld>
            <a:endParaRPr lang="en-US"/>
          </a:p>
        </p:txBody>
      </p:sp>
      <p:sp>
        <p:nvSpPr>
          <p:cNvPr id="100357" name="TextBox 12"/>
          <p:cNvSpPr txBox="1">
            <a:spLocks noChangeArrowheads="1"/>
          </p:cNvSpPr>
          <p:nvPr/>
        </p:nvSpPr>
        <p:spPr bwMode="auto">
          <a:xfrm>
            <a:off x="107950" y="6321103"/>
            <a:ext cx="863600" cy="461962"/>
          </a:xfrm>
          <a:prstGeom prst="rect">
            <a:avLst/>
          </a:prstGeom>
          <a:noFill/>
          <a:ln w="9525">
            <a:noFill/>
            <a:miter lim="800000"/>
            <a:headEnd/>
            <a:tailEnd/>
          </a:ln>
        </p:spPr>
        <p:txBody>
          <a:bodyPr>
            <a:spAutoFit/>
          </a:bodyPr>
          <a:lstStyle/>
          <a:p>
            <a:pPr algn="ctr"/>
            <a:r>
              <a:rPr lang="en-GB" sz="2400" b="1" dirty="0">
                <a:solidFill>
                  <a:prstClr val="black"/>
                </a:solidFill>
                <a:latin typeface="Calibri" pitchFamily="34" charset="0"/>
              </a:rPr>
              <a:t>MICE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l="60000" r="1"/>
          <a:stretch/>
        </p:blipFill>
        <p:spPr>
          <a:xfrm>
            <a:off x="5775640" y="1203505"/>
            <a:ext cx="3323404" cy="2719205"/>
          </a:xfrm>
          <a:prstGeom prst="rect">
            <a:avLst/>
          </a:prstGeom>
        </p:spPr>
      </p:pic>
      <p:pic>
        <p:nvPicPr>
          <p:cNvPr id="6" name="Picture 5" descr="Cooling-demo-label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8" y="4109316"/>
            <a:ext cx="9036496" cy="2696225"/>
          </a:xfrm>
          <a:prstGeom prst="rect">
            <a:avLst/>
          </a:prstGeom>
          <a:ln w="28575" cmpd="sng">
            <a:solidFill>
              <a:srgbClr val="FF0000"/>
            </a:solidFill>
          </a:ln>
        </p:spPr>
      </p:pic>
    </p:spTree>
    <p:extLst>
      <p:ext uri="{BB962C8B-B14F-4D97-AF65-F5344CB8AC3E}">
        <p14:creationId xmlns:p14="http://schemas.microsoft.com/office/powerpoint/2010/main" val="26057178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Reviews and recommendations</a:t>
            </a:r>
            <a:endParaRPr lang="en-US" dirty="0"/>
          </a:p>
        </p:txBody>
      </p:sp>
      <p:sp>
        <p:nvSpPr>
          <p:cNvPr id="3" name="Text Placeholder 2"/>
          <p:cNvSpPr>
            <a:spLocks noGrp="1"/>
          </p:cNvSpPr>
          <p:nvPr>
            <p:ph type="body" idx="1"/>
          </p:nvPr>
        </p:nvSpPr>
        <p:spPr/>
        <p:txBody>
          <a:bodyPr/>
          <a:lstStyle/>
          <a:p>
            <a:r>
              <a:rPr lang="en-US" dirty="0" smtClean="0"/>
              <a:t>MICE briefing</a:t>
            </a:r>
            <a:endParaRPr lang="en-US" dirty="0"/>
          </a:p>
        </p:txBody>
      </p:sp>
    </p:spTree>
    <p:extLst>
      <p:ext uri="{BB962C8B-B14F-4D97-AF65-F5344CB8AC3E}">
        <p14:creationId xmlns:p14="http://schemas.microsoft.com/office/powerpoint/2010/main" val="29834528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583"/>
            <a:ext cx="8229600" cy="990600"/>
          </a:xfrm>
        </p:spPr>
        <p:txBody>
          <a:bodyPr/>
          <a:lstStyle/>
          <a:p>
            <a:r>
              <a:rPr lang="en-US" dirty="0" smtClean="0"/>
              <a:t>Critical reviews, 2014:</a:t>
            </a:r>
            <a:endParaRPr lang="en-US" dirty="0"/>
          </a:p>
        </p:txBody>
      </p:sp>
      <p:sp>
        <p:nvSpPr>
          <p:cNvPr id="3" name="Content Placeholder 2"/>
          <p:cNvSpPr>
            <a:spLocks noGrp="1"/>
          </p:cNvSpPr>
          <p:nvPr>
            <p:ph idx="1"/>
          </p:nvPr>
        </p:nvSpPr>
        <p:spPr>
          <a:xfrm>
            <a:off x="0" y="1247909"/>
            <a:ext cx="9144000" cy="5709478"/>
          </a:xfrm>
        </p:spPr>
        <p:txBody>
          <a:bodyPr>
            <a:normAutofit/>
          </a:bodyPr>
          <a:lstStyle/>
          <a:p>
            <a:r>
              <a:rPr lang="en-US" dirty="0" smtClean="0"/>
              <a:t>May14:</a:t>
            </a:r>
          </a:p>
          <a:p>
            <a:pPr lvl="1"/>
            <a:r>
              <a:rPr lang="en-US" dirty="0" smtClean="0"/>
              <a:t>P5 recommendation:</a:t>
            </a:r>
          </a:p>
          <a:p>
            <a:pPr lvl="2"/>
            <a:r>
              <a:rPr lang="en-US" dirty="0" smtClean="0"/>
              <a:t>… consult with international partners on the early termination of the MICE </a:t>
            </a:r>
            <a:r>
              <a:rPr lang="en-US" dirty="0" err="1" smtClean="0"/>
              <a:t>muon</a:t>
            </a:r>
            <a:r>
              <a:rPr lang="en-US" dirty="0" smtClean="0"/>
              <a:t> cooling R&amp;D facility.</a:t>
            </a:r>
          </a:p>
          <a:p>
            <a:pPr lvl="5"/>
            <a:endParaRPr lang="en-US" dirty="0" smtClean="0"/>
          </a:p>
          <a:p>
            <a:r>
              <a:rPr lang="en-US" dirty="0" smtClean="0"/>
              <a:t>Aug14:</a:t>
            </a:r>
          </a:p>
          <a:p>
            <a:pPr lvl="1"/>
            <a:r>
              <a:rPr lang="en-US" dirty="0" smtClean="0"/>
              <a:t>DOE review of MAP &amp; MICE:</a:t>
            </a:r>
          </a:p>
          <a:p>
            <a:pPr lvl="2"/>
            <a:r>
              <a:rPr lang="en-US" dirty="0" smtClean="0"/>
              <a:t>Endorsed a reconfiguration of </a:t>
            </a:r>
            <a:br>
              <a:rPr lang="en-US" dirty="0" smtClean="0"/>
            </a:br>
            <a:r>
              <a:rPr lang="en-US" dirty="0" smtClean="0"/>
              <a:t>MICE that will yield the critical </a:t>
            </a:r>
            <a:br>
              <a:rPr lang="en-US" dirty="0" smtClean="0"/>
            </a:br>
            <a:r>
              <a:rPr lang="en-US" dirty="0" smtClean="0"/>
              <a:t>demonstration of ionization </a:t>
            </a:r>
            <a:br>
              <a:rPr lang="en-US" dirty="0" smtClean="0"/>
            </a:br>
            <a:r>
              <a:rPr lang="en-US" dirty="0" smtClean="0"/>
              <a:t>cooling by 2017.</a:t>
            </a:r>
          </a:p>
          <a:p>
            <a:pPr lvl="7"/>
            <a:endParaRPr lang="en-US" dirty="0" smtClean="0"/>
          </a:p>
          <a:p>
            <a:r>
              <a:rPr lang="en-US" dirty="0" smtClean="0"/>
              <a:t>Nov14:</a:t>
            </a:r>
          </a:p>
          <a:p>
            <a:pPr lvl="1"/>
            <a:r>
              <a:rPr lang="en-US" dirty="0" smtClean="0"/>
              <a:t>International review of MICE </a:t>
            </a:r>
            <a:r>
              <a:rPr lang="en-US" dirty="0" err="1" smtClean="0"/>
              <a:t>organised</a:t>
            </a:r>
            <a:r>
              <a:rPr lang="en-US" dirty="0" smtClean="0"/>
              <a:t> </a:t>
            </a:r>
            <a:br>
              <a:rPr lang="en-US" dirty="0" smtClean="0"/>
            </a:br>
            <a:r>
              <a:rPr lang="en-US" dirty="0" smtClean="0"/>
              <a:t>by host </a:t>
            </a:r>
            <a:r>
              <a:rPr lang="en-US" dirty="0" err="1" smtClean="0"/>
              <a:t>organisation</a:t>
            </a:r>
            <a:r>
              <a:rPr lang="en-US" dirty="0" smtClean="0"/>
              <a:t>, STFC:</a:t>
            </a:r>
          </a:p>
          <a:p>
            <a:pPr lvl="2"/>
            <a:r>
              <a:rPr lang="en-US" dirty="0" smtClean="0"/>
              <a:t>MICE Project Board and [international] Funding Agency Committee:</a:t>
            </a:r>
          </a:p>
          <a:p>
            <a:pPr lvl="3"/>
            <a:r>
              <a:rPr lang="en-US" dirty="0" smtClean="0"/>
              <a:t>Endorsed reconfiguration proposed by collaboration.</a:t>
            </a:r>
            <a:endParaRPr lang="en-US" dirty="0"/>
          </a:p>
        </p:txBody>
      </p:sp>
      <p:sp>
        <p:nvSpPr>
          <p:cNvPr id="6" name="Slide Number Placeholder 5"/>
          <p:cNvSpPr>
            <a:spLocks noGrp="1"/>
          </p:cNvSpPr>
          <p:nvPr>
            <p:ph type="sldNum" sz="quarter" idx="12"/>
          </p:nvPr>
        </p:nvSpPr>
        <p:spPr/>
        <p:txBody>
          <a:bodyPr/>
          <a:lstStyle/>
          <a:p>
            <a:fld id="{8B2C7CBE-54CD-6E4E-991E-74820AACF21D}" type="slidenum">
              <a:rPr lang="en-US" smtClean="0"/>
              <a:t>14</a:t>
            </a:fld>
            <a:endParaRPr lang="en-US"/>
          </a:p>
        </p:txBody>
      </p:sp>
      <p:pic>
        <p:nvPicPr>
          <p:cNvPr id="8" name="Picture 7"/>
          <p:cNvPicPr>
            <a:picLocks noChangeAspect="1"/>
          </p:cNvPicPr>
          <p:nvPr/>
        </p:nvPicPr>
        <p:blipFill>
          <a:blip r:embed="rId2"/>
          <a:stretch>
            <a:fillRect/>
          </a:stretch>
        </p:blipFill>
        <p:spPr>
          <a:xfrm>
            <a:off x="5794106" y="2453353"/>
            <a:ext cx="3065535" cy="3615133"/>
          </a:xfrm>
          <a:prstGeom prst="rect">
            <a:avLst/>
          </a:prstGeom>
          <a:ln w="28575" cmpd="sng">
            <a:solidFill>
              <a:srgbClr val="FF0000"/>
            </a:solidFill>
          </a:ln>
        </p:spPr>
      </p:pic>
    </p:spTree>
    <p:extLst>
      <p:ext uri="{BB962C8B-B14F-4D97-AF65-F5344CB8AC3E}">
        <p14:creationId xmlns:p14="http://schemas.microsoft.com/office/powerpoint/2010/main" val="18677873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415"/>
            <a:ext cx="8229600" cy="990600"/>
          </a:xfrm>
        </p:spPr>
        <p:txBody>
          <a:bodyPr>
            <a:normAutofit/>
          </a:bodyPr>
          <a:lstStyle/>
          <a:p>
            <a:r>
              <a:rPr lang="en-US" dirty="0" smtClean="0"/>
              <a:t>MICE cooling demonstration</a:t>
            </a:r>
            <a:endParaRPr lang="en-US" dirty="0"/>
          </a:p>
        </p:txBody>
      </p:sp>
      <p:pic>
        <p:nvPicPr>
          <p:cNvPr id="3" name="Picture 2" descr="CoolPlot.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152" y="4184260"/>
            <a:ext cx="4497848" cy="2603545"/>
          </a:xfrm>
          <a:prstGeom prst="rect">
            <a:avLst/>
          </a:prstGeom>
          <a:ln w="28575" cmpd="sng">
            <a:solidFill>
              <a:srgbClr val="FF0000"/>
            </a:solidFill>
          </a:ln>
        </p:spPr>
      </p:pic>
      <p:pic>
        <p:nvPicPr>
          <p:cNvPr id="5" name="Picture 4" descr="Untitled.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44008" y="4153932"/>
            <a:ext cx="4424001" cy="2674682"/>
          </a:xfrm>
          <a:prstGeom prst="rect">
            <a:avLst/>
          </a:prstGeom>
        </p:spPr>
      </p:pic>
      <p:sp>
        <p:nvSpPr>
          <p:cNvPr id="7" name="TextBox 6"/>
          <p:cNvSpPr txBox="1"/>
          <p:nvPr/>
        </p:nvSpPr>
        <p:spPr>
          <a:xfrm>
            <a:off x="5214528" y="6076020"/>
            <a:ext cx="2204393" cy="400110"/>
          </a:xfrm>
          <a:prstGeom prst="rect">
            <a:avLst/>
          </a:prstGeom>
          <a:noFill/>
        </p:spPr>
        <p:txBody>
          <a:bodyPr wrap="none" rtlCol="0">
            <a:spAutoFit/>
          </a:bodyPr>
          <a:lstStyle/>
          <a:p>
            <a:r>
              <a:rPr lang="en-US" sz="1100" b="1" dirty="0" smtClean="0">
                <a:solidFill>
                  <a:srgbClr val="000000"/>
                </a:solidFill>
              </a:rPr>
              <a:t>MICE:</a:t>
            </a:r>
          </a:p>
          <a:p>
            <a:r>
              <a:rPr lang="en-US" sz="900" b="1" dirty="0" smtClean="0">
                <a:solidFill>
                  <a:srgbClr val="000000"/>
                </a:solidFill>
              </a:rPr>
              <a:t>demonstration of ionization cooling</a:t>
            </a:r>
            <a:endParaRPr lang="en-US" sz="800" b="1" dirty="0" smtClean="0">
              <a:solidFill>
                <a:srgbClr val="000000"/>
              </a:solidFill>
            </a:endParaRPr>
          </a:p>
        </p:txBody>
      </p:sp>
      <p:sp>
        <p:nvSpPr>
          <p:cNvPr id="10" name="TextBox 9"/>
          <p:cNvSpPr txBox="1"/>
          <p:nvPr/>
        </p:nvSpPr>
        <p:spPr>
          <a:xfrm>
            <a:off x="8237854" y="4208131"/>
            <a:ext cx="790852" cy="215444"/>
          </a:xfrm>
          <a:prstGeom prst="rect">
            <a:avLst/>
          </a:prstGeom>
          <a:noFill/>
        </p:spPr>
        <p:txBody>
          <a:bodyPr wrap="none" rtlCol="0">
            <a:spAutoFit/>
          </a:bodyPr>
          <a:lstStyle/>
          <a:p>
            <a:r>
              <a:rPr lang="en-US" sz="800" dirty="0" smtClean="0">
                <a:solidFill>
                  <a:srgbClr val="000000"/>
                </a:solidFill>
              </a:rPr>
              <a:t>Transmission</a:t>
            </a:r>
            <a:endParaRPr lang="en-US" sz="700" dirty="0" smtClean="0">
              <a:solidFill>
                <a:srgbClr val="000000"/>
              </a:solidFill>
            </a:endParaRPr>
          </a:p>
        </p:txBody>
      </p:sp>
      <p:sp>
        <p:nvSpPr>
          <p:cNvPr id="6" name="Slide Number Placeholder 5"/>
          <p:cNvSpPr>
            <a:spLocks noGrp="1"/>
          </p:cNvSpPr>
          <p:nvPr>
            <p:ph type="sldNum" sz="quarter" idx="12"/>
          </p:nvPr>
        </p:nvSpPr>
        <p:spPr/>
        <p:txBody>
          <a:bodyPr/>
          <a:lstStyle/>
          <a:p>
            <a:fld id="{8B2C7CBE-54CD-6E4E-991E-74820AACF21D}" type="slidenum">
              <a:rPr lang="en-US" smtClean="0"/>
              <a:t>15</a:t>
            </a:fld>
            <a:endParaRPr lang="en-US"/>
          </a:p>
        </p:txBody>
      </p:sp>
      <p:pic>
        <p:nvPicPr>
          <p:cNvPr id="9" name="Picture 8" descr="Cooling-demo-labels.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52" y="1300102"/>
            <a:ext cx="8959915" cy="2673376"/>
          </a:xfrm>
          <a:prstGeom prst="rect">
            <a:avLst/>
          </a:prstGeom>
          <a:ln w="28575" cmpd="sng">
            <a:solidFill>
              <a:srgbClr val="FF0000"/>
            </a:solidFill>
          </a:ln>
        </p:spPr>
      </p:pic>
    </p:spTree>
    <p:extLst>
      <p:ext uri="{BB962C8B-B14F-4D97-AF65-F5344CB8AC3E}">
        <p14:creationId xmlns:p14="http://schemas.microsoft.com/office/powerpoint/2010/main" val="35388548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IV”; data taking 2015/16</a:t>
            </a:r>
            <a:endParaRPr lang="en-US" dirty="0"/>
          </a:p>
        </p:txBody>
      </p:sp>
      <p:sp>
        <p:nvSpPr>
          <p:cNvPr id="3" name="Content Placeholder 2"/>
          <p:cNvSpPr>
            <a:spLocks noGrp="1"/>
          </p:cNvSpPr>
          <p:nvPr>
            <p:ph idx="1"/>
          </p:nvPr>
        </p:nvSpPr>
        <p:spPr>
          <a:xfrm>
            <a:off x="97695" y="4703195"/>
            <a:ext cx="8933684" cy="1773803"/>
          </a:xfrm>
        </p:spPr>
        <p:txBody>
          <a:bodyPr/>
          <a:lstStyle/>
          <a:p>
            <a:r>
              <a:rPr lang="en-US" dirty="0" err="1" smtClean="0"/>
              <a:t>Optimised</a:t>
            </a:r>
            <a:r>
              <a:rPr lang="en-US" dirty="0" smtClean="0"/>
              <a:t> for the study of material properties </a:t>
            </a:r>
            <a:br>
              <a:rPr lang="en-US" dirty="0" smtClean="0"/>
            </a:br>
            <a:r>
              <a:rPr lang="en-US" dirty="0" smtClean="0"/>
              <a:t>that affect cooling</a:t>
            </a:r>
            <a:endParaRPr lang="en-US" dirty="0"/>
          </a:p>
        </p:txBody>
      </p:sp>
      <p:sp>
        <p:nvSpPr>
          <p:cNvPr id="4" name="Slide Number Placeholder 3"/>
          <p:cNvSpPr>
            <a:spLocks noGrp="1"/>
          </p:cNvSpPr>
          <p:nvPr>
            <p:ph type="sldNum" sz="quarter" idx="12"/>
          </p:nvPr>
        </p:nvSpPr>
        <p:spPr/>
        <p:txBody>
          <a:bodyPr/>
          <a:lstStyle/>
          <a:p>
            <a:fld id="{A1DC3ABC-92C2-B748-ABF3-8546144348B4}" type="slidenum">
              <a:rPr lang="en-US" smtClean="0"/>
              <a:t>16</a:t>
            </a:fld>
            <a:endParaRPr lang="en-US"/>
          </a:p>
        </p:txBody>
      </p:sp>
      <p:pic>
        <p:nvPicPr>
          <p:cNvPr id="5" name="Picture 4" descr="Step-4.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695" y="1643800"/>
            <a:ext cx="8933684" cy="2808655"/>
          </a:xfrm>
          <a:prstGeom prst="rect">
            <a:avLst/>
          </a:prstGeom>
          <a:solidFill>
            <a:srgbClr val="FFFFFF"/>
          </a:solidFill>
          <a:ln w="28575" cmpd="sng">
            <a:solidFill>
              <a:srgbClr val="FF0000"/>
            </a:solidFill>
          </a:ln>
        </p:spPr>
      </p:pic>
    </p:spTree>
    <p:extLst>
      <p:ext uri="{BB962C8B-B14F-4D97-AF65-F5344CB8AC3E}">
        <p14:creationId xmlns:p14="http://schemas.microsoft.com/office/powerpoint/2010/main" val="16166083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669"/>
            <a:ext cx="8229600" cy="990600"/>
          </a:xfrm>
        </p:spPr>
        <p:txBody>
          <a:bodyPr>
            <a:normAutofit/>
          </a:bodyPr>
          <a:lstStyle/>
          <a:p>
            <a:r>
              <a:rPr lang="en-US" dirty="0" smtClean="0"/>
              <a:t>MPB and FAC; November </a:t>
            </a:r>
            <a:r>
              <a:rPr lang="fr-FR" dirty="0" smtClean="0"/>
              <a:t>’</a:t>
            </a:r>
            <a:r>
              <a:rPr lang="en-US" dirty="0" smtClean="0"/>
              <a:t>14 </a:t>
            </a:r>
            <a:endParaRPr lang="en-US" dirty="0"/>
          </a:p>
        </p:txBody>
      </p:sp>
      <p:sp>
        <p:nvSpPr>
          <p:cNvPr id="3" name="Content Placeholder 2"/>
          <p:cNvSpPr>
            <a:spLocks noGrp="1"/>
          </p:cNvSpPr>
          <p:nvPr>
            <p:ph idx="1"/>
          </p:nvPr>
        </p:nvSpPr>
        <p:spPr>
          <a:xfrm>
            <a:off x="457200" y="1600200"/>
            <a:ext cx="4047413" cy="4876800"/>
          </a:xfrm>
        </p:spPr>
        <p:txBody>
          <a:bodyPr/>
          <a:lstStyle/>
          <a:p>
            <a:r>
              <a:rPr lang="en-US" dirty="0" smtClean="0"/>
              <a:t>Reconfiguration endorsed;</a:t>
            </a:r>
          </a:p>
          <a:p>
            <a:endParaRPr lang="en-US" dirty="0" smtClean="0"/>
          </a:p>
          <a:p>
            <a:r>
              <a:rPr lang="en-US" dirty="0" smtClean="0"/>
              <a:t>Schedule presented by the collaboration:</a:t>
            </a:r>
          </a:p>
          <a:p>
            <a:pPr lvl="1"/>
            <a:r>
              <a:rPr lang="en-US" dirty="0" smtClean="0"/>
              <a:t>Accepted as the basis of the “</a:t>
            </a:r>
            <a:r>
              <a:rPr lang="en-US" dirty="0" err="1" smtClean="0"/>
              <a:t>rebaselined</a:t>
            </a:r>
            <a:r>
              <a:rPr lang="en-US" dirty="0" smtClean="0"/>
              <a:t>” project;</a:t>
            </a:r>
          </a:p>
          <a:p>
            <a:endParaRPr lang="en-US" dirty="0" smtClean="0"/>
          </a:p>
          <a:p>
            <a:r>
              <a:rPr lang="en-US" dirty="0" smtClean="0"/>
              <a:t>Scientific </a:t>
            </a:r>
            <a:r>
              <a:rPr lang="en-US" dirty="0" err="1" smtClean="0"/>
              <a:t>programme</a:t>
            </a:r>
            <a:r>
              <a:rPr lang="en-US" dirty="0" smtClean="0"/>
              <a:t> endorsed</a:t>
            </a:r>
            <a:endParaRPr lang="en-US" dirty="0"/>
          </a:p>
        </p:txBody>
      </p:sp>
      <p:sp>
        <p:nvSpPr>
          <p:cNvPr id="4" name="Slide Number Placeholder 3"/>
          <p:cNvSpPr>
            <a:spLocks noGrp="1"/>
          </p:cNvSpPr>
          <p:nvPr>
            <p:ph type="sldNum" sz="quarter" idx="12"/>
          </p:nvPr>
        </p:nvSpPr>
        <p:spPr/>
        <p:txBody>
          <a:bodyPr/>
          <a:lstStyle/>
          <a:p>
            <a:fld id="{8B2C7CBE-54CD-6E4E-991E-74820AACF21D}" type="slidenum">
              <a:rPr lang="en-US" smtClean="0"/>
              <a:t>17</a:t>
            </a:fld>
            <a:endParaRPr lang="en-US"/>
          </a:p>
        </p:txBody>
      </p:sp>
      <p:pic>
        <p:nvPicPr>
          <p:cNvPr id="6" name="Picture 5"/>
          <p:cNvPicPr>
            <a:picLocks noChangeAspect="1"/>
          </p:cNvPicPr>
          <p:nvPr/>
        </p:nvPicPr>
        <p:blipFill>
          <a:blip r:embed="rId2"/>
          <a:stretch>
            <a:fillRect/>
          </a:stretch>
        </p:blipFill>
        <p:spPr>
          <a:xfrm>
            <a:off x="4477062" y="1406273"/>
            <a:ext cx="4648200" cy="4813300"/>
          </a:xfrm>
          <a:prstGeom prst="rect">
            <a:avLst/>
          </a:prstGeom>
        </p:spPr>
      </p:pic>
      <p:sp>
        <p:nvSpPr>
          <p:cNvPr id="7" name="Rectangle 6"/>
          <p:cNvSpPr/>
          <p:nvPr/>
        </p:nvSpPr>
        <p:spPr>
          <a:xfrm>
            <a:off x="4524456" y="3128848"/>
            <a:ext cx="4352474" cy="36381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531071" y="5629539"/>
            <a:ext cx="4352474" cy="52231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777705" y="1706642"/>
            <a:ext cx="274497" cy="369332"/>
          </a:xfrm>
          <a:prstGeom prst="rect">
            <a:avLst/>
          </a:prstGeom>
          <a:noFill/>
        </p:spPr>
        <p:txBody>
          <a:bodyPr wrap="none" rtlCol="0">
            <a:spAutoFit/>
          </a:bodyPr>
          <a:lstStyle/>
          <a:p>
            <a:r>
              <a:rPr lang="en-US" b="1" dirty="0" smtClean="0">
                <a:solidFill>
                  <a:srgbClr val="FF0000"/>
                </a:solidFill>
              </a:rPr>
              <a:t>*</a:t>
            </a:r>
            <a:endParaRPr lang="en-US" b="1" dirty="0">
              <a:solidFill>
                <a:srgbClr val="FF0000"/>
              </a:solidFill>
            </a:endParaRPr>
          </a:p>
        </p:txBody>
      </p:sp>
      <p:sp>
        <p:nvSpPr>
          <p:cNvPr id="10" name="TextBox 9"/>
          <p:cNvSpPr txBox="1"/>
          <p:nvPr/>
        </p:nvSpPr>
        <p:spPr>
          <a:xfrm>
            <a:off x="4735047" y="6145238"/>
            <a:ext cx="4404797" cy="646331"/>
          </a:xfrm>
          <a:prstGeom prst="rect">
            <a:avLst/>
          </a:prstGeom>
          <a:noFill/>
        </p:spPr>
        <p:txBody>
          <a:bodyPr wrap="none" rtlCol="0">
            <a:spAutoFit/>
          </a:bodyPr>
          <a:lstStyle/>
          <a:p>
            <a:r>
              <a:rPr lang="en-US" b="1" dirty="0" smtClean="0">
                <a:solidFill>
                  <a:srgbClr val="FF0000"/>
                </a:solidFill>
              </a:rPr>
              <a:t>* Detector commissioning has started:</a:t>
            </a:r>
          </a:p>
          <a:p>
            <a:r>
              <a:rPr lang="en-US" b="1" dirty="0" smtClean="0">
                <a:solidFill>
                  <a:srgbClr val="FF0000"/>
                </a:solidFill>
              </a:rPr>
              <a:t>	</a:t>
            </a:r>
            <a:r>
              <a:rPr lang="en-US" sz="1600" b="1" dirty="0" smtClean="0">
                <a:solidFill>
                  <a:srgbClr val="FF0000"/>
                </a:solidFill>
              </a:rPr>
              <a:t>“Mock data run” week of 21Jan15</a:t>
            </a:r>
            <a:endParaRPr lang="en-US" b="1" dirty="0">
              <a:solidFill>
                <a:srgbClr val="FF0000"/>
              </a:solidFill>
            </a:endParaRPr>
          </a:p>
        </p:txBody>
      </p:sp>
    </p:spTree>
    <p:extLst>
      <p:ext uri="{BB962C8B-B14F-4D97-AF65-F5344CB8AC3E}">
        <p14:creationId xmlns:p14="http://schemas.microsoft.com/office/powerpoint/2010/main" val="32677080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26" y="4376224"/>
            <a:ext cx="8592500" cy="2200275"/>
          </a:xfrm>
        </p:spPr>
        <p:txBody>
          <a:bodyPr>
            <a:normAutofit/>
          </a:bodyPr>
          <a:lstStyle/>
          <a:p>
            <a:r>
              <a:rPr lang="en-US" dirty="0" smtClean="0"/>
              <a:t>Status of construction</a:t>
            </a:r>
            <a:br>
              <a:rPr lang="en-US" dirty="0" smtClean="0"/>
            </a:br>
            <a:r>
              <a:rPr lang="en-US" sz="3200" dirty="0" smtClean="0"/>
              <a:t>[</a:t>
            </a:r>
            <a:r>
              <a:rPr lang="en-US" sz="3200" cap="none" dirty="0" smtClean="0"/>
              <a:t>Emphasis on Step IV</a:t>
            </a:r>
            <a:r>
              <a:rPr lang="en-US" sz="3200" dirty="0" smtClean="0"/>
              <a:t>]</a:t>
            </a:r>
            <a:endParaRPr lang="en-US" sz="3200" dirty="0"/>
          </a:p>
        </p:txBody>
      </p:sp>
      <p:sp>
        <p:nvSpPr>
          <p:cNvPr id="3" name="Text Placeholder 2"/>
          <p:cNvSpPr>
            <a:spLocks noGrp="1"/>
          </p:cNvSpPr>
          <p:nvPr>
            <p:ph type="body" idx="1"/>
          </p:nvPr>
        </p:nvSpPr>
        <p:spPr/>
        <p:txBody>
          <a:bodyPr/>
          <a:lstStyle/>
          <a:p>
            <a:r>
              <a:rPr lang="en-US" dirty="0" smtClean="0"/>
              <a:t>MICE briefing</a:t>
            </a:r>
            <a:endParaRPr lang="en-US" dirty="0"/>
          </a:p>
        </p:txBody>
      </p:sp>
    </p:spTree>
    <p:extLst>
      <p:ext uri="{BB962C8B-B14F-4D97-AF65-F5344CB8AC3E}">
        <p14:creationId xmlns:p14="http://schemas.microsoft.com/office/powerpoint/2010/main" val="35799949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IV component status summary</a:t>
            </a:r>
            <a:endParaRPr lang="en-US" dirty="0"/>
          </a:p>
        </p:txBody>
      </p:sp>
      <p:sp>
        <p:nvSpPr>
          <p:cNvPr id="3" name="Content Placeholder 2"/>
          <p:cNvSpPr>
            <a:spLocks noGrp="1"/>
          </p:cNvSpPr>
          <p:nvPr>
            <p:ph idx="1"/>
          </p:nvPr>
        </p:nvSpPr>
        <p:spPr/>
        <p:txBody>
          <a:bodyPr>
            <a:normAutofit fontScale="85000" lnSpcReduction="10000"/>
          </a:bodyPr>
          <a:lstStyle/>
          <a:p>
            <a:r>
              <a:rPr lang="en-US" dirty="0"/>
              <a:t>Spectrometer solenoids:</a:t>
            </a:r>
          </a:p>
          <a:p>
            <a:pPr lvl="1"/>
            <a:r>
              <a:rPr lang="en-US" dirty="0"/>
              <a:t>Upstream:</a:t>
            </a:r>
          </a:p>
          <a:p>
            <a:pPr lvl="2"/>
            <a:r>
              <a:rPr lang="en-US" dirty="0"/>
              <a:t>Tracker fitted</a:t>
            </a:r>
            <a:r>
              <a:rPr lang="en-US" dirty="0" smtClean="0"/>
              <a:t>;</a:t>
            </a:r>
            <a:endParaRPr lang="en-US" dirty="0"/>
          </a:p>
          <a:p>
            <a:pPr lvl="2"/>
            <a:r>
              <a:rPr lang="en-US" dirty="0" smtClean="0"/>
              <a:t>Installed </a:t>
            </a:r>
            <a:r>
              <a:rPr lang="en-US" dirty="0"/>
              <a:t>in MICE </a:t>
            </a:r>
            <a:r>
              <a:rPr lang="en-US" dirty="0" smtClean="0"/>
              <a:t>Hall</a:t>
            </a:r>
            <a:endParaRPr lang="en-US" dirty="0"/>
          </a:p>
          <a:p>
            <a:pPr lvl="1"/>
            <a:r>
              <a:rPr lang="en-US" dirty="0"/>
              <a:t>Downstream:</a:t>
            </a:r>
          </a:p>
          <a:p>
            <a:pPr lvl="2"/>
            <a:r>
              <a:rPr lang="en-US" dirty="0"/>
              <a:t>Tracker fitted</a:t>
            </a:r>
            <a:r>
              <a:rPr lang="en-US" dirty="0" smtClean="0"/>
              <a:t>;</a:t>
            </a:r>
          </a:p>
          <a:p>
            <a:pPr lvl="2"/>
            <a:r>
              <a:rPr lang="en-US" dirty="0" smtClean="0"/>
              <a:t>Installed </a:t>
            </a:r>
            <a:r>
              <a:rPr lang="en-US" dirty="0"/>
              <a:t>in MICE </a:t>
            </a:r>
            <a:r>
              <a:rPr lang="en-US" dirty="0" smtClean="0"/>
              <a:t>Hall</a:t>
            </a:r>
            <a:endParaRPr lang="en-US" dirty="0"/>
          </a:p>
          <a:p>
            <a:r>
              <a:rPr lang="en-US" dirty="0"/>
              <a:t>Focus coil:</a:t>
            </a:r>
          </a:p>
          <a:p>
            <a:pPr lvl="1"/>
            <a:r>
              <a:rPr lang="en-US" dirty="0"/>
              <a:t>FC1: </a:t>
            </a:r>
          </a:p>
          <a:p>
            <a:pPr lvl="2"/>
            <a:r>
              <a:rPr lang="en-US" dirty="0" smtClean="0"/>
              <a:t>Available at RAL</a:t>
            </a:r>
            <a:endParaRPr lang="en-US" dirty="0"/>
          </a:p>
          <a:p>
            <a:pPr lvl="1"/>
            <a:r>
              <a:rPr lang="en-US" dirty="0"/>
              <a:t>FC2: </a:t>
            </a:r>
          </a:p>
          <a:p>
            <a:pPr lvl="2"/>
            <a:r>
              <a:rPr lang="en-US" dirty="0" smtClean="0"/>
              <a:t>Installed </a:t>
            </a:r>
            <a:r>
              <a:rPr lang="en-US" dirty="0"/>
              <a:t>in </a:t>
            </a:r>
            <a:r>
              <a:rPr lang="en-US" dirty="0" smtClean="0"/>
              <a:t>MICE Hall</a:t>
            </a:r>
            <a:endParaRPr lang="en-US" dirty="0"/>
          </a:p>
          <a:p>
            <a:r>
              <a:rPr lang="en-US" dirty="0" smtClean="0"/>
              <a:t>Partial </a:t>
            </a:r>
            <a:r>
              <a:rPr lang="en-US" dirty="0"/>
              <a:t>return yoke:</a:t>
            </a:r>
          </a:p>
          <a:p>
            <a:pPr lvl="1"/>
            <a:r>
              <a:rPr lang="en-US" dirty="0" smtClean="0"/>
              <a:t>Material procurement </a:t>
            </a:r>
            <a:r>
              <a:rPr lang="en-US" dirty="0"/>
              <a:t>complete;</a:t>
            </a:r>
          </a:p>
          <a:p>
            <a:pPr lvl="1"/>
            <a:r>
              <a:rPr lang="en-US" dirty="0"/>
              <a:t>Installation of “below-floor” structures </a:t>
            </a:r>
            <a:r>
              <a:rPr lang="en-US" dirty="0" smtClean="0"/>
              <a:t>well advanced;</a:t>
            </a:r>
            <a:endParaRPr lang="en-US" dirty="0"/>
          </a:p>
          <a:p>
            <a:pPr lvl="1"/>
            <a:r>
              <a:rPr lang="en-US" dirty="0"/>
              <a:t>Above-floor framework complete (at Keller Tools Inc., NY);</a:t>
            </a:r>
          </a:p>
          <a:p>
            <a:pPr lvl="1"/>
            <a:r>
              <a:rPr lang="en-US" dirty="0" smtClean="0"/>
              <a:t>Shielding plates being machined</a:t>
            </a:r>
            <a:endParaRPr lang="en-US" dirty="0"/>
          </a:p>
        </p:txBody>
      </p:sp>
      <p:sp>
        <p:nvSpPr>
          <p:cNvPr id="4" name="Slide Number Placeholder 3"/>
          <p:cNvSpPr>
            <a:spLocks noGrp="1"/>
          </p:cNvSpPr>
          <p:nvPr>
            <p:ph type="sldNum" sz="quarter" idx="12"/>
          </p:nvPr>
        </p:nvSpPr>
        <p:spPr/>
        <p:txBody>
          <a:bodyPr/>
          <a:lstStyle/>
          <a:p>
            <a:fld id="{8B2C7CBE-54CD-6E4E-991E-74820AACF21D}" type="slidenum">
              <a:rPr lang="en-US" smtClean="0"/>
              <a:t>19</a:t>
            </a:fld>
            <a:endParaRPr lang="en-US"/>
          </a:p>
        </p:txBody>
      </p:sp>
      <p:pic>
        <p:nvPicPr>
          <p:cNvPr id="5" name="Picture 4" descr="PRY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961" y="1644265"/>
            <a:ext cx="4858397" cy="3598979"/>
          </a:xfrm>
          <a:prstGeom prst="rect">
            <a:avLst/>
          </a:prstGeom>
        </p:spPr>
      </p:pic>
    </p:spTree>
    <p:extLst>
      <p:ext uri="{BB962C8B-B14F-4D97-AF65-F5344CB8AC3E}">
        <p14:creationId xmlns:p14="http://schemas.microsoft.com/office/powerpoint/2010/main" val="32157957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smtClean="0"/>
              <a:t>Motivation</a:t>
            </a:r>
          </a:p>
          <a:p>
            <a:endParaRPr lang="en-US" dirty="0" smtClean="0"/>
          </a:p>
          <a:p>
            <a:r>
              <a:rPr lang="en-US" dirty="0" smtClean="0"/>
              <a:t>Overview</a:t>
            </a:r>
          </a:p>
          <a:p>
            <a:endParaRPr lang="en-US" dirty="0" smtClean="0"/>
          </a:p>
          <a:p>
            <a:r>
              <a:rPr lang="en-US" dirty="0" smtClean="0"/>
              <a:t>Reviews and recommendations</a:t>
            </a:r>
          </a:p>
          <a:p>
            <a:endParaRPr lang="en-US" dirty="0" smtClean="0"/>
          </a:p>
          <a:p>
            <a:r>
              <a:rPr lang="en-US" dirty="0" smtClean="0"/>
              <a:t>Status of construction</a:t>
            </a:r>
            <a:br>
              <a:rPr lang="en-US" dirty="0" smtClean="0"/>
            </a:br>
            <a:r>
              <a:rPr lang="en-US" sz="1800" dirty="0" smtClean="0"/>
              <a:t>[Emphasis on Step IV]</a:t>
            </a:r>
            <a:endParaRPr lang="en-US" dirty="0" smtClean="0"/>
          </a:p>
          <a:p>
            <a:pPr lvl="1"/>
            <a:endParaRPr lang="en-US" dirty="0" smtClean="0"/>
          </a:p>
          <a:p>
            <a:r>
              <a:rPr lang="en-US" dirty="0" smtClean="0"/>
              <a:t>Conclusions</a:t>
            </a:r>
            <a:endParaRPr lang="en-US" dirty="0"/>
          </a:p>
        </p:txBody>
      </p:sp>
      <p:sp>
        <p:nvSpPr>
          <p:cNvPr id="5" name="Slide Number Placeholder 4"/>
          <p:cNvSpPr>
            <a:spLocks noGrp="1"/>
          </p:cNvSpPr>
          <p:nvPr>
            <p:ph type="sldNum" sz="quarter" idx="12"/>
          </p:nvPr>
        </p:nvSpPr>
        <p:spPr/>
        <p:txBody>
          <a:bodyPr/>
          <a:lstStyle/>
          <a:p>
            <a:fld id="{8B2C7CBE-54CD-6E4E-991E-74820AACF21D}" type="slidenum">
              <a:rPr lang="en-US" smtClean="0"/>
              <a:t>2</a:t>
            </a:fld>
            <a:endParaRPr lang="en-US"/>
          </a:p>
        </p:txBody>
      </p:sp>
    </p:spTree>
    <p:extLst>
      <p:ext uri="{BB962C8B-B14F-4D97-AF65-F5344CB8AC3E}">
        <p14:creationId xmlns:p14="http://schemas.microsoft.com/office/powerpoint/2010/main" val="36642280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ig38.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06030" y="2645447"/>
            <a:ext cx="4288668" cy="2209314"/>
          </a:xfrm>
          <a:prstGeom prst="rect">
            <a:avLst/>
          </a:prstGeom>
          <a:ln w="28575" cmpd="sng">
            <a:solidFill>
              <a:srgbClr val="FF0000"/>
            </a:solidFill>
          </a:ln>
        </p:spPr>
      </p:pic>
      <p:sp>
        <p:nvSpPr>
          <p:cNvPr id="2" name="Title 1"/>
          <p:cNvSpPr>
            <a:spLocks noGrp="1"/>
          </p:cNvSpPr>
          <p:nvPr>
            <p:ph type="title"/>
          </p:nvPr>
        </p:nvSpPr>
        <p:spPr>
          <a:xfrm>
            <a:off x="457200" y="348180"/>
            <a:ext cx="8229600" cy="990600"/>
          </a:xfrm>
        </p:spPr>
        <p:txBody>
          <a:bodyPr>
            <a:normAutofit/>
          </a:bodyPr>
          <a:lstStyle/>
          <a:p>
            <a:r>
              <a:rPr lang="en-US" dirty="0" smtClean="0"/>
              <a:t>MICE trackers</a:t>
            </a:r>
            <a:endParaRPr lang="en-US" dirty="0"/>
          </a:p>
        </p:txBody>
      </p:sp>
      <p:sp>
        <p:nvSpPr>
          <p:cNvPr id="3" name="Content Placeholder 2"/>
          <p:cNvSpPr>
            <a:spLocks noGrp="1"/>
          </p:cNvSpPr>
          <p:nvPr>
            <p:ph idx="1"/>
          </p:nvPr>
        </p:nvSpPr>
        <p:spPr>
          <a:xfrm>
            <a:off x="218295" y="4916475"/>
            <a:ext cx="3179859" cy="1837062"/>
          </a:xfrm>
        </p:spPr>
        <p:txBody>
          <a:bodyPr>
            <a:normAutofit fontScale="70000" lnSpcReduction="20000"/>
          </a:bodyPr>
          <a:lstStyle/>
          <a:p>
            <a:r>
              <a:rPr lang="en-US" dirty="0" smtClean="0"/>
              <a:t>350 </a:t>
            </a:r>
            <a:r>
              <a:rPr lang="en-US" dirty="0" err="1" smtClean="0"/>
              <a:t>μm</a:t>
            </a:r>
            <a:r>
              <a:rPr lang="en-US" dirty="0" smtClean="0"/>
              <a:t> scintillating-</a:t>
            </a:r>
            <a:r>
              <a:rPr lang="en-US" dirty="0" err="1" smtClean="0"/>
              <a:t>fibre</a:t>
            </a:r>
            <a:r>
              <a:rPr lang="en-US" dirty="0" smtClean="0"/>
              <a:t> tracker:</a:t>
            </a:r>
          </a:p>
          <a:p>
            <a:pPr lvl="1"/>
            <a:r>
              <a:rPr lang="en-US" dirty="0" smtClean="0"/>
              <a:t>10 </a:t>
            </a:r>
            <a:r>
              <a:rPr lang="en-US" dirty="0" err="1" smtClean="0"/>
              <a:t>p.e.</a:t>
            </a:r>
            <a:r>
              <a:rPr lang="en-US" dirty="0" smtClean="0"/>
              <a:t>/</a:t>
            </a:r>
            <a:r>
              <a:rPr lang="en-US" dirty="0" err="1" smtClean="0"/>
              <a:t>mip</a:t>
            </a:r>
            <a:r>
              <a:rPr lang="en-US" dirty="0" smtClean="0"/>
              <a:t> demonstrated with </a:t>
            </a:r>
            <a:r>
              <a:rPr lang="en-US" dirty="0" err="1" smtClean="0"/>
              <a:t>cosmics</a:t>
            </a:r>
            <a:endParaRPr lang="en-US" dirty="0"/>
          </a:p>
          <a:p>
            <a:pPr lvl="1"/>
            <a:r>
              <a:rPr lang="en-US" dirty="0" smtClean="0"/>
              <a:t>470 </a:t>
            </a:r>
            <a:r>
              <a:rPr lang="en-US" dirty="0" err="1" smtClean="0"/>
              <a:t>μm</a:t>
            </a:r>
            <a:r>
              <a:rPr lang="en-US" dirty="0" smtClean="0"/>
              <a:t> intrinsic resolution per plane</a:t>
            </a:r>
          </a:p>
          <a:p>
            <a:r>
              <a:rPr lang="en-US" dirty="0" smtClean="0"/>
              <a:t>MC: delivers per-mille level </a:t>
            </a:r>
            <a:r>
              <a:rPr lang="en-US" dirty="0" err="1" smtClean="0"/>
              <a:t>emittance</a:t>
            </a:r>
            <a:r>
              <a:rPr lang="en-US" dirty="0" smtClean="0"/>
              <a:t> measurement</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5501" y="1266768"/>
            <a:ext cx="2456620" cy="1240717"/>
          </a:xfrm>
          <a:prstGeom prst="rect">
            <a:avLst/>
          </a:prstGeom>
          <a:ln w="28575" cmpd="sng">
            <a:solidFill>
              <a:srgbClr val="FF0000"/>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02253" y="876618"/>
            <a:ext cx="2292445" cy="1630867"/>
          </a:xfrm>
          <a:prstGeom prst="rect">
            <a:avLst/>
          </a:prstGeom>
          <a:ln w="28575" cmpd="sng">
            <a:solidFill>
              <a:srgbClr val="FF0000"/>
            </a:solidFill>
          </a:ln>
        </p:spPr>
      </p:pic>
      <p:pic>
        <p:nvPicPr>
          <p:cNvPr id="9" name="Picture 8"/>
          <p:cNvPicPr>
            <a:picLocks noChangeAspect="1"/>
          </p:cNvPicPr>
          <p:nvPr/>
        </p:nvPicPr>
        <p:blipFill>
          <a:blip r:embed="rId5"/>
          <a:stretch>
            <a:fillRect/>
          </a:stretch>
        </p:blipFill>
        <p:spPr>
          <a:xfrm>
            <a:off x="2859261" y="1266768"/>
            <a:ext cx="3515365" cy="1240717"/>
          </a:xfrm>
          <a:prstGeom prst="rect">
            <a:avLst/>
          </a:prstGeom>
          <a:solidFill>
            <a:schemeClr val="bg1"/>
          </a:solidFill>
          <a:ln w="28575" cmpd="sng">
            <a:solidFill>
              <a:srgbClr val="FF0000"/>
            </a:solidFill>
          </a:ln>
        </p:spPr>
      </p:pic>
      <p:pic>
        <p:nvPicPr>
          <p:cNvPr id="13" name="Picture 12" descr="Fig37 copy.pdf"/>
          <p:cNvPicPr>
            <a:picLocks noChangeAspect="1"/>
          </p:cNvPicPr>
          <p:nvPr/>
        </p:nvPicPr>
        <p:blipFill rotWithShape="1">
          <a:blip r:embed="rId6" cstate="print">
            <a:extLst>
              <a:ext uri="{28A0092B-C50C-407E-A947-70E740481C1C}">
                <a14:useLocalDpi xmlns:a14="http://schemas.microsoft.com/office/drawing/2010/main"/>
              </a:ext>
            </a:extLst>
          </a:blip>
          <a:srcRect t="29126" b="29085"/>
          <a:stretch/>
        </p:blipFill>
        <p:spPr>
          <a:xfrm>
            <a:off x="275501" y="2645445"/>
            <a:ext cx="3735975" cy="2209316"/>
          </a:xfrm>
          <a:prstGeom prst="rect">
            <a:avLst/>
          </a:prstGeom>
          <a:ln w="28575" cmpd="sng">
            <a:solidFill>
              <a:srgbClr val="FF0000"/>
            </a:solidFill>
          </a:ln>
        </p:spPr>
      </p:pic>
      <p:pic>
        <p:nvPicPr>
          <p:cNvPr id="10" name="Picture 9"/>
          <p:cNvPicPr>
            <a:picLocks noChangeAspect="1"/>
          </p:cNvPicPr>
          <p:nvPr/>
        </p:nvPicPr>
        <p:blipFill>
          <a:blip r:embed="rId7"/>
          <a:stretch>
            <a:fillRect/>
          </a:stretch>
        </p:blipFill>
        <p:spPr>
          <a:xfrm>
            <a:off x="3865583" y="5023125"/>
            <a:ext cx="4872449" cy="1758835"/>
          </a:xfrm>
          <a:prstGeom prst="rect">
            <a:avLst/>
          </a:prstGeom>
          <a:solidFill>
            <a:srgbClr val="FFFFFF"/>
          </a:solidFill>
          <a:ln w="28575" cmpd="sng">
            <a:solidFill>
              <a:srgbClr val="00FF00"/>
            </a:solidFill>
          </a:ln>
        </p:spPr>
      </p:pic>
      <p:sp>
        <p:nvSpPr>
          <p:cNvPr id="11" name="Slide Number Placeholder 4"/>
          <p:cNvSpPr>
            <a:spLocks noGrp="1"/>
          </p:cNvSpPr>
          <p:nvPr>
            <p:ph type="sldNum" sz="quarter" idx="12"/>
          </p:nvPr>
        </p:nvSpPr>
        <p:spPr>
          <a:xfrm>
            <a:off x="8077200" y="-1557"/>
            <a:ext cx="1066800" cy="329184"/>
          </a:xfrm>
        </p:spPr>
        <p:txBody>
          <a:bodyPr/>
          <a:lstStyle/>
          <a:p>
            <a:fld id="{A1DC3ABC-92C2-B748-ABF3-8546144348B4}" type="slidenum">
              <a:rPr lang="en-US" smtClean="0"/>
              <a:t>20</a:t>
            </a:fld>
            <a:endParaRPr lang="en-US" dirty="0"/>
          </a:p>
        </p:txBody>
      </p:sp>
      <p:sp>
        <p:nvSpPr>
          <p:cNvPr id="4" name="TextBox 3"/>
          <p:cNvSpPr txBox="1"/>
          <p:nvPr/>
        </p:nvSpPr>
        <p:spPr>
          <a:xfrm>
            <a:off x="-9565" y="10850"/>
            <a:ext cx="3540715" cy="307777"/>
          </a:xfrm>
          <a:prstGeom prst="rect">
            <a:avLst/>
          </a:prstGeom>
          <a:noFill/>
        </p:spPr>
        <p:txBody>
          <a:bodyPr wrap="none" rtlCol="0">
            <a:spAutoFit/>
          </a:bodyPr>
          <a:lstStyle/>
          <a:p>
            <a:r>
              <a:rPr lang="en-US" sz="1400" b="1" dirty="0" err="1"/>
              <a:t>Nucl.Instrum.Meth</a:t>
            </a:r>
            <a:r>
              <a:rPr lang="en-US" sz="1400" b="1" dirty="0"/>
              <a:t>. A659 (2011) 136-153 </a:t>
            </a:r>
          </a:p>
        </p:txBody>
      </p:sp>
    </p:spTree>
    <p:extLst>
      <p:ext uri="{BB962C8B-B14F-4D97-AF65-F5344CB8AC3E}">
        <p14:creationId xmlns:p14="http://schemas.microsoft.com/office/powerpoint/2010/main" val="40379834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7405"/>
            <a:ext cx="8229600" cy="990600"/>
          </a:xfrm>
        </p:spPr>
        <p:txBody>
          <a:bodyPr/>
          <a:lstStyle/>
          <a:p>
            <a:r>
              <a:rPr lang="en-US" dirty="0" smtClean="0"/>
              <a:t>Focus coil:</a:t>
            </a:r>
            <a:endParaRPr lang="en-US" dirty="0"/>
          </a:p>
        </p:txBody>
      </p:sp>
      <p:sp>
        <p:nvSpPr>
          <p:cNvPr id="3" name="Content Placeholder 2"/>
          <p:cNvSpPr>
            <a:spLocks noGrp="1"/>
          </p:cNvSpPr>
          <p:nvPr>
            <p:ph idx="1"/>
          </p:nvPr>
        </p:nvSpPr>
        <p:spPr>
          <a:xfrm>
            <a:off x="0" y="1524000"/>
            <a:ext cx="4355976" cy="5334001"/>
          </a:xfrm>
        </p:spPr>
        <p:txBody>
          <a:bodyPr>
            <a:normAutofit/>
          </a:bodyPr>
          <a:lstStyle/>
          <a:p>
            <a:r>
              <a:rPr lang="en-US" dirty="0"/>
              <a:t>Focus coil #1:</a:t>
            </a:r>
          </a:p>
          <a:p>
            <a:pPr lvl="1"/>
            <a:r>
              <a:rPr lang="en-US" dirty="0" smtClean="0"/>
              <a:t>“Solenoid mode”:</a:t>
            </a:r>
          </a:p>
          <a:p>
            <a:pPr lvl="2"/>
            <a:r>
              <a:rPr lang="en-US" dirty="0" smtClean="0"/>
              <a:t>Trained </a:t>
            </a:r>
            <a:r>
              <a:rPr lang="en-US" dirty="0"/>
              <a:t>to full </a:t>
            </a:r>
            <a:r>
              <a:rPr lang="en-US" dirty="0" smtClean="0"/>
              <a:t>current</a:t>
            </a:r>
            <a:endParaRPr lang="en-US" dirty="0"/>
          </a:p>
          <a:p>
            <a:pPr lvl="1"/>
            <a:r>
              <a:rPr lang="en-US" dirty="0" smtClean="0"/>
              <a:t>“Flip mode”:</a:t>
            </a:r>
          </a:p>
          <a:p>
            <a:pPr lvl="2"/>
            <a:r>
              <a:rPr lang="en-US" dirty="0"/>
              <a:t>R</a:t>
            </a:r>
            <a:r>
              <a:rPr lang="en-US" dirty="0" smtClean="0"/>
              <a:t>eached </a:t>
            </a:r>
            <a:r>
              <a:rPr lang="en-US" dirty="0"/>
              <a:t>nominal </a:t>
            </a:r>
            <a:r>
              <a:rPr lang="en-US" dirty="0" smtClean="0"/>
              <a:t>current</a:t>
            </a:r>
            <a:endParaRPr lang="en-US" dirty="0"/>
          </a:p>
          <a:p>
            <a:pPr lvl="3"/>
            <a:r>
              <a:rPr lang="en-US" dirty="0"/>
              <a:t>Estimate </a:t>
            </a:r>
            <a:r>
              <a:rPr lang="en-US" dirty="0" smtClean="0"/>
              <a:t>stable </a:t>
            </a:r>
            <a:r>
              <a:rPr lang="en-US" dirty="0"/>
              <a:t>operation at </a:t>
            </a:r>
            <a:br>
              <a:rPr lang="en-US" dirty="0"/>
            </a:br>
            <a:r>
              <a:rPr lang="en-US" dirty="0"/>
              <a:t>11%—15% </a:t>
            </a:r>
            <a:r>
              <a:rPr lang="en-US" dirty="0" smtClean="0"/>
              <a:t>de-rated </a:t>
            </a:r>
            <a:r>
              <a:rPr lang="en-US" dirty="0"/>
              <a:t>current</a:t>
            </a:r>
          </a:p>
          <a:p>
            <a:pPr lvl="2"/>
            <a:r>
              <a:rPr lang="en-US" dirty="0" smtClean="0"/>
              <a:t>Sufficient </a:t>
            </a:r>
            <a:r>
              <a:rPr lang="en-US" dirty="0"/>
              <a:t>to support </a:t>
            </a:r>
            <a:r>
              <a:rPr lang="en-US" dirty="0" err="1" smtClean="0"/>
              <a:t>programme</a:t>
            </a:r>
            <a:endParaRPr lang="en-US" dirty="0"/>
          </a:p>
          <a:p>
            <a:endParaRPr lang="en-US" dirty="0" smtClean="0"/>
          </a:p>
          <a:p>
            <a:r>
              <a:rPr lang="en-US" dirty="0" smtClean="0"/>
              <a:t>Focus </a:t>
            </a:r>
            <a:r>
              <a:rPr lang="en-US" dirty="0"/>
              <a:t>coil #2:</a:t>
            </a:r>
          </a:p>
          <a:p>
            <a:pPr lvl="1"/>
            <a:r>
              <a:rPr lang="en-US" dirty="0" smtClean="0"/>
              <a:t>Trained to full current in solenoid and flip modes</a:t>
            </a:r>
          </a:p>
          <a:p>
            <a:pPr lvl="1"/>
            <a:r>
              <a:rPr lang="en-US" dirty="0" smtClean="0"/>
              <a:t>Installed on the beam line for Step IV</a:t>
            </a:r>
            <a:endParaRPr lang="en-US" dirty="0"/>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55349" y="785124"/>
            <a:ext cx="2162805" cy="2155451"/>
          </a:xfrm>
          <a:prstGeom prst="rect">
            <a:avLst/>
          </a:prstGeom>
          <a:noFill/>
          <a:ln w="28575"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FC2arriv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54216" y="418981"/>
            <a:ext cx="2295816" cy="3130658"/>
          </a:xfrm>
          <a:prstGeom prst="rect">
            <a:avLst/>
          </a:prstGeom>
          <a:noFill/>
          <a:ln w="28575" cmpd="sng">
            <a:solidFill>
              <a:srgbClr val="FF0000"/>
            </a:solidFill>
          </a:ln>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88024" y="3636080"/>
            <a:ext cx="4007569" cy="3152345"/>
          </a:xfrm>
          <a:prstGeom prst="rect">
            <a:avLst/>
          </a:prstGeom>
          <a:solidFill>
            <a:srgbClr val="FFFFFF"/>
          </a:solidFill>
          <a:ln w="28575" cmpd="sng">
            <a:solidFill>
              <a:srgbClr val="FF0000"/>
            </a:solidFill>
          </a:ln>
          <a:effectLst/>
        </p:spPr>
      </p:pic>
      <p:sp>
        <p:nvSpPr>
          <p:cNvPr id="6" name="Slide Number Placeholder 5"/>
          <p:cNvSpPr>
            <a:spLocks noGrp="1"/>
          </p:cNvSpPr>
          <p:nvPr>
            <p:ph type="sldNum" sz="quarter" idx="12"/>
          </p:nvPr>
        </p:nvSpPr>
        <p:spPr/>
        <p:txBody>
          <a:bodyPr/>
          <a:lstStyle/>
          <a:p>
            <a:fld id="{8B2C7CBE-54CD-6E4E-991E-74820AACF21D}" type="slidenum">
              <a:rPr lang="en-US" smtClean="0"/>
              <a:t>21</a:t>
            </a:fld>
            <a:endParaRPr lang="en-US"/>
          </a:p>
        </p:txBody>
      </p:sp>
    </p:spTree>
    <p:extLst>
      <p:ext uri="{BB962C8B-B14F-4D97-AF65-F5344CB8AC3E}">
        <p14:creationId xmlns:p14="http://schemas.microsoft.com/office/powerpoint/2010/main" val="7508593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33" y="193578"/>
            <a:ext cx="8742625" cy="990600"/>
          </a:xfrm>
        </p:spPr>
        <p:txBody>
          <a:bodyPr>
            <a:normAutofit fontScale="90000"/>
          </a:bodyPr>
          <a:lstStyle/>
          <a:p>
            <a:r>
              <a:rPr lang="en-US" dirty="0" smtClean="0"/>
              <a:t>Step IV; scoping the “cooling equation”</a:t>
            </a:r>
            <a:endParaRPr lang="en-US" dirty="0"/>
          </a:p>
        </p:txBody>
      </p:sp>
      <p:sp>
        <p:nvSpPr>
          <p:cNvPr id="3" name="Content Placeholder 2"/>
          <p:cNvSpPr>
            <a:spLocks noGrp="1"/>
          </p:cNvSpPr>
          <p:nvPr>
            <p:ph idx="1"/>
          </p:nvPr>
        </p:nvSpPr>
        <p:spPr>
          <a:xfrm>
            <a:off x="457200" y="1203833"/>
            <a:ext cx="8229600" cy="5138220"/>
          </a:xfrm>
        </p:spPr>
        <p:txBody>
          <a:bodyPr>
            <a:normAutofit fontScale="85000" lnSpcReduction="20000"/>
          </a:bodyPr>
          <a:lstStyle/>
          <a:p>
            <a:r>
              <a:rPr lang="en-US" dirty="0" smtClean="0"/>
              <a:t>Paraxial approximation:</a:t>
            </a:r>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a:p>
            <a:r>
              <a:rPr lang="en-US" dirty="0" err="1" smtClean="0"/>
              <a:t>Emittance</a:t>
            </a:r>
            <a:r>
              <a:rPr lang="en-US" dirty="0" smtClean="0"/>
              <a:t>:</a:t>
            </a:r>
          </a:p>
          <a:p>
            <a:pPr lvl="1"/>
            <a:r>
              <a:rPr lang="en-US" dirty="0" smtClean="0"/>
              <a:t>Varied through MICE </a:t>
            </a:r>
            <a:r>
              <a:rPr lang="en-US" dirty="0" err="1" smtClean="0"/>
              <a:t>Muon</a:t>
            </a:r>
            <a:r>
              <a:rPr lang="en-US" dirty="0" smtClean="0"/>
              <a:t> Beam optics and diffuser settings</a:t>
            </a:r>
          </a:p>
          <a:p>
            <a:r>
              <a:rPr lang="en-US" dirty="0" smtClean="0"/>
              <a:t>Material:</a:t>
            </a:r>
          </a:p>
          <a:p>
            <a:pPr lvl="1"/>
            <a:r>
              <a:rPr lang="en-US" dirty="0" smtClean="0"/>
              <a:t>Absorber change (LH2; </a:t>
            </a:r>
            <a:r>
              <a:rPr lang="en-US" dirty="0" err="1" smtClean="0"/>
              <a:t>LiH</a:t>
            </a:r>
            <a:r>
              <a:rPr lang="en-US" dirty="0" smtClean="0"/>
              <a:t>);</a:t>
            </a:r>
          </a:p>
          <a:p>
            <a:r>
              <a:rPr lang="en-US" i="1" dirty="0" smtClean="0"/>
              <a:t>p</a:t>
            </a:r>
            <a:r>
              <a:rPr lang="en-US" dirty="0" smtClean="0"/>
              <a:t>,</a:t>
            </a:r>
            <a:r>
              <a:rPr lang="en-US" i="1" dirty="0" smtClean="0"/>
              <a:t> E </a:t>
            </a:r>
            <a:r>
              <a:rPr lang="en-US" dirty="0" smtClean="0"/>
              <a:t> and β:</a:t>
            </a:r>
          </a:p>
          <a:p>
            <a:pPr lvl="1"/>
            <a:r>
              <a:rPr lang="en-US" dirty="0" smtClean="0"/>
              <a:t>Vary beam momentum, optics</a:t>
            </a:r>
          </a:p>
        </p:txBody>
      </p:sp>
      <p:sp>
        <p:nvSpPr>
          <p:cNvPr id="5" name="Slide Number Placeholder 4"/>
          <p:cNvSpPr>
            <a:spLocks noGrp="1"/>
          </p:cNvSpPr>
          <p:nvPr>
            <p:ph type="sldNum" sz="quarter" idx="12"/>
          </p:nvPr>
        </p:nvSpPr>
        <p:spPr/>
        <p:txBody>
          <a:bodyPr/>
          <a:lstStyle/>
          <a:p>
            <a:fld id="{A1DC3ABC-92C2-B748-ABF3-8546144348B4}" type="slidenum">
              <a:rPr lang="en-US" smtClean="0"/>
              <a:t>22</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7375" y="1652676"/>
            <a:ext cx="5063026" cy="2489470"/>
          </a:xfrm>
          <a:prstGeom prst="rect">
            <a:avLst/>
          </a:prstGeom>
          <a:ln w="28575" cmpd="sng">
            <a:solidFill>
              <a:srgbClr val="FF0000"/>
            </a:solidFill>
          </a:ln>
        </p:spPr>
      </p:pic>
      <p:pic>
        <p:nvPicPr>
          <p:cNvPr id="6" name="Picture 5"/>
          <p:cNvPicPr>
            <a:picLocks noChangeAspect="1"/>
          </p:cNvPicPr>
          <p:nvPr/>
        </p:nvPicPr>
        <p:blipFill>
          <a:blip r:embed="rId3"/>
          <a:stretch>
            <a:fillRect/>
          </a:stretch>
        </p:blipFill>
        <p:spPr>
          <a:xfrm>
            <a:off x="5340904" y="1641029"/>
            <a:ext cx="3680683" cy="2501117"/>
          </a:xfrm>
          <a:prstGeom prst="rect">
            <a:avLst/>
          </a:prstGeom>
          <a:ln w="28575" cmpd="sng">
            <a:solidFill>
              <a:srgbClr val="FF0000"/>
            </a:solidFill>
          </a:ln>
        </p:spPr>
      </p:pic>
      <p:sp>
        <p:nvSpPr>
          <p:cNvPr id="7" name="Rectangle 6"/>
          <p:cNvSpPr/>
          <p:nvPr/>
        </p:nvSpPr>
        <p:spPr>
          <a:xfrm>
            <a:off x="0" y="6313673"/>
            <a:ext cx="9144000" cy="353943"/>
          </a:xfrm>
          <a:prstGeom prst="rect">
            <a:avLst/>
          </a:prstGeom>
        </p:spPr>
        <p:txBody>
          <a:bodyPr wrap="square">
            <a:spAutoFit/>
          </a:bodyPr>
          <a:lstStyle/>
          <a:p>
            <a:pPr algn="ctr"/>
            <a:r>
              <a:rPr lang="en-US" sz="1700" b="1" dirty="0">
                <a:solidFill>
                  <a:srgbClr val="800000"/>
                </a:solidFill>
              </a:rPr>
              <a:t>Study of material, lattice, momentum and </a:t>
            </a:r>
            <a:r>
              <a:rPr lang="en-US" sz="1700" b="1" dirty="0" err="1">
                <a:solidFill>
                  <a:srgbClr val="800000"/>
                </a:solidFill>
              </a:rPr>
              <a:t>emittance</a:t>
            </a:r>
            <a:r>
              <a:rPr lang="en-US" sz="1700" b="1" dirty="0">
                <a:solidFill>
                  <a:srgbClr val="800000"/>
                </a:solidFill>
              </a:rPr>
              <a:t> (Step IV) will start </a:t>
            </a:r>
            <a:r>
              <a:rPr lang="en-US" sz="1700" b="1" dirty="0" smtClean="0">
                <a:solidFill>
                  <a:srgbClr val="800000"/>
                </a:solidFill>
              </a:rPr>
              <a:t>summer 2015.</a:t>
            </a:r>
            <a:endParaRPr lang="en-US" sz="1700" b="1" dirty="0">
              <a:solidFill>
                <a:srgbClr val="800000"/>
              </a:solidFill>
            </a:endParaRPr>
          </a:p>
        </p:txBody>
      </p:sp>
    </p:spTree>
    <p:extLst>
      <p:ext uri="{BB962C8B-B14F-4D97-AF65-F5344CB8AC3E}">
        <p14:creationId xmlns:p14="http://schemas.microsoft.com/office/powerpoint/2010/main" val="6249741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730"/>
            <a:ext cx="8229600" cy="990600"/>
          </a:xfrm>
        </p:spPr>
        <p:txBody>
          <a:bodyPr>
            <a:normAutofit fontScale="90000"/>
          </a:bodyPr>
          <a:lstStyle/>
          <a:p>
            <a:r>
              <a:rPr lang="en-US" dirty="0" smtClean="0"/>
              <a:t>Demonstration of ionization cooling</a:t>
            </a:r>
            <a:endParaRPr lang="en-US" dirty="0"/>
          </a:p>
        </p:txBody>
      </p:sp>
      <p:sp>
        <p:nvSpPr>
          <p:cNvPr id="3" name="Content Placeholder 2"/>
          <p:cNvSpPr>
            <a:spLocks noGrp="1"/>
          </p:cNvSpPr>
          <p:nvPr>
            <p:ph idx="1"/>
          </p:nvPr>
        </p:nvSpPr>
        <p:spPr>
          <a:xfrm>
            <a:off x="133850" y="985015"/>
            <a:ext cx="9010149" cy="5734072"/>
          </a:xfrm>
        </p:spPr>
        <p:txBody>
          <a:bodyPr>
            <a:normAutofit/>
          </a:bodyPr>
          <a:lstStyle/>
          <a:p>
            <a:r>
              <a:rPr lang="en-US" dirty="0" smtClean="0"/>
              <a:t>Ionization cooling </a:t>
            </a:r>
            <a:r>
              <a:rPr lang="en-US" dirty="0"/>
              <a:t>d</a:t>
            </a:r>
            <a:r>
              <a:rPr lang="en-US" dirty="0" smtClean="0"/>
              <a:t>emonstration:</a:t>
            </a:r>
          </a:p>
          <a:p>
            <a:pPr lvl="1"/>
            <a:r>
              <a:rPr lang="en-US" dirty="0" smtClean="0"/>
              <a:t>Status of preparation of components:</a:t>
            </a:r>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7"/>
            <a:endParaRPr lang="en-US" dirty="0" smtClean="0"/>
          </a:p>
          <a:p>
            <a:pPr lvl="8"/>
            <a:endParaRPr lang="en-US" dirty="0" smtClean="0"/>
          </a:p>
          <a:p>
            <a:pPr lvl="1"/>
            <a:r>
              <a:rPr lang="en-US" dirty="0" smtClean="0"/>
              <a:t>Cooling demonstration configuration complete: summer 2017</a:t>
            </a:r>
          </a:p>
        </p:txBody>
      </p:sp>
      <p:sp>
        <p:nvSpPr>
          <p:cNvPr id="8" name="Slide Number Placeholder 7"/>
          <p:cNvSpPr>
            <a:spLocks noGrp="1"/>
          </p:cNvSpPr>
          <p:nvPr>
            <p:ph type="sldNum" sz="quarter" idx="12"/>
          </p:nvPr>
        </p:nvSpPr>
        <p:spPr/>
        <p:txBody>
          <a:bodyPr/>
          <a:lstStyle/>
          <a:p>
            <a:fld id="{A1DC3ABC-92C2-B748-ABF3-8546144348B4}" type="slidenum">
              <a:rPr lang="en-US" smtClean="0"/>
              <a:t>23</a:t>
            </a:fld>
            <a:endParaRPr lang="en-US"/>
          </a:p>
        </p:txBody>
      </p:sp>
      <p:graphicFrame>
        <p:nvGraphicFramePr>
          <p:cNvPr id="9" name="Group 54"/>
          <p:cNvGraphicFramePr>
            <a:graphicFrameLocks noGrp="1"/>
          </p:cNvGraphicFramePr>
          <p:nvPr>
            <p:extLst>
              <p:ext uri="{D42A27DB-BD31-4B8C-83A1-F6EECF244321}">
                <p14:modId xmlns:p14="http://schemas.microsoft.com/office/powerpoint/2010/main" val="903367492"/>
              </p:ext>
            </p:extLst>
          </p:nvPr>
        </p:nvGraphicFramePr>
        <p:xfrm>
          <a:off x="287118" y="1886507"/>
          <a:ext cx="5634177" cy="2100191"/>
        </p:xfrm>
        <a:graphic>
          <a:graphicData uri="http://schemas.openxmlformats.org/drawingml/2006/table">
            <a:tbl>
              <a:tblPr/>
              <a:tblGrid>
                <a:gridCol w="3724826"/>
                <a:gridCol w="1909351"/>
              </a:tblGrid>
              <a:tr h="33250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cs typeface="Arial" charset="0"/>
                        </a:rPr>
                        <a:t>Sub-system</a:t>
                      </a:r>
                    </a:p>
                  </a:txBody>
                  <a:tcPr marL="68584" marR="68584"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cs typeface="Arial" charset="0"/>
                        </a:rPr>
                        <a:t>Responsibility</a:t>
                      </a:r>
                    </a:p>
                  </a:txBody>
                  <a:tcPr marL="68584" marR="68584"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24439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400" b="1" i="0" u="none" strike="noStrike" cap="none" normalizeH="0" baseline="0" dirty="0" smtClean="0">
                          <a:ln>
                            <a:noFill/>
                          </a:ln>
                          <a:solidFill>
                            <a:srgbClr val="008000"/>
                          </a:solidFill>
                          <a:effectLst/>
                          <a:latin typeface="Arial" charset="0"/>
                          <a:cs typeface="Arial" charset="0"/>
                        </a:rPr>
                        <a:t>Focus coil #1 and #2</a:t>
                      </a:r>
                    </a:p>
                  </a:txBody>
                  <a:tcPr marL="68584" marR="68584"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400" b="1" i="0" u="none" strike="noStrike" cap="none" normalizeH="0" baseline="0" dirty="0" smtClean="0">
                          <a:ln>
                            <a:noFill/>
                          </a:ln>
                          <a:solidFill>
                            <a:srgbClr val="008000"/>
                          </a:solidFill>
                          <a:effectLst/>
                          <a:latin typeface="Arial" charset="0"/>
                          <a:cs typeface="Arial" charset="0"/>
                        </a:rPr>
                        <a:t>UK</a:t>
                      </a:r>
                    </a:p>
                  </a:txBody>
                  <a:tcPr marL="68584" marR="68584"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r>
              <a:tr h="24439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400" b="1" i="0" u="none" strike="noStrike" cap="none" normalizeH="0" baseline="0" dirty="0" smtClean="0">
                          <a:ln>
                            <a:noFill/>
                          </a:ln>
                          <a:solidFill>
                            <a:srgbClr val="008000"/>
                          </a:solidFill>
                          <a:effectLst/>
                          <a:latin typeface="Arial" charset="0"/>
                          <a:cs typeface="Arial" charset="0"/>
                        </a:rPr>
                        <a:t>Primary </a:t>
                      </a:r>
                      <a:r>
                        <a:rPr kumimoji="0" lang="en-GB" sz="1400" b="1" i="0" u="none" strike="noStrike" cap="none" normalizeH="0" baseline="0" dirty="0" err="1" smtClean="0">
                          <a:ln>
                            <a:noFill/>
                          </a:ln>
                          <a:solidFill>
                            <a:srgbClr val="008000"/>
                          </a:solidFill>
                          <a:effectLst/>
                          <a:latin typeface="Arial" charset="0"/>
                          <a:cs typeface="Arial" charset="0"/>
                        </a:rPr>
                        <a:t>LiH</a:t>
                      </a:r>
                      <a:r>
                        <a:rPr kumimoji="0" lang="en-GB" sz="1400" b="1" i="0" u="none" strike="noStrike" cap="none" normalizeH="0" baseline="0" dirty="0" smtClean="0">
                          <a:ln>
                            <a:noFill/>
                          </a:ln>
                          <a:solidFill>
                            <a:srgbClr val="008000"/>
                          </a:solidFill>
                          <a:effectLst/>
                          <a:latin typeface="Arial" charset="0"/>
                          <a:cs typeface="Arial" charset="0"/>
                        </a:rPr>
                        <a:t> absorber</a:t>
                      </a:r>
                    </a:p>
                  </a:txBody>
                  <a:tcPr marL="68584" marR="68584"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400" b="1" i="0" u="none" strike="noStrike" cap="none" normalizeH="0" baseline="0" dirty="0" smtClean="0">
                          <a:ln>
                            <a:noFill/>
                          </a:ln>
                          <a:solidFill>
                            <a:srgbClr val="008000"/>
                          </a:solidFill>
                          <a:effectLst/>
                          <a:latin typeface="Arial" charset="0"/>
                          <a:cs typeface="Arial" charset="0"/>
                        </a:rPr>
                        <a:t>US</a:t>
                      </a:r>
                    </a:p>
                  </a:txBody>
                  <a:tcPr marL="68584" marR="68584"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r>
              <a:tr h="24439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400" b="1" i="0" u="none" strike="noStrike" cap="none" normalizeH="0" baseline="0" dirty="0" smtClean="0">
                          <a:ln>
                            <a:noFill/>
                          </a:ln>
                          <a:solidFill>
                            <a:srgbClr val="C00000"/>
                          </a:solidFill>
                          <a:effectLst/>
                          <a:latin typeface="Arial" charset="0"/>
                          <a:cs typeface="Arial" charset="0"/>
                        </a:rPr>
                        <a:t>Secondary </a:t>
                      </a:r>
                      <a:r>
                        <a:rPr kumimoji="0" lang="en-GB" sz="1400" b="1" i="0" u="none" strike="noStrike" cap="none" normalizeH="0" baseline="0" dirty="0" err="1" smtClean="0">
                          <a:ln>
                            <a:noFill/>
                          </a:ln>
                          <a:solidFill>
                            <a:srgbClr val="C00000"/>
                          </a:solidFill>
                          <a:effectLst/>
                          <a:latin typeface="Arial" charset="0"/>
                          <a:cs typeface="Arial" charset="0"/>
                        </a:rPr>
                        <a:t>LiH</a:t>
                      </a:r>
                      <a:r>
                        <a:rPr kumimoji="0" lang="en-GB" sz="1400" b="1" i="0" u="none" strike="noStrike" cap="none" normalizeH="0" baseline="0" dirty="0" smtClean="0">
                          <a:ln>
                            <a:noFill/>
                          </a:ln>
                          <a:solidFill>
                            <a:srgbClr val="C00000"/>
                          </a:solidFill>
                          <a:effectLst/>
                          <a:latin typeface="Arial" charset="0"/>
                          <a:cs typeface="Arial" charset="0"/>
                        </a:rPr>
                        <a:t> absorbers</a:t>
                      </a:r>
                    </a:p>
                  </a:txBody>
                  <a:tcPr marL="68584" marR="68584"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400" b="1" i="0" u="none" strike="noStrike" cap="none" normalizeH="0" baseline="0" dirty="0" smtClean="0">
                          <a:ln>
                            <a:noFill/>
                          </a:ln>
                          <a:solidFill>
                            <a:srgbClr val="C00000"/>
                          </a:solidFill>
                          <a:effectLst/>
                          <a:latin typeface="Arial" charset="0"/>
                          <a:cs typeface="Arial" charset="0"/>
                        </a:rPr>
                        <a:t>US</a:t>
                      </a:r>
                    </a:p>
                  </a:txBody>
                  <a:tcPr marL="68584" marR="68584"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r>
              <a:tr h="24439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400" b="1" i="0" u="none" strike="noStrike" cap="none" normalizeH="0" baseline="0" dirty="0" smtClean="0">
                          <a:ln>
                            <a:noFill/>
                          </a:ln>
                          <a:solidFill>
                            <a:srgbClr val="C00000"/>
                          </a:solidFill>
                          <a:effectLst/>
                          <a:latin typeface="Arial" charset="0"/>
                          <a:cs typeface="Arial" charset="0"/>
                        </a:rPr>
                        <a:t>Single cavity modules</a:t>
                      </a:r>
                    </a:p>
                  </a:txBody>
                  <a:tcPr marL="68584" marR="68584"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400" b="1" i="0" u="none" strike="noStrike" cap="none" normalizeH="0" baseline="0" dirty="0" smtClean="0">
                          <a:ln>
                            <a:noFill/>
                          </a:ln>
                          <a:solidFill>
                            <a:srgbClr val="C00000"/>
                          </a:solidFill>
                          <a:effectLst/>
                          <a:latin typeface="Arial" charset="0"/>
                          <a:cs typeface="Arial" charset="0"/>
                        </a:rPr>
                        <a:t>US</a:t>
                      </a:r>
                    </a:p>
                  </a:txBody>
                  <a:tcPr marL="68584" marR="68584"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r>
              <a:tr h="26770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400" b="1" i="0" u="none" strike="noStrike" cap="none" normalizeH="0" baseline="0" dirty="0" smtClean="0">
                          <a:ln>
                            <a:noFill/>
                          </a:ln>
                          <a:solidFill>
                            <a:srgbClr val="C00000"/>
                          </a:solidFill>
                          <a:effectLst/>
                          <a:latin typeface="Arial" charset="0"/>
                          <a:cs typeface="Arial" charset="0"/>
                        </a:rPr>
                        <a:t>Two, 201 MHz, RF power systems</a:t>
                      </a:r>
                    </a:p>
                  </a:txBody>
                  <a:tcPr marL="68584" marR="68584"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400" b="1" i="0" u="none" strike="noStrike" cap="none" normalizeH="0" baseline="0" dirty="0" smtClean="0">
                          <a:ln>
                            <a:noFill/>
                          </a:ln>
                          <a:solidFill>
                            <a:srgbClr val="C00000"/>
                          </a:solidFill>
                          <a:effectLst/>
                          <a:latin typeface="Arial" charset="0"/>
                          <a:cs typeface="Arial" charset="0"/>
                        </a:rPr>
                        <a:t>UK</a:t>
                      </a:r>
                    </a:p>
                  </a:txBody>
                  <a:tcPr marL="68584" marR="68584"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r>
              <a:tr h="244391">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1400" b="1" i="0" u="none" strike="noStrike" cap="none" normalizeH="0" baseline="0" dirty="0" smtClean="0">
                          <a:ln>
                            <a:noFill/>
                          </a:ln>
                          <a:solidFill>
                            <a:srgbClr val="C00000"/>
                          </a:solidFill>
                          <a:effectLst/>
                          <a:latin typeface="Arial" charset="0"/>
                          <a:cs typeface="Arial" charset="0"/>
                        </a:rPr>
                        <a:t>Partial return yoke</a:t>
                      </a:r>
                    </a:p>
                  </a:txBody>
                  <a:tcPr marL="68584" marR="68584"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400" b="1" i="0" u="none" strike="noStrike" cap="none" normalizeH="0" baseline="0" dirty="0" smtClean="0">
                          <a:ln>
                            <a:noFill/>
                          </a:ln>
                          <a:solidFill>
                            <a:srgbClr val="C00000"/>
                          </a:solidFill>
                          <a:effectLst/>
                          <a:latin typeface="Arial" charset="0"/>
                          <a:cs typeface="Arial" charset="0"/>
                        </a:rPr>
                        <a:t>UK, US</a:t>
                      </a:r>
                    </a:p>
                  </a:txBody>
                  <a:tcPr marL="68584" marR="68584"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r>
              <a:tr h="273161">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1400" b="1" i="0" u="none" strike="noStrike" cap="none" normalizeH="0" baseline="0" dirty="0" smtClean="0">
                          <a:ln>
                            <a:noFill/>
                          </a:ln>
                          <a:solidFill>
                            <a:srgbClr val="C00000"/>
                          </a:solidFill>
                          <a:effectLst/>
                          <a:latin typeface="Arial" charset="0"/>
                          <a:cs typeface="Arial" charset="0"/>
                        </a:rPr>
                        <a:t>Infrastructure</a:t>
                      </a:r>
                    </a:p>
                  </a:txBody>
                  <a:tcPr marL="68584" marR="68584"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400" b="1" i="0" u="none" strike="noStrike" cap="none" normalizeH="0" baseline="0" dirty="0" smtClean="0">
                          <a:ln>
                            <a:noFill/>
                          </a:ln>
                          <a:solidFill>
                            <a:srgbClr val="C00000"/>
                          </a:solidFill>
                          <a:effectLst/>
                          <a:latin typeface="Arial" charset="0"/>
                          <a:cs typeface="Arial" charset="0"/>
                        </a:rPr>
                        <a:t>UK</a:t>
                      </a:r>
                    </a:p>
                  </a:txBody>
                  <a:tcPr marL="68584" marR="68584"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pic>
        <p:nvPicPr>
          <p:cNvPr id="10" name="Picture 9" descr="Cooling-demo-label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65" y="4095169"/>
            <a:ext cx="6904383" cy="2060066"/>
          </a:xfrm>
          <a:prstGeom prst="rect">
            <a:avLst/>
          </a:prstGeom>
          <a:ln w="28575" cmpd="sng">
            <a:solidFill>
              <a:srgbClr val="FF0000"/>
            </a:solidFill>
          </a:ln>
        </p:spPr>
      </p:pic>
      <p:sp>
        <p:nvSpPr>
          <p:cNvPr id="6" name="TextBox 5"/>
          <p:cNvSpPr txBox="1"/>
          <p:nvPr/>
        </p:nvSpPr>
        <p:spPr>
          <a:xfrm>
            <a:off x="6323280" y="2484794"/>
            <a:ext cx="2814793" cy="1561453"/>
          </a:xfrm>
          <a:prstGeom prst="rect">
            <a:avLst/>
          </a:prstGeom>
          <a:noFill/>
        </p:spPr>
        <p:txBody>
          <a:bodyPr wrap="none" rtlCol="0">
            <a:spAutoFit/>
          </a:bodyPr>
          <a:lstStyle/>
          <a:p>
            <a:pPr>
              <a:lnSpc>
                <a:spcPct val="120000"/>
              </a:lnSpc>
            </a:pPr>
            <a:r>
              <a:rPr lang="en-US" sz="1600" dirty="0" smtClean="0">
                <a:solidFill>
                  <a:srgbClr val="008000"/>
                </a:solidFill>
              </a:rPr>
              <a:t>Known procurement</a:t>
            </a:r>
          </a:p>
          <a:p>
            <a:pPr>
              <a:lnSpc>
                <a:spcPct val="120000"/>
              </a:lnSpc>
            </a:pPr>
            <a:r>
              <a:rPr lang="en-US" sz="1600" dirty="0" smtClean="0">
                <a:solidFill>
                  <a:srgbClr val="008000"/>
                </a:solidFill>
              </a:rPr>
              <a:t>First cavity under test in MTA</a:t>
            </a:r>
          </a:p>
          <a:p>
            <a:pPr>
              <a:lnSpc>
                <a:spcPct val="120000"/>
              </a:lnSpc>
            </a:pPr>
            <a:r>
              <a:rPr lang="en-US" sz="1600" dirty="0" smtClean="0">
                <a:solidFill>
                  <a:srgbClr val="008000"/>
                </a:solidFill>
              </a:rPr>
              <a:t>First system commissioned</a:t>
            </a:r>
          </a:p>
          <a:p>
            <a:pPr>
              <a:lnSpc>
                <a:spcPct val="120000"/>
              </a:lnSpc>
            </a:pPr>
            <a:r>
              <a:rPr lang="en-US" sz="1600" dirty="0" smtClean="0">
                <a:solidFill>
                  <a:srgbClr val="008000"/>
                </a:solidFill>
              </a:rPr>
              <a:t>Responsibilities agreed</a:t>
            </a:r>
          </a:p>
          <a:p>
            <a:pPr>
              <a:lnSpc>
                <a:spcPct val="120000"/>
              </a:lnSpc>
            </a:pPr>
            <a:r>
              <a:rPr lang="en-US" sz="1600" dirty="0" smtClean="0">
                <a:solidFill>
                  <a:srgbClr val="008000"/>
                </a:solidFill>
              </a:rPr>
              <a:t>Much already implemented</a:t>
            </a:r>
            <a:endParaRPr lang="en-US" sz="1600" dirty="0">
              <a:solidFill>
                <a:srgbClr val="008000"/>
              </a:solidFill>
            </a:endParaRPr>
          </a:p>
        </p:txBody>
      </p:sp>
      <p:cxnSp>
        <p:nvCxnSpPr>
          <p:cNvPr id="12" name="Straight Arrow Connector 11"/>
          <p:cNvCxnSpPr/>
          <p:nvPr/>
        </p:nvCxnSpPr>
        <p:spPr>
          <a:xfrm flipH="1">
            <a:off x="5378171" y="2738785"/>
            <a:ext cx="989281" cy="88346"/>
          </a:xfrm>
          <a:prstGeom prst="straightConnector1">
            <a:avLst/>
          </a:prstGeom>
          <a:ln w="190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5378172" y="3033243"/>
            <a:ext cx="989280" cy="89854"/>
          </a:xfrm>
          <a:prstGeom prst="straightConnector1">
            <a:avLst/>
          </a:prstGeom>
          <a:ln w="190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5378171" y="3305404"/>
            <a:ext cx="989281" cy="60649"/>
          </a:xfrm>
          <a:prstGeom prst="straightConnector1">
            <a:avLst/>
          </a:prstGeom>
          <a:ln w="190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5378172" y="3611219"/>
            <a:ext cx="989280" cy="0"/>
          </a:xfrm>
          <a:prstGeom prst="straightConnector1">
            <a:avLst/>
          </a:prstGeom>
          <a:ln w="190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5378171" y="3898350"/>
            <a:ext cx="989281" cy="0"/>
          </a:xfrm>
          <a:prstGeom prst="straightConnector1">
            <a:avLst/>
          </a:prstGeom>
          <a:ln w="190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0961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26" y="4376224"/>
            <a:ext cx="8592500" cy="2200275"/>
          </a:xfrm>
        </p:spPr>
        <p:txBody>
          <a:bodyPr>
            <a:normAutofit/>
          </a:bodyPr>
          <a:lstStyle/>
          <a:p>
            <a:r>
              <a:rPr lang="en-US" dirty="0" smtClean="0"/>
              <a:t>Conclusions</a:t>
            </a:r>
            <a:endParaRPr lang="en-US" sz="3200" dirty="0"/>
          </a:p>
        </p:txBody>
      </p:sp>
      <p:sp>
        <p:nvSpPr>
          <p:cNvPr id="3" name="Text Placeholder 2"/>
          <p:cNvSpPr>
            <a:spLocks noGrp="1"/>
          </p:cNvSpPr>
          <p:nvPr>
            <p:ph type="body" idx="1"/>
          </p:nvPr>
        </p:nvSpPr>
        <p:spPr/>
        <p:txBody>
          <a:bodyPr/>
          <a:lstStyle/>
          <a:p>
            <a:r>
              <a:rPr lang="en-US" dirty="0" smtClean="0"/>
              <a:t>MICE briefing</a:t>
            </a:r>
            <a:endParaRPr lang="en-US" dirty="0"/>
          </a:p>
        </p:txBody>
      </p:sp>
    </p:spTree>
    <p:extLst>
      <p:ext uri="{BB962C8B-B14F-4D97-AF65-F5344CB8AC3E}">
        <p14:creationId xmlns:p14="http://schemas.microsoft.com/office/powerpoint/2010/main" val="268084665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684" y="367755"/>
            <a:ext cx="8229600" cy="990600"/>
          </a:xfrm>
        </p:spPr>
        <p:txBody>
          <a:bodyPr/>
          <a:lstStyle/>
          <a:p>
            <a:r>
              <a:rPr lang="en-US" dirty="0" smtClean="0"/>
              <a:t>MICE collaboration [1]</a:t>
            </a:r>
            <a:endParaRPr lang="en-US" dirty="0"/>
          </a:p>
        </p:txBody>
      </p:sp>
      <p:sp>
        <p:nvSpPr>
          <p:cNvPr id="3" name="Slide Number Placeholder 2"/>
          <p:cNvSpPr>
            <a:spLocks noGrp="1"/>
          </p:cNvSpPr>
          <p:nvPr>
            <p:ph type="sldNum" sz="quarter" idx="12"/>
          </p:nvPr>
        </p:nvSpPr>
        <p:spPr/>
        <p:txBody>
          <a:bodyPr/>
          <a:lstStyle/>
          <a:p>
            <a:fld id="{8B2C7CBE-54CD-6E4E-991E-74820AACF21D}" type="slidenum">
              <a:rPr lang="en-US" smtClean="0"/>
              <a:t>25</a:t>
            </a:fld>
            <a:endParaRPr lang="en-US"/>
          </a:p>
        </p:txBody>
      </p:sp>
      <p:pic>
        <p:nvPicPr>
          <p:cNvPr id="5" name="Picture 4"/>
          <p:cNvPicPr>
            <a:picLocks noChangeAspect="1"/>
          </p:cNvPicPr>
          <p:nvPr/>
        </p:nvPicPr>
        <p:blipFill>
          <a:blip r:embed="rId2"/>
          <a:stretch>
            <a:fillRect/>
          </a:stretch>
        </p:blipFill>
        <p:spPr>
          <a:xfrm>
            <a:off x="1141369" y="1413570"/>
            <a:ext cx="5418483" cy="5289472"/>
          </a:xfrm>
          <a:prstGeom prst="rect">
            <a:avLst/>
          </a:prstGeom>
        </p:spPr>
      </p:pic>
      <p:sp>
        <p:nvSpPr>
          <p:cNvPr id="6" name="TextBox 5"/>
          <p:cNvSpPr txBox="1"/>
          <p:nvPr/>
        </p:nvSpPr>
        <p:spPr>
          <a:xfrm>
            <a:off x="6780720" y="2330174"/>
            <a:ext cx="1906080" cy="2585323"/>
          </a:xfrm>
          <a:prstGeom prst="rect">
            <a:avLst/>
          </a:prstGeom>
          <a:noFill/>
          <a:ln>
            <a:solidFill>
              <a:schemeClr val="tx1"/>
            </a:solidFill>
          </a:ln>
        </p:spPr>
        <p:txBody>
          <a:bodyPr wrap="square" rtlCol="0">
            <a:spAutoFit/>
          </a:bodyPr>
          <a:lstStyle/>
          <a:p>
            <a:r>
              <a:rPr lang="en-US" dirty="0" smtClean="0"/>
              <a:t>3 regions</a:t>
            </a:r>
          </a:p>
          <a:p>
            <a:endParaRPr lang="en-US" dirty="0"/>
          </a:p>
          <a:p>
            <a:r>
              <a:rPr lang="en-US" dirty="0" smtClean="0"/>
              <a:t>8 countries</a:t>
            </a:r>
          </a:p>
          <a:p>
            <a:endParaRPr lang="en-US" dirty="0"/>
          </a:p>
          <a:p>
            <a:r>
              <a:rPr lang="en-US" dirty="0" smtClean="0"/>
              <a:t>30 institutes</a:t>
            </a:r>
          </a:p>
          <a:p>
            <a:endParaRPr lang="en-US" dirty="0"/>
          </a:p>
          <a:p>
            <a:r>
              <a:rPr lang="en-US" dirty="0" smtClean="0"/>
              <a:t>63 PhD-level</a:t>
            </a:r>
            <a:br>
              <a:rPr lang="en-US" dirty="0" smtClean="0"/>
            </a:br>
            <a:r>
              <a:rPr lang="en-US" dirty="0" smtClean="0"/>
              <a:t>     physicists/</a:t>
            </a:r>
            <a:br>
              <a:rPr lang="en-US" dirty="0" smtClean="0"/>
            </a:br>
            <a:r>
              <a:rPr lang="en-US" dirty="0" smtClean="0"/>
              <a:t>     engineers </a:t>
            </a:r>
            <a:r>
              <a:rPr lang="en-US" baseline="30000" dirty="0" smtClean="0"/>
              <a:t>*</a:t>
            </a:r>
            <a:endParaRPr lang="en-US" dirty="0"/>
          </a:p>
        </p:txBody>
      </p:sp>
      <p:sp>
        <p:nvSpPr>
          <p:cNvPr id="7" name="TextBox 6"/>
          <p:cNvSpPr txBox="1"/>
          <p:nvPr/>
        </p:nvSpPr>
        <p:spPr>
          <a:xfrm>
            <a:off x="6780720" y="4882021"/>
            <a:ext cx="1441902" cy="253916"/>
          </a:xfrm>
          <a:prstGeom prst="rect">
            <a:avLst/>
          </a:prstGeom>
          <a:noFill/>
        </p:spPr>
        <p:txBody>
          <a:bodyPr wrap="none" rtlCol="0">
            <a:spAutoFit/>
          </a:bodyPr>
          <a:lstStyle/>
          <a:p>
            <a:r>
              <a:rPr lang="en-US" sz="1050" dirty="0" smtClean="0"/>
              <a:t>* Common Fund levy</a:t>
            </a:r>
            <a:endParaRPr lang="en-US" sz="1050" dirty="0"/>
          </a:p>
        </p:txBody>
      </p:sp>
    </p:spTree>
    <p:extLst>
      <p:ext uri="{BB962C8B-B14F-4D97-AF65-F5344CB8AC3E}">
        <p14:creationId xmlns:p14="http://schemas.microsoft.com/office/powerpoint/2010/main" val="4708947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971" y="1271975"/>
            <a:ext cx="8857698" cy="5585655"/>
          </a:xfrm>
        </p:spPr>
        <p:txBody>
          <a:bodyPr>
            <a:normAutofit fontScale="92500" lnSpcReduction="20000"/>
          </a:bodyPr>
          <a:lstStyle/>
          <a:p>
            <a:r>
              <a:rPr lang="en-US" dirty="0" smtClean="0">
                <a:solidFill>
                  <a:srgbClr val="0000FF"/>
                </a:solidFill>
              </a:rPr>
              <a:t>MICE is attracting new groups:</a:t>
            </a:r>
            <a:endParaRPr lang="en-US" dirty="0">
              <a:solidFill>
                <a:srgbClr val="0000FF"/>
              </a:solidFill>
            </a:endParaRPr>
          </a:p>
          <a:p>
            <a:pPr lvl="1"/>
            <a:r>
              <a:rPr lang="en-US" dirty="0" smtClean="0"/>
              <a:t>China:</a:t>
            </a:r>
          </a:p>
          <a:p>
            <a:pPr lvl="2"/>
            <a:r>
              <a:rPr lang="en-US" dirty="0" smtClean="0"/>
              <a:t>IHEP and Sichuan University</a:t>
            </a:r>
          </a:p>
          <a:p>
            <a:pPr lvl="1"/>
            <a:r>
              <a:rPr lang="en-US" dirty="0" smtClean="0"/>
              <a:t>Serbia:</a:t>
            </a:r>
          </a:p>
          <a:p>
            <a:pPr lvl="2"/>
            <a:r>
              <a:rPr lang="en-US" dirty="0" smtClean="0"/>
              <a:t>University of Belgrade</a:t>
            </a:r>
          </a:p>
          <a:p>
            <a:pPr lvl="1"/>
            <a:r>
              <a:rPr lang="en-US" dirty="0" smtClean="0"/>
              <a:t>US:</a:t>
            </a:r>
          </a:p>
          <a:p>
            <a:pPr lvl="2"/>
            <a:r>
              <a:rPr lang="en-US" dirty="0" smtClean="0"/>
              <a:t>New York Institute of Technology</a:t>
            </a:r>
          </a:p>
          <a:p>
            <a:pPr lvl="2"/>
            <a:endParaRPr lang="en-US" dirty="0"/>
          </a:p>
          <a:p>
            <a:r>
              <a:rPr lang="en-US" dirty="0" smtClean="0"/>
              <a:t>Funding:</a:t>
            </a:r>
          </a:p>
          <a:p>
            <a:pPr lvl="1"/>
            <a:r>
              <a:rPr lang="en-US" dirty="0" smtClean="0"/>
              <a:t>Continuation of funding confirmed in:</a:t>
            </a:r>
          </a:p>
          <a:p>
            <a:pPr lvl="2"/>
            <a:r>
              <a:rPr lang="en-US" dirty="0" smtClean="0"/>
              <a:t>Bulgaria, CERN, Italy, Netherlands, Switzerland</a:t>
            </a:r>
          </a:p>
          <a:p>
            <a:pPr lvl="1"/>
            <a:r>
              <a:rPr lang="en-US" dirty="0" smtClean="0"/>
              <a:t>Bids for continuation of funding required in:</a:t>
            </a:r>
          </a:p>
          <a:p>
            <a:pPr lvl="2"/>
            <a:r>
              <a:rPr lang="en-US" dirty="0" smtClean="0"/>
              <a:t>UK; STFC funding cycle, new award required 01Apr16</a:t>
            </a:r>
          </a:p>
          <a:p>
            <a:pPr lvl="2"/>
            <a:r>
              <a:rPr lang="en-US" dirty="0" smtClean="0"/>
              <a:t>EC; funds to allow Europeans to travel to MICE to be included in EUCARD3</a:t>
            </a:r>
          </a:p>
          <a:p>
            <a:pPr lvl="1"/>
            <a:r>
              <a:rPr lang="en-US" dirty="0" smtClean="0"/>
              <a:t>New bids for funding:</a:t>
            </a:r>
          </a:p>
          <a:p>
            <a:pPr lvl="2"/>
            <a:r>
              <a:rPr lang="en-US" dirty="0"/>
              <a:t>Proposal to H2020 for an Initial Training Network in preparation;</a:t>
            </a:r>
          </a:p>
          <a:p>
            <a:pPr lvl="2"/>
            <a:r>
              <a:rPr lang="en-US" dirty="0" smtClean="0"/>
              <a:t>Bid to NSF (Kaplan et al) in preparation</a:t>
            </a:r>
          </a:p>
          <a:p>
            <a:pPr lvl="3"/>
            <a:r>
              <a:rPr lang="en-US" dirty="0">
                <a:solidFill>
                  <a:srgbClr val="0000FF"/>
                </a:solidFill>
              </a:rPr>
              <a:t>Collaboration will be scientifically impoverished and US will not reap the full benefit from its intellectual, technical and financial input to the project without continued support through the operations and analysis periods</a:t>
            </a:r>
            <a:r>
              <a:rPr lang="en-US" dirty="0" smtClean="0">
                <a:solidFill>
                  <a:srgbClr val="0000FF"/>
                </a:solidFill>
              </a:rPr>
              <a:t>.</a:t>
            </a:r>
            <a:endParaRPr lang="en-US" dirty="0">
              <a:solidFill>
                <a:srgbClr val="0000FF"/>
              </a:solidFill>
            </a:endParaRPr>
          </a:p>
        </p:txBody>
      </p:sp>
      <p:sp>
        <p:nvSpPr>
          <p:cNvPr id="4" name="Slide Number Placeholder 3"/>
          <p:cNvSpPr>
            <a:spLocks noGrp="1"/>
          </p:cNvSpPr>
          <p:nvPr>
            <p:ph type="sldNum" sz="quarter" idx="12"/>
          </p:nvPr>
        </p:nvSpPr>
        <p:spPr/>
        <p:txBody>
          <a:bodyPr/>
          <a:lstStyle/>
          <a:p>
            <a:fld id="{8B2C7CBE-54CD-6E4E-991E-74820AACF21D}" type="slidenum">
              <a:rPr lang="en-US" smtClean="0"/>
              <a:t>26</a:t>
            </a:fld>
            <a:endParaRPr lang="en-US"/>
          </a:p>
        </p:txBody>
      </p:sp>
      <p:sp>
        <p:nvSpPr>
          <p:cNvPr id="6" name="Title 1"/>
          <p:cNvSpPr>
            <a:spLocks noGrp="1"/>
          </p:cNvSpPr>
          <p:nvPr>
            <p:ph type="title"/>
          </p:nvPr>
        </p:nvSpPr>
        <p:spPr>
          <a:xfrm>
            <a:off x="324684" y="367755"/>
            <a:ext cx="8229600" cy="990600"/>
          </a:xfrm>
        </p:spPr>
        <p:txBody>
          <a:bodyPr/>
          <a:lstStyle/>
          <a:p>
            <a:r>
              <a:rPr lang="en-US" dirty="0" smtClean="0"/>
              <a:t>MICE collaboration [2]</a:t>
            </a:r>
            <a:endParaRPr lang="en-US" dirty="0"/>
          </a:p>
        </p:txBody>
      </p:sp>
    </p:spTree>
    <p:extLst>
      <p:ext uri="{BB962C8B-B14F-4D97-AF65-F5344CB8AC3E}">
        <p14:creationId xmlns:p14="http://schemas.microsoft.com/office/powerpoint/2010/main" val="51277920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645"/>
            <a:ext cx="8229600" cy="990600"/>
          </a:xfrm>
        </p:spPr>
        <p:txBody>
          <a:bodyPr/>
          <a:lstStyle/>
          <a:p>
            <a:r>
              <a:rPr lang="en-US" dirty="0" smtClean="0"/>
              <a:t>Conclusions</a:t>
            </a:r>
            <a:endParaRPr lang="en-US" dirty="0"/>
          </a:p>
        </p:txBody>
      </p:sp>
      <p:sp>
        <p:nvSpPr>
          <p:cNvPr id="3" name="Content Placeholder 2"/>
          <p:cNvSpPr>
            <a:spLocks noGrp="1"/>
          </p:cNvSpPr>
          <p:nvPr>
            <p:ph idx="1"/>
          </p:nvPr>
        </p:nvSpPr>
        <p:spPr>
          <a:xfrm>
            <a:off x="457200" y="1170837"/>
            <a:ext cx="8229600" cy="5430835"/>
          </a:xfrm>
        </p:spPr>
        <p:txBody>
          <a:bodyPr>
            <a:normAutofit fontScale="92500" lnSpcReduction="10000"/>
          </a:bodyPr>
          <a:lstStyle/>
          <a:p>
            <a:pPr>
              <a:tabLst>
                <a:tab pos="3321050" algn="l"/>
              </a:tabLst>
            </a:pPr>
            <a:r>
              <a:rPr lang="en-US" dirty="0" err="1" smtClean="0"/>
              <a:t>Muon</a:t>
            </a:r>
            <a:r>
              <a:rPr lang="en-US" dirty="0" smtClean="0"/>
              <a:t> accelerators have the the potential to:</a:t>
            </a:r>
            <a:endParaRPr lang="en-US" dirty="0"/>
          </a:p>
          <a:p>
            <a:pPr lvl="1">
              <a:tabLst>
                <a:tab pos="3321050" algn="l"/>
              </a:tabLst>
            </a:pPr>
            <a:r>
              <a:rPr lang="en-US" dirty="0" err="1" smtClean="0"/>
              <a:t>Revolutionise</a:t>
            </a:r>
            <a:r>
              <a:rPr lang="en-US" dirty="0" smtClean="0"/>
              <a:t> </a:t>
            </a:r>
            <a:r>
              <a:rPr lang="en-US" dirty="0"/>
              <a:t>the study of the neutrino</a:t>
            </a:r>
          </a:p>
          <a:p>
            <a:pPr lvl="1">
              <a:tabLst>
                <a:tab pos="3321050" algn="l"/>
              </a:tabLst>
            </a:pPr>
            <a:r>
              <a:rPr lang="en-US" dirty="0"/>
              <a:t>Provide a route to multi-</a:t>
            </a:r>
            <a:r>
              <a:rPr lang="en-US" dirty="0" err="1"/>
              <a:t>TeV</a:t>
            </a:r>
            <a:r>
              <a:rPr lang="en-US" dirty="0"/>
              <a:t> lepton-antilepton collisions</a:t>
            </a:r>
          </a:p>
          <a:p>
            <a:pPr>
              <a:tabLst>
                <a:tab pos="3321050" algn="l"/>
              </a:tabLst>
            </a:pPr>
            <a:endParaRPr lang="en-US" dirty="0"/>
          </a:p>
          <a:p>
            <a:r>
              <a:rPr lang="en-US" dirty="0" smtClean="0"/>
              <a:t>MICE:</a:t>
            </a:r>
          </a:p>
          <a:p>
            <a:pPr lvl="1"/>
            <a:r>
              <a:rPr lang="en-US" dirty="0" smtClean="0"/>
              <a:t>Will prove the essential ionization-cooling technique</a:t>
            </a:r>
          </a:p>
          <a:p>
            <a:pPr lvl="1"/>
            <a:r>
              <a:rPr lang="en-US" dirty="0" smtClean="0"/>
              <a:t>Has been </a:t>
            </a:r>
            <a:r>
              <a:rPr lang="en-US" dirty="0" err="1" smtClean="0"/>
              <a:t>rebaselined</a:t>
            </a:r>
            <a:r>
              <a:rPr lang="en-US" dirty="0" smtClean="0"/>
              <a:t> through the November 2014, international, MPB and FAC reviews</a:t>
            </a:r>
          </a:p>
          <a:p>
            <a:pPr lvl="2"/>
            <a:r>
              <a:rPr lang="en-US" dirty="0" smtClean="0"/>
              <a:t>Study of the factors that affect ionization cooling (Step IV):</a:t>
            </a:r>
          </a:p>
          <a:p>
            <a:pPr lvl="3">
              <a:tabLst>
                <a:tab pos="3321050" algn="l"/>
              </a:tabLst>
            </a:pPr>
            <a:r>
              <a:rPr lang="en-US" dirty="0" smtClean="0"/>
              <a:t>Construction complete:	Spring 2015</a:t>
            </a:r>
          </a:p>
          <a:p>
            <a:pPr lvl="3">
              <a:tabLst>
                <a:tab pos="3321050" algn="l"/>
              </a:tabLst>
            </a:pPr>
            <a:r>
              <a:rPr lang="en-US" dirty="0" smtClean="0"/>
              <a:t>Data taking:	Summer 2015—June 2016</a:t>
            </a:r>
          </a:p>
          <a:p>
            <a:pPr lvl="2">
              <a:tabLst>
                <a:tab pos="3321050" algn="l"/>
              </a:tabLst>
            </a:pPr>
            <a:r>
              <a:rPr lang="en-US" dirty="0" smtClean="0"/>
              <a:t>Demonstration of ionization cooling:</a:t>
            </a:r>
          </a:p>
          <a:p>
            <a:pPr lvl="3">
              <a:tabLst>
                <a:tab pos="3321050" algn="l"/>
              </a:tabLst>
            </a:pPr>
            <a:r>
              <a:rPr lang="en-US" dirty="0" smtClean="0"/>
              <a:t>Construction complete:	Early 2017</a:t>
            </a:r>
          </a:p>
          <a:p>
            <a:pPr lvl="3">
              <a:tabLst>
                <a:tab pos="3321050" algn="l"/>
              </a:tabLst>
            </a:pPr>
            <a:r>
              <a:rPr lang="en-US" dirty="0" smtClean="0"/>
              <a:t>Data taking start:	Spring 2017</a:t>
            </a:r>
          </a:p>
          <a:p>
            <a:pPr>
              <a:tabLst>
                <a:tab pos="3321050" algn="l"/>
              </a:tabLst>
            </a:pPr>
            <a:endParaRPr lang="en-US" dirty="0"/>
          </a:p>
          <a:p>
            <a:pPr>
              <a:tabLst>
                <a:tab pos="3321050" algn="l"/>
              </a:tabLst>
            </a:pPr>
            <a:r>
              <a:rPr lang="en-US" dirty="0" smtClean="0"/>
              <a:t>Poised to deliver the demonstration of ionization</a:t>
            </a:r>
            <a:r>
              <a:rPr lang="en-US" dirty="0"/>
              <a:t> </a:t>
            </a:r>
            <a:r>
              <a:rPr lang="en-US" dirty="0" smtClean="0"/>
              <a:t>cooling</a:t>
            </a:r>
          </a:p>
        </p:txBody>
      </p:sp>
      <p:sp>
        <p:nvSpPr>
          <p:cNvPr id="4" name="Slide Number Placeholder 3"/>
          <p:cNvSpPr>
            <a:spLocks noGrp="1"/>
          </p:cNvSpPr>
          <p:nvPr>
            <p:ph type="sldNum" sz="quarter" idx="12"/>
          </p:nvPr>
        </p:nvSpPr>
        <p:spPr/>
        <p:txBody>
          <a:bodyPr/>
          <a:lstStyle/>
          <a:p>
            <a:fld id="{8B2C7CBE-54CD-6E4E-991E-74820AACF21D}" type="slidenum">
              <a:rPr lang="en-US" smtClean="0"/>
              <a:t>27</a:t>
            </a:fld>
            <a:endParaRPr lang="en-US"/>
          </a:p>
        </p:txBody>
      </p:sp>
    </p:spTree>
    <p:extLst>
      <p:ext uri="{BB962C8B-B14F-4D97-AF65-F5344CB8AC3E}">
        <p14:creationId xmlns:p14="http://schemas.microsoft.com/office/powerpoint/2010/main" val="35323396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Text Placeholder 2"/>
          <p:cNvSpPr>
            <a:spLocks noGrp="1"/>
          </p:cNvSpPr>
          <p:nvPr>
            <p:ph type="body" idx="1"/>
          </p:nvPr>
        </p:nvSpPr>
        <p:spPr/>
        <p:txBody>
          <a:bodyPr/>
          <a:lstStyle/>
          <a:p>
            <a:r>
              <a:rPr lang="en-US" dirty="0" smtClean="0"/>
              <a:t>MICE briefing</a:t>
            </a:r>
            <a:endParaRPr lang="en-US" dirty="0"/>
          </a:p>
        </p:txBody>
      </p:sp>
    </p:spTree>
    <p:extLst>
      <p:ext uri="{BB962C8B-B14F-4D97-AF65-F5344CB8AC3E}">
        <p14:creationId xmlns:p14="http://schemas.microsoft.com/office/powerpoint/2010/main" val="13416561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Muon</a:t>
            </a:r>
            <a:r>
              <a:rPr lang="en-US" dirty="0" smtClean="0"/>
              <a:t> beams for particle physics</a:t>
            </a:r>
            <a:endParaRPr lang="en-US" dirty="0"/>
          </a:p>
        </p:txBody>
      </p:sp>
      <p:sp>
        <p:nvSpPr>
          <p:cNvPr id="3" name="Content Placeholder 2"/>
          <p:cNvSpPr>
            <a:spLocks noGrp="1"/>
          </p:cNvSpPr>
          <p:nvPr>
            <p:ph idx="1"/>
          </p:nvPr>
        </p:nvSpPr>
        <p:spPr/>
        <p:txBody>
          <a:bodyPr>
            <a:normAutofit lnSpcReduction="10000"/>
          </a:bodyPr>
          <a:lstStyle/>
          <a:p>
            <a:r>
              <a:rPr lang="en-US" dirty="0" err="1" smtClean="0"/>
              <a:t>Muon</a:t>
            </a:r>
            <a:r>
              <a:rPr lang="en-US" dirty="0" smtClean="0"/>
              <a:t> beams have the potential to:</a:t>
            </a:r>
          </a:p>
          <a:p>
            <a:pPr lvl="1"/>
            <a:r>
              <a:rPr lang="en-US" dirty="0" smtClean="0"/>
              <a:t>Serve neutrino</a:t>
            </a:r>
            <a:r>
              <a:rPr lang="en-US" dirty="0"/>
              <a:t> </a:t>
            </a:r>
            <a:r>
              <a:rPr lang="en-US" dirty="0" smtClean="0"/>
              <a:t>physics by providing intense beams with:</a:t>
            </a:r>
          </a:p>
          <a:p>
            <a:pPr lvl="2"/>
            <a:r>
              <a:rPr lang="en-US" dirty="0" smtClean="0"/>
              <a:t>Precisely known </a:t>
            </a:r>
            <a:r>
              <a:rPr lang="en-US" dirty="0" err="1" smtClean="0"/>
              <a:t>flavour</a:t>
            </a:r>
            <a:r>
              <a:rPr lang="en-US" dirty="0" smtClean="0"/>
              <a:t> content;</a:t>
            </a:r>
          </a:p>
          <a:p>
            <a:pPr lvl="2"/>
            <a:r>
              <a:rPr lang="en-US" dirty="0" smtClean="0"/>
              <a:t>Precisely known energy spectrum</a:t>
            </a:r>
          </a:p>
          <a:p>
            <a:pPr lvl="1"/>
            <a:r>
              <a:rPr lang="en-US" dirty="0" smtClean="0"/>
              <a:t>Provide multi-</a:t>
            </a:r>
            <a:r>
              <a:rPr lang="en-US" dirty="0" err="1" smtClean="0"/>
              <a:t>TeV</a:t>
            </a:r>
            <a:r>
              <a:rPr lang="en-US" dirty="0" smtClean="0"/>
              <a:t> lepton-anti-lepton collisions:</a:t>
            </a:r>
          </a:p>
          <a:p>
            <a:pPr lvl="2"/>
            <a:r>
              <a:rPr lang="en-US" dirty="0" smtClean="0"/>
              <a:t>With extremely small energy spread;</a:t>
            </a:r>
          </a:p>
          <a:p>
            <a:pPr lvl="2"/>
            <a:r>
              <a:rPr lang="en-US" dirty="0" smtClean="0"/>
              <a:t>Most cost-effective means to achieve </a:t>
            </a:r>
            <a:r>
              <a:rPr lang="en-US" i="1" dirty="0" smtClean="0"/>
              <a:t>E</a:t>
            </a:r>
            <a:r>
              <a:rPr lang="en-US" baseline="-25000" dirty="0" smtClean="0"/>
              <a:t>CM</a:t>
            </a:r>
            <a:r>
              <a:rPr lang="en-US" dirty="0" smtClean="0"/>
              <a:t> &gt; 1. </a:t>
            </a:r>
            <a:r>
              <a:rPr lang="en-US" dirty="0" err="1" smtClean="0"/>
              <a:t>TeV</a:t>
            </a:r>
            <a:endParaRPr lang="en-US" dirty="0" smtClean="0"/>
          </a:p>
          <a:p>
            <a:endParaRPr lang="en-US" dirty="0"/>
          </a:p>
          <a:p>
            <a:r>
              <a:rPr lang="en-US" dirty="0" smtClean="0"/>
              <a:t>Incremental path to Neutrino Factory </a:t>
            </a:r>
            <a:br>
              <a:rPr lang="en-US" dirty="0" smtClean="0"/>
            </a:br>
            <a:r>
              <a:rPr lang="en-US" dirty="0" smtClean="0"/>
              <a:t>and </a:t>
            </a:r>
            <a:r>
              <a:rPr lang="en-US" dirty="0" err="1" smtClean="0"/>
              <a:t>Muon</a:t>
            </a:r>
            <a:r>
              <a:rPr lang="en-US" dirty="0" smtClean="0"/>
              <a:t> Collider:</a:t>
            </a:r>
          </a:p>
          <a:p>
            <a:pPr lvl="1"/>
            <a:r>
              <a:rPr lang="en-US" dirty="0" smtClean="0"/>
              <a:t>Articulated by:</a:t>
            </a:r>
          </a:p>
          <a:p>
            <a:pPr lvl="2"/>
            <a:r>
              <a:rPr lang="en-US" dirty="0" smtClean="0"/>
              <a:t>US </a:t>
            </a:r>
            <a:r>
              <a:rPr lang="en-US" dirty="0" err="1" smtClean="0"/>
              <a:t>Muon</a:t>
            </a:r>
            <a:r>
              <a:rPr lang="en-US" dirty="0" smtClean="0"/>
              <a:t> Accelerator Program—“</a:t>
            </a:r>
            <a:r>
              <a:rPr lang="en-US" dirty="0" err="1" smtClean="0"/>
              <a:t>Muon</a:t>
            </a:r>
            <a:r>
              <a:rPr lang="en-US" dirty="0" smtClean="0"/>
              <a:t> Accelerator Staging Study”</a:t>
            </a:r>
          </a:p>
          <a:p>
            <a:pPr lvl="2"/>
            <a:r>
              <a:rPr lang="en-US" dirty="0" smtClean="0"/>
              <a:t>International Design Study for the Neutrino Factory collaboration (RDR)</a:t>
            </a:r>
          </a:p>
          <a:p>
            <a:pPr lvl="1"/>
            <a:endParaRPr lang="en-US" dirty="0"/>
          </a:p>
        </p:txBody>
      </p:sp>
      <p:sp>
        <p:nvSpPr>
          <p:cNvPr id="5" name="Slide Number Placeholder 4"/>
          <p:cNvSpPr>
            <a:spLocks noGrp="1"/>
          </p:cNvSpPr>
          <p:nvPr>
            <p:ph type="sldNum" sz="quarter" idx="12"/>
          </p:nvPr>
        </p:nvSpPr>
        <p:spPr/>
        <p:txBody>
          <a:bodyPr/>
          <a:lstStyle/>
          <a:p>
            <a:fld id="{8B2C7CBE-54CD-6E4E-991E-74820AACF21D}" type="slidenum">
              <a:rPr lang="en-US" smtClean="0"/>
              <a:t>4</a:t>
            </a:fld>
            <a:endParaRPr lang="en-US"/>
          </a:p>
        </p:txBody>
      </p:sp>
    </p:spTree>
    <p:extLst>
      <p:ext uri="{BB962C8B-B14F-4D97-AF65-F5344CB8AC3E}">
        <p14:creationId xmlns:p14="http://schemas.microsoft.com/office/powerpoint/2010/main" val="35326897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0310"/>
            <a:ext cx="8229600" cy="990600"/>
          </a:xfrm>
        </p:spPr>
        <p:txBody>
          <a:bodyPr>
            <a:normAutofit fontScale="90000"/>
          </a:bodyPr>
          <a:lstStyle/>
          <a:p>
            <a:r>
              <a:rPr lang="en-US" dirty="0" smtClean="0"/>
              <a:t>Neutrino Factory &amp; </a:t>
            </a:r>
            <a:r>
              <a:rPr lang="en-US" dirty="0" err="1" smtClean="0"/>
              <a:t>Muon</a:t>
            </a:r>
            <a:r>
              <a:rPr lang="en-US" dirty="0" smtClean="0"/>
              <a:t> Collider concept</a:t>
            </a:r>
            <a:endParaRPr lang="en-US" dirty="0"/>
          </a:p>
        </p:txBody>
      </p:sp>
      <p:pic>
        <p:nvPicPr>
          <p:cNvPr id="3" name="Picture 2" descr="TUPME012_fig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167" y="1665280"/>
            <a:ext cx="9063833" cy="5105400"/>
          </a:xfrm>
          <a:prstGeom prst="rect">
            <a:avLst/>
          </a:prstGeom>
        </p:spPr>
      </p:pic>
      <p:sp>
        <p:nvSpPr>
          <p:cNvPr id="5" name="Slide Number Placeholder 4"/>
          <p:cNvSpPr>
            <a:spLocks noGrp="1"/>
          </p:cNvSpPr>
          <p:nvPr>
            <p:ph type="sldNum" sz="quarter" idx="12"/>
          </p:nvPr>
        </p:nvSpPr>
        <p:spPr/>
        <p:txBody>
          <a:bodyPr/>
          <a:lstStyle/>
          <a:p>
            <a:fld id="{8B2C7CBE-54CD-6E4E-991E-74820AACF21D}" type="slidenum">
              <a:rPr lang="en-US" smtClean="0"/>
              <a:t>5</a:t>
            </a:fld>
            <a:endParaRPr lang="en-US"/>
          </a:p>
        </p:txBody>
      </p:sp>
    </p:spTree>
    <p:extLst>
      <p:ext uri="{BB962C8B-B14F-4D97-AF65-F5344CB8AC3E}">
        <p14:creationId xmlns:p14="http://schemas.microsoft.com/office/powerpoint/2010/main" val="19392868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Neutrino Factory</a:t>
            </a:r>
            <a:endParaRPr lang="en-US" dirty="0"/>
          </a:p>
        </p:txBody>
      </p:sp>
      <p:sp>
        <p:nvSpPr>
          <p:cNvPr id="3" name="Content Placeholder 2"/>
          <p:cNvSpPr>
            <a:spLocks noGrp="1"/>
          </p:cNvSpPr>
          <p:nvPr>
            <p:ph idx="1"/>
          </p:nvPr>
        </p:nvSpPr>
        <p:spPr/>
        <p:txBody>
          <a:bodyPr>
            <a:normAutofit/>
          </a:bodyPr>
          <a:lstStyle/>
          <a:p>
            <a:r>
              <a:rPr lang="en-US" dirty="0" err="1"/>
              <a:t>Optimise</a:t>
            </a:r>
            <a:r>
              <a:rPr lang="en-US" dirty="0"/>
              <a:t> discovery potential for CP and MH:</a:t>
            </a:r>
          </a:p>
          <a:p>
            <a:pPr lvl="1"/>
            <a:r>
              <a:rPr lang="en-US" dirty="0"/>
              <a:t>Requirements:</a:t>
            </a:r>
          </a:p>
          <a:p>
            <a:pPr lvl="2"/>
            <a:r>
              <a:rPr lang="en-US" dirty="0"/>
              <a:t>Large </a:t>
            </a:r>
            <a:r>
              <a:rPr lang="en-US" dirty="0" err="1"/>
              <a:t>ν</a:t>
            </a:r>
            <a:r>
              <a:rPr lang="en-US" baseline="-25000" dirty="0" err="1"/>
              <a:t>e</a:t>
            </a:r>
            <a:r>
              <a:rPr lang="en-US" dirty="0"/>
              <a:t> (</a:t>
            </a:r>
            <a:r>
              <a:rPr lang="en-US" dirty="0" err="1"/>
              <a:t>ν</a:t>
            </a:r>
            <a:r>
              <a:rPr lang="en-US" baseline="-25000" dirty="0" err="1"/>
              <a:t>e</a:t>
            </a:r>
            <a:r>
              <a:rPr lang="en-US" dirty="0"/>
              <a:t>) flux</a:t>
            </a:r>
          </a:p>
          <a:p>
            <a:pPr lvl="2"/>
            <a:r>
              <a:rPr lang="en-US" dirty="0"/>
              <a:t>Detailed study of </a:t>
            </a:r>
            <a:r>
              <a:rPr lang="en-US" dirty="0" smtClean="0"/>
              <a:t/>
            </a:r>
            <a:br>
              <a:rPr lang="en-US" dirty="0" smtClean="0"/>
            </a:br>
            <a:r>
              <a:rPr lang="en-US" dirty="0" smtClean="0"/>
              <a:t>sub</a:t>
            </a:r>
            <a:r>
              <a:rPr lang="en-US" dirty="0"/>
              <a:t>-leading effects</a:t>
            </a:r>
          </a:p>
          <a:p>
            <a:endParaRPr lang="en-US" dirty="0"/>
          </a:p>
          <a:p>
            <a:r>
              <a:rPr lang="en-US" dirty="0"/>
              <a:t>Unique:</a:t>
            </a:r>
          </a:p>
          <a:p>
            <a:pPr lvl="1"/>
            <a:r>
              <a:rPr lang="en-US" dirty="0" smtClean="0"/>
              <a:t>Large, </a:t>
            </a:r>
            <a:r>
              <a:rPr lang="en-US" dirty="0"/>
              <a:t>high-energy </a:t>
            </a:r>
            <a:r>
              <a:rPr lang="en-US" dirty="0" smtClean="0"/>
              <a:t/>
            </a:r>
            <a:br>
              <a:rPr lang="en-US" dirty="0" smtClean="0"/>
            </a:br>
            <a:r>
              <a:rPr lang="en-US" dirty="0" err="1" smtClean="0"/>
              <a:t>ν</a:t>
            </a:r>
            <a:r>
              <a:rPr lang="en-US" baseline="-25000" dirty="0" err="1" smtClean="0"/>
              <a:t>e</a:t>
            </a:r>
            <a:r>
              <a:rPr lang="en-US" dirty="0" smtClean="0"/>
              <a:t> </a:t>
            </a:r>
            <a:r>
              <a:rPr lang="en-US" dirty="0"/>
              <a:t>(</a:t>
            </a:r>
            <a:r>
              <a:rPr lang="en-US" dirty="0" err="1"/>
              <a:t>ν</a:t>
            </a:r>
            <a:r>
              <a:rPr lang="en-US" baseline="-25000" dirty="0" err="1"/>
              <a:t>e</a:t>
            </a:r>
            <a:r>
              <a:rPr lang="en-US" dirty="0"/>
              <a:t>) flux</a:t>
            </a:r>
          </a:p>
          <a:p>
            <a:pPr lvl="1"/>
            <a:r>
              <a:rPr lang="en-US" dirty="0" err="1"/>
              <a:t>Optimise</a:t>
            </a:r>
            <a:r>
              <a:rPr lang="en-US" dirty="0"/>
              <a:t> event rate </a:t>
            </a:r>
            <a:r>
              <a:rPr lang="en-US" dirty="0" smtClean="0"/>
              <a:t/>
            </a:r>
            <a:br>
              <a:rPr lang="en-US" dirty="0" smtClean="0"/>
            </a:br>
            <a:r>
              <a:rPr lang="en-US" dirty="0" smtClean="0"/>
              <a:t>at fixed </a:t>
            </a:r>
            <a:r>
              <a:rPr lang="en-US" dirty="0"/>
              <a:t>L/E</a:t>
            </a:r>
          </a:p>
          <a:p>
            <a:pPr lvl="2"/>
            <a:r>
              <a:rPr lang="en-US" dirty="0" err="1"/>
              <a:t>Optimise</a:t>
            </a:r>
            <a:r>
              <a:rPr lang="en-US" dirty="0"/>
              <a:t> MH sensitivity</a:t>
            </a:r>
          </a:p>
          <a:p>
            <a:pPr lvl="2"/>
            <a:r>
              <a:rPr lang="en-US" dirty="0" err="1"/>
              <a:t>Optimise</a:t>
            </a:r>
            <a:r>
              <a:rPr lang="en-US" dirty="0"/>
              <a:t> CP sensitivity</a:t>
            </a:r>
          </a:p>
          <a:p>
            <a:endParaRPr lang="en-US" dirty="0"/>
          </a:p>
        </p:txBody>
      </p:sp>
      <p:sp>
        <p:nvSpPr>
          <p:cNvPr id="4" name="Slide Number Placeholder 3"/>
          <p:cNvSpPr>
            <a:spLocks noGrp="1"/>
          </p:cNvSpPr>
          <p:nvPr>
            <p:ph type="sldNum" sz="quarter" idx="12"/>
          </p:nvPr>
        </p:nvSpPr>
        <p:spPr/>
        <p:txBody>
          <a:bodyPr/>
          <a:lstStyle/>
          <a:p>
            <a:fld id="{8B2C7CBE-54CD-6E4E-991E-74820AACF21D}" type="slidenum">
              <a:rPr lang="en-US" smtClean="0"/>
              <a:t>6</a:t>
            </a:fld>
            <a:endParaRPr lang="en-US"/>
          </a:p>
        </p:txBody>
      </p:sp>
      <p:pic>
        <p:nvPicPr>
          <p:cNvPr id="5" name="Picture 4"/>
          <p:cNvPicPr>
            <a:picLocks noChangeAspect="1"/>
          </p:cNvPicPr>
          <p:nvPr/>
        </p:nvPicPr>
        <p:blipFill>
          <a:blip r:embed="rId2"/>
          <a:stretch>
            <a:fillRect/>
          </a:stretch>
        </p:blipFill>
        <p:spPr>
          <a:xfrm>
            <a:off x="4252540" y="2460315"/>
            <a:ext cx="4642646" cy="3470019"/>
          </a:xfrm>
          <a:prstGeom prst="rect">
            <a:avLst/>
          </a:prstGeom>
        </p:spPr>
      </p:pic>
      <p:cxnSp>
        <p:nvCxnSpPr>
          <p:cNvPr id="9" name="Straight Connector 8"/>
          <p:cNvCxnSpPr/>
          <p:nvPr/>
        </p:nvCxnSpPr>
        <p:spPr>
          <a:xfrm>
            <a:off x="2319867" y="2493427"/>
            <a:ext cx="114300"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409701" y="4627024"/>
            <a:ext cx="114300"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83909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Muon</a:t>
            </a:r>
            <a:r>
              <a:rPr lang="en-US" dirty="0" smtClean="0"/>
              <a:t> Collider</a:t>
            </a:r>
            <a:endParaRPr lang="en-US" dirty="0"/>
          </a:p>
        </p:txBody>
      </p:sp>
      <p:sp>
        <p:nvSpPr>
          <p:cNvPr id="3" name="Content Placeholder 2"/>
          <p:cNvSpPr>
            <a:spLocks noGrp="1"/>
          </p:cNvSpPr>
          <p:nvPr>
            <p:ph idx="1"/>
          </p:nvPr>
        </p:nvSpPr>
        <p:spPr>
          <a:xfrm>
            <a:off x="131550" y="1575852"/>
            <a:ext cx="4577571" cy="5165456"/>
          </a:xfrm>
        </p:spPr>
        <p:txBody>
          <a:bodyPr>
            <a:normAutofit/>
          </a:bodyPr>
          <a:lstStyle/>
          <a:p>
            <a:r>
              <a:rPr lang="en-US" dirty="0" smtClean="0"/>
              <a:t>Optimum route to multi-</a:t>
            </a:r>
            <a:r>
              <a:rPr lang="en-US" dirty="0" err="1" smtClean="0"/>
              <a:t>TeV</a:t>
            </a:r>
            <a:r>
              <a:rPr lang="en-US" dirty="0" smtClean="0"/>
              <a:t> lepton-anti-lepton collisions:</a:t>
            </a:r>
          </a:p>
          <a:p>
            <a:pPr lvl="1"/>
            <a:r>
              <a:rPr lang="en-US" dirty="0" err="1" smtClean="0"/>
              <a:t>Muon</a:t>
            </a:r>
            <a:r>
              <a:rPr lang="en-US" dirty="0" smtClean="0"/>
              <a:t> mass; 200 times that of the electron mitigates:</a:t>
            </a:r>
          </a:p>
          <a:p>
            <a:pPr lvl="2"/>
            <a:r>
              <a:rPr lang="en-US" dirty="0" smtClean="0"/>
              <a:t>Synchrotron radiation;</a:t>
            </a:r>
          </a:p>
          <a:p>
            <a:pPr lvl="2"/>
            <a:r>
              <a:rPr lang="en-US" dirty="0" err="1" smtClean="0"/>
              <a:t>Beamsstrahlung</a:t>
            </a:r>
            <a:endParaRPr lang="en-US" dirty="0"/>
          </a:p>
          <a:p>
            <a:pPr lvl="1"/>
            <a:r>
              <a:rPr lang="en-US" dirty="0" err="1" smtClean="0"/>
              <a:t>Muon</a:t>
            </a:r>
            <a:r>
              <a:rPr lang="en-US" dirty="0" smtClean="0"/>
              <a:t> rigidity allows efficient acceleration</a:t>
            </a:r>
          </a:p>
          <a:p>
            <a:pPr lvl="2"/>
            <a:r>
              <a:rPr lang="en-US" dirty="0" smtClean="0"/>
              <a:t>Results in cost-efficient acceleration to very high energy</a:t>
            </a:r>
            <a:endParaRPr lang="en-US" dirty="0"/>
          </a:p>
          <a:p>
            <a:r>
              <a:rPr lang="en-US" dirty="0" smtClean="0"/>
              <a:t>Luminosity critical:</a:t>
            </a:r>
          </a:p>
          <a:p>
            <a:pPr lvl="1"/>
            <a:r>
              <a:rPr lang="en-US" dirty="0" smtClean="0"/>
              <a:t>6D ionization cooling essential</a:t>
            </a:r>
            <a:endParaRPr lang="en-US" dirty="0"/>
          </a:p>
        </p:txBody>
      </p:sp>
      <p:sp>
        <p:nvSpPr>
          <p:cNvPr id="4" name="Slide Number Placeholder 3"/>
          <p:cNvSpPr>
            <a:spLocks noGrp="1"/>
          </p:cNvSpPr>
          <p:nvPr>
            <p:ph type="sldNum" sz="quarter" idx="12"/>
          </p:nvPr>
        </p:nvSpPr>
        <p:spPr/>
        <p:txBody>
          <a:bodyPr/>
          <a:lstStyle/>
          <a:p>
            <a:fld id="{8B2C7CBE-54CD-6E4E-991E-74820AACF21D}" type="slidenum">
              <a:rPr lang="en-US" smtClean="0"/>
              <a:t>7</a:t>
            </a:fld>
            <a:endParaRPr lang="en-US"/>
          </a:p>
        </p:txBody>
      </p:sp>
      <p:pic>
        <p:nvPicPr>
          <p:cNvPr id="5" name="Picture 4" descr="LC-merit-JP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396" y="1238444"/>
            <a:ext cx="4196067" cy="5046936"/>
          </a:xfrm>
          <a:prstGeom prst="rect">
            <a:avLst/>
          </a:prstGeom>
          <a:ln w="28575" cmpd="sng">
            <a:solidFill>
              <a:srgbClr val="FF0000"/>
            </a:solidFill>
          </a:ln>
        </p:spPr>
      </p:pic>
    </p:spTree>
    <p:extLst>
      <p:ext uri="{BB962C8B-B14F-4D97-AF65-F5344CB8AC3E}">
        <p14:creationId xmlns:p14="http://schemas.microsoft.com/office/powerpoint/2010/main" val="22331563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368"/>
            <a:ext cx="8229600" cy="990600"/>
          </a:xfrm>
        </p:spPr>
        <p:txBody>
          <a:bodyPr>
            <a:normAutofit/>
          </a:bodyPr>
          <a:lstStyle/>
          <a:p>
            <a:r>
              <a:rPr lang="en-US" dirty="0" smtClean="0"/>
              <a:t>Delivering the capability</a:t>
            </a:r>
            <a:endParaRPr lang="en-US" dirty="0"/>
          </a:p>
        </p:txBody>
      </p:sp>
      <p:sp>
        <p:nvSpPr>
          <p:cNvPr id="7" name="Content Placeholder 6"/>
          <p:cNvSpPr>
            <a:spLocks noGrp="1"/>
          </p:cNvSpPr>
          <p:nvPr>
            <p:ph idx="1"/>
          </p:nvPr>
        </p:nvSpPr>
        <p:spPr>
          <a:xfrm>
            <a:off x="457200" y="1131897"/>
            <a:ext cx="8229600" cy="866973"/>
          </a:xfrm>
          <a:prstGeom prst="rect">
            <a:avLst/>
          </a:prstGeom>
          <a:ln w="28575" cmpd="sng">
            <a:noFill/>
          </a:ln>
        </p:spPr>
        <p:txBody>
          <a:bodyPr>
            <a:normAutofit fontScale="85000" lnSpcReduction="20000"/>
          </a:bodyPr>
          <a:lstStyle/>
          <a:p>
            <a:r>
              <a:rPr lang="en-GB" dirty="0"/>
              <a:t>Present and next generation programme sufficient </a:t>
            </a:r>
            <a:r>
              <a:rPr lang="en-GB" dirty="0" smtClean="0"/>
              <a:t>to:</a:t>
            </a:r>
          </a:p>
          <a:p>
            <a:pPr lvl="1"/>
            <a:r>
              <a:rPr lang="en-GB" dirty="0" smtClean="0"/>
              <a:t>Determine </a:t>
            </a:r>
            <a:r>
              <a:rPr lang="en-GB" dirty="0"/>
              <a:t>the mass </a:t>
            </a:r>
            <a:r>
              <a:rPr lang="en-GB" dirty="0" smtClean="0"/>
              <a:t>hierarchy; and</a:t>
            </a:r>
          </a:p>
          <a:p>
            <a:pPr lvl="1"/>
            <a:r>
              <a:rPr lang="en-GB" dirty="0" smtClean="0"/>
              <a:t>Make </a:t>
            </a:r>
            <a:r>
              <a:rPr lang="en-GB" dirty="0"/>
              <a:t>an initial survey of the </a:t>
            </a:r>
            <a:r>
              <a:rPr lang="en-GB" dirty="0" err="1"/>
              <a:t>CPiV</a:t>
            </a:r>
            <a:r>
              <a:rPr lang="en-GB" dirty="0"/>
              <a:t> parameter </a:t>
            </a:r>
            <a:r>
              <a:rPr lang="en-GB" dirty="0" smtClean="0"/>
              <a:t>space</a:t>
            </a:r>
          </a:p>
          <a:p>
            <a:endParaRPr lang="en-GB" dirty="0"/>
          </a:p>
          <a:p>
            <a:endParaRPr lang="en-GB" dirty="0" smtClean="0"/>
          </a:p>
        </p:txBody>
      </p:sp>
      <p:sp>
        <p:nvSpPr>
          <p:cNvPr id="9" name="Slide Number Placeholder 8"/>
          <p:cNvSpPr>
            <a:spLocks noGrp="1"/>
          </p:cNvSpPr>
          <p:nvPr>
            <p:ph type="sldNum" sz="quarter" idx="12"/>
          </p:nvPr>
        </p:nvSpPr>
        <p:spPr/>
        <p:txBody>
          <a:bodyPr/>
          <a:lstStyle/>
          <a:p>
            <a:fld id="{8B2C7CBE-54CD-6E4E-991E-74820AACF21D}" type="slidenum">
              <a:rPr lang="en-US" smtClean="0"/>
              <a:t>8</a:t>
            </a:fld>
            <a:endParaRPr lang="en-US"/>
          </a:p>
        </p:txBody>
      </p:sp>
      <p:pic>
        <p:nvPicPr>
          <p:cNvPr id="24" name="Picture 23"/>
          <p:cNvPicPr>
            <a:picLocks noChangeAspect="1"/>
          </p:cNvPicPr>
          <p:nvPr/>
        </p:nvPicPr>
        <p:blipFill>
          <a:blip r:embed="rId2"/>
          <a:stretch>
            <a:fillRect/>
          </a:stretch>
        </p:blipFill>
        <p:spPr>
          <a:xfrm>
            <a:off x="1466738" y="2054085"/>
            <a:ext cx="6277377" cy="4697832"/>
          </a:xfrm>
          <a:prstGeom prst="rect">
            <a:avLst/>
          </a:prstGeom>
          <a:ln w="28575" cmpd="sng">
            <a:solidFill>
              <a:srgbClr val="FF0000"/>
            </a:solidFill>
          </a:ln>
        </p:spPr>
      </p:pic>
      <p:sp>
        <p:nvSpPr>
          <p:cNvPr id="25" name="TextBox 24"/>
          <p:cNvSpPr txBox="1"/>
          <p:nvPr/>
        </p:nvSpPr>
        <p:spPr>
          <a:xfrm>
            <a:off x="6197309" y="2306109"/>
            <a:ext cx="1532328" cy="307777"/>
          </a:xfrm>
          <a:prstGeom prst="rect">
            <a:avLst/>
          </a:prstGeom>
          <a:noFill/>
        </p:spPr>
        <p:txBody>
          <a:bodyPr wrap="none" rtlCol="0">
            <a:spAutoFit/>
          </a:bodyPr>
          <a:lstStyle/>
          <a:p>
            <a:r>
              <a:rPr lang="en-US" sz="1400" b="1" dirty="0" smtClean="0"/>
              <a:t>arXiv:1405.7052</a:t>
            </a:r>
            <a:endParaRPr lang="en-US" sz="1400" b="1" dirty="0"/>
          </a:p>
        </p:txBody>
      </p:sp>
      <p:sp>
        <p:nvSpPr>
          <p:cNvPr id="26" name="Rectangle 25"/>
          <p:cNvSpPr/>
          <p:nvPr/>
        </p:nvSpPr>
        <p:spPr>
          <a:xfrm>
            <a:off x="1546230" y="4089143"/>
            <a:ext cx="6084020" cy="1208387"/>
          </a:xfrm>
          <a:prstGeom prst="rect">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546230" y="5332995"/>
            <a:ext cx="6084020" cy="1200134"/>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685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583"/>
            <a:ext cx="8229600" cy="990600"/>
          </a:xfrm>
        </p:spPr>
        <p:txBody>
          <a:bodyPr/>
          <a:lstStyle/>
          <a:p>
            <a:r>
              <a:rPr lang="en-US" dirty="0" smtClean="0"/>
              <a:t>ICFA Neutrino Panel</a:t>
            </a:r>
            <a:endParaRPr lang="en-US" dirty="0"/>
          </a:p>
        </p:txBody>
      </p:sp>
      <p:sp>
        <p:nvSpPr>
          <p:cNvPr id="4" name="Slide Number Placeholder 3"/>
          <p:cNvSpPr>
            <a:spLocks noGrp="1"/>
          </p:cNvSpPr>
          <p:nvPr>
            <p:ph type="sldNum" sz="quarter" idx="12"/>
          </p:nvPr>
        </p:nvSpPr>
        <p:spPr/>
        <p:txBody>
          <a:bodyPr/>
          <a:lstStyle/>
          <a:p>
            <a:fld id="{8B2C7CBE-54CD-6E4E-991E-74820AACF21D}" type="slidenum">
              <a:rPr lang="en-US" smtClean="0"/>
              <a:t>9</a:t>
            </a:fld>
            <a:endParaRPr lang="en-US"/>
          </a:p>
        </p:txBody>
      </p:sp>
      <p:pic>
        <p:nvPicPr>
          <p:cNvPr id="14" name="Picture 13"/>
          <p:cNvPicPr>
            <a:picLocks noChangeAspect="1"/>
          </p:cNvPicPr>
          <p:nvPr/>
        </p:nvPicPr>
        <p:blipFill>
          <a:blip r:embed="rId2"/>
          <a:stretch>
            <a:fillRect/>
          </a:stretch>
        </p:blipFill>
        <p:spPr>
          <a:xfrm>
            <a:off x="56391" y="1281042"/>
            <a:ext cx="9048032" cy="3611217"/>
          </a:xfrm>
          <a:prstGeom prst="rect">
            <a:avLst/>
          </a:prstGeom>
        </p:spPr>
      </p:pic>
      <p:sp>
        <p:nvSpPr>
          <p:cNvPr id="24" name="Content Placeholder 6"/>
          <p:cNvSpPr txBox="1">
            <a:spLocks/>
          </p:cNvSpPr>
          <p:nvPr/>
        </p:nvSpPr>
        <p:spPr>
          <a:xfrm>
            <a:off x="56391" y="5008158"/>
            <a:ext cx="9048032" cy="1695233"/>
          </a:xfrm>
          <a:prstGeom prst="rect">
            <a:avLst/>
          </a:prstGeom>
          <a:ln w="28575" cmpd="sng">
            <a:noFill/>
          </a:ln>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b="1"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b="1" kern="1200">
                <a:solidFill>
                  <a:srgbClr val="000090"/>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b="1" kern="1200">
                <a:solidFill>
                  <a:schemeClr val="accent4"/>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b="1" kern="1200">
                <a:solidFill>
                  <a:srgbClr val="FF0000"/>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b="1" kern="1200" baseline="0">
                <a:solidFill>
                  <a:srgbClr val="800000"/>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GB" dirty="0" smtClean="0"/>
              <a:t>The demonstration of ionization cooling that MICE will provide is essential to lay the foundations on which a future Neutrino Factory [and </a:t>
            </a:r>
            <a:r>
              <a:rPr lang="en-GB" dirty="0" err="1" smtClean="0"/>
              <a:t>Muon</a:t>
            </a:r>
            <a:r>
              <a:rPr lang="en-GB" dirty="0" smtClean="0"/>
              <a:t> Collider] can be built.</a:t>
            </a:r>
          </a:p>
          <a:p>
            <a:pPr lvl="1"/>
            <a:r>
              <a:rPr lang="en-GB" dirty="0" smtClean="0"/>
              <a:t>MICE is therefore at the heart of the accelerator R&amp;D programme.</a:t>
            </a:r>
          </a:p>
          <a:p>
            <a:endParaRPr lang="en-GB" dirty="0" smtClean="0"/>
          </a:p>
        </p:txBody>
      </p:sp>
      <p:sp>
        <p:nvSpPr>
          <p:cNvPr id="26" name="TextBox 25"/>
          <p:cNvSpPr txBox="1"/>
          <p:nvPr/>
        </p:nvSpPr>
        <p:spPr>
          <a:xfrm>
            <a:off x="7550009" y="1017449"/>
            <a:ext cx="1532328" cy="307777"/>
          </a:xfrm>
          <a:prstGeom prst="rect">
            <a:avLst/>
          </a:prstGeom>
          <a:noFill/>
        </p:spPr>
        <p:txBody>
          <a:bodyPr wrap="none" rtlCol="0">
            <a:spAutoFit/>
          </a:bodyPr>
          <a:lstStyle/>
          <a:p>
            <a:r>
              <a:rPr lang="en-US" sz="1400" b="1" dirty="0" smtClean="0"/>
              <a:t>arXiv:1405.7052</a:t>
            </a:r>
            <a:endParaRPr lang="en-US" sz="1400" b="1" dirty="0"/>
          </a:p>
        </p:txBody>
      </p:sp>
    </p:spTree>
    <p:extLst>
      <p:ext uri="{BB962C8B-B14F-4D97-AF65-F5344CB8AC3E}">
        <p14:creationId xmlns:p14="http://schemas.microsoft.com/office/powerpoint/2010/main" val="241041635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960</TotalTime>
  <Words>1002</Words>
  <Application>Microsoft Macintosh PowerPoint</Application>
  <PresentationFormat>On-screen Show (4:3)</PresentationFormat>
  <Paragraphs>271</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Clarity</vt:lpstr>
      <vt:lpstr>Introduction to MICE</vt:lpstr>
      <vt:lpstr>Contents</vt:lpstr>
      <vt:lpstr>Motivation</vt:lpstr>
      <vt:lpstr>Muon beams for particle physics</vt:lpstr>
      <vt:lpstr>Neutrino Factory &amp; Muon Collider concept</vt:lpstr>
      <vt:lpstr>Neutrino Factory</vt:lpstr>
      <vt:lpstr>Muon Collider</vt:lpstr>
      <vt:lpstr>Delivering the capability</vt:lpstr>
      <vt:lpstr>ICFA Neutrino Panel</vt:lpstr>
      <vt:lpstr>Overview</vt:lpstr>
      <vt:lpstr>Ionisation cooling formalism</vt:lpstr>
      <vt:lpstr>Muon Ionization Cooling Experiment</vt:lpstr>
      <vt:lpstr>Reviews and recommendations</vt:lpstr>
      <vt:lpstr>Critical reviews, 2014:</vt:lpstr>
      <vt:lpstr>MICE cooling demonstration</vt:lpstr>
      <vt:lpstr>“Step IV”; data taking 2015/16</vt:lpstr>
      <vt:lpstr>MPB and FAC; November ’14 </vt:lpstr>
      <vt:lpstr>Status of construction [Emphasis on Step IV]</vt:lpstr>
      <vt:lpstr>Step IV component status summary</vt:lpstr>
      <vt:lpstr>MICE trackers</vt:lpstr>
      <vt:lpstr>Focus coil:</vt:lpstr>
      <vt:lpstr>Step IV; scoping the “cooling equation”</vt:lpstr>
      <vt:lpstr>Demonstration of ionization cooling</vt:lpstr>
      <vt:lpstr>Conclusions</vt:lpstr>
      <vt:lpstr>MICE collaboration [1]</vt:lpstr>
      <vt:lpstr>MICE collaboration [2]</vt:lpstr>
      <vt:lpstr>Conclusions</vt:lpstr>
    </vt:vector>
  </TitlesOfParts>
  <Company>Imperial College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MICE briefing</dc:title>
  <dc:creator>Kenneth Long</dc:creator>
  <cp:lastModifiedBy>Kenneth Long</cp:lastModifiedBy>
  <cp:revision>69</cp:revision>
  <dcterms:created xsi:type="dcterms:W3CDTF">2015-01-02T07:54:50Z</dcterms:created>
  <dcterms:modified xsi:type="dcterms:W3CDTF">2015-01-07T14:27:45Z</dcterms:modified>
</cp:coreProperties>
</file>