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76" r:id="rId4"/>
    <p:sldId id="277" r:id="rId5"/>
    <p:sldId id="284" r:id="rId6"/>
    <p:sldId id="278" r:id="rId7"/>
    <p:sldId id="285" r:id="rId8"/>
    <p:sldId id="286" r:id="rId9"/>
    <p:sldId id="28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67" autoAdjust="0"/>
  </p:normalViewPr>
  <p:slideViewPr>
    <p:cSldViewPr snapToGrid="0" snapToObjects="1">
      <p:cViewPr>
        <p:scale>
          <a:sx n="150" d="100"/>
          <a:sy n="150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25969-F28A-5B45-81BD-4249DB00ECC9}" type="datetimeFigureOut">
              <a:rPr lang="en-US" smtClean="0"/>
              <a:t>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E8B9-3152-EB45-ADCF-F80FE96F9BA8}" type="datetimeFigureOut">
              <a:rPr lang="en-US" smtClean="0"/>
              <a:t>1/5/15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700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053" y="-3192"/>
            <a:ext cx="8150231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January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Mark Palmer | NSF Briefing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-docdb.fnal.gov/cgi-bin/RetrieveFile?docid=4402&amp;filename=DOE_Response_2014_0925_FINAL-docDB.pdf&amp;version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" y="1296935"/>
            <a:ext cx="8373534" cy="2089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DOE Supported Effort </a:t>
            </a:r>
            <a:br>
              <a:rPr lang="en-US" dirty="0" smtClean="0"/>
            </a:br>
            <a:r>
              <a:rPr lang="en-US" dirty="0" smtClean="0"/>
              <a:t>to Complete the </a:t>
            </a:r>
            <a:br>
              <a:rPr lang="en-US" dirty="0" smtClean="0"/>
            </a:br>
            <a:r>
              <a:rPr lang="en-US" b="1" i="1" dirty="0" smtClean="0"/>
              <a:t>MICE Ionization Cooling Demonstration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Palmer</a:t>
            </a:r>
          </a:p>
          <a:p>
            <a:r>
              <a:rPr lang="en-US" i="1" dirty="0" smtClean="0"/>
              <a:t>Fermilab</a:t>
            </a:r>
          </a:p>
          <a:p>
            <a:r>
              <a:rPr lang="en-US" i="1" dirty="0" smtClean="0"/>
              <a:t>January 7</a:t>
            </a:r>
            <a:r>
              <a:rPr lang="en-US" i="1" dirty="0" smtClean="0"/>
              <a:t>, 2015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740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8915813" cy="102452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the P5 recommendations, Jim </a:t>
            </a:r>
            <a:r>
              <a:rPr lang="en-US" dirty="0" err="1" smtClean="0"/>
              <a:t>Siegrist</a:t>
            </a:r>
            <a:r>
              <a:rPr lang="en-US" dirty="0" smtClean="0"/>
              <a:t> requested a review to determine how to handle the MAP recommendations: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87878" y="2015067"/>
            <a:ext cx="8746067" cy="4524082"/>
            <a:chOff x="0" y="1363074"/>
            <a:chExt cx="9144000" cy="51760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t="39223"/>
            <a:stretch/>
          </p:blipFill>
          <p:spPr>
            <a:xfrm>
              <a:off x="0" y="1363074"/>
              <a:ext cx="9144000" cy="306334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r="4352"/>
            <a:stretch/>
          </p:blipFill>
          <p:spPr>
            <a:xfrm>
              <a:off x="13228" y="4728626"/>
              <a:ext cx="9083994" cy="1810523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6456" y="2472207"/>
              <a:ext cx="9070766" cy="3407327"/>
              <a:chOff x="26456" y="2472207"/>
              <a:chExt cx="9070766" cy="3407327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694267" y="2472207"/>
                <a:ext cx="8246533" cy="592667"/>
              </a:xfrm>
              <a:custGeom>
                <a:avLst/>
                <a:gdLst>
                  <a:gd name="connsiteX0" fmla="*/ 4648200 w 8246533"/>
                  <a:gd name="connsiteY0" fmla="*/ 16933 h 592667"/>
                  <a:gd name="connsiteX1" fmla="*/ 8246533 w 8246533"/>
                  <a:gd name="connsiteY1" fmla="*/ 0 h 592667"/>
                  <a:gd name="connsiteX2" fmla="*/ 8246533 w 8246533"/>
                  <a:gd name="connsiteY2" fmla="*/ 287867 h 592667"/>
                  <a:gd name="connsiteX3" fmla="*/ 6612466 w 8246533"/>
                  <a:gd name="connsiteY3" fmla="*/ 296333 h 592667"/>
                  <a:gd name="connsiteX4" fmla="*/ 6612466 w 8246533"/>
                  <a:gd name="connsiteY4" fmla="*/ 567267 h 592667"/>
                  <a:gd name="connsiteX5" fmla="*/ 0 w 8246533"/>
                  <a:gd name="connsiteY5" fmla="*/ 592667 h 592667"/>
                  <a:gd name="connsiteX6" fmla="*/ 8466 w 8246533"/>
                  <a:gd name="connsiteY6" fmla="*/ 296333 h 592667"/>
                  <a:gd name="connsiteX7" fmla="*/ 4673600 w 8246533"/>
                  <a:gd name="connsiteY7" fmla="*/ 287867 h 592667"/>
                  <a:gd name="connsiteX8" fmla="*/ 4648200 w 8246533"/>
                  <a:gd name="connsiteY8" fmla="*/ 16933 h 59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46533" h="592667">
                    <a:moveTo>
                      <a:pt x="4648200" y="16933"/>
                    </a:moveTo>
                    <a:lnTo>
                      <a:pt x="8246533" y="0"/>
                    </a:lnTo>
                    <a:lnTo>
                      <a:pt x="8246533" y="287867"/>
                    </a:lnTo>
                    <a:lnTo>
                      <a:pt x="6612466" y="296333"/>
                    </a:lnTo>
                    <a:lnTo>
                      <a:pt x="6612466" y="567267"/>
                    </a:lnTo>
                    <a:lnTo>
                      <a:pt x="0" y="592667"/>
                    </a:lnTo>
                    <a:lnTo>
                      <a:pt x="8466" y="296333"/>
                    </a:lnTo>
                    <a:lnTo>
                      <a:pt x="4673600" y="287867"/>
                    </a:lnTo>
                    <a:lnTo>
                      <a:pt x="4648200" y="16933"/>
                    </a:lnTo>
                    <a:close/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94267" y="2760074"/>
                <a:ext cx="8246533" cy="550333"/>
              </a:xfrm>
              <a:custGeom>
                <a:avLst/>
                <a:gdLst>
                  <a:gd name="connsiteX0" fmla="*/ 7154333 w 8271933"/>
                  <a:gd name="connsiteY0" fmla="*/ 8466 h 550333"/>
                  <a:gd name="connsiteX1" fmla="*/ 8271933 w 8271933"/>
                  <a:gd name="connsiteY1" fmla="*/ 0 h 550333"/>
                  <a:gd name="connsiteX2" fmla="*/ 8271933 w 8271933"/>
                  <a:gd name="connsiteY2" fmla="*/ 524933 h 550333"/>
                  <a:gd name="connsiteX3" fmla="*/ 0 w 8271933"/>
                  <a:gd name="connsiteY3" fmla="*/ 550333 h 550333"/>
                  <a:gd name="connsiteX4" fmla="*/ 8466 w 8271933"/>
                  <a:gd name="connsiteY4" fmla="*/ 296333 h 550333"/>
                  <a:gd name="connsiteX5" fmla="*/ 6646333 w 8271933"/>
                  <a:gd name="connsiteY5" fmla="*/ 279400 h 550333"/>
                  <a:gd name="connsiteX6" fmla="*/ 7095066 w 8271933"/>
                  <a:gd name="connsiteY6" fmla="*/ 270933 h 550333"/>
                  <a:gd name="connsiteX7" fmla="*/ 7103533 w 8271933"/>
                  <a:gd name="connsiteY7" fmla="*/ 0 h 550333"/>
                  <a:gd name="connsiteX8" fmla="*/ 7154333 w 8271933"/>
                  <a:gd name="connsiteY8" fmla="*/ 8466 h 55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71933" h="550333">
                    <a:moveTo>
                      <a:pt x="7154333" y="8466"/>
                    </a:moveTo>
                    <a:lnTo>
                      <a:pt x="8271933" y="0"/>
                    </a:lnTo>
                    <a:lnTo>
                      <a:pt x="8271933" y="524933"/>
                    </a:lnTo>
                    <a:lnTo>
                      <a:pt x="0" y="550333"/>
                    </a:lnTo>
                    <a:lnTo>
                      <a:pt x="8466" y="296333"/>
                    </a:lnTo>
                    <a:lnTo>
                      <a:pt x="6646333" y="279400"/>
                    </a:lnTo>
                    <a:lnTo>
                      <a:pt x="7095066" y="270933"/>
                    </a:lnTo>
                    <a:lnTo>
                      <a:pt x="7103533" y="0"/>
                    </a:lnTo>
                    <a:lnTo>
                      <a:pt x="7154333" y="8466"/>
                    </a:lnTo>
                    <a:close/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456" y="4758300"/>
                <a:ext cx="9070766" cy="553965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456" y="5325525"/>
                <a:ext cx="9070766" cy="554009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474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Review –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8915813" cy="585205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A review, with an internationally recognized committee of accelerator and project management experts, was convened August 12-14</a:t>
            </a:r>
          </a:p>
          <a:p>
            <a:pPr lvl="1"/>
            <a:r>
              <a:rPr lang="en-US" sz="2400" dirty="0" smtClean="0"/>
              <a:t>Reviewers:</a:t>
            </a:r>
          </a:p>
          <a:p>
            <a:pPr lvl="2"/>
            <a:r>
              <a:rPr lang="en-US" sz="2000" dirty="0" smtClean="0"/>
              <a:t>Howard Gordon, BNL</a:t>
            </a:r>
          </a:p>
          <a:p>
            <a:pPr lvl="2"/>
            <a:r>
              <a:rPr lang="en-US" sz="2000" dirty="0" smtClean="0"/>
              <a:t>Leigh Harwood, TJNAF</a:t>
            </a:r>
          </a:p>
          <a:p>
            <a:pPr lvl="2"/>
            <a:r>
              <a:rPr lang="en-US" sz="2000" dirty="0" err="1" smtClean="0"/>
              <a:t>Erk</a:t>
            </a:r>
            <a:r>
              <a:rPr lang="en-US" sz="2000" dirty="0" smtClean="0"/>
              <a:t> Jensen, CERN</a:t>
            </a:r>
          </a:p>
          <a:p>
            <a:pPr lvl="2"/>
            <a:r>
              <a:rPr lang="en-US" sz="2000" dirty="0" smtClean="0"/>
              <a:t>David McGinnis, ESS</a:t>
            </a:r>
          </a:p>
          <a:p>
            <a:pPr lvl="2"/>
            <a:r>
              <a:rPr lang="en-US" sz="2000" dirty="0" smtClean="0"/>
              <a:t>Ian Robson, STFC</a:t>
            </a:r>
          </a:p>
          <a:p>
            <a:pPr lvl="2"/>
            <a:r>
              <a:rPr lang="en-US" sz="2000" dirty="0" smtClean="0"/>
              <a:t>Claus Rode, TJNAF</a:t>
            </a:r>
          </a:p>
          <a:p>
            <a:pPr lvl="2"/>
            <a:r>
              <a:rPr lang="en-US" sz="2000" dirty="0" smtClean="0"/>
              <a:t>Mike </a:t>
            </a:r>
            <a:r>
              <a:rPr lang="en-US" sz="2000" dirty="0" err="1" smtClean="0"/>
              <a:t>Syphers</a:t>
            </a:r>
            <a:r>
              <a:rPr lang="en-US" sz="2000" dirty="0" smtClean="0"/>
              <a:t>, FRIB/MSU</a:t>
            </a:r>
          </a:p>
          <a:p>
            <a:pPr lvl="2"/>
            <a:r>
              <a:rPr lang="en-US" sz="2000" dirty="0" smtClean="0"/>
              <a:t>Tom Taylor, CERN</a:t>
            </a:r>
          </a:p>
          <a:p>
            <a:pPr lvl="2"/>
            <a:r>
              <a:rPr lang="en-US" sz="2000" dirty="0" smtClean="0"/>
              <a:t>Mark Thomson, Cambridge Univ.</a:t>
            </a:r>
          </a:p>
          <a:p>
            <a:pPr lvl="2"/>
            <a:r>
              <a:rPr lang="en-US" sz="2000" dirty="0" smtClean="0"/>
              <a:t>Bruce Strauss (Chair), DOE</a:t>
            </a:r>
          </a:p>
          <a:p>
            <a:pPr lvl="1"/>
            <a:r>
              <a:rPr lang="en-US" sz="2500" dirty="0" smtClean="0"/>
              <a:t>Observers:</a:t>
            </a:r>
          </a:p>
          <a:p>
            <a:pPr lvl="2"/>
            <a:r>
              <a:rPr lang="en-US" sz="2100" dirty="0" smtClean="0"/>
              <a:t>Mike </a:t>
            </a:r>
            <a:r>
              <a:rPr lang="en-US" sz="2100" dirty="0" err="1" smtClean="0"/>
              <a:t>Procario</a:t>
            </a:r>
            <a:r>
              <a:rPr lang="en-US" sz="2100" dirty="0" smtClean="0"/>
              <a:t>, DOE</a:t>
            </a:r>
          </a:p>
          <a:p>
            <a:pPr lvl="2"/>
            <a:r>
              <a:rPr lang="en-US" sz="2100" dirty="0" smtClean="0"/>
              <a:t>L.K. Len, DOE</a:t>
            </a:r>
          </a:p>
          <a:p>
            <a:pPr lvl="2"/>
            <a:r>
              <a:rPr lang="en-US" sz="2100" dirty="0" smtClean="0"/>
              <a:t>Charlotte Jamieson, STFC-UK</a:t>
            </a:r>
          </a:p>
          <a:p>
            <a:pPr lvl="2"/>
            <a:r>
              <a:rPr lang="en-US" sz="2100" dirty="0" smtClean="0"/>
              <a:t>Don </a:t>
            </a:r>
            <a:r>
              <a:rPr lang="en-US" sz="2100" dirty="0" err="1" smtClean="0"/>
              <a:t>Hartill</a:t>
            </a:r>
            <a:r>
              <a:rPr lang="en-US" sz="2100" dirty="0"/>
              <a:t> </a:t>
            </a:r>
            <a:r>
              <a:rPr lang="en-US" sz="2100" dirty="0" smtClean="0"/>
              <a:t>(HEPAP Accelerator R&amp;D Sub-Panel), Cornell</a:t>
            </a:r>
          </a:p>
          <a:p>
            <a:r>
              <a:rPr lang="en-US" sz="2600" dirty="0" smtClean="0"/>
              <a:t>MAP/MICE position</a:t>
            </a:r>
          </a:p>
          <a:p>
            <a:pPr lvl="1"/>
            <a:r>
              <a:rPr lang="en-US" sz="2200" dirty="0" smtClean="0"/>
              <a:t>A successful conclusion of the MICE effort </a:t>
            </a:r>
            <a:r>
              <a:rPr lang="en-US" sz="2200" i="1" dirty="0" smtClean="0">
                <a:solidFill>
                  <a:srgbClr val="FF0000"/>
                </a:solidFill>
              </a:rPr>
              <a:t>requires</a:t>
            </a:r>
            <a:r>
              <a:rPr lang="en-US" sz="2200" dirty="0" smtClean="0"/>
              <a:t> the demonstration of ionization energy loss combined with RF re-acceleration of the muons (the complete cooling process)</a:t>
            </a:r>
            <a:endParaRPr lang="en-US" sz="19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 descr="2014-07-31 14.24.1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01" t="20020" r="13721" b="18296"/>
          <a:stretch/>
        </p:blipFill>
        <p:spPr>
          <a:xfrm>
            <a:off x="5237259" y="1899335"/>
            <a:ext cx="3813636" cy="2513131"/>
          </a:xfrm>
          <a:prstGeom prst="rect">
            <a:avLst/>
          </a:prstGeom>
          <a:ln w="28575" cmpd="sng">
            <a:solidFill>
              <a:srgbClr val="BC0202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Steps IV &amp; V</a:t>
            </a:r>
            <a:endParaRPr lang="en-US" dirty="0"/>
          </a:p>
        </p:txBody>
      </p:sp>
      <p:sp>
        <p:nvSpPr>
          <p:cNvPr id="181" name="Content Placeholder 18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 endorsed by MICE </a:t>
            </a:r>
            <a:br>
              <a:rPr lang="en-US" dirty="0" smtClean="0"/>
            </a:br>
            <a:r>
              <a:rPr lang="en-US" dirty="0" smtClean="0"/>
              <a:t>Project Board in April 2014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5091" y="2084005"/>
            <a:ext cx="6999235" cy="2292645"/>
            <a:chOff x="152400" y="160868"/>
            <a:chExt cx="6999235" cy="2292645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228600"/>
              <a:ext cx="4437071" cy="1824804"/>
              <a:chOff x="66970" y="1088416"/>
              <a:chExt cx="4437071" cy="182480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6970" y="1395059"/>
                <a:ext cx="1752948" cy="1518161"/>
                <a:chOff x="66851" y="4375326"/>
                <a:chExt cx="1752948" cy="1518161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66851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846786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51544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56" name="Straight Arrow Connector 55"/>
                <p:cNvCxnSpPr>
                  <a:stCxn id="55" idx="0"/>
                  <a:endCxn id="71" idx="2"/>
                </p:cNvCxnSpPr>
                <p:nvPr/>
              </p:nvCxnSpPr>
              <p:spPr>
                <a:xfrm flipH="1" flipV="1">
                  <a:off x="331392" y="5045124"/>
                  <a:ext cx="372112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>
                  <a:stCxn id="55" idx="0"/>
                  <a:endCxn id="72" idx="2"/>
                </p:cNvCxnSpPr>
                <p:nvPr/>
              </p:nvCxnSpPr>
              <p:spPr>
                <a:xfrm flipH="1" flipV="1">
                  <a:off x="517574" y="5045124"/>
                  <a:ext cx="185930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>
                  <a:stCxn id="55" idx="0"/>
                  <a:endCxn id="73" idx="2"/>
                </p:cNvCxnSpPr>
                <p:nvPr/>
              </p:nvCxnSpPr>
              <p:spPr>
                <a:xfrm flipV="1">
                  <a:off x="703504" y="5045124"/>
                  <a:ext cx="7745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>
                  <a:stCxn id="55" idx="0"/>
                  <a:endCxn id="74" idx="2"/>
                </p:cNvCxnSpPr>
                <p:nvPr/>
              </p:nvCxnSpPr>
              <p:spPr>
                <a:xfrm flipV="1">
                  <a:off x="703504" y="5045124"/>
                  <a:ext cx="193927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>
                  <a:stCxn id="55" idx="0"/>
                  <a:endCxn id="75" idx="2"/>
                </p:cNvCxnSpPr>
                <p:nvPr/>
              </p:nvCxnSpPr>
              <p:spPr>
                <a:xfrm flipV="1">
                  <a:off x="703504" y="5045124"/>
                  <a:ext cx="386459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1862134" y="1379670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1916251" y="1088416"/>
                <a:ext cx="736510" cy="1824804"/>
                <a:chOff x="1916251" y="4084072"/>
                <a:chExt cx="736510" cy="1824804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1916251" y="4420531"/>
                  <a:ext cx="736510" cy="841371"/>
                  <a:chOff x="3362324" y="3181352"/>
                  <a:chExt cx="736510" cy="841371"/>
                </a:xfrm>
              </p:grpSpPr>
              <p:cxnSp>
                <p:nvCxnSpPr>
                  <p:cNvPr id="45" name="Straight Connector 44"/>
                  <p:cNvCxnSpPr>
                    <a:stCxn id="48" idx="2"/>
                    <a:endCxn id="47" idx="0"/>
                  </p:cNvCxnSpPr>
                  <p:nvPr/>
                </p:nvCxnSpPr>
                <p:spPr>
                  <a:xfrm>
                    <a:off x="3566415" y="3260724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>
                    <a:stCxn id="48" idx="0"/>
                    <a:endCxn id="47" idx="2"/>
                  </p:cNvCxnSpPr>
                  <p:nvPr/>
                </p:nvCxnSpPr>
                <p:spPr>
                  <a:xfrm>
                    <a:off x="3591723" y="3941955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Arc 46"/>
                  <p:cNvSpPr/>
                  <p:nvPr/>
                </p:nvSpPr>
                <p:spPr>
                  <a:xfrm>
                    <a:off x="3676650" y="3260724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rot="10800000">
                    <a:off x="3381375" y="3259945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3362324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3888485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3888485" y="3862581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3362324" y="3863975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Oval 37"/>
                <p:cNvSpPr>
                  <a:spLocks/>
                </p:cNvSpPr>
                <p:nvPr/>
              </p:nvSpPr>
              <p:spPr>
                <a:xfrm>
                  <a:off x="2069871" y="4624500"/>
                  <a:ext cx="420624" cy="420624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074789" y="5724210"/>
                  <a:ext cx="41026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AFC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116050" y="5440975"/>
                  <a:ext cx="307626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FC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41" name="Straight Arrow Connector 40"/>
                <p:cNvCxnSpPr>
                  <a:stCxn id="40" idx="0"/>
                  <a:endCxn id="51" idx="2"/>
                </p:cNvCxnSpPr>
                <p:nvPr/>
              </p:nvCxnSpPr>
              <p:spPr>
                <a:xfrm flipV="1">
                  <a:off x="2269863" y="5260508"/>
                  <a:ext cx="277724" cy="18046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stCxn id="40" idx="0"/>
                  <a:endCxn id="52" idx="2"/>
                </p:cNvCxnSpPr>
                <p:nvPr/>
              </p:nvCxnSpPr>
              <p:spPr>
                <a:xfrm flipH="1" flipV="1">
                  <a:off x="2021426" y="5261902"/>
                  <a:ext cx="248437" cy="179073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1917762" y="4084072"/>
                  <a:ext cx="72691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Absorber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44" name="Straight Arrow Connector 43"/>
                <p:cNvCxnSpPr>
                  <a:stCxn id="43" idx="2"/>
                  <a:endCxn id="38" idx="0"/>
                </p:cNvCxnSpPr>
                <p:nvPr/>
              </p:nvCxnSpPr>
              <p:spPr>
                <a:xfrm flipH="1">
                  <a:off x="2280183" y="4268738"/>
                  <a:ext cx="1035" cy="355762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2699097" y="1379670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2751093" y="1379670"/>
                <a:ext cx="1752948" cy="1518161"/>
                <a:chOff x="4833419" y="4375326"/>
                <a:chExt cx="1752948" cy="1518161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rot="10800000">
                  <a:off x="4833419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5315519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592506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17" name="Straight Arrow Connector 16"/>
                <p:cNvCxnSpPr>
                  <a:stCxn id="16" idx="0"/>
                  <a:endCxn id="36" idx="0"/>
                </p:cNvCxnSpPr>
                <p:nvPr/>
              </p:nvCxnSpPr>
              <p:spPr>
                <a:xfrm flipH="1" flipV="1">
                  <a:off x="5563255" y="5053252"/>
                  <a:ext cx="381211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stCxn id="16" idx="0"/>
                  <a:endCxn id="35" idx="0"/>
                </p:cNvCxnSpPr>
                <p:nvPr/>
              </p:nvCxnSpPr>
              <p:spPr>
                <a:xfrm flipH="1" flipV="1">
                  <a:off x="5755787" y="5053252"/>
                  <a:ext cx="188679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>
                  <a:stCxn id="16" idx="0"/>
                  <a:endCxn id="34" idx="0"/>
                </p:cNvCxnSpPr>
                <p:nvPr/>
              </p:nvCxnSpPr>
              <p:spPr>
                <a:xfrm flipH="1" flipV="1">
                  <a:off x="5941969" y="5053252"/>
                  <a:ext cx="2497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stCxn id="16" idx="0"/>
                  <a:endCxn id="33" idx="0"/>
                </p:cNvCxnSpPr>
                <p:nvPr/>
              </p:nvCxnSpPr>
              <p:spPr>
                <a:xfrm flipV="1">
                  <a:off x="5944466" y="5053252"/>
                  <a:ext cx="191178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stCxn id="16" idx="0"/>
                  <a:endCxn id="32" idx="0"/>
                </p:cNvCxnSpPr>
                <p:nvPr/>
              </p:nvCxnSpPr>
              <p:spPr>
                <a:xfrm flipV="1">
                  <a:off x="5944466" y="5053252"/>
                  <a:ext cx="377360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Rectangle 7"/>
            <p:cNvSpPr/>
            <p:nvPr/>
          </p:nvSpPr>
          <p:spPr>
            <a:xfrm>
              <a:off x="152400" y="160868"/>
              <a:ext cx="4590105" cy="195580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59170" y="1622516"/>
              <a:ext cx="1892465" cy="8309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MICE Step IV</a:t>
              </a:r>
              <a:b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Configuration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55091" y="4453513"/>
            <a:ext cx="8891700" cy="1955800"/>
            <a:chOff x="155091" y="2471416"/>
            <a:chExt cx="8891700" cy="1955800"/>
          </a:xfrm>
        </p:grpSpPr>
        <p:grpSp>
          <p:nvGrpSpPr>
            <p:cNvPr id="77" name="Group 76"/>
            <p:cNvGrpSpPr/>
            <p:nvPr/>
          </p:nvGrpSpPr>
          <p:grpSpPr>
            <a:xfrm>
              <a:off x="228600" y="2514600"/>
              <a:ext cx="8818191" cy="1844879"/>
              <a:chOff x="228600" y="2514600"/>
              <a:chExt cx="8818191" cy="1844879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28600" y="2514600"/>
                <a:ext cx="6519516" cy="1844879"/>
                <a:chOff x="91440" y="2514600"/>
                <a:chExt cx="6519516" cy="1844879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886723" y="2825929"/>
                  <a:ext cx="0" cy="153355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732815" y="2514600"/>
                  <a:ext cx="0" cy="18448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3963710" y="2514600"/>
                  <a:ext cx="0" cy="18448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806012" y="2825929"/>
                  <a:ext cx="0" cy="153355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5" name="Group 84"/>
                <p:cNvGrpSpPr/>
                <p:nvPr/>
              </p:nvGrpSpPr>
              <p:grpSpPr>
                <a:xfrm>
                  <a:off x="4858008" y="2825929"/>
                  <a:ext cx="1752948" cy="1518161"/>
                  <a:chOff x="4833419" y="4375326"/>
                  <a:chExt cx="1752948" cy="1518161"/>
                </a:xfrm>
              </p:grpSpPr>
              <p:grpSp>
                <p:nvGrpSpPr>
                  <p:cNvPr id="156" name="Group 155"/>
                  <p:cNvGrpSpPr/>
                  <p:nvPr/>
                </p:nvGrpSpPr>
                <p:grpSpPr>
                  <a:xfrm rot="10800000">
                    <a:off x="4833419" y="4375326"/>
                    <a:ext cx="1752948" cy="927100"/>
                    <a:chOff x="835025" y="3152775"/>
                    <a:chExt cx="1752948" cy="927100"/>
                  </a:xfrm>
                </p:grpSpPr>
                <p:sp>
                  <p:nvSpPr>
                    <p:cNvPr id="164" name="Rectangle 163"/>
                    <p:cNvSpPr/>
                    <p:nvPr/>
                  </p:nvSpPr>
                  <p:spPr>
                    <a:xfrm>
                      <a:off x="835025" y="315277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835025" y="387032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/>
                    <p:cNvSpPr/>
                    <p:nvPr/>
                  </p:nvSpPr>
                  <p:spPr>
                    <a:xfrm>
                      <a:off x="1974850" y="315277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Rectangle 166"/>
                    <p:cNvSpPr/>
                    <p:nvPr/>
                  </p:nvSpPr>
                  <p:spPr>
                    <a:xfrm>
                      <a:off x="1974850" y="387032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Rectangle 167"/>
                    <p:cNvSpPr/>
                    <p:nvPr/>
                  </p:nvSpPr>
                  <p:spPr>
                    <a:xfrm>
                      <a:off x="1000124" y="3200400"/>
                      <a:ext cx="930275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" name="Rectangle 168"/>
                    <p:cNvSpPr/>
                    <p:nvPr/>
                  </p:nvSpPr>
                  <p:spPr>
                    <a:xfrm>
                      <a:off x="1000124" y="3870325"/>
                      <a:ext cx="930275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>
                    <a:xfrm>
                      <a:off x="2144713" y="3200400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" name="Rectangle 170"/>
                    <p:cNvSpPr/>
                    <p:nvPr/>
                  </p:nvSpPr>
                  <p:spPr>
                    <a:xfrm>
                      <a:off x="2144712" y="3870325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>
                    <a:xfrm>
                      <a:off x="2386805" y="3200400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>
                    <a:xfrm>
                      <a:off x="2386805" y="3870325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 173"/>
                    <p:cNvSpPr/>
                    <p:nvPr/>
                  </p:nvSpPr>
                  <p:spPr>
                    <a:xfrm>
                      <a:off x="1085850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/>
                    <p:cNvSpPr/>
                    <p:nvPr/>
                  </p:nvSpPr>
                  <p:spPr>
                    <a:xfrm>
                      <a:off x="1272032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" name="Rectangle 175"/>
                    <p:cNvSpPr/>
                    <p:nvPr/>
                  </p:nvSpPr>
                  <p:spPr>
                    <a:xfrm>
                      <a:off x="1465707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/>
                    <p:cNvSpPr/>
                    <p:nvPr/>
                  </p:nvSpPr>
                  <p:spPr>
                    <a:xfrm>
                      <a:off x="1651889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 177"/>
                    <p:cNvSpPr/>
                    <p:nvPr/>
                  </p:nvSpPr>
                  <p:spPr>
                    <a:xfrm>
                      <a:off x="1844421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5315519" y="5708821"/>
                    <a:ext cx="393362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SS2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5592506" y="5437199"/>
                    <a:ext cx="703919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Tracker2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cxnSp>
                <p:nvCxnSpPr>
                  <p:cNvPr id="159" name="Straight Arrow Connector 158"/>
                  <p:cNvCxnSpPr>
                    <a:stCxn id="158" idx="0"/>
                    <a:endCxn id="178" idx="0"/>
                  </p:cNvCxnSpPr>
                  <p:nvPr/>
                </p:nvCxnSpPr>
                <p:spPr>
                  <a:xfrm flipH="1" flipV="1">
                    <a:off x="5563255" y="5053252"/>
                    <a:ext cx="381211" cy="383947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Arrow Connector 159"/>
                  <p:cNvCxnSpPr>
                    <a:stCxn id="158" idx="0"/>
                    <a:endCxn id="177" idx="0"/>
                  </p:cNvCxnSpPr>
                  <p:nvPr/>
                </p:nvCxnSpPr>
                <p:spPr>
                  <a:xfrm flipH="1" flipV="1">
                    <a:off x="5755787" y="5053252"/>
                    <a:ext cx="188679" cy="383947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Arrow Connector 160"/>
                  <p:cNvCxnSpPr>
                    <a:stCxn id="158" idx="0"/>
                    <a:endCxn id="176" idx="0"/>
                  </p:cNvCxnSpPr>
                  <p:nvPr/>
                </p:nvCxnSpPr>
                <p:spPr>
                  <a:xfrm flipH="1" flipV="1">
                    <a:off x="5941969" y="5053252"/>
                    <a:ext cx="2497" cy="383947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8" idx="0"/>
                    <a:endCxn id="175" idx="0"/>
                  </p:cNvCxnSpPr>
                  <p:nvPr/>
                </p:nvCxnSpPr>
                <p:spPr>
                  <a:xfrm flipV="1">
                    <a:off x="5944466" y="5053252"/>
                    <a:ext cx="191178" cy="383947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8" idx="0"/>
                    <a:endCxn id="174" idx="0"/>
                  </p:cNvCxnSpPr>
                  <p:nvPr/>
                </p:nvCxnSpPr>
                <p:spPr>
                  <a:xfrm flipV="1">
                    <a:off x="5944466" y="5053252"/>
                    <a:ext cx="377360" cy="383947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91440" y="2825929"/>
                  <a:ext cx="1752948" cy="1518161"/>
                  <a:chOff x="66851" y="4375326"/>
                  <a:chExt cx="1752948" cy="1518161"/>
                </a:xfrm>
              </p:grpSpPr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66851" y="4375326"/>
                    <a:ext cx="1752948" cy="927100"/>
                    <a:chOff x="835025" y="3152775"/>
                    <a:chExt cx="1752948" cy="927100"/>
                  </a:xfrm>
                </p:grpSpPr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835025" y="315277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Rectangle 141"/>
                    <p:cNvSpPr/>
                    <p:nvPr/>
                  </p:nvSpPr>
                  <p:spPr>
                    <a:xfrm>
                      <a:off x="835025" y="387032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/>
                    <p:cNvSpPr/>
                    <p:nvPr/>
                  </p:nvSpPr>
                  <p:spPr>
                    <a:xfrm>
                      <a:off x="1974850" y="315277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Rectangle 143"/>
                    <p:cNvSpPr/>
                    <p:nvPr/>
                  </p:nvSpPr>
                  <p:spPr>
                    <a:xfrm>
                      <a:off x="1974850" y="387032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Rectangle 144"/>
                    <p:cNvSpPr/>
                    <p:nvPr/>
                  </p:nvSpPr>
                  <p:spPr>
                    <a:xfrm>
                      <a:off x="1000124" y="3200400"/>
                      <a:ext cx="930275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Rectangle 145"/>
                    <p:cNvSpPr/>
                    <p:nvPr/>
                  </p:nvSpPr>
                  <p:spPr>
                    <a:xfrm>
                      <a:off x="1000124" y="3870325"/>
                      <a:ext cx="930275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/>
                    <p:cNvSpPr/>
                    <p:nvPr/>
                  </p:nvSpPr>
                  <p:spPr>
                    <a:xfrm>
                      <a:off x="2144713" y="3200400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" name="Rectangle 147"/>
                    <p:cNvSpPr/>
                    <p:nvPr/>
                  </p:nvSpPr>
                  <p:spPr>
                    <a:xfrm>
                      <a:off x="2144712" y="3870325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/>
                    <p:cNvSpPr/>
                    <p:nvPr/>
                  </p:nvSpPr>
                  <p:spPr>
                    <a:xfrm>
                      <a:off x="2386805" y="3200400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" name="Rectangle 149"/>
                    <p:cNvSpPr/>
                    <p:nvPr/>
                  </p:nvSpPr>
                  <p:spPr>
                    <a:xfrm>
                      <a:off x="2386805" y="3870325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 150"/>
                    <p:cNvSpPr/>
                    <p:nvPr/>
                  </p:nvSpPr>
                  <p:spPr>
                    <a:xfrm>
                      <a:off x="1085850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>
                    <a:xfrm>
                      <a:off x="1272032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1465707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1651889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 154"/>
                    <p:cNvSpPr/>
                    <p:nvPr/>
                  </p:nvSpPr>
                  <p:spPr>
                    <a:xfrm>
                      <a:off x="1844421" y="3410416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846786" y="5708821"/>
                    <a:ext cx="393362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SS1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351544" y="5437199"/>
                    <a:ext cx="703919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Tracker1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cxnSp>
                <p:nvCxnSpPr>
                  <p:cNvPr id="136" name="Straight Arrow Connector 135"/>
                  <p:cNvCxnSpPr>
                    <a:stCxn id="135" idx="0"/>
                    <a:endCxn id="151" idx="2"/>
                  </p:cNvCxnSpPr>
                  <p:nvPr/>
                </p:nvCxnSpPr>
                <p:spPr>
                  <a:xfrm flipH="1" flipV="1">
                    <a:off x="331392" y="5045124"/>
                    <a:ext cx="372112" cy="392075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Arrow Connector 136"/>
                  <p:cNvCxnSpPr>
                    <a:stCxn id="135" idx="0"/>
                    <a:endCxn id="152" idx="2"/>
                  </p:cNvCxnSpPr>
                  <p:nvPr/>
                </p:nvCxnSpPr>
                <p:spPr>
                  <a:xfrm flipH="1" flipV="1">
                    <a:off x="517574" y="5045124"/>
                    <a:ext cx="185930" cy="392075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Arrow Connector 137"/>
                  <p:cNvCxnSpPr>
                    <a:stCxn id="135" idx="0"/>
                    <a:endCxn id="153" idx="2"/>
                  </p:cNvCxnSpPr>
                  <p:nvPr/>
                </p:nvCxnSpPr>
                <p:spPr>
                  <a:xfrm flipV="1">
                    <a:off x="703504" y="5045124"/>
                    <a:ext cx="7745" cy="392075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Arrow Connector 138"/>
                  <p:cNvCxnSpPr>
                    <a:stCxn id="135" idx="0"/>
                    <a:endCxn id="154" idx="2"/>
                  </p:cNvCxnSpPr>
                  <p:nvPr/>
                </p:nvCxnSpPr>
                <p:spPr>
                  <a:xfrm flipV="1">
                    <a:off x="703504" y="5045124"/>
                    <a:ext cx="193927" cy="392075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Arrow Connector 139"/>
                  <p:cNvCxnSpPr>
                    <a:stCxn id="135" idx="0"/>
                    <a:endCxn id="155" idx="2"/>
                  </p:cNvCxnSpPr>
                  <p:nvPr/>
                </p:nvCxnSpPr>
                <p:spPr>
                  <a:xfrm flipV="1">
                    <a:off x="703504" y="5053591"/>
                    <a:ext cx="386459" cy="383608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1900016" y="2534675"/>
                  <a:ext cx="812497" cy="1824804"/>
                  <a:chOff x="1875427" y="4084072"/>
                  <a:chExt cx="812497" cy="1824804"/>
                </a:xfrm>
              </p:grpSpPr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1916251" y="4420531"/>
                    <a:ext cx="736510" cy="841371"/>
                    <a:chOff x="3362324" y="3181352"/>
                    <a:chExt cx="736510" cy="841371"/>
                  </a:xfrm>
                </p:grpSpPr>
                <p:cxnSp>
                  <p:nvCxnSpPr>
                    <p:cNvPr id="125" name="Straight Connector 124"/>
                    <p:cNvCxnSpPr>
                      <a:stCxn id="128" idx="2"/>
                      <a:endCxn id="127" idx="0"/>
                    </p:cNvCxnSpPr>
                    <p:nvPr/>
                  </p:nvCxnSpPr>
                  <p:spPr>
                    <a:xfrm>
                      <a:off x="3566415" y="3260724"/>
                      <a:ext cx="296762" cy="6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>
                      <a:stCxn id="128" idx="0"/>
                      <a:endCxn id="127" idx="2"/>
                    </p:cNvCxnSpPr>
                    <p:nvPr/>
                  </p:nvCxnSpPr>
                  <p:spPr>
                    <a:xfrm>
                      <a:off x="3591723" y="3941955"/>
                      <a:ext cx="296762" cy="6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7" name="Arc 126"/>
                    <p:cNvSpPr/>
                    <p:nvPr/>
                  </p:nvSpPr>
                  <p:spPr>
                    <a:xfrm>
                      <a:off x="3676650" y="3260724"/>
                      <a:ext cx="396875" cy="682625"/>
                    </a:xfrm>
                    <a:prstGeom prst="arc">
                      <a:avLst>
                        <a:gd name="adj1" fmla="val 16079868"/>
                        <a:gd name="adj2" fmla="val 5264819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Arc 127"/>
                    <p:cNvSpPr/>
                    <p:nvPr/>
                  </p:nvSpPr>
                  <p:spPr>
                    <a:xfrm rot="10800000">
                      <a:off x="3381375" y="3259945"/>
                      <a:ext cx="396875" cy="682625"/>
                    </a:xfrm>
                    <a:prstGeom prst="arc">
                      <a:avLst>
                        <a:gd name="adj1" fmla="val 16079868"/>
                        <a:gd name="adj2" fmla="val 5264819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Rectangle 128"/>
                    <p:cNvSpPr/>
                    <p:nvPr/>
                  </p:nvSpPr>
                  <p:spPr>
                    <a:xfrm>
                      <a:off x="3362324" y="3181352"/>
                      <a:ext cx="210349" cy="158748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>
                    <a:xfrm>
                      <a:off x="3888485" y="3181352"/>
                      <a:ext cx="210349" cy="158748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Rectangle 130"/>
                    <p:cNvSpPr/>
                    <p:nvPr/>
                  </p:nvSpPr>
                  <p:spPr>
                    <a:xfrm>
                      <a:off x="3888485" y="3862581"/>
                      <a:ext cx="210349" cy="158748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/>
                    <p:cNvSpPr/>
                    <p:nvPr/>
                  </p:nvSpPr>
                  <p:spPr>
                    <a:xfrm>
                      <a:off x="3362324" y="3863975"/>
                      <a:ext cx="210349" cy="158748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8" name="Oval 117"/>
                  <p:cNvSpPr>
                    <a:spLocks/>
                  </p:cNvSpPr>
                  <p:nvPr/>
                </p:nvSpPr>
                <p:spPr>
                  <a:xfrm>
                    <a:off x="2069871" y="4624500"/>
                    <a:ext cx="420624" cy="420624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2032454" y="5724210"/>
                    <a:ext cx="495854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AFC1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2085644" y="5440975"/>
                    <a:ext cx="393212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FC1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cxnSp>
                <p:nvCxnSpPr>
                  <p:cNvPr id="121" name="Straight Arrow Connector 120"/>
                  <p:cNvCxnSpPr>
                    <a:stCxn id="120" idx="0"/>
                    <a:endCxn id="131" idx="2"/>
                  </p:cNvCxnSpPr>
                  <p:nvPr/>
                </p:nvCxnSpPr>
                <p:spPr>
                  <a:xfrm flipV="1">
                    <a:off x="2282250" y="5260508"/>
                    <a:ext cx="265337" cy="180467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Arrow Connector 121"/>
                  <p:cNvCxnSpPr>
                    <a:stCxn id="120" idx="0"/>
                    <a:endCxn id="132" idx="2"/>
                  </p:cNvCxnSpPr>
                  <p:nvPr/>
                </p:nvCxnSpPr>
                <p:spPr>
                  <a:xfrm flipH="1" flipV="1">
                    <a:off x="2021426" y="5261902"/>
                    <a:ext cx="260824" cy="179073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1875427" y="4084072"/>
                    <a:ext cx="812497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Absorber1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cxnSp>
                <p:nvCxnSpPr>
                  <p:cNvPr id="124" name="Straight Arrow Connector 123"/>
                  <p:cNvCxnSpPr>
                    <a:stCxn id="123" idx="2"/>
                    <a:endCxn id="118" idx="0"/>
                  </p:cNvCxnSpPr>
                  <p:nvPr/>
                </p:nvCxnSpPr>
                <p:spPr>
                  <a:xfrm flipH="1">
                    <a:off x="2280183" y="4268738"/>
                    <a:ext cx="1493" cy="355762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2775682" y="2514602"/>
                  <a:ext cx="1154160" cy="1829488"/>
                  <a:chOff x="2751093" y="4063999"/>
                  <a:chExt cx="1154160" cy="1829488"/>
                </a:xfrm>
              </p:grpSpPr>
              <p:grpSp>
                <p:nvGrpSpPr>
                  <p:cNvPr id="107" name="Group 106"/>
                  <p:cNvGrpSpPr/>
                  <p:nvPr/>
                </p:nvGrpSpPr>
                <p:grpSpPr>
                  <a:xfrm>
                    <a:off x="2751093" y="4375326"/>
                    <a:ext cx="1154160" cy="927100"/>
                    <a:chOff x="2793428" y="4375326"/>
                    <a:chExt cx="1154160" cy="927100"/>
                  </a:xfrm>
                </p:grpSpPr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2793428" y="4375326"/>
                      <a:ext cx="291586" cy="927100"/>
                    </a:xfrm>
                    <a:prstGeom prst="ellips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3081297" y="4375326"/>
                      <a:ext cx="291586" cy="927100"/>
                    </a:xfrm>
                    <a:prstGeom prst="ellips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3364416" y="4375326"/>
                      <a:ext cx="291586" cy="927100"/>
                    </a:xfrm>
                    <a:prstGeom prst="ellips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>
                      <a:off x="3656002" y="4375326"/>
                      <a:ext cx="291586" cy="927100"/>
                    </a:xfrm>
                    <a:prstGeom prst="ellips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3207781" y="4063999"/>
                    <a:ext cx="228600" cy="228600"/>
                  </a:xfrm>
                  <a:prstGeom prst="rect">
                    <a:avLst/>
                  </a:prstGeom>
                  <a:solidFill>
                    <a:srgbClr val="E6570D"/>
                  </a:solidFill>
                  <a:ln>
                    <a:solidFill>
                      <a:srgbClr val="E657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3216248" y="5393265"/>
                    <a:ext cx="228600" cy="228600"/>
                  </a:xfrm>
                  <a:prstGeom prst="rect">
                    <a:avLst/>
                  </a:prstGeom>
                  <a:solidFill>
                    <a:srgbClr val="E6570D"/>
                  </a:solidFill>
                  <a:ln>
                    <a:solidFill>
                      <a:srgbClr val="E657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3065601" y="5708821"/>
                    <a:ext cx="529893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RFCC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759560" y="4084073"/>
                    <a:ext cx="350457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/>
                      <a:t>CCM  </a:t>
                    </a:r>
                    <a:endParaRPr lang="en-US" sz="1200" dirty="0"/>
                  </a:p>
                </p:txBody>
              </p:sp>
              <p:cxnSp>
                <p:nvCxnSpPr>
                  <p:cNvPr id="112" name="Straight Arrow Connector 111"/>
                  <p:cNvCxnSpPr>
                    <a:stCxn id="111" idx="3"/>
                    <a:endCxn id="108" idx="1"/>
                  </p:cNvCxnSpPr>
                  <p:nvPr/>
                </p:nvCxnSpPr>
                <p:spPr>
                  <a:xfrm>
                    <a:off x="3110017" y="4176406"/>
                    <a:ext cx="97764" cy="1893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3985048" y="2534676"/>
                  <a:ext cx="812497" cy="1809414"/>
                  <a:chOff x="3985048" y="2534676"/>
                  <a:chExt cx="812497" cy="1809414"/>
                </a:xfrm>
              </p:grpSpPr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3985048" y="2534676"/>
                    <a:ext cx="812497" cy="1809414"/>
                    <a:chOff x="3960459" y="4084073"/>
                    <a:chExt cx="812497" cy="1809414"/>
                  </a:xfrm>
                </p:grpSpPr>
                <p:grpSp>
                  <p:nvGrpSpPr>
                    <p:cNvPr id="94" name="Group 93"/>
                    <p:cNvGrpSpPr/>
                    <p:nvPr/>
                  </p:nvGrpSpPr>
                  <p:grpSpPr>
                    <a:xfrm rot="10800000">
                      <a:off x="4000457" y="4415850"/>
                      <a:ext cx="736510" cy="841371"/>
                      <a:chOff x="3362324" y="3181352"/>
                      <a:chExt cx="736510" cy="841371"/>
                    </a:xfrm>
                  </p:grpSpPr>
                  <p:cxnSp>
                    <p:nvCxnSpPr>
                      <p:cNvPr id="99" name="Straight Connector 98"/>
                      <p:cNvCxnSpPr>
                        <a:stCxn id="102" idx="2"/>
                        <a:endCxn id="101" idx="0"/>
                      </p:cNvCxnSpPr>
                      <p:nvPr/>
                    </p:nvCxnSpPr>
                    <p:spPr>
                      <a:xfrm>
                        <a:off x="3566415" y="3260724"/>
                        <a:ext cx="296762" cy="6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Straight Connector 99"/>
                      <p:cNvCxnSpPr>
                        <a:stCxn id="102" idx="0"/>
                        <a:endCxn id="101" idx="2"/>
                      </p:cNvCxnSpPr>
                      <p:nvPr/>
                    </p:nvCxnSpPr>
                    <p:spPr>
                      <a:xfrm>
                        <a:off x="3591723" y="3941955"/>
                        <a:ext cx="296762" cy="6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1" name="Arc 100"/>
                      <p:cNvSpPr/>
                      <p:nvPr/>
                    </p:nvSpPr>
                    <p:spPr>
                      <a:xfrm>
                        <a:off x="3676650" y="3260724"/>
                        <a:ext cx="396875" cy="682625"/>
                      </a:xfrm>
                      <a:prstGeom prst="arc">
                        <a:avLst>
                          <a:gd name="adj1" fmla="val 16079868"/>
                          <a:gd name="adj2" fmla="val 5264819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" name="Arc 101"/>
                      <p:cNvSpPr/>
                      <p:nvPr/>
                    </p:nvSpPr>
                    <p:spPr>
                      <a:xfrm rot="10800000">
                        <a:off x="3381375" y="3259945"/>
                        <a:ext cx="396875" cy="682625"/>
                      </a:xfrm>
                      <a:prstGeom prst="arc">
                        <a:avLst>
                          <a:gd name="adj1" fmla="val 16079868"/>
                          <a:gd name="adj2" fmla="val 5264819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" name="Rectangle 102"/>
                      <p:cNvSpPr/>
                      <p:nvPr/>
                    </p:nvSpPr>
                    <p:spPr>
                      <a:xfrm>
                        <a:off x="3362324" y="3181352"/>
                        <a:ext cx="210349" cy="15874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" name="Rectangle 103"/>
                      <p:cNvSpPr/>
                      <p:nvPr/>
                    </p:nvSpPr>
                    <p:spPr>
                      <a:xfrm>
                        <a:off x="3888485" y="3181352"/>
                        <a:ext cx="210349" cy="15874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" name="Rectangle 104"/>
                      <p:cNvSpPr/>
                      <p:nvPr/>
                    </p:nvSpPr>
                    <p:spPr>
                      <a:xfrm>
                        <a:off x="3888485" y="3862581"/>
                        <a:ext cx="210349" cy="15874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3362324" y="3863975"/>
                        <a:ext cx="210349" cy="15874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5" name="Oval 94"/>
                    <p:cNvSpPr>
                      <a:spLocks/>
                    </p:cNvSpPr>
                    <p:nvPr/>
                  </p:nvSpPr>
                  <p:spPr>
                    <a:xfrm>
                      <a:off x="4160173" y="4624500"/>
                      <a:ext cx="420624" cy="420624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4122558" y="5708821"/>
                      <a:ext cx="495854" cy="18466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none" lIns="0" tIns="0" rIns="0" bIns="0" rtlCol="0" anchor="ctr" anchorCtr="1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en-US" sz="1200" dirty="0" smtClean="0"/>
                        <a:t>AFC2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en-US" sz="1200" dirty="0" smtClean="0"/>
                        <a:t>  </a:t>
                      </a:r>
                      <a:endParaRPr lang="en-US" sz="1200" dirty="0"/>
                    </a:p>
                  </p:txBody>
                </p:sp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3960459" y="4084073"/>
                      <a:ext cx="812497" cy="18466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none" lIns="0" tIns="0" rIns="0" bIns="0" rtlCol="0" anchor="ctr" anchorCtr="1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en-US" sz="1200" dirty="0" smtClean="0"/>
                        <a:t>Absorber2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en-US" sz="1200" dirty="0" smtClean="0"/>
                        <a:t>  </a:t>
                      </a:r>
                      <a:endParaRPr lang="en-US" sz="1200" dirty="0"/>
                    </a:p>
                  </p:txBody>
                </p:sp>
                <p:cxnSp>
                  <p:nvCxnSpPr>
                    <p:cNvPr id="98" name="Straight Arrow Connector 97"/>
                    <p:cNvCxnSpPr>
                      <a:stCxn id="97" idx="2"/>
                      <a:endCxn id="95" idx="0"/>
                    </p:cNvCxnSpPr>
                    <p:nvPr/>
                  </p:nvCxnSpPr>
                  <p:spPr>
                    <a:xfrm>
                      <a:off x="4366708" y="4268739"/>
                      <a:ext cx="3777" cy="355761"/>
                    </a:xfrm>
                    <a:prstGeom prst="straightConnector1">
                      <a:avLst/>
                    </a:prstGeom>
                    <a:ln w="9525">
                      <a:solidFill>
                        <a:schemeClr val="tx1"/>
                      </a:solidFill>
                      <a:tailEnd type="triangle" w="sm" len="sm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4223554" y="3891578"/>
                    <a:ext cx="324984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FC2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cxnSp>
                <p:nvCxnSpPr>
                  <p:cNvPr id="92" name="Straight Arrow Connector 91"/>
                  <p:cNvCxnSpPr>
                    <a:stCxn id="91" idx="0"/>
                    <a:endCxn id="103" idx="0"/>
                  </p:cNvCxnSpPr>
                  <p:nvPr/>
                </p:nvCxnSpPr>
                <p:spPr>
                  <a:xfrm flipV="1">
                    <a:off x="4386046" y="3707824"/>
                    <a:ext cx="270335" cy="183754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>
                    <a:stCxn id="91" idx="0"/>
                    <a:endCxn id="104" idx="0"/>
                  </p:cNvCxnSpPr>
                  <p:nvPr/>
                </p:nvCxnSpPr>
                <p:spPr>
                  <a:xfrm flipH="1" flipV="1">
                    <a:off x="4130220" y="3707824"/>
                    <a:ext cx="255826" cy="183754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0" name="TextBox 79"/>
              <p:cNvSpPr txBox="1"/>
              <p:nvPr/>
            </p:nvSpPr>
            <p:spPr>
              <a:xfrm>
                <a:off x="7154326" y="2867847"/>
                <a:ext cx="189246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MICE Step V</a:t>
                </a:r>
                <a:b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Configuration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155091" y="2471416"/>
              <a:ext cx="6650174" cy="195580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Down Arrow 179"/>
          <p:cNvSpPr/>
          <p:nvPr/>
        </p:nvSpPr>
        <p:spPr>
          <a:xfrm>
            <a:off x="2284663" y="4039805"/>
            <a:ext cx="364716" cy="413708"/>
          </a:xfrm>
          <a:prstGeom prst="downArrow">
            <a:avLst/>
          </a:prstGeom>
          <a:gradFill>
            <a:gsLst>
              <a:gs pos="0">
                <a:srgbClr val="BC0202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BC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Date Placeholder 18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2014</a:t>
            </a:r>
            <a:endParaRPr lang="en-US"/>
          </a:p>
        </p:txBody>
      </p:sp>
      <p:sp>
        <p:nvSpPr>
          <p:cNvPr id="183" name="Footer Placeholder 1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Muon Accelerator Program (MAP) &amp; Muon Ionizaton Cooling Experiment (MICE)</a:t>
            </a:r>
            <a:endParaRPr lang="en-US"/>
          </a:p>
        </p:txBody>
      </p:sp>
      <p:sp>
        <p:nvSpPr>
          <p:cNvPr id="184" name="Slide Number Placeholder 1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4</a:t>
            </a:fld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105906" y="2028061"/>
            <a:ext cx="210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C0202"/>
                </a:solidFill>
              </a:rPr>
              <a:t>Operational 2015</a:t>
            </a:r>
            <a:endParaRPr lang="en-US" b="1" dirty="0">
              <a:solidFill>
                <a:srgbClr val="BC0202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80268" y="4424440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C0202"/>
                </a:solidFill>
              </a:rPr>
              <a:t>Operational 2018</a:t>
            </a:r>
            <a:endParaRPr lang="en-US" b="1" dirty="0">
              <a:solidFill>
                <a:srgbClr val="BC0202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123869" y="1010135"/>
            <a:ext cx="295274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b="1" dirty="0" smtClean="0"/>
              <a:t>Legend:</a:t>
            </a:r>
            <a:endParaRPr lang="en-US" sz="1200" dirty="0" smtClean="0">
              <a:solidFill>
                <a:srgbClr val="FFFFFF"/>
              </a:solidFill>
            </a:endParaRP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SS	=	Spectrometer Solenoid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FC	=	Focus Coil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AFC	=	Absorber-Focus Coil</a:t>
            </a:r>
            <a:r>
              <a:rPr lang="en-US" sz="1200" dirty="0"/>
              <a:t> </a:t>
            </a:r>
            <a:r>
              <a:rPr lang="en-US" sz="1200" dirty="0" smtClean="0"/>
              <a:t>Module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CCM	=	Coupling Coil Magnet</a:t>
            </a:r>
            <a:endParaRPr lang="en-US" sz="1200" dirty="0" smtClean="0">
              <a:solidFill>
                <a:srgbClr val="FFFFFF"/>
              </a:solidFill>
            </a:endParaRP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RFCC	=	RF-Coupling Coil Module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720026" y="3155901"/>
            <a:ext cx="502920" cy="0"/>
          </a:xfrm>
          <a:prstGeom prst="straightConnector1">
            <a:avLst/>
          </a:prstGeom>
          <a:ln>
            <a:solidFill>
              <a:srgbClr val="BC020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71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Review –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0544"/>
            <a:ext cx="9143998" cy="55570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Outcome – the committee felt that:</a:t>
            </a:r>
          </a:p>
          <a:p>
            <a:pPr lvl="1"/>
            <a:r>
              <a:rPr lang="en-US" dirty="0" smtClean="0"/>
              <a:t>MICE Step IV would be readily achievable within the DOE budget guidance</a:t>
            </a:r>
          </a:p>
          <a:p>
            <a:pPr lvl="1"/>
            <a:r>
              <a:rPr lang="en-US" dirty="0" smtClean="0"/>
              <a:t>MICE Step V remaining risks too great to guarantee data by the conclusion of the proposed budget profile</a:t>
            </a:r>
          </a:p>
          <a:p>
            <a:pPr lvl="2"/>
            <a:r>
              <a:rPr lang="en-US" sz="2600" dirty="0" smtClean="0"/>
              <a:t>Potential for delay too large due to construction risks (particularly the novel RFCC module)</a:t>
            </a:r>
          </a:p>
          <a:p>
            <a:pPr lvl="2"/>
            <a:r>
              <a:rPr lang="en-US" sz="2600" dirty="0" smtClean="0"/>
              <a:t>Potential lack of US experimental involvement after hardware deployed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An alternative optics with a simplified RF system and no coupling coil was presented and </a:t>
            </a:r>
            <a:r>
              <a:rPr lang="en-US" i="1" dirty="0" smtClean="0">
                <a:solidFill>
                  <a:srgbClr val="FF0000"/>
                </a:solidFill>
              </a:rPr>
              <a:t>endorsed by the committee</a:t>
            </a:r>
          </a:p>
          <a:p>
            <a:pPr lvl="1"/>
            <a:r>
              <a:rPr lang="en-US" dirty="0" smtClean="0"/>
              <a:t>Reduced risk and ability to be taking data for the cooling demonstration by mid-FY17</a:t>
            </a:r>
          </a:p>
          <a:p>
            <a:pPr lvl="1"/>
            <a:r>
              <a:rPr lang="en-US" b="1" i="1" dirty="0" smtClean="0"/>
              <a:t>BUT </a:t>
            </a:r>
            <a:r>
              <a:rPr lang="en-US" dirty="0"/>
              <a:t>o</a:t>
            </a:r>
            <a:r>
              <a:rPr lang="en-US" dirty="0" smtClean="0"/>
              <a:t>n the condition that a detailed study to confirm the performance could be provided on a 1-month timescale</a:t>
            </a:r>
          </a:p>
          <a:p>
            <a:pPr lvl="2"/>
            <a:r>
              <a:rPr lang="en-US" sz="2600" dirty="0" smtClean="0"/>
              <a:t>Initial report provided to DOE and the committee on Sept 15, 2014 with a final version on Sept 25, 2014. 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Public version (budget information removed) available at:  </a:t>
            </a:r>
          </a:p>
          <a:p>
            <a:pPr lvl="2" indent="0">
              <a:buNone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Revised Completion Plan for the Muon Ionization Cooling Experiment (MICE) at Rutherford Appleton Laboratory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600" dirty="0" smtClean="0"/>
          </a:p>
          <a:p>
            <a:pPr lvl="2"/>
            <a:r>
              <a:rPr lang="en-US" sz="2600" dirty="0" smtClean="0"/>
              <a:t>Suitability for completing the demonstration of ionization cooling </a:t>
            </a:r>
            <a:r>
              <a:rPr lang="en-US" sz="2600" dirty="0" smtClean="0">
                <a:solidFill>
                  <a:srgbClr val="FF0000"/>
                </a:solidFill>
              </a:rPr>
              <a:t>confirmed</a:t>
            </a:r>
            <a:r>
              <a:rPr lang="en-US" sz="2600" dirty="0" smtClean="0"/>
              <a:t> </a:t>
            </a:r>
          </a:p>
          <a:p>
            <a:pPr lvl="2"/>
            <a:r>
              <a:rPr lang="en-US" sz="2600" dirty="0" smtClean="0">
                <a:solidFill>
                  <a:srgbClr val="FF0000"/>
                </a:solidFill>
              </a:rPr>
              <a:t>Plan and budget profile endorsed by DOE </a:t>
            </a:r>
            <a:r>
              <a:rPr lang="en-US" sz="2600" dirty="0" smtClean="0"/>
              <a:t>and conclusions transmitted to HEPAP on Sept 29, 2014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6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Content Placeholder 5" descr="yt5_9810m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7" r="675"/>
          <a:stretch/>
        </p:blipFill>
        <p:spPr>
          <a:xfrm>
            <a:off x="4914686" y="1591733"/>
            <a:ext cx="4036322" cy="2811009"/>
          </a:xfrm>
          <a:prstGeom prst="rect">
            <a:avLst/>
          </a:prstGeom>
          <a:ln w="25400">
            <a:solidFill>
              <a:srgbClr val="BC0202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Expedited Muon Cooling Demonstration</a:t>
            </a:r>
            <a:endParaRPr lang="en-US" dirty="0"/>
          </a:p>
        </p:txBody>
      </p:sp>
      <p:sp>
        <p:nvSpPr>
          <p:cNvPr id="181" name="Content Placeholder 18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 developed in response </a:t>
            </a:r>
            <a:br>
              <a:rPr lang="en-US" dirty="0" smtClean="0"/>
            </a:br>
            <a:r>
              <a:rPr lang="en-US" dirty="0" smtClean="0"/>
              <a:t>to P5 recommendations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5091" y="2084005"/>
            <a:ext cx="4590105" cy="1955800"/>
            <a:chOff x="152400" y="160868"/>
            <a:chExt cx="4590105" cy="1955800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228600"/>
              <a:ext cx="4437071" cy="1824804"/>
              <a:chOff x="66970" y="1088416"/>
              <a:chExt cx="4437071" cy="182480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6970" y="1395059"/>
                <a:ext cx="1752948" cy="1518161"/>
                <a:chOff x="66851" y="4375326"/>
                <a:chExt cx="1752948" cy="1518161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66851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846786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51544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56" name="Straight Arrow Connector 55"/>
                <p:cNvCxnSpPr>
                  <a:stCxn id="55" idx="0"/>
                  <a:endCxn id="71" idx="2"/>
                </p:cNvCxnSpPr>
                <p:nvPr/>
              </p:nvCxnSpPr>
              <p:spPr>
                <a:xfrm flipH="1" flipV="1">
                  <a:off x="331392" y="5045124"/>
                  <a:ext cx="372112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>
                  <a:stCxn id="55" idx="0"/>
                  <a:endCxn id="72" idx="2"/>
                </p:cNvCxnSpPr>
                <p:nvPr/>
              </p:nvCxnSpPr>
              <p:spPr>
                <a:xfrm flipH="1" flipV="1">
                  <a:off x="517574" y="5045124"/>
                  <a:ext cx="185930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>
                  <a:stCxn id="55" idx="0"/>
                  <a:endCxn id="73" idx="2"/>
                </p:cNvCxnSpPr>
                <p:nvPr/>
              </p:nvCxnSpPr>
              <p:spPr>
                <a:xfrm flipV="1">
                  <a:off x="703504" y="5045124"/>
                  <a:ext cx="7745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>
                  <a:stCxn id="55" idx="0"/>
                  <a:endCxn id="74" idx="2"/>
                </p:cNvCxnSpPr>
                <p:nvPr/>
              </p:nvCxnSpPr>
              <p:spPr>
                <a:xfrm flipV="1">
                  <a:off x="703504" y="5045124"/>
                  <a:ext cx="193927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>
                  <a:stCxn id="55" idx="0"/>
                  <a:endCxn id="75" idx="2"/>
                </p:cNvCxnSpPr>
                <p:nvPr/>
              </p:nvCxnSpPr>
              <p:spPr>
                <a:xfrm flipV="1">
                  <a:off x="703504" y="5045124"/>
                  <a:ext cx="386459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1862134" y="1379670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1916251" y="1088416"/>
                <a:ext cx="736510" cy="1824804"/>
                <a:chOff x="1916251" y="4084072"/>
                <a:chExt cx="736510" cy="1824804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1916251" y="4420531"/>
                  <a:ext cx="736510" cy="841371"/>
                  <a:chOff x="3362324" y="3181352"/>
                  <a:chExt cx="736510" cy="841371"/>
                </a:xfrm>
              </p:grpSpPr>
              <p:cxnSp>
                <p:nvCxnSpPr>
                  <p:cNvPr id="45" name="Straight Connector 44"/>
                  <p:cNvCxnSpPr>
                    <a:stCxn id="48" idx="2"/>
                    <a:endCxn id="47" idx="0"/>
                  </p:cNvCxnSpPr>
                  <p:nvPr/>
                </p:nvCxnSpPr>
                <p:spPr>
                  <a:xfrm>
                    <a:off x="3566415" y="3260724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>
                    <a:stCxn id="48" idx="0"/>
                    <a:endCxn id="47" idx="2"/>
                  </p:cNvCxnSpPr>
                  <p:nvPr/>
                </p:nvCxnSpPr>
                <p:spPr>
                  <a:xfrm>
                    <a:off x="3591723" y="3941955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Arc 46"/>
                  <p:cNvSpPr/>
                  <p:nvPr/>
                </p:nvSpPr>
                <p:spPr>
                  <a:xfrm>
                    <a:off x="3676650" y="3260724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rot="10800000">
                    <a:off x="3381375" y="3259945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3362324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3888485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3888485" y="3862581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3362324" y="3863975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Oval 37"/>
                <p:cNvSpPr>
                  <a:spLocks/>
                </p:cNvSpPr>
                <p:nvPr/>
              </p:nvSpPr>
              <p:spPr>
                <a:xfrm>
                  <a:off x="2069871" y="4624500"/>
                  <a:ext cx="420624" cy="420624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074789" y="5724210"/>
                  <a:ext cx="41026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AFC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116050" y="5440975"/>
                  <a:ext cx="307626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FC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41" name="Straight Arrow Connector 40"/>
                <p:cNvCxnSpPr>
                  <a:stCxn id="40" idx="0"/>
                  <a:endCxn id="51" idx="2"/>
                </p:cNvCxnSpPr>
                <p:nvPr/>
              </p:nvCxnSpPr>
              <p:spPr>
                <a:xfrm flipV="1">
                  <a:off x="2269863" y="5260508"/>
                  <a:ext cx="277724" cy="18046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stCxn id="40" idx="0"/>
                  <a:endCxn id="52" idx="2"/>
                </p:cNvCxnSpPr>
                <p:nvPr/>
              </p:nvCxnSpPr>
              <p:spPr>
                <a:xfrm flipH="1" flipV="1">
                  <a:off x="2021426" y="5261902"/>
                  <a:ext cx="248437" cy="179073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1917762" y="4084072"/>
                  <a:ext cx="72691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Absorber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44" name="Straight Arrow Connector 43"/>
                <p:cNvCxnSpPr>
                  <a:stCxn id="43" idx="2"/>
                  <a:endCxn id="38" idx="0"/>
                </p:cNvCxnSpPr>
                <p:nvPr/>
              </p:nvCxnSpPr>
              <p:spPr>
                <a:xfrm flipH="1">
                  <a:off x="2280183" y="4268738"/>
                  <a:ext cx="1035" cy="355762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2699097" y="1379670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2751093" y="1379670"/>
                <a:ext cx="1752948" cy="1518161"/>
                <a:chOff x="4833419" y="4375326"/>
                <a:chExt cx="1752948" cy="1518161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rot="10800000">
                  <a:off x="4833419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5315519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592506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17" name="Straight Arrow Connector 16"/>
                <p:cNvCxnSpPr>
                  <a:stCxn id="16" idx="0"/>
                  <a:endCxn id="36" idx="0"/>
                </p:cNvCxnSpPr>
                <p:nvPr/>
              </p:nvCxnSpPr>
              <p:spPr>
                <a:xfrm flipH="1" flipV="1">
                  <a:off x="5563255" y="5053252"/>
                  <a:ext cx="381211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stCxn id="16" idx="0"/>
                  <a:endCxn id="35" idx="0"/>
                </p:cNvCxnSpPr>
                <p:nvPr/>
              </p:nvCxnSpPr>
              <p:spPr>
                <a:xfrm flipH="1" flipV="1">
                  <a:off x="5755787" y="5053252"/>
                  <a:ext cx="188679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>
                  <a:stCxn id="16" idx="0"/>
                  <a:endCxn id="34" idx="0"/>
                </p:cNvCxnSpPr>
                <p:nvPr/>
              </p:nvCxnSpPr>
              <p:spPr>
                <a:xfrm flipH="1" flipV="1">
                  <a:off x="5941969" y="5053252"/>
                  <a:ext cx="2497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stCxn id="16" idx="0"/>
                  <a:endCxn id="33" idx="0"/>
                </p:cNvCxnSpPr>
                <p:nvPr/>
              </p:nvCxnSpPr>
              <p:spPr>
                <a:xfrm flipV="1">
                  <a:off x="5944466" y="5053252"/>
                  <a:ext cx="191178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stCxn id="16" idx="0"/>
                  <a:endCxn id="32" idx="0"/>
                </p:cNvCxnSpPr>
                <p:nvPr/>
              </p:nvCxnSpPr>
              <p:spPr>
                <a:xfrm flipV="1">
                  <a:off x="5944466" y="5053252"/>
                  <a:ext cx="377360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Rectangle 7"/>
            <p:cNvSpPr/>
            <p:nvPr/>
          </p:nvSpPr>
          <p:spPr>
            <a:xfrm>
              <a:off x="152400" y="160868"/>
              <a:ext cx="4590105" cy="195580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6123869" y="1009331"/>
            <a:ext cx="29527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b="1" dirty="0" smtClean="0"/>
              <a:t>Legend:</a:t>
            </a:r>
            <a:endParaRPr lang="en-US" sz="1200" dirty="0" smtClean="0">
              <a:solidFill>
                <a:srgbClr val="FFFFFF"/>
              </a:solidFill>
            </a:endParaRP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SS	=	Spectrometer Solenoid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FC	=	Focus Coil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AFC	=	Absorber-Focus Coil</a:t>
            </a:r>
            <a:r>
              <a:rPr lang="en-US" sz="1200" dirty="0"/>
              <a:t> </a:t>
            </a:r>
            <a:r>
              <a:rPr lang="en-US" sz="1200" dirty="0" smtClean="0"/>
              <a:t>Module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RFA	=	RF-Absorber Module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80" name="Down Arrow 179"/>
          <p:cNvSpPr/>
          <p:nvPr/>
        </p:nvSpPr>
        <p:spPr>
          <a:xfrm>
            <a:off x="2284663" y="4039805"/>
            <a:ext cx="364716" cy="413708"/>
          </a:xfrm>
          <a:prstGeom prst="downArrow">
            <a:avLst/>
          </a:prstGeom>
          <a:gradFill>
            <a:gsLst>
              <a:gs pos="0">
                <a:srgbClr val="BC0202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BC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143166" y="4453513"/>
            <a:ext cx="8891700" cy="2087736"/>
            <a:chOff x="155091" y="4639734"/>
            <a:chExt cx="8891700" cy="2087736"/>
          </a:xfrm>
        </p:grpSpPr>
        <p:grpSp>
          <p:nvGrpSpPr>
            <p:cNvPr id="183" name="Group 182"/>
            <p:cNvGrpSpPr/>
            <p:nvPr/>
          </p:nvGrpSpPr>
          <p:grpSpPr>
            <a:xfrm>
              <a:off x="228600" y="4696076"/>
              <a:ext cx="6703666" cy="1949403"/>
              <a:chOff x="91440" y="4696076"/>
              <a:chExt cx="6703666" cy="1949403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1886723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3239841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3628319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4470621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0" name="Group 189"/>
              <p:cNvGrpSpPr/>
              <p:nvPr/>
            </p:nvGrpSpPr>
            <p:grpSpPr>
              <a:xfrm>
                <a:off x="5042158" y="5111929"/>
                <a:ext cx="1752948" cy="1518161"/>
                <a:chOff x="4833419" y="4375326"/>
                <a:chExt cx="1752948" cy="1518161"/>
              </a:xfrm>
            </p:grpSpPr>
            <p:grpSp>
              <p:nvGrpSpPr>
                <p:cNvPr id="260" name="Group 259"/>
                <p:cNvGrpSpPr/>
                <p:nvPr/>
              </p:nvGrpSpPr>
              <p:grpSpPr>
                <a:xfrm rot="10800000">
                  <a:off x="4833419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268" name="Rectangle 267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1" name="TextBox 260"/>
                <p:cNvSpPr txBox="1"/>
                <p:nvPr/>
              </p:nvSpPr>
              <p:spPr>
                <a:xfrm>
                  <a:off x="5315519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262" name="TextBox 261"/>
                <p:cNvSpPr txBox="1"/>
                <p:nvPr/>
              </p:nvSpPr>
              <p:spPr>
                <a:xfrm>
                  <a:off x="5592506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263" name="Straight Arrow Connector 262"/>
                <p:cNvCxnSpPr>
                  <a:stCxn id="262" idx="0"/>
                  <a:endCxn id="282" idx="0"/>
                </p:cNvCxnSpPr>
                <p:nvPr/>
              </p:nvCxnSpPr>
              <p:spPr>
                <a:xfrm flipH="1" flipV="1">
                  <a:off x="5563255" y="5053252"/>
                  <a:ext cx="381211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Arrow Connector 263"/>
                <p:cNvCxnSpPr>
                  <a:stCxn id="262" idx="0"/>
                  <a:endCxn id="281" idx="0"/>
                </p:cNvCxnSpPr>
                <p:nvPr/>
              </p:nvCxnSpPr>
              <p:spPr>
                <a:xfrm flipH="1" flipV="1">
                  <a:off x="5755787" y="5053252"/>
                  <a:ext cx="188679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Arrow Connector 264"/>
                <p:cNvCxnSpPr>
                  <a:stCxn id="262" idx="0"/>
                  <a:endCxn id="280" idx="0"/>
                </p:cNvCxnSpPr>
                <p:nvPr/>
              </p:nvCxnSpPr>
              <p:spPr>
                <a:xfrm flipH="1" flipV="1">
                  <a:off x="5941969" y="5053252"/>
                  <a:ext cx="2497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Arrow Connector 265"/>
                <p:cNvCxnSpPr>
                  <a:stCxn id="262" idx="0"/>
                  <a:endCxn id="279" idx="0"/>
                </p:cNvCxnSpPr>
                <p:nvPr/>
              </p:nvCxnSpPr>
              <p:spPr>
                <a:xfrm flipV="1">
                  <a:off x="5944466" y="5053252"/>
                  <a:ext cx="191178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Arrow Connector 266"/>
                <p:cNvCxnSpPr>
                  <a:stCxn id="262" idx="0"/>
                  <a:endCxn id="278" idx="0"/>
                </p:cNvCxnSpPr>
                <p:nvPr/>
              </p:nvCxnSpPr>
              <p:spPr>
                <a:xfrm flipV="1">
                  <a:off x="5944466" y="5053252"/>
                  <a:ext cx="377360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/>
            </p:nvGrpSpPr>
            <p:grpSpPr>
              <a:xfrm>
                <a:off x="91440" y="5111929"/>
                <a:ext cx="1752948" cy="1518161"/>
                <a:chOff x="66851" y="4375326"/>
                <a:chExt cx="1752948" cy="1518161"/>
              </a:xfrm>
            </p:grpSpPr>
            <p:grpSp>
              <p:nvGrpSpPr>
                <p:cNvPr id="237" name="Group 236"/>
                <p:cNvGrpSpPr/>
                <p:nvPr/>
              </p:nvGrpSpPr>
              <p:grpSpPr>
                <a:xfrm>
                  <a:off x="66851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8" name="TextBox 237"/>
                <p:cNvSpPr txBox="1"/>
                <p:nvPr/>
              </p:nvSpPr>
              <p:spPr>
                <a:xfrm>
                  <a:off x="846786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>
                  <a:off x="351544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240" name="Straight Arrow Connector 239"/>
                <p:cNvCxnSpPr>
                  <a:stCxn id="239" idx="0"/>
                  <a:endCxn id="255" idx="2"/>
                </p:cNvCxnSpPr>
                <p:nvPr/>
              </p:nvCxnSpPr>
              <p:spPr>
                <a:xfrm flipH="1" flipV="1">
                  <a:off x="331392" y="5045124"/>
                  <a:ext cx="372112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Arrow Connector 240"/>
                <p:cNvCxnSpPr>
                  <a:stCxn id="239" idx="0"/>
                  <a:endCxn id="256" idx="2"/>
                </p:cNvCxnSpPr>
                <p:nvPr/>
              </p:nvCxnSpPr>
              <p:spPr>
                <a:xfrm flipH="1" flipV="1">
                  <a:off x="517574" y="5045124"/>
                  <a:ext cx="185930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Arrow Connector 241"/>
                <p:cNvCxnSpPr>
                  <a:stCxn id="239" idx="0"/>
                  <a:endCxn id="257" idx="2"/>
                </p:cNvCxnSpPr>
                <p:nvPr/>
              </p:nvCxnSpPr>
              <p:spPr>
                <a:xfrm flipV="1">
                  <a:off x="703504" y="5045124"/>
                  <a:ext cx="7745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Arrow Connector 242"/>
                <p:cNvCxnSpPr>
                  <a:stCxn id="239" idx="0"/>
                  <a:endCxn id="258" idx="2"/>
                </p:cNvCxnSpPr>
                <p:nvPr/>
              </p:nvCxnSpPr>
              <p:spPr>
                <a:xfrm flipV="1">
                  <a:off x="703504" y="5045124"/>
                  <a:ext cx="193927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Arrow Connector 243"/>
                <p:cNvCxnSpPr>
                  <a:stCxn id="239" idx="0"/>
                  <a:endCxn id="259" idx="2"/>
                </p:cNvCxnSpPr>
                <p:nvPr/>
              </p:nvCxnSpPr>
              <p:spPr>
                <a:xfrm flipV="1">
                  <a:off x="703504" y="5045124"/>
                  <a:ext cx="386459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 191"/>
              <p:cNvGrpSpPr/>
              <p:nvPr/>
            </p:nvGrpSpPr>
            <p:grpSpPr>
              <a:xfrm>
                <a:off x="2447866" y="5157134"/>
                <a:ext cx="736510" cy="1470265"/>
                <a:chOff x="1916251" y="4420531"/>
                <a:chExt cx="736510" cy="1470265"/>
              </a:xfrm>
            </p:grpSpPr>
            <p:grpSp>
              <p:nvGrpSpPr>
                <p:cNvPr id="224" name="Group 223"/>
                <p:cNvGrpSpPr/>
                <p:nvPr/>
              </p:nvGrpSpPr>
              <p:grpSpPr>
                <a:xfrm>
                  <a:off x="1916251" y="4420531"/>
                  <a:ext cx="736510" cy="841371"/>
                  <a:chOff x="3362324" y="3181352"/>
                  <a:chExt cx="736510" cy="841371"/>
                </a:xfrm>
              </p:grpSpPr>
              <p:cxnSp>
                <p:nvCxnSpPr>
                  <p:cNvPr id="229" name="Straight Connector 228"/>
                  <p:cNvCxnSpPr>
                    <a:stCxn id="232" idx="2"/>
                    <a:endCxn id="231" idx="0"/>
                  </p:cNvCxnSpPr>
                  <p:nvPr/>
                </p:nvCxnSpPr>
                <p:spPr>
                  <a:xfrm>
                    <a:off x="3566415" y="3260724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/>
                  <p:cNvCxnSpPr>
                    <a:stCxn id="232" idx="0"/>
                    <a:endCxn id="231" idx="2"/>
                  </p:cNvCxnSpPr>
                  <p:nvPr/>
                </p:nvCxnSpPr>
                <p:spPr>
                  <a:xfrm>
                    <a:off x="3591723" y="3941955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1" name="Arc 230"/>
                  <p:cNvSpPr/>
                  <p:nvPr/>
                </p:nvSpPr>
                <p:spPr>
                  <a:xfrm>
                    <a:off x="3676650" y="3260724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Arc 231"/>
                  <p:cNvSpPr/>
                  <p:nvPr/>
                </p:nvSpPr>
                <p:spPr>
                  <a:xfrm rot="10800000">
                    <a:off x="3381375" y="3259945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3362324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3888485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3888485" y="3862581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3362324" y="3863975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5" name="TextBox 224"/>
                <p:cNvSpPr txBox="1"/>
                <p:nvPr/>
              </p:nvSpPr>
              <p:spPr>
                <a:xfrm>
                  <a:off x="2032454" y="5706130"/>
                  <a:ext cx="495854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AFC1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2056781" y="5440975"/>
                  <a:ext cx="39321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FC1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227" name="Straight Arrow Connector 226"/>
                <p:cNvCxnSpPr>
                  <a:stCxn id="226" idx="0"/>
                  <a:endCxn id="235" idx="2"/>
                </p:cNvCxnSpPr>
                <p:nvPr/>
              </p:nvCxnSpPr>
              <p:spPr>
                <a:xfrm flipV="1">
                  <a:off x="2253387" y="5260508"/>
                  <a:ext cx="294200" cy="18046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/>
                <p:cNvCxnSpPr>
                  <a:stCxn id="226" idx="0"/>
                  <a:endCxn id="236" idx="2"/>
                </p:cNvCxnSpPr>
                <p:nvPr/>
              </p:nvCxnSpPr>
              <p:spPr>
                <a:xfrm flipH="1" flipV="1">
                  <a:off x="2021426" y="5261902"/>
                  <a:ext cx="231961" cy="179073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/>
              <p:cNvGrpSpPr/>
              <p:nvPr/>
            </p:nvGrpSpPr>
            <p:grpSpPr>
              <a:xfrm>
                <a:off x="3689655" y="5152453"/>
                <a:ext cx="736510" cy="1477637"/>
                <a:chOff x="4000457" y="4415850"/>
                <a:chExt cx="736510" cy="1477637"/>
              </a:xfrm>
            </p:grpSpPr>
            <p:grpSp>
              <p:nvGrpSpPr>
                <p:cNvPr id="214" name="Group 213"/>
                <p:cNvGrpSpPr/>
                <p:nvPr/>
              </p:nvGrpSpPr>
              <p:grpSpPr>
                <a:xfrm rot="10800000">
                  <a:off x="4000457" y="4415850"/>
                  <a:ext cx="736510" cy="841371"/>
                  <a:chOff x="3362324" y="3181352"/>
                  <a:chExt cx="736510" cy="841371"/>
                </a:xfrm>
              </p:grpSpPr>
              <p:cxnSp>
                <p:nvCxnSpPr>
                  <p:cNvPr id="216" name="Straight Connector 215"/>
                  <p:cNvCxnSpPr>
                    <a:stCxn id="219" idx="2"/>
                    <a:endCxn id="218" idx="0"/>
                  </p:cNvCxnSpPr>
                  <p:nvPr/>
                </p:nvCxnSpPr>
                <p:spPr>
                  <a:xfrm>
                    <a:off x="3566415" y="3260724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/>
                  <p:cNvCxnSpPr>
                    <a:stCxn id="219" idx="0"/>
                    <a:endCxn id="218" idx="2"/>
                  </p:cNvCxnSpPr>
                  <p:nvPr/>
                </p:nvCxnSpPr>
                <p:spPr>
                  <a:xfrm>
                    <a:off x="3591723" y="3941955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8" name="Arc 217"/>
                  <p:cNvSpPr/>
                  <p:nvPr/>
                </p:nvSpPr>
                <p:spPr>
                  <a:xfrm>
                    <a:off x="3676650" y="3260724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Arc 218"/>
                  <p:cNvSpPr/>
                  <p:nvPr/>
                </p:nvSpPr>
                <p:spPr>
                  <a:xfrm rot="10800000">
                    <a:off x="3381375" y="3259945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3362324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3888485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3888485" y="3862581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3362324" y="3863975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5" name="TextBox 214"/>
                <p:cNvSpPr txBox="1"/>
                <p:nvPr/>
              </p:nvSpPr>
              <p:spPr>
                <a:xfrm>
                  <a:off x="4122558" y="5708821"/>
                  <a:ext cx="495854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AFC2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</p:grpSp>
          <p:cxnSp>
            <p:nvCxnSpPr>
              <p:cNvPr id="194" name="Straight Connector 193"/>
              <p:cNvCxnSpPr/>
              <p:nvPr/>
            </p:nvCxnSpPr>
            <p:spPr>
              <a:xfrm>
                <a:off x="2411455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" name="Group 194"/>
              <p:cNvGrpSpPr/>
              <p:nvPr/>
            </p:nvGrpSpPr>
            <p:grpSpPr>
              <a:xfrm>
                <a:off x="1947562" y="5111929"/>
                <a:ext cx="394554" cy="927100"/>
                <a:chOff x="2746580" y="1372626"/>
                <a:chExt cx="394554" cy="927100"/>
              </a:xfrm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2819395" y="1372626"/>
                  <a:ext cx="321739" cy="9271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 flipH="1">
                  <a:off x="2746580" y="1500237"/>
                  <a:ext cx="45719" cy="67922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6" name="Rectangle 195"/>
              <p:cNvSpPr/>
              <p:nvPr/>
            </p:nvSpPr>
            <p:spPr>
              <a:xfrm flipH="1">
                <a:off x="3335504" y="5231827"/>
                <a:ext cx="182880" cy="67922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Connector 196"/>
              <p:cNvCxnSpPr/>
              <p:nvPr/>
            </p:nvCxnSpPr>
            <p:spPr>
              <a:xfrm>
                <a:off x="4995905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Group 197"/>
              <p:cNvGrpSpPr/>
              <p:nvPr/>
            </p:nvGrpSpPr>
            <p:grpSpPr>
              <a:xfrm rot="10800000">
                <a:off x="4527746" y="5111929"/>
                <a:ext cx="394554" cy="927100"/>
                <a:chOff x="2746580" y="1372626"/>
                <a:chExt cx="394554" cy="927100"/>
              </a:xfrm>
            </p:grpSpPr>
            <p:sp>
              <p:nvSpPr>
                <p:cNvPr id="210" name="Oval 209"/>
                <p:cNvSpPr/>
                <p:nvPr/>
              </p:nvSpPr>
              <p:spPr>
                <a:xfrm>
                  <a:off x="2819395" y="1372626"/>
                  <a:ext cx="321739" cy="9271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 flipH="1">
                  <a:off x="2746580" y="1500237"/>
                  <a:ext cx="45719" cy="67922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9" name="TextBox 198"/>
              <p:cNvSpPr txBox="1"/>
              <p:nvPr/>
            </p:nvSpPr>
            <p:spPr>
              <a:xfrm>
                <a:off x="3095958" y="4728342"/>
                <a:ext cx="67018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Primary</a:t>
                </a:r>
              </a:p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Absorber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cxnSp>
            <p:nvCxnSpPr>
              <p:cNvPr id="200" name="Straight Arrow Connector 199"/>
              <p:cNvCxnSpPr>
                <a:stCxn id="199" idx="2"/>
                <a:endCxn id="196" idx="0"/>
              </p:cNvCxnSpPr>
              <p:nvPr/>
            </p:nvCxnSpPr>
            <p:spPr>
              <a:xfrm flipH="1">
                <a:off x="3426944" y="5097674"/>
                <a:ext cx="4104" cy="13415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TextBox 200"/>
              <p:cNvSpPr txBox="1"/>
              <p:nvPr/>
            </p:nvSpPr>
            <p:spPr>
              <a:xfrm>
                <a:off x="3887296" y="6173802"/>
                <a:ext cx="324984" cy="1846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FC2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cxnSp>
            <p:nvCxnSpPr>
              <p:cNvPr id="202" name="Straight Arrow Connector 201"/>
              <p:cNvCxnSpPr>
                <a:stCxn id="201" idx="0"/>
                <a:endCxn id="220" idx="0"/>
              </p:cNvCxnSpPr>
              <p:nvPr/>
            </p:nvCxnSpPr>
            <p:spPr>
              <a:xfrm flipV="1">
                <a:off x="4049788" y="5993824"/>
                <a:ext cx="271202" cy="17997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>
                <a:stCxn id="201" idx="0"/>
                <a:endCxn id="221" idx="0"/>
              </p:cNvCxnSpPr>
              <p:nvPr/>
            </p:nvCxnSpPr>
            <p:spPr>
              <a:xfrm flipH="1" flipV="1">
                <a:off x="3794829" y="5993824"/>
                <a:ext cx="254959" cy="17997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TextBox 203"/>
              <p:cNvSpPr txBox="1"/>
              <p:nvPr/>
            </p:nvSpPr>
            <p:spPr>
              <a:xfrm>
                <a:off x="1906511" y="6448863"/>
                <a:ext cx="478872" cy="1846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smtClean="0"/>
                  <a:t>RFA1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496327" y="6445424"/>
                <a:ext cx="478872" cy="1846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smtClean="0"/>
                  <a:t>RFA2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4527798" y="4696076"/>
                <a:ext cx="74817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Secondary</a:t>
                </a:r>
              </a:p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Absorber2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1593792" y="4696076"/>
                <a:ext cx="74817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Secondary</a:t>
                </a:r>
              </a:p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Absorber1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cxnSp>
            <p:nvCxnSpPr>
              <p:cNvPr id="208" name="Straight Arrow Connector 207"/>
              <p:cNvCxnSpPr>
                <a:stCxn id="206" idx="2"/>
                <a:endCxn id="211" idx="2"/>
              </p:cNvCxnSpPr>
              <p:nvPr/>
            </p:nvCxnSpPr>
            <p:spPr>
              <a:xfrm flipH="1">
                <a:off x="4899441" y="5065408"/>
                <a:ext cx="2446" cy="16678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>
                <a:stCxn id="207" idx="2"/>
                <a:endCxn id="213" idx="0"/>
              </p:cNvCxnSpPr>
              <p:nvPr/>
            </p:nvCxnSpPr>
            <p:spPr>
              <a:xfrm>
                <a:off x="1967881" y="5065408"/>
                <a:ext cx="2540" cy="17413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TextBox 183"/>
            <p:cNvSpPr txBox="1"/>
            <p:nvPr/>
          </p:nvSpPr>
          <p:spPr>
            <a:xfrm>
              <a:off x="7154326" y="5157810"/>
              <a:ext cx="189246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NEW </a:t>
              </a:r>
              <a:br>
                <a:rPr lang="en-US" sz="2400" b="1" i="1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Expedited</a:t>
              </a:r>
            </a:p>
            <a:p>
              <a:pPr algn="ctr"/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MICE Final</a:t>
              </a:r>
              <a:b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Configuration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55091" y="4639734"/>
              <a:ext cx="6846842" cy="2077425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Muon Accelerator Program (MAP) &amp; Muon Ionizaton Cooling Experiment (MICE)</a:t>
            </a:r>
            <a:endParaRPr lang="en-US"/>
          </a:p>
        </p:txBody>
      </p:sp>
      <p:sp>
        <p:nvSpPr>
          <p:cNvPr id="283" name="Slide Number Placeholder 2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6</a:t>
            </a:fld>
            <a:endParaRPr lang="en-US"/>
          </a:p>
        </p:txBody>
      </p:sp>
      <p:sp>
        <p:nvSpPr>
          <p:cNvPr id="287" name="TextBox 286"/>
          <p:cNvSpPr txBox="1"/>
          <p:nvPr/>
        </p:nvSpPr>
        <p:spPr>
          <a:xfrm>
            <a:off x="113410" y="4387768"/>
            <a:ext cx="1467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C0202"/>
                </a:solidFill>
              </a:rPr>
              <a:t>Operational </a:t>
            </a:r>
            <a:br>
              <a:rPr lang="en-US" b="1" dirty="0" smtClean="0">
                <a:solidFill>
                  <a:srgbClr val="BC0202"/>
                </a:solidFill>
              </a:rPr>
            </a:br>
            <a:r>
              <a:rPr lang="en-US" b="1" dirty="0" smtClean="0">
                <a:solidFill>
                  <a:srgbClr val="BC0202"/>
                </a:solidFill>
              </a:rPr>
              <a:t>2017</a:t>
            </a:r>
            <a:endParaRPr lang="en-US" b="1" dirty="0">
              <a:solidFill>
                <a:srgbClr val="BC0202"/>
              </a:solidFill>
            </a:endParaRPr>
          </a:p>
        </p:txBody>
      </p:sp>
      <p:sp>
        <p:nvSpPr>
          <p:cNvPr id="288" name="Rounded Rectangle 287"/>
          <p:cNvSpPr/>
          <p:nvPr/>
        </p:nvSpPr>
        <p:spPr>
          <a:xfrm>
            <a:off x="7142401" y="3444869"/>
            <a:ext cx="1907081" cy="13658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Represents reduced cost and technical risk relative to MICE Step V</a:t>
            </a:r>
            <a:endParaRPr lang="en-US" dirty="0"/>
          </a:p>
        </p:txBody>
      </p:sp>
      <p:cxnSp>
        <p:nvCxnSpPr>
          <p:cNvPr id="293" name="Straight Arrow Connector 292"/>
          <p:cNvCxnSpPr>
            <a:stCxn id="288" idx="2"/>
            <a:endCxn id="185" idx="3"/>
          </p:cNvCxnSpPr>
          <p:nvPr/>
        </p:nvCxnSpPr>
        <p:spPr>
          <a:xfrm flipH="1">
            <a:off x="6990008" y="4810716"/>
            <a:ext cx="1105934" cy="681510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>
            <a:stCxn id="289" idx="2"/>
          </p:cNvCxnSpPr>
          <p:nvPr/>
        </p:nvCxnSpPr>
        <p:spPr>
          <a:xfrm flipH="1">
            <a:off x="4817535" y="4402742"/>
            <a:ext cx="2115312" cy="1007458"/>
          </a:xfrm>
          <a:prstGeom prst="straightConnector1">
            <a:avLst/>
          </a:prstGeom>
          <a:ln>
            <a:solidFill>
              <a:srgbClr val="BC020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" name="TextBox 295"/>
          <p:cNvSpPr txBox="1"/>
          <p:nvPr/>
        </p:nvSpPr>
        <p:spPr>
          <a:xfrm>
            <a:off x="105906" y="2028061"/>
            <a:ext cx="210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C0202"/>
                </a:solidFill>
              </a:rPr>
              <a:t>Operational 2015</a:t>
            </a:r>
            <a:endParaRPr lang="en-US" b="1" dirty="0">
              <a:solidFill>
                <a:srgbClr val="BC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5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 (DOE Effort)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US Construction Project</a:t>
            </a:r>
          </a:p>
          <a:p>
            <a:pPr lvl="1"/>
            <a:r>
              <a:rPr lang="en-US" dirty="0" smtClean="0"/>
              <a:t>Both spectrometer solenoids passed their acceptance tests and were delivered to RAL</a:t>
            </a:r>
          </a:p>
          <a:p>
            <a:pPr lvl="2"/>
            <a:r>
              <a:rPr lang="en-US" dirty="0" smtClean="0"/>
              <a:t>Now on the floor in the MICE Hall</a:t>
            </a:r>
          </a:p>
          <a:p>
            <a:pPr lvl="2"/>
            <a:r>
              <a:rPr lang="en-US" dirty="0" smtClean="0"/>
              <a:t>With Scintillating Fiber Trackers installed in their bore</a:t>
            </a:r>
          </a:p>
          <a:p>
            <a:pPr lvl="1"/>
            <a:r>
              <a:rPr lang="en-US" dirty="0" err="1" smtClean="0"/>
              <a:t>LiH</a:t>
            </a:r>
            <a:r>
              <a:rPr lang="en-US" dirty="0" smtClean="0"/>
              <a:t> Disk Absorber delivered to RAL</a:t>
            </a:r>
          </a:p>
          <a:p>
            <a:pPr lvl="2"/>
            <a:r>
              <a:rPr lang="en-US" dirty="0" smtClean="0"/>
              <a:t>Needed for Step IV and Final Step</a:t>
            </a:r>
          </a:p>
          <a:p>
            <a:pPr lvl="1"/>
            <a:r>
              <a:rPr lang="en-US" dirty="0" smtClean="0"/>
              <a:t>Partial Return Yoke (PRY) Magnetic Shield</a:t>
            </a:r>
          </a:p>
          <a:p>
            <a:pPr lvl="2"/>
            <a:r>
              <a:rPr lang="en-US" dirty="0" smtClean="0"/>
              <a:t>Step IV PRY in final stages of fabrication at Keller Technologies</a:t>
            </a:r>
            <a:endParaRPr lang="en-US" dirty="0"/>
          </a:p>
          <a:p>
            <a:pPr lvl="3"/>
            <a:r>
              <a:rPr lang="en-US" dirty="0" smtClean="0"/>
              <a:t>Complete delivery to RAL by early Spring</a:t>
            </a:r>
          </a:p>
          <a:p>
            <a:pPr lvl="2"/>
            <a:r>
              <a:rPr lang="en-US" dirty="0" smtClean="0"/>
              <a:t>Final Step PRY conceptual design complete (simple extrapolation of Step IV design) and moving into full engineering stage</a:t>
            </a:r>
          </a:p>
          <a:p>
            <a:pPr lvl="3"/>
            <a:r>
              <a:rPr lang="en-US" dirty="0" smtClean="0"/>
              <a:t>Anticipated delivery to RAL by May 2016</a:t>
            </a:r>
          </a:p>
          <a:p>
            <a:pPr lvl="3"/>
            <a:r>
              <a:rPr lang="en-US" dirty="0" smtClean="0"/>
              <a:t>Long lead material orders being prepared now</a:t>
            </a:r>
          </a:p>
          <a:p>
            <a:pPr lvl="1"/>
            <a:r>
              <a:rPr lang="en-US" dirty="0" smtClean="0"/>
              <a:t>RF modules</a:t>
            </a:r>
          </a:p>
          <a:p>
            <a:pPr lvl="2"/>
            <a:r>
              <a:rPr lang="en-US" dirty="0" smtClean="0"/>
              <a:t>2 production modules required for Final Step</a:t>
            </a:r>
            <a:endParaRPr lang="en-US" dirty="0"/>
          </a:p>
          <a:p>
            <a:pPr lvl="2"/>
            <a:r>
              <a:rPr lang="en-US" dirty="0" smtClean="0"/>
              <a:t>Prototype module of essentially identical design being tested at Fermilab’s </a:t>
            </a:r>
            <a:r>
              <a:rPr lang="en-US" dirty="0" err="1" smtClean="0"/>
              <a:t>MuCool</a:t>
            </a:r>
            <a:r>
              <a:rPr lang="en-US" dirty="0" smtClean="0"/>
              <a:t> Test Area (MTA)</a:t>
            </a:r>
          </a:p>
          <a:p>
            <a:pPr lvl="3"/>
            <a:r>
              <a:rPr lang="en-US" dirty="0" smtClean="0"/>
              <a:t>Basic cavity characterization complete (no B-field)</a:t>
            </a:r>
          </a:p>
          <a:p>
            <a:pPr lvl="3"/>
            <a:r>
              <a:rPr lang="en-US" dirty="0" smtClean="0"/>
              <a:t>Setting up for tests in magnetic field now (expected to continue through summer 2015)</a:t>
            </a:r>
          </a:p>
          <a:p>
            <a:pPr lvl="3"/>
            <a:r>
              <a:rPr lang="en-US" dirty="0" smtClean="0"/>
              <a:t>Note:  Production modules essentially identical to prototype being tested</a:t>
            </a:r>
          </a:p>
          <a:p>
            <a:r>
              <a:rPr lang="en-US" dirty="0" smtClean="0"/>
              <a:t>US Construction Budget:  $13.4M</a:t>
            </a:r>
          </a:p>
          <a:p>
            <a:pPr lvl="1"/>
            <a:r>
              <a:rPr lang="en-US" dirty="0" smtClean="0"/>
              <a:t>Includes all risk and contingency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0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MICE Experimental Support</a:t>
            </a:r>
          </a:p>
          <a:p>
            <a:pPr lvl="1"/>
            <a:r>
              <a:rPr lang="en-US" dirty="0" smtClean="0"/>
              <a:t>Allocated Budget:  $3.33M over 3 years</a:t>
            </a:r>
          </a:p>
          <a:p>
            <a:pPr lvl="1"/>
            <a:r>
              <a:rPr lang="en-US" dirty="0" smtClean="0"/>
              <a:t>DOE Team:</a:t>
            </a:r>
          </a:p>
          <a:p>
            <a:pPr lvl="2"/>
            <a:r>
              <a:rPr lang="en-US" dirty="0" smtClean="0"/>
              <a:t>Primary focus is on supporting research staff required to operate key US systems</a:t>
            </a:r>
            <a:endParaRPr lang="en-US" dirty="0"/>
          </a:p>
          <a:p>
            <a:pPr lvl="3"/>
            <a:r>
              <a:rPr lang="en-US" dirty="0" smtClean="0"/>
              <a:t>Examples:  </a:t>
            </a:r>
          </a:p>
          <a:p>
            <a:pPr lvl="4"/>
            <a:r>
              <a:rPr lang="en-US" dirty="0" smtClean="0"/>
              <a:t>P. </a:t>
            </a:r>
            <a:r>
              <a:rPr lang="en-US" dirty="0" err="1" smtClean="0"/>
              <a:t>Hanlet</a:t>
            </a:r>
            <a:r>
              <a:rPr lang="en-US" dirty="0" smtClean="0"/>
              <a:t>, IIT:  MICE Integration Scientist, Controls &amp; Monitoring Head</a:t>
            </a:r>
          </a:p>
          <a:p>
            <a:pPr lvl="4"/>
            <a:r>
              <a:rPr lang="en-US" dirty="0" smtClean="0"/>
              <a:t>D. </a:t>
            </a:r>
            <a:r>
              <a:rPr lang="en-US" dirty="0" err="1" smtClean="0"/>
              <a:t>Rajaram</a:t>
            </a:r>
            <a:r>
              <a:rPr lang="en-US" dirty="0" smtClean="0"/>
              <a:t>, IIT:  MICE Software Coordinator</a:t>
            </a:r>
          </a:p>
          <a:p>
            <a:pPr lvl="4"/>
            <a:r>
              <a:rPr lang="en-US" dirty="0" smtClean="0"/>
              <a:t>Post Doc, FNAL:  </a:t>
            </a:r>
            <a:r>
              <a:rPr lang="en-US" dirty="0" err="1" smtClean="0"/>
              <a:t>SciFi</a:t>
            </a:r>
            <a:r>
              <a:rPr lang="en-US" dirty="0" smtClean="0"/>
              <a:t> Tracker Readout</a:t>
            </a:r>
          </a:p>
          <a:p>
            <a:pPr lvl="2"/>
            <a:r>
              <a:rPr lang="en-US" dirty="0" smtClean="0"/>
              <a:t>Realistically, less than 50% of the DOE experimental funds expected to support general analysis efforts</a:t>
            </a:r>
          </a:p>
          <a:p>
            <a:pPr lvl="1"/>
            <a:r>
              <a:rPr lang="en-US" i="1" dirty="0" smtClean="0"/>
              <a:t>An unequaled opportunity exists for NSF to enable US exploitation of the unique data that will be produced at MICE!</a:t>
            </a:r>
          </a:p>
          <a:p>
            <a:pPr lvl="2"/>
            <a:r>
              <a:rPr lang="en-US" dirty="0" smtClean="0"/>
              <a:t>Reap the benefits of the large investment that has been made by both NSF and DOE</a:t>
            </a:r>
          </a:p>
          <a:p>
            <a:pPr lvl="2"/>
            <a:r>
              <a:rPr lang="en-US" dirty="0" smtClean="0"/>
              <a:t>And pave the way for </a:t>
            </a:r>
          </a:p>
          <a:p>
            <a:pPr lvl="3"/>
            <a:r>
              <a:rPr lang="en-US" dirty="0"/>
              <a:t>F</a:t>
            </a:r>
            <a:r>
              <a:rPr lang="en-US" dirty="0" smtClean="0"/>
              <a:t>uture high precision long baseline neutrino capabilities</a:t>
            </a:r>
          </a:p>
          <a:p>
            <a:pPr lvl="3"/>
            <a:r>
              <a:rPr lang="en-US" dirty="0" smtClean="0"/>
              <a:t>And possibly for multi-TeV lepton collider capabilities if a need is demonstrated by future LHC results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2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MICE is ready to start collecting its unique data sets in a few months</a:t>
            </a:r>
          </a:p>
          <a:p>
            <a:pPr lvl="1"/>
            <a:r>
              <a:rPr lang="en-US" dirty="0" smtClean="0"/>
              <a:t>Step IV data-taking:  August 2015 – June 2016</a:t>
            </a:r>
          </a:p>
          <a:p>
            <a:pPr lvl="1"/>
            <a:r>
              <a:rPr lang="en-US" dirty="0" smtClean="0"/>
              <a:t>Final Step data-taking:  Beginning Spring 2017</a:t>
            </a:r>
          </a:p>
          <a:p>
            <a:r>
              <a:rPr lang="en-US" dirty="0" smtClean="0"/>
              <a:t>Dan Kaplan will outline a modest proposal that would enable US experimenters to play a lead role in exploiting these data sets</a:t>
            </a:r>
          </a:p>
          <a:p>
            <a:pPr lvl="1"/>
            <a:r>
              <a:rPr lang="en-US" dirty="0" smtClean="0"/>
              <a:t>Leverages a significant US investment</a:t>
            </a:r>
          </a:p>
          <a:p>
            <a:pPr lvl="1"/>
            <a:r>
              <a:rPr lang="en-US" dirty="0" smtClean="0"/>
              <a:t>Will guarantee that the US can make an informed decision about accelerator capabilities required in the mid- to far-term</a:t>
            </a:r>
          </a:p>
          <a:p>
            <a:r>
              <a:rPr lang="en-US" dirty="0" smtClean="0"/>
              <a:t>I sincerely hope that NSF will seriously consider reconnecting to this effort with which it has previously been an integral funding agency participant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NSF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26524"/>
      </p:ext>
    </p:extLst>
  </p:cSld>
  <p:clrMapOvr>
    <a:masterClrMapping/>
  </p:clrMapOvr>
</p:sld>
</file>

<file path=ppt/theme/theme1.xml><?xml version="1.0" encoding="utf-8"?>
<a:theme xmlns:a="http://schemas.openxmlformats.org/drawingml/2006/main" name="2014_DOE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2014_DOE_Review_Template.potx</Template>
  <TotalTime>7031</TotalTime>
  <Words>1049</Words>
  <Application>Microsoft Macintosh PowerPoint</Application>
  <PresentationFormat>On-screen Show (4:3)</PresentationFormat>
  <Paragraphs>174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2014_DOE_Review_Template</vt:lpstr>
      <vt:lpstr>The DOE Supported Effort  to Complete the  MICE Ionization Cooling Demonstration</vt:lpstr>
      <vt:lpstr>Preface</vt:lpstr>
      <vt:lpstr>The Review – I</vt:lpstr>
      <vt:lpstr>MICE Steps IV &amp; V</vt:lpstr>
      <vt:lpstr>The Review – II</vt:lpstr>
      <vt:lpstr>Expedited Muon Cooling Demonstration</vt:lpstr>
      <vt:lpstr>Moving Forward (DOE Effort) - I</vt:lpstr>
      <vt:lpstr>Moving Forward - II</vt:lpstr>
      <vt:lpstr>Conclusion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Mark Palmer</cp:lastModifiedBy>
  <cp:revision>69</cp:revision>
  <dcterms:created xsi:type="dcterms:W3CDTF">2012-06-15T14:46:19Z</dcterms:created>
  <dcterms:modified xsi:type="dcterms:W3CDTF">2015-01-07T14:09:37Z</dcterms:modified>
</cp:coreProperties>
</file>