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82" r:id="rId4"/>
    <p:sldId id="259" r:id="rId5"/>
    <p:sldId id="262" r:id="rId6"/>
    <p:sldId id="263" r:id="rId7"/>
    <p:sldId id="258" r:id="rId8"/>
    <p:sldId id="271" r:id="rId9"/>
    <p:sldId id="290" r:id="rId10"/>
    <p:sldId id="287" r:id="rId11"/>
    <p:sldId id="288" r:id="rId12"/>
    <p:sldId id="260" r:id="rId13"/>
    <p:sldId id="261" r:id="rId14"/>
    <p:sldId id="264" r:id="rId15"/>
    <p:sldId id="272" r:id="rId16"/>
    <p:sldId id="265" r:id="rId17"/>
    <p:sldId id="276" r:id="rId18"/>
    <p:sldId id="277" r:id="rId19"/>
    <p:sldId id="283" r:id="rId20"/>
    <p:sldId id="273" r:id="rId21"/>
    <p:sldId id="267" r:id="rId22"/>
    <p:sldId id="268" r:id="rId23"/>
    <p:sldId id="270" r:id="rId24"/>
    <p:sldId id="278" r:id="rId25"/>
    <p:sldId id="285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2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8F37A-3E98-41BA-B153-2A007955572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66B56-DC56-4992-ADB5-0E9F6417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66B56-DC56-4992-ADB5-0E9F6417BA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66B56-DC56-4992-ADB5-0E9F6417BA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0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66B56-DC56-4992-ADB5-0E9F6417BA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5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4393-0E21-4E80-9A75-AEA2249DCE21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4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2208-908B-4CD3-9054-7C4C20227897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4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0C43-0C60-43D0-AB1F-57BFDA8BC19A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2754-5929-4218-8CE7-9FB10BA1F667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84A-655F-43AB-AD99-E765843E756F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7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0E75-0067-419A-BDBC-1E8EDEE19364}" type="datetime1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7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BEBE-E6E5-4586-BA29-649DB01A5D57}" type="datetime1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633-0148-440B-BB66-2E011A989C00}" type="datetime1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0B3E-22DF-4C81-A12D-08AC6B544AB6}" type="datetime1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8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83C8-5BF0-46BA-89E9-13A817D7C5A5}" type="datetime1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0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E51E-4128-4D17-A0B2-1858E0638622}" type="datetime1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A441-DFB3-4FEC-8E68-4027E18E1AB1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AFCA5-C139-4BB5-8A92-354459BB7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Technical Status: Recent changes &amp;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495800"/>
            <a:ext cx="46482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Ewa Skup</a:t>
            </a:r>
          </a:p>
          <a:p>
            <a:r>
              <a:rPr lang="en-US" sz="2800" dirty="0" smtClean="0"/>
              <a:t>January 29,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323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MWPC System Architecture</a:t>
            </a:r>
            <a:endParaRPr lang="en-US" sz="3200" b="1" dirty="0"/>
          </a:p>
        </p:txBody>
      </p:sp>
      <p:sp>
        <p:nvSpPr>
          <p:cNvPr id="3" name="Oval 2"/>
          <p:cNvSpPr/>
          <p:nvPr/>
        </p:nvSpPr>
        <p:spPr>
          <a:xfrm>
            <a:off x="228600" y="11430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MWPC 1</a:t>
            </a:r>
          </a:p>
          <a:p>
            <a:pPr algn="ctr"/>
            <a:r>
              <a:rPr lang="en-US" dirty="0" smtClean="0"/>
              <a:t>(4 TDCs)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8600" y="23368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MWPC 2</a:t>
            </a:r>
          </a:p>
          <a:p>
            <a:pPr algn="ctr"/>
            <a:r>
              <a:rPr lang="en-US" dirty="0" smtClean="0"/>
              <a:t>(4 TDCs)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8600" y="35306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MWPC 3</a:t>
            </a:r>
          </a:p>
          <a:p>
            <a:pPr algn="ctr"/>
            <a:r>
              <a:rPr lang="en-US" dirty="0" smtClean="0"/>
              <a:t>(4 TDCs)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8600" y="47244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MWPC 4</a:t>
            </a:r>
          </a:p>
          <a:p>
            <a:pPr algn="ctr"/>
            <a:r>
              <a:rPr lang="en-US" dirty="0" smtClean="0"/>
              <a:t>(4 TDCs)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3" idx="6"/>
            <a:endCxn id="10" idx="1"/>
          </p:cNvCxnSpPr>
          <p:nvPr/>
        </p:nvCxnSpPr>
        <p:spPr>
          <a:xfrm>
            <a:off x="1676400" y="1638300"/>
            <a:ext cx="1066800" cy="1104900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6"/>
            <a:endCxn id="23" idx="1"/>
          </p:cNvCxnSpPr>
          <p:nvPr/>
        </p:nvCxnSpPr>
        <p:spPr>
          <a:xfrm>
            <a:off x="1676400" y="2832100"/>
            <a:ext cx="1066800" cy="368301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6"/>
            <a:endCxn id="24" idx="1"/>
          </p:cNvCxnSpPr>
          <p:nvPr/>
        </p:nvCxnSpPr>
        <p:spPr>
          <a:xfrm flipV="1">
            <a:off x="1676400" y="3657601"/>
            <a:ext cx="1066800" cy="368299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6"/>
            <a:endCxn id="26" idx="1"/>
          </p:cNvCxnSpPr>
          <p:nvPr/>
        </p:nvCxnSpPr>
        <p:spPr>
          <a:xfrm flipV="1">
            <a:off x="1676400" y="4114801"/>
            <a:ext cx="1066800" cy="1104899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3"/>
            <a:endCxn id="13" idx="1"/>
          </p:cNvCxnSpPr>
          <p:nvPr/>
        </p:nvCxnSpPr>
        <p:spPr>
          <a:xfrm flipV="1">
            <a:off x="4114800" y="3420042"/>
            <a:ext cx="1143000" cy="8959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14800" y="3581400"/>
            <a:ext cx="1232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</a:t>
            </a:r>
          </a:p>
          <a:p>
            <a:r>
              <a:rPr lang="en-US" dirty="0" smtClean="0"/>
              <a:t>connection</a:t>
            </a:r>
          </a:p>
          <a:p>
            <a:r>
              <a:rPr lang="en-US" dirty="0" smtClean="0"/>
              <a:t>to FTBF</a:t>
            </a:r>
          </a:p>
          <a:p>
            <a:r>
              <a:rPr lang="en-US" dirty="0" smtClean="0"/>
              <a:t>network</a:t>
            </a:r>
            <a:endParaRPr lang="en-US" dirty="0"/>
          </a:p>
        </p:txBody>
      </p:sp>
      <p:cxnSp>
        <p:nvCxnSpPr>
          <p:cNvPr id="45" name="Curved Connector 44"/>
          <p:cNvCxnSpPr>
            <a:stCxn id="11" idx="2"/>
            <a:endCxn id="46" idx="0"/>
          </p:cNvCxnSpPr>
          <p:nvPr/>
        </p:nvCxnSpPr>
        <p:spPr>
          <a:xfrm rot="5400000">
            <a:off x="2453737" y="4689556"/>
            <a:ext cx="1321418" cy="629109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86000" y="5664819"/>
            <a:ext cx="102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120V AC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9B1E-1F31-4DD8-B177-C84664E9BA64}" type="datetime1">
              <a:rPr lang="en-US" smtClean="0"/>
              <a:t>1/28/2015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43200" y="2514600"/>
            <a:ext cx="1371600" cy="1828801"/>
            <a:chOff x="4043246" y="2438400"/>
            <a:chExt cx="1371600" cy="1828801"/>
          </a:xfrm>
        </p:grpSpPr>
        <p:sp>
          <p:nvSpPr>
            <p:cNvPr id="10" name="Rectangle 9"/>
            <p:cNvSpPr/>
            <p:nvPr/>
          </p:nvSpPr>
          <p:spPr>
            <a:xfrm>
              <a:off x="4043246" y="2438400"/>
              <a:ext cx="13716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3246" y="2895601"/>
              <a:ext cx="13716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43246" y="3352801"/>
              <a:ext cx="13716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43246" y="3810001"/>
              <a:ext cx="13716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43246" y="2438401"/>
              <a:ext cx="13716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Readout</a:t>
              </a:r>
            </a:p>
            <a:p>
              <a:pPr algn="ctr"/>
              <a:r>
                <a:rPr lang="en-US" dirty="0" smtClean="0"/>
                <a:t>Controller</a:t>
              </a:r>
            </a:p>
            <a:p>
              <a:pPr algn="ctr"/>
              <a:r>
                <a:rPr lang="en-US" dirty="0" smtClean="0"/>
                <a:t>(16 TDCs)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257800" y="990599"/>
            <a:ext cx="3657600" cy="4858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Linux Computer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1524000"/>
            <a:ext cx="2133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GUI for Configuration</a:t>
            </a:r>
          </a:p>
          <a:p>
            <a:pPr algn="ctr"/>
            <a:r>
              <a:rPr lang="en-US" sz="2400" dirty="0" smtClean="0"/>
              <a:t>(python/</a:t>
            </a:r>
            <a:r>
              <a:rPr lang="en-US" sz="2400" dirty="0" err="1" smtClean="0"/>
              <a:t>Qt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3" name="Rounded Rectangle 32"/>
          <p:cNvSpPr/>
          <p:nvPr/>
        </p:nvSpPr>
        <p:spPr>
          <a:xfrm>
            <a:off x="6096000" y="2971800"/>
            <a:ext cx="2133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DAQ</a:t>
            </a:r>
          </a:p>
          <a:p>
            <a:pPr algn="ctr"/>
            <a:r>
              <a:rPr lang="en-US" sz="2400" dirty="0" smtClean="0"/>
              <a:t>(python script)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6515100" y="4673600"/>
            <a:ext cx="12954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Files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13" idx="1"/>
            <a:endCxn id="20" idx="1"/>
          </p:cNvCxnSpPr>
          <p:nvPr/>
        </p:nvCxnSpPr>
        <p:spPr>
          <a:xfrm flipV="1">
            <a:off x="5257800" y="2095500"/>
            <a:ext cx="838200" cy="1324542"/>
          </a:xfrm>
          <a:prstGeom prst="straightConnector1">
            <a:avLst/>
          </a:prstGeom>
          <a:ln w="635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1"/>
            <a:endCxn id="33" idx="1"/>
          </p:cNvCxnSpPr>
          <p:nvPr/>
        </p:nvCxnSpPr>
        <p:spPr>
          <a:xfrm flipV="1">
            <a:off x="5257800" y="3390900"/>
            <a:ext cx="838200" cy="29142"/>
          </a:xfrm>
          <a:prstGeom prst="straightConnector1">
            <a:avLst/>
          </a:prstGeom>
          <a:ln w="635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3" idx="2"/>
            <a:endCxn id="25" idx="0"/>
          </p:cNvCxnSpPr>
          <p:nvPr/>
        </p:nvCxnSpPr>
        <p:spPr>
          <a:xfrm>
            <a:off x="7162800" y="3810000"/>
            <a:ext cx="0" cy="863600"/>
          </a:xfrm>
          <a:prstGeom prst="straightConnector1">
            <a:avLst/>
          </a:prstGeom>
          <a:ln w="6350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05200" y="1143000"/>
            <a:ext cx="1143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Trigger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667000" y="990600"/>
            <a:ext cx="762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Spill</a:t>
            </a:r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>
            <a:off x="3048000" y="1452265"/>
            <a:ext cx="0" cy="1062336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886200" y="1604665"/>
            <a:ext cx="0" cy="909935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543" y="152400"/>
            <a:ext cx="62484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Improvement?</a:t>
            </a:r>
            <a:endParaRPr lang="en-US" sz="3200" dirty="0"/>
          </a:p>
        </p:txBody>
      </p:sp>
      <p:cxnSp>
        <p:nvCxnSpPr>
          <p:cNvPr id="37" name="Straight Arrow Connector 36"/>
          <p:cNvCxnSpPr>
            <a:stCxn id="11" idx="3"/>
            <a:endCxn id="13" idx="1"/>
          </p:cNvCxnSpPr>
          <p:nvPr/>
        </p:nvCxnSpPr>
        <p:spPr>
          <a:xfrm flipV="1">
            <a:off x="1752600" y="3420042"/>
            <a:ext cx="914400" cy="8959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5552-7196-49AB-A7F3-7085BBEE1C20}" type="datetime1">
              <a:rPr lang="en-US" smtClean="0"/>
              <a:t>1/28/2015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/>
              <a:pPr/>
              <a:t>11</a:t>
            </a:fld>
            <a:endParaRPr lang="en-US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381000" y="2514600"/>
            <a:ext cx="1371600" cy="1828801"/>
            <a:chOff x="4043246" y="2438400"/>
            <a:chExt cx="1371600" cy="1828801"/>
          </a:xfrm>
        </p:grpSpPr>
        <p:sp>
          <p:nvSpPr>
            <p:cNvPr id="10" name="Rectangle 9"/>
            <p:cNvSpPr/>
            <p:nvPr/>
          </p:nvSpPr>
          <p:spPr>
            <a:xfrm>
              <a:off x="4043246" y="2438400"/>
              <a:ext cx="13716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3246" y="2895601"/>
              <a:ext cx="13716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43246" y="3352801"/>
              <a:ext cx="13716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43246" y="3810001"/>
              <a:ext cx="13716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43246" y="2438401"/>
              <a:ext cx="13716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Readout</a:t>
              </a:r>
            </a:p>
            <a:p>
              <a:pPr algn="ctr"/>
              <a:r>
                <a:rPr lang="en-US" dirty="0" smtClean="0"/>
                <a:t>Controller</a:t>
              </a:r>
            </a:p>
            <a:p>
              <a:pPr algn="ctr"/>
              <a:r>
                <a:rPr lang="en-US" dirty="0" smtClean="0"/>
                <a:t>(16 TDCs)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667000" y="990599"/>
            <a:ext cx="6248400" cy="4858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Linux Computer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05200" y="2971800"/>
            <a:ext cx="2133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DAQ Server</a:t>
            </a:r>
          </a:p>
        </p:txBody>
      </p:sp>
      <p:cxnSp>
        <p:nvCxnSpPr>
          <p:cNvPr id="38" name="Straight Arrow Connector 37"/>
          <p:cNvCxnSpPr>
            <a:stCxn id="13" idx="1"/>
            <a:endCxn id="33" idx="1"/>
          </p:cNvCxnSpPr>
          <p:nvPr/>
        </p:nvCxnSpPr>
        <p:spPr>
          <a:xfrm flipV="1">
            <a:off x="2667000" y="3390900"/>
            <a:ext cx="838200" cy="29142"/>
          </a:xfrm>
          <a:prstGeom prst="straightConnector1">
            <a:avLst/>
          </a:prstGeom>
          <a:ln w="635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00800" y="2971800"/>
            <a:ext cx="2133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DAQ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581400" y="4572000"/>
            <a:ext cx="2133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FTBF Monitoring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505200" y="1371600"/>
            <a:ext cx="2133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Accelerator Division</a:t>
            </a:r>
          </a:p>
        </p:txBody>
      </p:sp>
      <p:cxnSp>
        <p:nvCxnSpPr>
          <p:cNvPr id="54" name="Straight Arrow Connector 53"/>
          <p:cNvCxnSpPr>
            <a:stCxn id="33" idx="0"/>
            <a:endCxn id="53" idx="2"/>
          </p:cNvCxnSpPr>
          <p:nvPr/>
        </p:nvCxnSpPr>
        <p:spPr>
          <a:xfrm flipV="1">
            <a:off x="4572000" y="2209800"/>
            <a:ext cx="0" cy="762000"/>
          </a:xfrm>
          <a:prstGeom prst="straightConnector1">
            <a:avLst/>
          </a:prstGeom>
          <a:ln w="6350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3" idx="2"/>
          </p:cNvCxnSpPr>
          <p:nvPr/>
        </p:nvCxnSpPr>
        <p:spPr>
          <a:xfrm>
            <a:off x="4572000" y="3810000"/>
            <a:ext cx="0" cy="762000"/>
          </a:xfrm>
          <a:prstGeom prst="straightConnector1">
            <a:avLst/>
          </a:prstGeom>
          <a:ln w="6350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3"/>
            <a:endCxn id="42" idx="1"/>
          </p:cNvCxnSpPr>
          <p:nvPr/>
        </p:nvCxnSpPr>
        <p:spPr>
          <a:xfrm>
            <a:off x="5638800" y="3390900"/>
            <a:ext cx="762000" cy="0"/>
          </a:xfrm>
          <a:prstGeom prst="straightConnector1">
            <a:avLst/>
          </a:prstGeom>
          <a:ln w="6350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59588"/>
            <a:ext cx="4176712" cy="405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228599"/>
            <a:ext cx="6052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Wire Chambers analysis </a:t>
            </a:r>
            <a:r>
              <a:rPr lang="en-US" sz="2000" b="1" dirty="0"/>
              <a:t>packages </a:t>
            </a:r>
            <a:r>
              <a:rPr lang="en-US" sz="2000" b="1" dirty="0" smtClean="0"/>
              <a:t>available to users to </a:t>
            </a:r>
            <a:r>
              <a:rPr lang="en-US" sz="2000" b="1" dirty="0"/>
              <a:t>analyze and visualize the beam phase space</a:t>
            </a:r>
            <a:r>
              <a:rPr lang="en-US" sz="2000" b="1" dirty="0" smtClean="0"/>
              <a:t>. Examples </a:t>
            </a:r>
            <a:endParaRPr 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1" y="1064266"/>
            <a:ext cx="3624915" cy="152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47922" y="2590801"/>
            <a:ext cx="2625309" cy="3754272"/>
            <a:chOff x="417975" y="3214215"/>
            <a:chExt cx="2297178" cy="31103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97" y="3214215"/>
              <a:ext cx="2197956" cy="311038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417975" y="6324600"/>
              <a:ext cx="19212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5531" y="936485"/>
            <a:ext cx="3684912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2811" y="2653560"/>
            <a:ext cx="219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Raw hits information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665" y="4191000"/>
            <a:ext cx="1378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Momentum </a:t>
            </a:r>
          </a:p>
          <a:p>
            <a:r>
              <a:rPr lang="en-US" b="1" dirty="0" smtClean="0"/>
              <a:t>Distribution</a:t>
            </a:r>
          </a:p>
          <a:p>
            <a:r>
              <a:rPr lang="en-US" b="1" dirty="0" err="1" smtClean="0"/>
              <a:t>MCenter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05512" y="5399543"/>
            <a:ext cx="252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Beam position </a:t>
            </a:r>
            <a:r>
              <a:rPr lang="en-US" b="1" dirty="0" err="1" smtClean="0"/>
              <a:t>MTest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8E30-EF21-4634-9D21-C4B76D088089}" type="datetime1">
              <a:rPr lang="en-US" smtClean="0"/>
              <a:t>1/28/2015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498394"/>
            <a:ext cx="3511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Cerenkov Detectors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2" y="1490392"/>
            <a:ext cx="3518578" cy="2638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9683" y="4197332"/>
            <a:ext cx="2608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Downstream Cerenkov</a:t>
            </a:r>
          </a:p>
          <a:p>
            <a:r>
              <a:rPr lang="en-US" sz="2000" b="1" dirty="0" smtClean="0"/>
              <a:t>Differential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1" y="914400"/>
            <a:ext cx="411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Signals amplified inside enclosure  to improve signal to noise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Signals available in electronics room </a:t>
            </a:r>
            <a:r>
              <a:rPr lang="en-US" sz="2000" b="1" u="sng" dirty="0" smtClean="0"/>
              <a:t>and </a:t>
            </a:r>
            <a:r>
              <a:rPr lang="en-US" sz="2000" b="1" dirty="0" smtClean="0"/>
              <a:t>in MT6_2 enclosure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Automated pressure scans using ACNET information (in progress) </a:t>
            </a:r>
          </a:p>
          <a:p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2460" y="5410200"/>
            <a:ext cx="2284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Upstream Cerenkov</a:t>
            </a:r>
          </a:p>
          <a:p>
            <a:r>
              <a:rPr lang="en-US" sz="2000" b="1" dirty="0" smtClean="0"/>
              <a:t>Threshold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31525" y="5410200"/>
            <a:ext cx="3014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</a:t>
            </a:r>
            <a:r>
              <a:rPr lang="en-US" sz="2000" b="1" dirty="0" smtClean="0"/>
              <a:t>esting starting this month</a:t>
            </a:r>
            <a:endParaRPr lang="en-US" sz="20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28FC-353F-4A40-878C-47AFA9646BFA}" type="datetime1">
              <a:rPr lang="en-US" smtClean="0"/>
              <a:t>1/28/2015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2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446782"/>
            <a:ext cx="8305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Silicon Telescopes: High Resolution Tracking Info</a:t>
            </a:r>
          </a:p>
          <a:p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94" y="1838035"/>
            <a:ext cx="5553561" cy="282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48556" y="2975111"/>
            <a:ext cx="978430" cy="91569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724399" y="2924390"/>
            <a:ext cx="981513" cy="91569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83732" y="2989546"/>
            <a:ext cx="1755303" cy="915694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70240" y="1523592"/>
            <a:ext cx="1113492" cy="146595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886201" y="1523592"/>
            <a:ext cx="1259122" cy="146595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30215" y="1011615"/>
            <a:ext cx="146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Silicon Strip Telescope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317613" y="2478339"/>
            <a:ext cx="1" cy="47865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59317" y="1832008"/>
            <a:ext cx="124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Pixel Telescope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629400" y="2503738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Plan to retire pixel telescope as soon as commissioning of the strip telescope is finished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219200" y="4953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  DAQ works with user’s trigger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r>
              <a:rPr lang="en-US" b="1" dirty="0" smtClean="0"/>
              <a:t>-  Plan to run wire chambers and silicon  telescopes with the same trigger to determine the resolution of wire chambers</a:t>
            </a: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868E-C159-424A-865A-6158D319C4EC}" type="datetime1">
              <a:rPr lang="en-US" smtClean="0"/>
              <a:t>1/28/2015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9885"/>
            <a:ext cx="570411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</a:t>
            </a:r>
            <a:r>
              <a:rPr lang="en-US" sz="2000" b="1" dirty="0" smtClean="0"/>
              <a:t>Silicon </a:t>
            </a:r>
            <a:r>
              <a:rPr lang="en-US" sz="2000" b="1" dirty="0"/>
              <a:t>Pixel telescope: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dirty="0"/>
              <a:t>8 XY pixel planes (pixel pitch 100x150 μm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dirty="0"/>
              <a:t>Planes rotated by 25 degrees to maximize charge sharing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dirty="0"/>
              <a:t>Resolution on the Detector Under Test placed in the middle down to 8 </a:t>
            </a:r>
            <a:r>
              <a:rPr lang="en-US" dirty="0" err="1"/>
              <a:t>μm</a:t>
            </a:r>
            <a:r>
              <a:rPr lang="en-US" dirty="0"/>
              <a:t> with 120 </a:t>
            </a:r>
            <a:r>
              <a:rPr lang="en-US" dirty="0" err="1"/>
              <a:t>GeV</a:t>
            </a:r>
            <a:r>
              <a:rPr lang="en-US" dirty="0"/>
              <a:t> proton beam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dirty="0"/>
              <a:t>Coverage area 1.6x1.6 cm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2875002"/>
            <a:ext cx="58565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</a:t>
            </a:r>
            <a:r>
              <a:rPr lang="en-US" sz="2000" b="1" dirty="0" smtClean="0"/>
              <a:t>Silicon </a:t>
            </a:r>
            <a:r>
              <a:rPr lang="en-US" sz="2000" b="1" dirty="0"/>
              <a:t>Strip telescope: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dirty="0"/>
              <a:t>7 X and 7 Y strip planes (strip pitch 60 </a:t>
            </a:r>
            <a:r>
              <a:rPr lang="en-US" dirty="0" err="1"/>
              <a:t>μm</a:t>
            </a:r>
            <a:r>
              <a:rPr lang="en-US" dirty="0"/>
              <a:t>)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dirty="0"/>
              <a:t>X Planes rotated by 15 degrees to maximize charge sharing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dirty="0"/>
              <a:t>Resolution on the detector Under Test when placed in the middle is 4 </a:t>
            </a:r>
            <a:r>
              <a:rPr lang="en-US" dirty="0" err="1"/>
              <a:t>μm</a:t>
            </a:r>
            <a:r>
              <a:rPr lang="en-US" dirty="0"/>
              <a:t> with 120 </a:t>
            </a:r>
            <a:r>
              <a:rPr lang="en-US" dirty="0" err="1"/>
              <a:t>GeV</a:t>
            </a:r>
            <a:r>
              <a:rPr lang="en-US" dirty="0"/>
              <a:t> proton beam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dirty="0"/>
              <a:t>Coverage area is 4x4 cm</a:t>
            </a:r>
            <a:r>
              <a:rPr lang="en-US" baseline="30000" dirty="0"/>
              <a:t>2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dirty="0"/>
              <a:t>Upstream and downstream parts are separated leaving plenty of space for placing large DUTs detectors in the middle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B9A3-C91B-4E4A-9A08-14C6ECF17683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6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2004" y="152400"/>
            <a:ext cx="3598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Lead Glass Calorimeter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9" y="2125042"/>
            <a:ext cx="3567411" cy="2675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39" r="1781" b="-6451"/>
          <a:stretch/>
        </p:blipFill>
        <p:spPr>
          <a:xfrm>
            <a:off x="4031343" y="762000"/>
            <a:ext cx="4846320" cy="5120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9101" y="5562600"/>
            <a:ext cx="3904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</a:t>
            </a:r>
            <a:r>
              <a:rPr lang="en-US" sz="2000" b="1" dirty="0" smtClean="0"/>
              <a:t>nergy  distribution of electrons identified with the help of Cerenkov</a:t>
            </a:r>
            <a:endParaRPr lang="en-US" sz="2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AD5-6137-4206-AEF5-813B5DB5B92B}" type="datetime1">
              <a:rPr lang="en-US" smtClean="0"/>
              <a:t>1/28/2015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83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962" y="228600"/>
            <a:ext cx="6238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New Instrumentation Diagnostic System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2687801" cy="358285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EB9D-B527-4861-9C28-6CCCD02FABEA}" type="datetime1">
              <a:rPr lang="en-US" smtClean="0"/>
              <a:t>1/28/2015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633549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</a:t>
            </a:r>
            <a:r>
              <a:rPr lang="en-US" sz="2000" b="1" dirty="0" smtClean="0"/>
              <a:t>onsists </a:t>
            </a:r>
            <a:r>
              <a:rPr lang="en-US" sz="2000" b="1" dirty="0"/>
              <a:t>of Camac and </a:t>
            </a:r>
            <a:r>
              <a:rPr lang="en-US" sz="2000" b="1" dirty="0" smtClean="0"/>
              <a:t>C program </a:t>
            </a:r>
            <a:r>
              <a:rPr lang="en-US" sz="2000" b="1" dirty="0"/>
              <a:t>reading ADCs, TDCs, </a:t>
            </a:r>
            <a:r>
              <a:rPr lang="en-US" sz="2000" b="1" dirty="0" err="1"/>
              <a:t>Scalers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</a:t>
            </a:r>
            <a:r>
              <a:rPr lang="en-US" sz="2000" b="1" dirty="0" smtClean="0"/>
              <a:t>sed </a:t>
            </a:r>
            <a:r>
              <a:rPr lang="en-US" sz="2000" b="1" dirty="0"/>
              <a:t>last month for characterization of </a:t>
            </a:r>
            <a:r>
              <a:rPr lang="en-US" sz="2000" b="1" dirty="0" smtClean="0"/>
              <a:t>Lead Glass Calorimeter </a:t>
            </a:r>
            <a:r>
              <a:rPr lang="en-US" sz="2000" b="1" dirty="0"/>
              <a:t>#1 (finding optimal HV for different beam energies)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</a:t>
            </a:r>
            <a:r>
              <a:rPr lang="en-US" sz="2000" b="1" dirty="0" smtClean="0"/>
              <a:t>esting </a:t>
            </a:r>
            <a:r>
              <a:rPr lang="en-US" sz="2000" b="1" dirty="0"/>
              <a:t>of </a:t>
            </a:r>
            <a:r>
              <a:rPr lang="en-US" sz="2000" b="1" dirty="0" smtClean="0"/>
              <a:t>Lead Glass Calorimeter </a:t>
            </a:r>
            <a:r>
              <a:rPr lang="en-US" sz="2000" b="1" dirty="0"/>
              <a:t>#2 starts this </a:t>
            </a:r>
            <a:r>
              <a:rPr lang="en-US" sz="2000" b="1" dirty="0" smtClean="0"/>
              <a:t>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Forthcoming wire chamber information data. (Possibility of correlation of the particle position and the energy)  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5186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" b="-4257"/>
          <a:stretch/>
        </p:blipFill>
        <p:spPr>
          <a:xfrm>
            <a:off x="4295755" y="990600"/>
            <a:ext cx="4824296" cy="5010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24" y="647801"/>
            <a:ext cx="2514600" cy="25110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52400"/>
            <a:ext cx="6295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Examples of the beam characterization analyses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5371" y="3206064"/>
            <a:ext cx="3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Lead Glass  HV scan, before noise reduction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7A88-0F16-487F-8A01-AAC48EA7A55B}" type="datetime1">
              <a:rPr lang="en-US" smtClean="0"/>
              <a:t>1/28/2015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 b="1148"/>
          <a:stretch/>
        </p:blipFill>
        <p:spPr>
          <a:xfrm>
            <a:off x="728740" y="3495834"/>
            <a:ext cx="2819368" cy="2750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659" y="6092076"/>
            <a:ext cx="3199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Lead Glass  HV scan, after noise reduction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4912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57089"/>
            <a:ext cx="2218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Time of Flight</a:t>
            </a:r>
            <a:endParaRPr lang="en-US" sz="28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1729" y="1028830"/>
            <a:ext cx="8229600" cy="52774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10 ps </a:t>
            </a:r>
            <a:r>
              <a:rPr lang="en-US" sz="2400" dirty="0"/>
              <a:t>TOF </a:t>
            </a:r>
            <a:r>
              <a:rPr lang="en-US" sz="2400" dirty="0" smtClean="0"/>
              <a:t>system (existing </a:t>
            </a:r>
            <a:r>
              <a:rPr lang="en-US" sz="2400" dirty="0"/>
              <a:t>at </a:t>
            </a:r>
            <a:r>
              <a:rPr lang="en-US" sz="2400" dirty="0" err="1" smtClean="0"/>
              <a:t>Fermilab</a:t>
            </a:r>
            <a:r>
              <a:rPr lang="en-US" sz="2400" dirty="0" smtClean="0"/>
              <a:t>)  using </a:t>
            </a:r>
            <a:r>
              <a:rPr lang="en-US" sz="2400" dirty="0" err="1"/>
              <a:t>Photek</a:t>
            </a:r>
            <a:r>
              <a:rPr lang="en-US" sz="2400" dirty="0"/>
              <a:t> 240 </a:t>
            </a:r>
            <a:r>
              <a:rPr lang="en-US" sz="2400" dirty="0" smtClean="0"/>
              <a:t>tubes not easily accessible to users.</a:t>
            </a:r>
          </a:p>
          <a:p>
            <a:endParaRPr lang="en-US" sz="2400" dirty="0" smtClean="0"/>
          </a:p>
          <a:p>
            <a:r>
              <a:rPr lang="en-US" sz="2400" dirty="0" smtClean="0"/>
              <a:t>200 ps TOF used in the past at </a:t>
            </a:r>
            <a:r>
              <a:rPr lang="en-US" sz="2400" dirty="0" err="1" smtClean="0"/>
              <a:t>MTest</a:t>
            </a:r>
            <a:r>
              <a:rPr lang="en-US" sz="2400" dirty="0" smtClean="0"/>
              <a:t> taken apart last year and installed at </a:t>
            </a:r>
            <a:r>
              <a:rPr lang="en-US" sz="2400" dirty="0" err="1" smtClean="0"/>
              <a:t>MCenter</a:t>
            </a:r>
            <a:r>
              <a:rPr lang="en-US" sz="2400" dirty="0" smtClean="0"/>
              <a:t> as </a:t>
            </a:r>
            <a:r>
              <a:rPr lang="en-US" sz="2400" dirty="0" err="1" smtClean="0"/>
              <a:t>LAriat</a:t>
            </a:r>
            <a:r>
              <a:rPr lang="en-US" sz="2400" dirty="0" smtClean="0"/>
              <a:t> TOF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N</a:t>
            </a:r>
            <a:r>
              <a:rPr lang="en-US" sz="2400" dirty="0" smtClean="0"/>
              <a:t>ew TOF being developed currently at FTBF for Minerva’s second </a:t>
            </a:r>
            <a:r>
              <a:rPr lang="en-US" sz="2400" dirty="0" err="1" smtClean="0"/>
              <a:t>testbeam</a:t>
            </a:r>
            <a:r>
              <a:rPr lang="en-US" sz="2400" dirty="0" smtClean="0"/>
              <a:t> run.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8243-6AE2-4387-865F-C7693520B342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5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0866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Beams available</a:t>
            </a:r>
          </a:p>
          <a:p>
            <a:r>
              <a:rPr lang="en-US" sz="2800" dirty="0" smtClean="0"/>
              <a:t>Beam instrumentation</a:t>
            </a:r>
          </a:p>
          <a:p>
            <a:r>
              <a:rPr lang="en-US" sz="2800" dirty="0" smtClean="0"/>
              <a:t>Beam enclosures and mechanical support</a:t>
            </a:r>
          </a:p>
          <a:p>
            <a:r>
              <a:rPr lang="en-US" sz="2800" dirty="0" smtClean="0"/>
              <a:t>Data acquisition and user support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AF94-F84A-45E6-8BE4-28B24486AF50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4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838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Minerva’s Time of Flight - Description</a:t>
            </a:r>
            <a:endParaRPr lang="en-US" sz="28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86519"/>
            <a:ext cx="8229600" cy="52774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ToF Upstre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1496"/>
            <a:ext cx="2286000" cy="3060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009700"/>
            <a:ext cx="248933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Upstream station</a:t>
            </a:r>
          </a:p>
          <a:p>
            <a:endParaRPr lang="en-US" dirty="0"/>
          </a:p>
          <a:p>
            <a:r>
              <a:rPr lang="en-US" sz="1600" dirty="0" smtClean="0"/>
              <a:t>Location – at M03-4</a:t>
            </a:r>
          </a:p>
          <a:p>
            <a:r>
              <a:rPr lang="en-US" sz="1600" dirty="0" smtClean="0"/>
              <a:t>88 m from MT6.2</a:t>
            </a:r>
          </a:p>
          <a:p>
            <a:endParaRPr lang="en-US" sz="1600" dirty="0"/>
          </a:p>
          <a:p>
            <a:r>
              <a:rPr lang="en-US" sz="1600" dirty="0" smtClean="0"/>
              <a:t>5 mm PVT based scintillator</a:t>
            </a:r>
          </a:p>
          <a:p>
            <a:endParaRPr lang="en-US" sz="1600" dirty="0"/>
          </a:p>
          <a:p>
            <a:r>
              <a:rPr lang="en-US" sz="1600" dirty="0" smtClean="0"/>
              <a:t>4 fast PMTs</a:t>
            </a:r>
            <a:endParaRPr lang="en-US" sz="1600" dirty="0"/>
          </a:p>
        </p:txBody>
      </p:sp>
      <p:pic>
        <p:nvPicPr>
          <p:cNvPr id="7" name="Content Placeholder 5" descr="ToF Downstrea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4" b="7064"/>
          <a:stretch>
            <a:fillRect/>
          </a:stretch>
        </p:blipFill>
        <p:spPr>
          <a:xfrm>
            <a:off x="3962400" y="925614"/>
            <a:ext cx="4718573" cy="3026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2999" y="3952092"/>
            <a:ext cx="27490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Downstream station</a:t>
            </a:r>
          </a:p>
          <a:p>
            <a:endParaRPr lang="en-US" dirty="0"/>
          </a:p>
          <a:p>
            <a:r>
              <a:rPr lang="en-US" sz="1600" dirty="0" smtClean="0"/>
              <a:t>Location – at MT6.2D</a:t>
            </a:r>
          </a:p>
          <a:p>
            <a:r>
              <a:rPr lang="en-US" sz="1600" dirty="0" smtClean="0"/>
              <a:t>In front of Minerva setup</a:t>
            </a:r>
          </a:p>
          <a:p>
            <a:endParaRPr lang="en-US" sz="1600" dirty="0"/>
          </a:p>
          <a:p>
            <a:r>
              <a:rPr lang="en-US" sz="1600" dirty="0" smtClean="0"/>
              <a:t>25.4 mm PVT based scintillator</a:t>
            </a:r>
          </a:p>
          <a:p>
            <a:endParaRPr lang="en-US" sz="1600" dirty="0"/>
          </a:p>
          <a:p>
            <a:r>
              <a:rPr lang="en-US" sz="1600" dirty="0"/>
              <a:t>2</a:t>
            </a:r>
            <a:r>
              <a:rPr lang="en-US" sz="1600" dirty="0" smtClean="0"/>
              <a:t> PMTs</a:t>
            </a:r>
            <a:endParaRPr lang="en-US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00200" y="6150054"/>
            <a:ext cx="6477000" cy="4277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 Readout electronics  – constant fraction discriminators and TDC modules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E01E-1112-45A7-A126-BFD0F2345B3D}" type="datetime1">
              <a:rPr lang="en-US" smtClean="0"/>
              <a:t>1/28/2015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9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3086" y="495587"/>
            <a:ext cx="2607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Motion Tables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1443840"/>
            <a:ext cx="8001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Motion table control at FTBF evolved during the past year.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Within </a:t>
            </a:r>
            <a:r>
              <a:rPr lang="en-US" sz="2400" dirty="0"/>
              <a:t>the original </a:t>
            </a:r>
            <a:r>
              <a:rPr lang="en-US" sz="2400" dirty="0" err="1"/>
              <a:t>ACNet</a:t>
            </a:r>
            <a:r>
              <a:rPr lang="en-US" sz="2400" dirty="0"/>
              <a:t> Console, the controls for each motion table were relocated so that each </a:t>
            </a:r>
            <a:r>
              <a:rPr lang="en-US" sz="2400" dirty="0" smtClean="0"/>
              <a:t>of 4 tables </a:t>
            </a:r>
            <a:r>
              <a:rPr lang="en-US" sz="2400" dirty="0"/>
              <a:t>is now on its own individual screen.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ACNet</a:t>
            </a:r>
            <a:r>
              <a:rPr lang="en-US" sz="2400" dirty="0" smtClean="0"/>
              <a:t> </a:t>
            </a:r>
            <a:r>
              <a:rPr lang="en-US" sz="2400" dirty="0"/>
              <a:t>screens </a:t>
            </a:r>
            <a:r>
              <a:rPr lang="en-US" sz="2400" dirty="0" smtClean="0"/>
              <a:t>were </a:t>
            </a:r>
            <a:r>
              <a:rPr lang="en-US" sz="2400" dirty="0"/>
              <a:t>augmented with orientation and range of motion information specific to each table.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744A-5084-4A61-AA25-CB00AA1D2D70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77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46840"/>
            <a:ext cx="5486400" cy="43103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381236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</a:t>
            </a:r>
            <a:r>
              <a:rPr lang="en-US" sz="2000" b="1" dirty="0" smtClean="0"/>
              <a:t>ew interface </a:t>
            </a:r>
            <a:r>
              <a:rPr lang="en-US" sz="2000" b="1" dirty="0"/>
              <a:t>for motion table control was </a:t>
            </a:r>
            <a:r>
              <a:rPr lang="en-US" sz="2000" b="1" dirty="0" smtClean="0"/>
              <a:t> </a:t>
            </a:r>
            <a:r>
              <a:rPr lang="en-US" sz="2000" b="1" dirty="0"/>
              <a:t>developed using Synoptic.  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/>
              <a:t>S</a:t>
            </a:r>
            <a:r>
              <a:rPr lang="en-US" sz="2000" b="1" dirty="0" smtClean="0"/>
              <a:t>ynoptic </a:t>
            </a:r>
            <a:r>
              <a:rPr lang="en-US" sz="2000" b="1" dirty="0"/>
              <a:t>system </a:t>
            </a:r>
            <a:r>
              <a:rPr lang="en-US" sz="2000" b="1" dirty="0" smtClean="0"/>
              <a:t>easier </a:t>
            </a:r>
            <a:r>
              <a:rPr lang="en-US" sz="2000" b="1" dirty="0"/>
              <a:t>to navigate and less confusing for new users to learn.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3137" y="37156"/>
            <a:ext cx="4352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</a:t>
            </a:r>
            <a:r>
              <a:rPr lang="en-US" sz="2800" b="1" dirty="0" smtClean="0"/>
              <a:t>ew </a:t>
            </a:r>
            <a:r>
              <a:rPr lang="en-US" sz="2800" b="1" dirty="0"/>
              <a:t>G</a:t>
            </a:r>
            <a:r>
              <a:rPr lang="en-US" sz="2800" b="1" dirty="0" smtClean="0"/>
              <a:t>raphical </a:t>
            </a:r>
            <a:r>
              <a:rPr lang="en-US" sz="2800" b="1" dirty="0"/>
              <a:t>I</a:t>
            </a:r>
            <a:r>
              <a:rPr lang="en-US" sz="2800" b="1" dirty="0" smtClean="0"/>
              <a:t>nterface</a:t>
            </a:r>
            <a:endParaRPr lang="en-US" sz="28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69CE-5B68-48E9-95E8-2D1A87DA7D96}" type="datetime1">
              <a:rPr lang="en-US" smtClean="0"/>
              <a:t>1/28/2015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10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56" y="381000"/>
            <a:ext cx="5946938" cy="4991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7556" y="5666573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Humidity and Temperature sensors installed in the various areas at MT6 and MC7 were included on </a:t>
            </a:r>
            <a:r>
              <a:rPr lang="en-US" sz="2000" b="1" dirty="0" err="1" smtClean="0"/>
              <a:t>Acnet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1E2A-35DB-4CD3-9E83-63FC9380CBBA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21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556386"/>
            <a:ext cx="4145278" cy="3108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6" y="1546918"/>
            <a:ext cx="4157904" cy="3118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3755" y="304800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N</a:t>
            </a:r>
            <a:r>
              <a:rPr lang="en-US" sz="3200" b="1" dirty="0" smtClean="0"/>
              <a:t>ew Testing Area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87657" y="5113025"/>
            <a:ext cx="449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Setup for Initial wire chamber testing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846320" y="4959137"/>
            <a:ext cx="420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Lead Glass and Camac  - cosmic ray setup, DAQ development</a:t>
            </a:r>
            <a:endParaRPr lang="en-US" sz="2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28EA-90C1-4EBB-87AF-1309EC7A3ACD}" type="datetime1">
              <a:rPr lang="en-US" smtClean="0"/>
              <a:t>1/28/2015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2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4681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Plans for future</a:t>
            </a:r>
            <a:endParaRPr lang="en-US" sz="2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500" y="893334"/>
            <a:ext cx="8625700" cy="48978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Confirm </a:t>
            </a:r>
            <a:r>
              <a:rPr lang="en-US" sz="1800" b="1" dirty="0" err="1"/>
              <a:t>muon</a:t>
            </a:r>
            <a:r>
              <a:rPr lang="en-US" sz="1800" b="1" dirty="0"/>
              <a:t> beam rates and size for 4, 8, 16, 32 </a:t>
            </a:r>
            <a:r>
              <a:rPr lang="en-US" sz="1800" b="1" dirty="0" err="1" smtClean="0"/>
              <a:t>GeV</a:t>
            </a:r>
            <a:r>
              <a:rPr lang="en-US" sz="1800" b="1" dirty="0" smtClean="0"/>
              <a:t>. Compare with </a:t>
            </a:r>
            <a:r>
              <a:rPr lang="en-US" sz="1800" b="1" dirty="0" err="1" smtClean="0"/>
              <a:t>muon</a:t>
            </a:r>
            <a:r>
              <a:rPr lang="en-US" sz="1800" b="1" dirty="0"/>
              <a:t> </a:t>
            </a:r>
            <a:r>
              <a:rPr lang="en-US" sz="1800" b="1" dirty="0" smtClean="0"/>
              <a:t>G4Beamline simulation.</a:t>
            </a:r>
          </a:p>
          <a:p>
            <a:endParaRPr lang="en-US" sz="1800" b="1" dirty="0" smtClean="0"/>
          </a:p>
          <a:p>
            <a:r>
              <a:rPr lang="en-US" sz="1800" b="1" dirty="0"/>
              <a:t>Automated </a:t>
            </a:r>
            <a:r>
              <a:rPr lang="en-US" sz="1800" b="1" dirty="0" smtClean="0"/>
              <a:t>Cerenkov pressure </a:t>
            </a:r>
            <a:r>
              <a:rPr lang="en-US" sz="1800" b="1" dirty="0"/>
              <a:t>scans using ACNET </a:t>
            </a:r>
            <a:r>
              <a:rPr lang="en-US" sz="1800" b="1" dirty="0" smtClean="0"/>
              <a:t>information for both </a:t>
            </a:r>
            <a:r>
              <a:rPr lang="en-US" sz="1800" b="1" dirty="0" err="1" smtClean="0"/>
              <a:t>Cerenkovs</a:t>
            </a:r>
            <a:r>
              <a:rPr lang="en-US" sz="1800" b="1" dirty="0" smtClean="0"/>
              <a:t>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Test and document Minerva’s TOF.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Build MWPCs with UV planes to </a:t>
            </a:r>
            <a:r>
              <a:rPr lang="en-US" sz="1800" b="1" dirty="0"/>
              <a:t>handle multi-track events</a:t>
            </a:r>
            <a:r>
              <a:rPr lang="en-US" sz="1800" b="1" dirty="0" smtClean="0"/>
              <a:t>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Build Cosmic Ray telescope using 4 wire chambers.</a:t>
            </a:r>
          </a:p>
          <a:p>
            <a:endParaRPr lang="en-US" sz="1800" b="1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02E3-70F5-4530-9F02-D810E03353F8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09756"/>
            <a:ext cx="2057400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5883624"/>
            <a:ext cx="3911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ew Structure for Cosmic Ray Telescope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59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70115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Possible future developments</a:t>
            </a:r>
            <a:endParaRPr lang="en-US" sz="2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500" y="893334"/>
            <a:ext cx="8625700" cy="48978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Building </a:t>
            </a:r>
            <a:r>
              <a:rPr lang="en-US" sz="1800" b="1" dirty="0"/>
              <a:t>drift </a:t>
            </a:r>
            <a:r>
              <a:rPr lang="en-US" sz="1800" b="1" dirty="0" smtClean="0"/>
              <a:t>chambers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               fewer wires (lower mass )</a:t>
            </a:r>
          </a:p>
          <a:p>
            <a:pPr marL="0" indent="0">
              <a:buNone/>
            </a:pPr>
            <a:r>
              <a:rPr lang="en-US" sz="1800" dirty="0"/>
              <a:t>               higher resolution (~50 micron ?)</a:t>
            </a:r>
          </a:p>
          <a:p>
            <a:pPr marL="0" indent="0">
              <a:buNone/>
            </a:pPr>
            <a:r>
              <a:rPr lang="en-US" sz="1800" dirty="0"/>
              <a:t>               larger aperture ( 32 cm vs. 12.8 cm for the existing chambers 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 smtClean="0"/>
              <a:t>New NIM </a:t>
            </a:r>
            <a:r>
              <a:rPr lang="en-US" sz="1800" b="1" dirty="0"/>
              <a:t>module </a:t>
            </a:r>
            <a:r>
              <a:rPr lang="en-US" sz="1800" b="1" dirty="0" smtClean="0"/>
              <a:t>(work in progress  -  EE hardware, CD software)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- accept </a:t>
            </a:r>
            <a:r>
              <a:rPr lang="en-US" sz="1800" dirty="0"/>
              <a:t>up to 24 inputs ( PMT, NIM, TTL </a:t>
            </a:r>
            <a:r>
              <a:rPr lang="en-US" sz="1800" dirty="0" smtClean="0"/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      - use </a:t>
            </a:r>
            <a:r>
              <a:rPr lang="en-US" sz="1800" dirty="0" err="1" smtClean="0"/>
              <a:t>fpga</a:t>
            </a:r>
            <a:r>
              <a:rPr lang="en-US" sz="1800" dirty="0" smtClean="0"/>
              <a:t> for: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complex </a:t>
            </a:r>
            <a:r>
              <a:rPr lang="en-US" sz="1800" dirty="0"/>
              <a:t>trigger </a:t>
            </a:r>
            <a:r>
              <a:rPr lang="en-US" sz="1800" dirty="0" smtClean="0"/>
              <a:t>decisions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timing </a:t>
            </a:r>
            <a:r>
              <a:rPr lang="en-US" sz="1800" dirty="0"/>
              <a:t>the signals ( TDCs </a:t>
            </a:r>
            <a:r>
              <a:rPr lang="en-US" sz="1800" dirty="0" smtClean="0"/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                saving information to </a:t>
            </a:r>
            <a:r>
              <a:rPr lang="en-US" sz="1800" dirty="0"/>
              <a:t>a buffer </a:t>
            </a:r>
            <a:r>
              <a:rPr lang="en-US" sz="1800" dirty="0" smtClean="0"/>
              <a:t>and read </a:t>
            </a:r>
            <a:r>
              <a:rPr lang="en-US" sz="1800" dirty="0"/>
              <a:t>out to </a:t>
            </a:r>
            <a:r>
              <a:rPr lang="en-US" sz="1800" dirty="0" smtClean="0"/>
              <a:t>a computer </a:t>
            </a:r>
            <a:r>
              <a:rPr lang="en-US" sz="1800" dirty="0"/>
              <a:t>at the end of a spill  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- friendly </a:t>
            </a:r>
            <a:r>
              <a:rPr lang="en-US" sz="1800" dirty="0"/>
              <a:t>user </a:t>
            </a:r>
            <a:r>
              <a:rPr lang="en-US" sz="1800" dirty="0" smtClean="0"/>
              <a:t>interface that </a:t>
            </a:r>
            <a:r>
              <a:rPr lang="en-US" sz="1800" dirty="0"/>
              <a:t>has 'look and feel' of a NIM bin.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02E3-70F5-4530-9F02-D810E03353F8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2590800" cy="715962"/>
          </a:xfrm>
        </p:spPr>
        <p:txBody>
          <a:bodyPr/>
          <a:lstStyle/>
          <a:p>
            <a:r>
              <a:rPr lang="en-US" sz="3200" b="1" dirty="0" smtClean="0"/>
              <a:t>Beams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Time structure: </a:t>
            </a:r>
          </a:p>
          <a:p>
            <a:pPr lvl="1"/>
            <a:r>
              <a:rPr lang="en-US" sz="3300" dirty="0" smtClean="0"/>
              <a:t>4.2 seconds long spill every 1 minute </a:t>
            </a:r>
          </a:p>
          <a:p>
            <a:pPr lvl="1"/>
            <a:r>
              <a:rPr lang="en-US" sz="3300" dirty="0" smtClean="0"/>
              <a:t>19 </a:t>
            </a:r>
            <a:r>
              <a:rPr lang="en-US" sz="3300" dirty="0" err="1" smtClean="0"/>
              <a:t>nsec</a:t>
            </a:r>
            <a:r>
              <a:rPr lang="en-US" sz="3300" dirty="0" smtClean="0"/>
              <a:t> RF buckets</a:t>
            </a:r>
          </a:p>
          <a:p>
            <a:pPr lvl="1"/>
            <a:r>
              <a:rPr lang="en-US" sz="3300" dirty="0" smtClean="0"/>
              <a:t>24 hours/day</a:t>
            </a:r>
          </a:p>
          <a:p>
            <a:pPr lvl="1"/>
            <a:endParaRPr lang="en-US" sz="3300" dirty="0" smtClean="0"/>
          </a:p>
          <a:p>
            <a:pPr marL="0" indent="0">
              <a:buNone/>
            </a:pPr>
            <a:r>
              <a:rPr lang="en-US" sz="3600" b="1" dirty="0" smtClean="0"/>
              <a:t>Primary </a:t>
            </a:r>
          </a:p>
          <a:p>
            <a:r>
              <a:rPr lang="en-US" b="1" dirty="0" smtClean="0"/>
              <a:t>120 </a:t>
            </a:r>
            <a:r>
              <a:rPr lang="en-US" b="1" dirty="0" err="1" smtClean="0"/>
              <a:t>GeV</a:t>
            </a:r>
            <a:r>
              <a:rPr lang="en-US" b="1" dirty="0" smtClean="0"/>
              <a:t> </a:t>
            </a:r>
            <a:r>
              <a:rPr lang="en-US" dirty="0" smtClean="0"/>
              <a:t>protons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b="1" dirty="0" smtClean="0"/>
              <a:t>Secondary </a:t>
            </a:r>
          </a:p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en-US" dirty="0" smtClean="0"/>
              <a:t>Composition is momentum dependent</a:t>
            </a:r>
          </a:p>
          <a:p>
            <a:r>
              <a:rPr lang="en-US" b="1" dirty="0"/>
              <a:t>1</a:t>
            </a:r>
            <a:r>
              <a:rPr lang="en-US" b="1" dirty="0" smtClean="0"/>
              <a:t>-60 </a:t>
            </a:r>
            <a:r>
              <a:rPr lang="en-US" b="1" dirty="0"/>
              <a:t>GeV</a:t>
            </a:r>
            <a:r>
              <a:rPr lang="en-US" dirty="0"/>
              <a:t>: </a:t>
            </a:r>
            <a:r>
              <a:rPr lang="en-US" dirty="0" smtClean="0"/>
              <a:t>positive beam  </a:t>
            </a:r>
            <a:r>
              <a:rPr lang="en-US" dirty="0" err="1"/>
              <a:t>p</a:t>
            </a:r>
            <a:r>
              <a:rPr lang="en-US" dirty="0" err="1" smtClean="0"/>
              <a:t>ions</a:t>
            </a:r>
            <a:r>
              <a:rPr lang="en-US" dirty="0" smtClean="0"/>
              <a:t>/protons/</a:t>
            </a:r>
            <a:r>
              <a:rPr lang="en-US" dirty="0" err="1" smtClean="0"/>
              <a:t>kaons</a:t>
            </a:r>
            <a:r>
              <a:rPr lang="en-US" dirty="0" smtClean="0"/>
              <a:t>/positrons or </a:t>
            </a:r>
            <a:r>
              <a:rPr lang="en-US" dirty="0" err="1" smtClean="0"/>
              <a:t>muon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negative </a:t>
            </a:r>
            <a:r>
              <a:rPr lang="en-US" dirty="0"/>
              <a:t>beam </a:t>
            </a:r>
            <a:r>
              <a:rPr lang="en-US" dirty="0" smtClean="0"/>
              <a:t> </a:t>
            </a:r>
            <a:r>
              <a:rPr lang="en-US" dirty="0" err="1" smtClean="0"/>
              <a:t>pions</a:t>
            </a:r>
            <a:r>
              <a:rPr lang="en-US" dirty="0" smtClean="0"/>
              <a:t>/</a:t>
            </a:r>
            <a:r>
              <a:rPr lang="en-US" dirty="0" err="1" smtClean="0"/>
              <a:t>kaons</a:t>
            </a:r>
            <a:r>
              <a:rPr lang="en-US" dirty="0" smtClean="0"/>
              <a:t>/electrons </a:t>
            </a:r>
            <a:r>
              <a:rPr lang="en-US" dirty="0"/>
              <a:t>or </a:t>
            </a:r>
            <a:r>
              <a:rPr lang="en-US" dirty="0" err="1" smtClean="0"/>
              <a:t>muons</a:t>
            </a:r>
            <a:endParaRPr lang="en-US" dirty="0"/>
          </a:p>
          <a:p>
            <a:pPr marL="0" indent="0">
              <a:buNone/>
            </a:pPr>
            <a:r>
              <a:rPr lang="en-US" sz="3600" b="1" dirty="0" smtClean="0"/>
              <a:t>Tertiary</a:t>
            </a:r>
            <a:endParaRPr lang="en-US" sz="3600" b="1" dirty="0"/>
          </a:p>
          <a:p>
            <a:r>
              <a:rPr lang="en-US" b="1" dirty="0" smtClean="0"/>
              <a:t>200 MeV -1 </a:t>
            </a:r>
            <a:r>
              <a:rPr lang="en-US" b="1" dirty="0" err="1" smtClean="0"/>
              <a:t>GeV</a:t>
            </a:r>
            <a:r>
              <a:rPr lang="en-US" dirty="0" smtClean="0"/>
              <a:t>: </a:t>
            </a:r>
            <a:r>
              <a:rPr lang="en-US" dirty="0" err="1" smtClean="0"/>
              <a:t>pions</a:t>
            </a:r>
            <a:r>
              <a:rPr lang="en-US" dirty="0" smtClean="0"/>
              <a:t>/protons/</a:t>
            </a:r>
            <a:r>
              <a:rPr lang="en-US" dirty="0" err="1" smtClean="0"/>
              <a:t>kaons</a:t>
            </a:r>
            <a:r>
              <a:rPr lang="en-US" dirty="0" smtClean="0"/>
              <a:t>/electrons and </a:t>
            </a:r>
            <a:r>
              <a:rPr lang="en-US" dirty="0" err="1" smtClean="0"/>
              <a:t>muon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Particle identification information (Cerenkov and TOF used to tag the secondary particles)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2C44-A913-4556-BFA2-B02E92EE733A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z="1400" smtClean="0"/>
              <a:t>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3341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8229600" cy="4513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638800" y="3140422"/>
            <a:ext cx="228600" cy="59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2400" y="4800600"/>
            <a:ext cx="228600" cy="59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3276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6200" y="3048000"/>
            <a:ext cx="190500" cy="46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03340" y="3135629"/>
            <a:ext cx="195263" cy="129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3098020"/>
            <a:ext cx="76200" cy="249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7805" y="3179444"/>
            <a:ext cx="76200" cy="249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400" y="46482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1292" y="253425"/>
            <a:ext cx="3175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Beam Enclosures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D13-A96E-4DFC-8E14-4CE9F62B2786}" type="datetime1">
              <a:rPr lang="en-US" smtClean="0"/>
              <a:t>1/28/2015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9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84513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Instrumentation at </a:t>
            </a:r>
            <a:r>
              <a:rPr lang="en-US" sz="3200" b="1" dirty="0" smtClean="0"/>
              <a:t>FTBF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526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Triggering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Scintillating Counters</a:t>
            </a:r>
          </a:p>
          <a:p>
            <a:r>
              <a:rPr lang="en-US" sz="3000" dirty="0"/>
              <a:t>Tracking/position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MWPC Tracking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Silicon Telescopes</a:t>
            </a:r>
          </a:p>
          <a:p>
            <a:r>
              <a:rPr lang="en-US" sz="3000" dirty="0"/>
              <a:t>Particle </a:t>
            </a:r>
            <a:r>
              <a:rPr lang="en-US" sz="3000" dirty="0" smtClean="0"/>
              <a:t>identification</a:t>
            </a:r>
            <a:endParaRPr lang="en-US" sz="3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Cerenkov Detectors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Lead Glass Calorimeter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TOF</a:t>
            </a:r>
          </a:p>
          <a:p>
            <a:r>
              <a:rPr lang="en-US" sz="3000" dirty="0"/>
              <a:t>Mechanical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Motion Tables (computer controlled)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FD80-2900-4B11-B922-EF33BAA6D5DD}" type="datetime1">
              <a:rPr lang="en-US" smtClean="0"/>
              <a:t>1/28/2015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9170" y="457200"/>
            <a:ext cx="5046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Scintillating Trigger Counters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401336"/>
            <a:ext cx="2209799" cy="165734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03398" y="4319075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71434" y="356206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62760" y="356344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2393" y="3562659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70109" y="3562659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164082" y="4025356"/>
            <a:ext cx="154885" cy="56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69" y="393277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Beamline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9947" y="3958174"/>
            <a:ext cx="112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Upstream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02627" y="3931991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Downstream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550774" y="4018490"/>
            <a:ext cx="154885" cy="56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0992" y="4036242"/>
            <a:ext cx="154885" cy="56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41844" y="4044673"/>
            <a:ext cx="154885" cy="565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9527" y="4764227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10.47m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6878" y="4764227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4.63m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1458" y="4762737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21.15m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366" y="4518005"/>
            <a:ext cx="1301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Distances between counters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0917" y="5455029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221 ns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92381" y="5455029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195 ns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09777" y="5455029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208 ns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873" y="5381089"/>
            <a:ext cx="1468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Length of signal 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cable from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Counter to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Electronics Room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6191" y="5472746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114 ns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0020" y="1401336"/>
            <a:ext cx="4068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Four 4 x 4 inches  (10.2cm x 10.2 cm)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07277" y="1801446"/>
            <a:ext cx="54925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Trigger (Coincidence of 3 counters) and individual </a:t>
            </a:r>
          </a:p>
          <a:p>
            <a:r>
              <a:rPr lang="en-US" sz="2000" b="1" dirty="0"/>
              <a:t>s</a:t>
            </a:r>
            <a:r>
              <a:rPr lang="en-US" sz="2000" b="1" dirty="0" smtClean="0"/>
              <a:t>ignals available </a:t>
            </a:r>
            <a:r>
              <a:rPr lang="en-US" sz="2000" b="1" dirty="0"/>
              <a:t>to users 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Improved signal/noise ratio</a:t>
            </a:r>
            <a:endParaRPr lang="en-US" sz="2000" b="1" dirty="0"/>
          </a:p>
          <a:p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74B3-A47F-4648-9BC3-F4193DEA63E4}" type="datetime1">
              <a:rPr lang="en-US" smtClean="0"/>
              <a:t>1/28/2015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6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09139" y="4360597"/>
            <a:ext cx="944402" cy="19049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20" y="1839698"/>
            <a:ext cx="3171825" cy="237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4944"/>
            <a:ext cx="3581400" cy="2686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154675"/>
            <a:ext cx="63963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MWPC Tracking System Upgrade: </a:t>
            </a:r>
          </a:p>
          <a:p>
            <a:r>
              <a:rPr lang="en-US" sz="3200" b="1" dirty="0" smtClean="0"/>
              <a:t>Beam Particle Position and Direction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4431268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MTest</a:t>
            </a:r>
            <a:r>
              <a:rPr lang="en-US" sz="2000" b="1" dirty="0" smtClean="0"/>
              <a:t> – 4 wire chambers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46031" y="4431269"/>
            <a:ext cx="3393169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MCenter</a:t>
            </a:r>
            <a:r>
              <a:rPr lang="en-US" sz="2000" b="1" dirty="0" smtClean="0"/>
              <a:t>– 4 wire chambers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10177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eadout electronics</a:t>
            </a:r>
          </a:p>
          <a:p>
            <a:r>
              <a:rPr lang="en-US" dirty="0" smtClean="0"/>
              <a:t>Data Acquisition</a:t>
            </a:r>
          </a:p>
          <a:p>
            <a:r>
              <a:rPr lang="en-US" dirty="0" smtClean="0"/>
              <a:t>Track reconstruction and diagnostic software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DE8D-7EEC-4669-B41E-E53D4A6964D6}" type="datetime1">
              <a:rPr lang="en-US" smtClean="0"/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81000"/>
            <a:ext cx="35560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14" y="3109350"/>
            <a:ext cx="4505960" cy="33794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34114" y="609600"/>
            <a:ext cx="42236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PC </a:t>
            </a:r>
            <a:r>
              <a:rPr lang="en-US" b="1" dirty="0"/>
              <a:t>board layouts </a:t>
            </a:r>
            <a:r>
              <a:rPr lang="en-US" b="1" dirty="0" smtClean="0"/>
              <a:t>modified with </a:t>
            </a:r>
            <a:r>
              <a:rPr lang="en-US" b="1" dirty="0"/>
              <a:t>more careful ground layouts and </a:t>
            </a:r>
            <a:r>
              <a:rPr lang="en-US" b="1" dirty="0" smtClean="0"/>
              <a:t>plated </a:t>
            </a:r>
            <a:r>
              <a:rPr lang="en-US" b="1" dirty="0"/>
              <a:t>through holes. 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New Layouts passed </a:t>
            </a:r>
            <a:r>
              <a:rPr lang="en-US" b="1" dirty="0"/>
              <a:t>first round of </a:t>
            </a:r>
            <a:r>
              <a:rPr lang="en-US" b="1" dirty="0" smtClean="0"/>
              <a:t>testing.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3783422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Fabrication </a:t>
            </a:r>
            <a:r>
              <a:rPr lang="en-US" b="1" dirty="0"/>
              <a:t>of a </a:t>
            </a:r>
            <a:r>
              <a:rPr lang="en-US" b="1" dirty="0" smtClean="0"/>
              <a:t>few </a:t>
            </a:r>
            <a:r>
              <a:rPr lang="en-US" b="1" dirty="0"/>
              <a:t>of chambers with this new PCB layout </a:t>
            </a:r>
            <a:r>
              <a:rPr lang="en-US" b="1" dirty="0" smtClean="0"/>
              <a:t>possible shortly</a:t>
            </a:r>
            <a:r>
              <a:rPr lang="en-US" b="1" dirty="0"/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44C6-54B1-4E19-9F67-8011348DAA00}" type="datetime1">
              <a:rPr lang="en-US" smtClean="0"/>
              <a:t>1/28/2015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0B3E-22DF-4C81-A12D-08AC6B544AB6}" type="datetime1">
              <a:rPr lang="en-US" smtClean="0"/>
              <a:t>1/28/2015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FCA5-C139-4BB5-8A92-354459BB7E55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12" y="2209800"/>
            <a:ext cx="14509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34" y="973897"/>
            <a:ext cx="1563687" cy="104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04212" y="1295400"/>
            <a:ext cx="6019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16 </a:t>
            </a:r>
            <a:r>
              <a:rPr lang="en-US" sz="2000" b="1" dirty="0"/>
              <a:t>channel amplifier/discriminator </a:t>
            </a:r>
            <a:r>
              <a:rPr lang="en-US" sz="2000" b="1" dirty="0" smtClean="0"/>
              <a:t>cards</a:t>
            </a:r>
          </a:p>
          <a:p>
            <a:r>
              <a:rPr lang="en-US" sz="2000" b="1" dirty="0" smtClean="0"/>
              <a:t>    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64 </a:t>
            </a:r>
            <a:r>
              <a:rPr lang="en-US" sz="2000" b="1" dirty="0"/>
              <a:t>channel TDC </a:t>
            </a:r>
            <a:r>
              <a:rPr lang="en-US" sz="2000" b="1" dirty="0" smtClean="0"/>
              <a:t>cards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    </a:t>
            </a:r>
          </a:p>
          <a:p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Controller </a:t>
            </a:r>
            <a:r>
              <a:rPr lang="en-US" sz="2000" b="1" dirty="0"/>
              <a:t>capable of reading out 16 TDCs </a:t>
            </a:r>
          </a:p>
          <a:p>
            <a:r>
              <a:rPr lang="en-US" sz="2000" b="1" dirty="0" smtClean="0"/>
              <a:t>    </a:t>
            </a:r>
          </a:p>
          <a:p>
            <a:endParaRPr lang="en-US" sz="2000" b="1" dirty="0"/>
          </a:p>
          <a:p>
            <a:r>
              <a:rPr lang="en-US" sz="2000" b="1" dirty="0"/>
              <a:t> </a:t>
            </a:r>
            <a:r>
              <a:rPr lang="en-US" sz="2000" b="1" dirty="0" smtClean="0"/>
              <a:t>Cat-5 </a:t>
            </a:r>
            <a:r>
              <a:rPr lang="en-US" sz="2000" b="1" dirty="0"/>
              <a:t>cable </a:t>
            </a:r>
            <a:r>
              <a:rPr lang="en-US" sz="2000" b="1" dirty="0" smtClean="0"/>
              <a:t>connecting </a:t>
            </a:r>
            <a:r>
              <a:rPr lang="en-US" sz="2000" b="1" dirty="0"/>
              <a:t> </a:t>
            </a:r>
            <a:r>
              <a:rPr lang="en-US" sz="2000" b="1" dirty="0" smtClean="0"/>
              <a:t>TDC </a:t>
            </a:r>
            <a:r>
              <a:rPr lang="en-US" sz="2000" b="1" dirty="0"/>
              <a:t>with the </a:t>
            </a:r>
            <a:r>
              <a:rPr lang="en-US" sz="2000" b="1" dirty="0" smtClean="0"/>
              <a:t>controller and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used </a:t>
            </a:r>
            <a:r>
              <a:rPr lang="en-US" sz="2000" b="1" dirty="0"/>
              <a:t>for both data </a:t>
            </a:r>
            <a:r>
              <a:rPr lang="en-US" sz="2000" b="1" dirty="0" smtClean="0"/>
              <a:t>communication </a:t>
            </a:r>
            <a:r>
              <a:rPr lang="en-US" sz="2000" b="1" dirty="0"/>
              <a:t>and power delivery</a:t>
            </a:r>
          </a:p>
          <a:p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089068" y="228600"/>
            <a:ext cx="425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 MWPC readout </a:t>
            </a:r>
            <a:r>
              <a:rPr lang="en-US" sz="2800" b="1" dirty="0"/>
              <a:t>electronics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3" y="4953000"/>
            <a:ext cx="1547853" cy="1160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50" y="3696056"/>
            <a:ext cx="1485037" cy="111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2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6303</TotalTime>
  <Words>1152</Words>
  <Application>Microsoft Office PowerPoint</Application>
  <PresentationFormat>On-screen Show (4:3)</PresentationFormat>
  <Paragraphs>303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Technical Status: Recent changes &amp; plans</vt:lpstr>
      <vt:lpstr>Outline</vt:lpstr>
      <vt:lpstr>Beams</vt:lpstr>
      <vt:lpstr>PowerPoint Presentation</vt:lpstr>
      <vt:lpstr>Instrumentation at FTBF </vt:lpstr>
      <vt:lpstr>PowerPoint Presentation</vt:lpstr>
      <vt:lpstr>PowerPoint Presentation</vt:lpstr>
      <vt:lpstr>PowerPoint Presentation</vt:lpstr>
      <vt:lpstr>PowerPoint Presentation</vt:lpstr>
      <vt:lpstr>MWPC System Architecture</vt:lpstr>
      <vt:lpstr>Improvement?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 E. Skup</dc:creator>
  <cp:lastModifiedBy>Crae S Tate</cp:lastModifiedBy>
  <cp:revision>132</cp:revision>
  <dcterms:created xsi:type="dcterms:W3CDTF">2015-01-19T20:52:29Z</dcterms:created>
  <dcterms:modified xsi:type="dcterms:W3CDTF">2015-01-28T20:14:20Z</dcterms:modified>
</cp:coreProperties>
</file>