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31"/>
  </p:notesMasterIdLst>
  <p:handoutMasterIdLst>
    <p:handoutMasterId r:id="rId32"/>
  </p:handoutMasterIdLst>
  <p:sldIdLst>
    <p:sldId id="268" r:id="rId3"/>
    <p:sldId id="286" r:id="rId4"/>
    <p:sldId id="325" r:id="rId5"/>
    <p:sldId id="278" r:id="rId6"/>
    <p:sldId id="328" r:id="rId7"/>
    <p:sldId id="284" r:id="rId8"/>
    <p:sldId id="314" r:id="rId9"/>
    <p:sldId id="318" r:id="rId10"/>
    <p:sldId id="331" r:id="rId11"/>
    <p:sldId id="322" r:id="rId12"/>
    <p:sldId id="321" r:id="rId13"/>
    <p:sldId id="319" r:id="rId14"/>
    <p:sldId id="338" r:id="rId15"/>
    <p:sldId id="343" r:id="rId16"/>
    <p:sldId id="345" r:id="rId17"/>
    <p:sldId id="346" r:id="rId18"/>
    <p:sldId id="333" r:id="rId19"/>
    <p:sldId id="335" r:id="rId20"/>
    <p:sldId id="336" r:id="rId21"/>
    <p:sldId id="320" r:id="rId22"/>
    <p:sldId id="337" r:id="rId23"/>
    <p:sldId id="332" r:id="rId24"/>
    <p:sldId id="334" r:id="rId25"/>
    <p:sldId id="339" r:id="rId26"/>
    <p:sldId id="342" r:id="rId27"/>
    <p:sldId id="340" r:id="rId28"/>
    <p:sldId id="344" r:id="rId29"/>
    <p:sldId id="341" r:id="rId3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0" d="100"/>
          <a:sy n="90" d="100"/>
        </p:scale>
        <p:origin x="-107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8A921E30-78BA-2C44-B815-FF8F6A126D6C}" type="datetimeFigureOut">
              <a:rPr lang="en-US"/>
              <a:pPr>
                <a:defRPr/>
              </a:pPr>
              <a:t>1/29/15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A80184A9-AE80-A349-A5E7-F1D64BCBD08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43781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C9093ACB-B05C-5243-99C0-81D9EB5E2A14}" type="datetimeFigureOut">
              <a:rPr lang="en-US"/>
              <a:pPr>
                <a:defRPr/>
              </a:pPr>
              <a:t>1/29/15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F5A7FC0B-0637-084B-A3FB-7AFA09175B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0088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53705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29 January, 2015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Ramberg - Physics at Fermilab Test Beams</a:t>
            </a:r>
            <a:endParaRPr lang="en-US" b="1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D6FAC-E908-7D45-98B1-7B890CB146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41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29 January,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Ramberg - Physics at Fermilab Test Beams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F9F770-9B69-EE4D-8DC6-EEC94C09A8B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785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29 January,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Ramberg - Physics at Fermilab Test Beams</a:t>
            </a:r>
            <a:endParaRPr lang="en-US" b="1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7A0378-E34F-6B40-BD93-9D9E30D04C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4814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29 January, 2015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Ramberg - Physics at Fermilab Test Beams</a:t>
            </a:r>
            <a:endParaRPr lang="en-US" b="1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2F9EB-47F5-2F46-95DC-1F183165F3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28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Ramberg - Physics at Fermilab Test Beams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fld id="{ECFF8E25-ADFC-A041-BF35-6A8D4A3178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632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29 January, 2015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Ramberg - Physics at Fermilab Test Beams</a:t>
            </a:r>
            <a:endParaRPr lang="en-US" b="1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3EB5A-770A-6A48-8445-5F8B1257984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015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29 January, 2015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Ramberg - Physics at Fermilab Test Beams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DFFF9-35E3-154E-B04A-AC62272788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487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29 January, 2015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Ramberg - Physics at Fermilab Test Beams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D52719-1F44-2D4A-BAE6-2216DFBB38E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502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68580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Ramberg - Physics at Fermilab Test Beams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026FAA0E-EE57-3945-A3AC-4469626D46E5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527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78674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29 January,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Ramberg - Physics at Fermilab Test Beams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89F01-ECB1-0A42-A33A-E6713833C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439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Ramberg - Physics at Fermilab Test Beams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1FA2C29A-C465-A449-969E-BB93BDC24159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625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68580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981200"/>
            <a:ext cx="33528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981200"/>
            <a:ext cx="33528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Erik Ramberg  -  Review of Fermilab Detector R&amp;D, Oct. 29,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FBD22B6A-5E4E-4B42-BAA9-A0DD8E29D7B7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92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5" Type="http://schemas.openxmlformats.org/officeDocument/2006/relationships/theme" Target="../theme/theme2.xml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2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r">
              <a:defRPr sz="90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29 January, 2015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Ramberg - Physics at Fermilab Test Beams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CF41466E-EC7E-DE4E-90F0-7FC18D92E3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79" r:id="rId3"/>
    <p:sldLayoutId id="2147484080" r:id="rId4"/>
    <p:sldLayoutId id="2147484081" r:id="rId5"/>
    <p:sldLayoutId id="2147484090" r:id="rId6"/>
    <p:sldLayoutId id="2147484091" r:id="rId7"/>
    <p:sldLayoutId id="2147484092" r:id="rId8"/>
    <p:sldLayoutId id="2147484093" r:id="rId9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charset="0"/>
                <a:cs typeface="Helvetica" charset="0"/>
              </a:defRPr>
            </a:lvl1pPr>
          </a:lstStyle>
          <a:p>
            <a:pPr>
              <a:defRPr/>
            </a:pPr>
            <a:r>
              <a:rPr lang="en-US" smtClean="0"/>
              <a:t>29 January, 2015</a:t>
            </a:r>
            <a:endParaRPr lang="en-US" dirty="0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</a:defRPr>
            </a:lvl1pPr>
          </a:lstStyle>
          <a:p>
            <a:pPr>
              <a:defRPr/>
            </a:pPr>
            <a:r>
              <a:rPr lang="en-US" smtClean="0"/>
              <a:t>Ramberg - Physics at Fermilab Test Beams</a:t>
            </a:r>
            <a:endParaRPr lang="en-US" b="1" dirty="0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</a:defRPr>
            </a:lvl1pPr>
          </a:lstStyle>
          <a:p>
            <a:pPr>
              <a:defRPr/>
            </a:pPr>
            <a:fld id="{4925869C-C9B9-1240-A8CC-C9190954B80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oleObject" Target="../embeddings/oleObject1.bin"/><Relationship Id="rId5" Type="http://schemas.openxmlformats.org/officeDocument/2006/relationships/package" Target="../embeddings/Microsoft_Word_Document1.docx"/><Relationship Id="rId6" Type="http://schemas.openxmlformats.org/officeDocument/2006/relationships/image" Target="../media/image2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Physics at </a:t>
            </a:r>
            <a:r>
              <a:rPr lang="en-US" dirty="0" err="1" smtClean="0">
                <a:latin typeface="Helvetica" charset="0"/>
              </a:rPr>
              <a:t>Fermilab</a:t>
            </a:r>
            <a:r>
              <a:rPr lang="en-US" dirty="0" smtClean="0">
                <a:latin typeface="Helvetica" charset="0"/>
              </a:rPr>
              <a:t> Test Beams</a:t>
            </a:r>
            <a:endParaRPr lang="en-US" dirty="0">
              <a:latin typeface="Helvetica" charset="0"/>
            </a:endParaRP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chemeClr val="tx2"/>
              </a:solidFill>
              <a:latin typeface="Helvetica" charset="0"/>
            </a:endParaRPr>
          </a:p>
          <a:p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Erik Ramberg</a:t>
            </a:r>
          </a:p>
          <a:p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29 January, 2015</a:t>
            </a:r>
            <a:endParaRPr lang="en-US" dirty="0">
              <a:solidFill>
                <a:schemeClr val="tx2"/>
              </a:solidFill>
              <a:latin typeface="Helvetica" charset="0"/>
            </a:endParaRPr>
          </a:p>
          <a:p>
            <a:endParaRPr lang="en-US" dirty="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780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7679"/>
            <a:ext cx="8229600" cy="1143000"/>
          </a:xfrm>
          <a:solidFill>
            <a:srgbClr val="FFFFFF"/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0000FF"/>
                </a:solidFill>
              </a:rPr>
              <a:t>Fast Timing in Solid State </a:t>
            </a:r>
            <a:br>
              <a:rPr lang="en-US" sz="2800" b="1" dirty="0" smtClean="0">
                <a:solidFill>
                  <a:srgbClr val="0000FF"/>
                </a:solidFill>
              </a:rPr>
            </a:br>
            <a:r>
              <a:rPr lang="en-US" sz="2800" b="1" dirty="0" smtClean="0">
                <a:solidFill>
                  <a:srgbClr val="0000FF"/>
                </a:solidFill>
              </a:rPr>
              <a:t>Silicon Photo-Multipliers (</a:t>
            </a:r>
            <a:r>
              <a:rPr lang="en-US" sz="2800" b="1" dirty="0" err="1" smtClean="0">
                <a:solidFill>
                  <a:srgbClr val="0000FF"/>
                </a:solidFill>
              </a:rPr>
              <a:t>SiPM</a:t>
            </a:r>
            <a:r>
              <a:rPr lang="en-US" sz="2800" b="1" dirty="0" smtClean="0">
                <a:solidFill>
                  <a:srgbClr val="0000FF"/>
                </a:solidFill>
              </a:rPr>
              <a:t>)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314820"/>
            <a:ext cx="5313545" cy="4525963"/>
          </a:xfrm>
        </p:spPr>
        <p:txBody>
          <a:bodyPr>
            <a:normAutofit/>
          </a:bodyPr>
          <a:lstStyle/>
          <a:p>
            <a:r>
              <a:rPr lang="en-US" sz="1600" dirty="0">
                <a:latin typeface="+mn-lt"/>
              </a:rPr>
              <a:t>PN junction reverse biased beyond the </a:t>
            </a:r>
            <a:r>
              <a:rPr lang="en-US" sz="1600" dirty="0" smtClean="0">
                <a:latin typeface="+mn-lt"/>
              </a:rPr>
              <a:t>Geiger mode breakdown </a:t>
            </a:r>
            <a:r>
              <a:rPr lang="en-US" sz="1600" dirty="0">
                <a:latin typeface="+mn-lt"/>
              </a:rPr>
              <a:t>voltage</a:t>
            </a:r>
          </a:p>
          <a:p>
            <a:r>
              <a:rPr lang="en-US" sz="1600" dirty="0" smtClean="0">
                <a:latin typeface="+mn-lt"/>
              </a:rPr>
              <a:t>Array of thousands of these cells on a single chip that can be tailored for specific purposes</a:t>
            </a:r>
          </a:p>
          <a:p>
            <a:r>
              <a:rPr lang="en-US" sz="1600" dirty="0" smtClean="0">
                <a:latin typeface="+mn-lt"/>
              </a:rPr>
              <a:t>The avalanche region is very close to the surface (~1 micron), so timing can be excellent (</a:t>
            </a:r>
            <a:r>
              <a:rPr lang="en-US" sz="1600" dirty="0" smtClean="0">
                <a:solidFill>
                  <a:srgbClr val="000000"/>
                </a:solidFill>
                <a:latin typeface="+mn-lt"/>
                <a:ea typeface="Comic Sans MS" charset="0"/>
                <a:cs typeface="Comic Sans MS" charset="0"/>
              </a:rPr>
              <a:t>&lt;</a:t>
            </a:r>
            <a:r>
              <a:rPr lang="en-US" sz="1600" dirty="0">
                <a:solidFill>
                  <a:srgbClr val="000000"/>
                </a:solidFill>
                <a:latin typeface="+mn-lt"/>
                <a:ea typeface="Comic Sans MS" charset="0"/>
                <a:cs typeface="Comic Sans MS" charset="0"/>
              </a:rPr>
              <a:t>16 </a:t>
            </a:r>
            <a:r>
              <a:rPr lang="en-US" sz="1600" dirty="0" err="1">
                <a:solidFill>
                  <a:srgbClr val="000000"/>
                </a:solidFill>
                <a:latin typeface="+mn-lt"/>
                <a:ea typeface="Comic Sans MS" charset="0"/>
                <a:cs typeface="Comic Sans MS" charset="0"/>
              </a:rPr>
              <a:t>psec</a:t>
            </a:r>
            <a:r>
              <a:rPr lang="en-US" sz="1600" dirty="0">
                <a:solidFill>
                  <a:srgbClr val="000000"/>
                </a:solidFill>
                <a:latin typeface="+mn-lt"/>
                <a:ea typeface="Comic Sans MS" charset="0"/>
                <a:cs typeface="Comic Sans MS" charset="0"/>
              </a:rPr>
              <a:t> shown at FNAL test beam). </a:t>
            </a:r>
          </a:p>
          <a:p>
            <a:pPr>
              <a:buClr>
                <a:schemeClr val="tx1"/>
              </a:buClr>
              <a:buSzPct val="150000"/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+mn-lt"/>
                <a:ea typeface="Comic Sans MS" charset="0"/>
                <a:cs typeface="Comic Sans MS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+mn-lt"/>
                <a:ea typeface="Comic Sans MS" charset="0"/>
                <a:cs typeface="Comic Sans MS" charset="0"/>
              </a:rPr>
              <a:t>Fermilab</a:t>
            </a:r>
            <a:r>
              <a:rPr lang="en-US" sz="1600" dirty="0">
                <a:solidFill>
                  <a:srgbClr val="000000"/>
                </a:solidFill>
                <a:latin typeface="+mn-lt"/>
                <a:ea typeface="Comic Sans MS" charset="0"/>
                <a:cs typeface="Comic Sans MS" charset="0"/>
              </a:rPr>
              <a:t> has been studying their potential for TOF and </a:t>
            </a:r>
            <a:r>
              <a:rPr lang="en-US" sz="1600" dirty="0" err="1">
                <a:solidFill>
                  <a:srgbClr val="000000"/>
                </a:solidFill>
                <a:latin typeface="+mn-lt"/>
                <a:ea typeface="Comic Sans MS" charset="0"/>
                <a:cs typeface="Comic Sans MS" charset="0"/>
              </a:rPr>
              <a:t>calorimetry</a:t>
            </a:r>
            <a:r>
              <a:rPr lang="en-US" sz="1600" dirty="0">
                <a:solidFill>
                  <a:srgbClr val="000000"/>
                </a:solidFill>
                <a:latin typeface="+mn-lt"/>
                <a:ea typeface="Comic Sans MS" charset="0"/>
                <a:cs typeface="Comic Sans MS" charset="0"/>
              </a:rPr>
              <a:t> for several years. Design and testing occurring now for potential use in FP420 forward tracking at CMS.</a:t>
            </a:r>
          </a:p>
          <a:p>
            <a:endParaRPr lang="en-US" sz="1600" dirty="0">
              <a:latin typeface="+mn-lt"/>
            </a:endParaRPr>
          </a:p>
          <a:p>
            <a:endParaRPr lang="en-US" sz="1600" dirty="0">
              <a:latin typeface="+mn-lt"/>
            </a:endParaRPr>
          </a:p>
          <a:p>
            <a:endParaRPr lang="en-US" sz="1600" dirty="0">
              <a:latin typeface="+mn-lt"/>
            </a:endParaRP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4294967295"/>
          </p:nvPr>
        </p:nvSpPr>
        <p:spPr>
          <a:xfrm>
            <a:off x="478736" y="6479585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3B950E8-A111-4873-B99E-299342E6BBD6}" type="slidenum">
              <a:rPr lang="fr-FR" smtClean="0"/>
              <a:pPr>
                <a:defRPr/>
              </a:pPr>
              <a:t>10</a:t>
            </a:fld>
            <a:endParaRPr lang="fr-FR" dirty="0"/>
          </a:p>
        </p:txBody>
      </p:sp>
      <p:pic>
        <p:nvPicPr>
          <p:cNvPr id="2765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19516" y="3393934"/>
            <a:ext cx="2042421" cy="1928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351" y="1683733"/>
            <a:ext cx="2714101" cy="15586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1449" y="5016256"/>
            <a:ext cx="2151813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10 photons can give</a:t>
            </a:r>
          </a:p>
          <a:p>
            <a:r>
              <a:rPr lang="en-US" sz="1800" dirty="0" smtClean="0"/>
              <a:t>25 </a:t>
            </a:r>
            <a:r>
              <a:rPr lang="en-US" sz="1800" dirty="0" err="1" smtClean="0"/>
              <a:t>psec</a:t>
            </a:r>
            <a:r>
              <a:rPr lang="en-US" sz="1800" dirty="0" smtClean="0"/>
              <a:t> resolution </a:t>
            </a:r>
          </a:p>
          <a:p>
            <a:r>
              <a:rPr lang="en-US" sz="1800" dirty="0" smtClean="0"/>
              <a:t>(confirmed)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6553200" y="5533321"/>
            <a:ext cx="1701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Radiation Soft !!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662787" y="5071656"/>
            <a:ext cx="80262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T979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29 January, 2015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Ramberg - Physics at Fermilab Test Beams</a:t>
            </a:r>
            <a:endParaRPr lang="en-US" b="1" dirty="0"/>
          </a:p>
        </p:txBody>
      </p:sp>
      <p:pic>
        <p:nvPicPr>
          <p:cNvPr id="15" name="Picture 14" descr="Macintosh HD:Users:ma-admin:Desktop:PPS-TDR:quartic-pps:boxB.pdf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5" t="22496" r="14764" b="22483"/>
          <a:stretch/>
        </p:blipFill>
        <p:spPr bwMode="auto">
          <a:xfrm>
            <a:off x="3970516" y="4024858"/>
            <a:ext cx="2108835" cy="20935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695536" y="5609950"/>
            <a:ext cx="80262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T958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134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819" y="26735"/>
            <a:ext cx="7512749" cy="871261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Fast timing using Secondary Emission in pores of a </a:t>
            </a:r>
            <a:r>
              <a:rPr lang="en-US" b="1" dirty="0" err="1" smtClean="0">
                <a:solidFill>
                  <a:srgbClr val="0000FF"/>
                </a:solidFill>
              </a:rPr>
              <a:t>MicroChannel</a:t>
            </a:r>
            <a:r>
              <a:rPr lang="en-US" b="1" dirty="0" smtClean="0">
                <a:solidFill>
                  <a:srgbClr val="0000FF"/>
                </a:solidFill>
              </a:rPr>
              <a:t> glass plate</a:t>
            </a:r>
            <a:endParaRPr lang="en-US" b="1" dirty="0">
              <a:solidFill>
                <a:srgbClr val="0000FF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413797" y="1358720"/>
            <a:ext cx="4449166" cy="3631879"/>
            <a:chOff x="4565650" y="2073206"/>
            <a:chExt cx="4449166" cy="363187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65650" y="2149085"/>
              <a:ext cx="4127500" cy="3556000"/>
            </a:xfrm>
            <a:prstGeom prst="rect">
              <a:avLst/>
            </a:prstGeom>
          </p:spPr>
        </p:pic>
        <p:cxnSp>
          <p:nvCxnSpPr>
            <p:cNvPr id="15" name="Straight Arrow Connector 14"/>
            <p:cNvCxnSpPr/>
            <p:nvPr/>
          </p:nvCxnSpPr>
          <p:spPr>
            <a:xfrm flipH="1">
              <a:off x="4968111" y="3966633"/>
              <a:ext cx="3336976" cy="106402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 flipV="1">
              <a:off x="4968111" y="2459567"/>
              <a:ext cx="3336976" cy="89323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5885595" y="2073206"/>
              <a:ext cx="2593800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Timing resolution for no quartz window extrapolates to ~37 </a:t>
              </a:r>
              <a:r>
                <a:rPr lang="en-US" sz="1400" dirty="0" err="1" smtClean="0"/>
                <a:t>psec</a:t>
              </a:r>
              <a:endParaRPr lang="en-US" sz="14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092999" y="4728490"/>
              <a:ext cx="2921817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Pulse height for no quartz window extrapolates to non-zero value</a:t>
              </a:r>
              <a:endParaRPr lang="en-US" sz="1400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99611" y="1358720"/>
            <a:ext cx="3884838" cy="2800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Tx/>
              <a:buChar char="-"/>
            </a:pPr>
            <a:r>
              <a:rPr lang="en-US" sz="1600" dirty="0" smtClean="0"/>
              <a:t>Goal is to measure timing in showers to 30 </a:t>
            </a:r>
            <a:r>
              <a:rPr lang="en-US" sz="1600" dirty="0" err="1"/>
              <a:t>p</a:t>
            </a:r>
            <a:r>
              <a:rPr lang="en-US" sz="1600" dirty="0" err="1" smtClean="0"/>
              <a:t>sec</a:t>
            </a:r>
            <a:r>
              <a:rPr lang="en-US" sz="1600" dirty="0" smtClean="0"/>
              <a:t>, to disentangle pileup effects.</a:t>
            </a:r>
          </a:p>
          <a:p>
            <a:pPr marL="285750" indent="-285750" algn="l">
              <a:buFontTx/>
              <a:buChar char="-"/>
            </a:pPr>
            <a:endParaRPr lang="en-US" sz="1600" dirty="0" smtClean="0"/>
          </a:p>
          <a:p>
            <a:pPr marL="285750" indent="-285750" algn="l">
              <a:buFontTx/>
              <a:buChar char="-"/>
            </a:pPr>
            <a:r>
              <a:rPr lang="en-US" sz="1600" dirty="0" smtClean="0"/>
              <a:t>Propose </a:t>
            </a:r>
            <a:r>
              <a:rPr lang="en-US" sz="1600" dirty="0"/>
              <a:t>to use bare MCP in vacuum (no scintillator, no photocathode)</a:t>
            </a:r>
            <a:r>
              <a:rPr lang="en-US" sz="1600" dirty="0" smtClean="0"/>
              <a:t>. A simple timing insert into a sampling calorimeter.</a:t>
            </a:r>
          </a:p>
          <a:p>
            <a:pPr marL="285750" indent="-285750" algn="l">
              <a:buFontTx/>
              <a:buChar char="-"/>
            </a:pPr>
            <a:endParaRPr lang="en-US" sz="1600" dirty="0" smtClean="0"/>
          </a:p>
          <a:p>
            <a:pPr marL="285750" indent="-285750" algn="l">
              <a:buFontTx/>
              <a:buChar char="-"/>
            </a:pPr>
            <a:r>
              <a:rPr lang="en-US" sz="1600" dirty="0" smtClean="0"/>
              <a:t>Our first tests used 16 channels of a </a:t>
            </a:r>
            <a:r>
              <a:rPr lang="en-US" sz="1600" dirty="0" err="1" smtClean="0"/>
              <a:t>Photonis</a:t>
            </a:r>
            <a:r>
              <a:rPr lang="en-US" sz="1600" dirty="0" smtClean="0"/>
              <a:t> MCP/PMT with photocathode and varying thickness of radiator</a:t>
            </a:r>
          </a:p>
          <a:p>
            <a:pPr marL="285750" indent="-285750" algn="l">
              <a:buFontTx/>
              <a:buChar char="-"/>
            </a:pPr>
            <a:endParaRPr lang="en-US" sz="16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6295574" y="5141994"/>
            <a:ext cx="256738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Anatoly </a:t>
            </a:r>
            <a:r>
              <a:rPr lang="en-US" sz="1400" dirty="0" err="1"/>
              <a:t>Ronzhin</a:t>
            </a:r>
            <a:r>
              <a:rPr lang="en-US" sz="1400" dirty="0"/>
              <a:t> (FNAL), </a:t>
            </a:r>
            <a:r>
              <a:rPr lang="en-US" sz="1400" dirty="0" err="1"/>
              <a:t>Artur</a:t>
            </a:r>
            <a:r>
              <a:rPr lang="en-US" sz="1400" dirty="0"/>
              <a:t> </a:t>
            </a:r>
            <a:r>
              <a:rPr lang="en-US" sz="1400" dirty="0" err="1"/>
              <a:t>Apresyan</a:t>
            </a:r>
            <a:r>
              <a:rPr lang="en-US" sz="1400" dirty="0"/>
              <a:t>, Maria </a:t>
            </a:r>
            <a:r>
              <a:rPr lang="en-US" sz="1400" dirty="0" err="1" smtClean="0"/>
              <a:t>Spiropulu</a:t>
            </a:r>
            <a:r>
              <a:rPr lang="en-US" sz="1400" dirty="0" smtClean="0"/>
              <a:t>,</a:t>
            </a:r>
            <a:r>
              <a:rPr lang="en-US" sz="1400" dirty="0"/>
              <a:t> Si </a:t>
            </a:r>
            <a:r>
              <a:rPr lang="en-US" sz="1400" dirty="0" err="1"/>
              <a:t>Xie</a:t>
            </a:r>
            <a:r>
              <a:rPr lang="en-US" sz="1400" dirty="0"/>
              <a:t> and </a:t>
            </a:r>
            <a:r>
              <a:rPr lang="en-US" sz="1400" dirty="0" err="1"/>
              <a:t>Adi</a:t>
            </a:r>
            <a:r>
              <a:rPr lang="en-US" sz="1400" dirty="0"/>
              <a:t> </a:t>
            </a:r>
            <a:r>
              <a:rPr lang="en-US" sz="1400" dirty="0" err="1"/>
              <a:t>Bornheim</a:t>
            </a:r>
            <a:r>
              <a:rPr lang="en-US" sz="1400" dirty="0" smtClean="0"/>
              <a:t> (</a:t>
            </a:r>
            <a:r>
              <a:rPr lang="en-US" sz="1400" dirty="0" err="1" smtClean="0"/>
              <a:t>CalTech</a:t>
            </a:r>
            <a:r>
              <a:rPr lang="en-US" sz="1400" dirty="0" smtClean="0"/>
              <a:t>), Henry Frisch (UC)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2372574" y="4342503"/>
            <a:ext cx="958616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T1058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29 January, 2015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Ramberg - Physics at Fermilab Test Beams</a:t>
            </a:r>
            <a:endParaRPr lang="en-US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FF8E25-ADFC-A041-BF35-6A8D4A3178C7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9131317"/>
              </p:ext>
            </p:extLst>
          </p:nvPr>
        </p:nvGraphicFramePr>
        <p:xfrm>
          <a:off x="99611" y="4804168"/>
          <a:ext cx="5943600" cy="154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Document" r:id="rId5" imgW="5943600" imgH="1549400" progId="Word.Document.12">
                  <p:embed/>
                </p:oleObj>
              </mc:Choice>
              <mc:Fallback>
                <p:oleObj name="Document" r:id="rId5" imgW="5943600" imgH="1549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9611" y="4804168"/>
                        <a:ext cx="5943600" cy="154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59739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6450" y="36606"/>
            <a:ext cx="3949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3366FF"/>
                </a:solidFill>
              </a:rPr>
              <a:t>Silicon DAQ at Test Beam</a:t>
            </a:r>
            <a:endParaRPr lang="en-US" sz="2800" b="1" dirty="0">
              <a:solidFill>
                <a:srgbClr val="3366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75" y="3184787"/>
            <a:ext cx="4991389" cy="2508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485312" y="792983"/>
            <a:ext cx="52497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Fermilab Test Beam Facility DAQ:</a:t>
            </a:r>
          </a:p>
          <a:p>
            <a:pPr marL="285750" indent="-285750" algn="l">
              <a:buFont typeface="Arial"/>
              <a:buChar char="•"/>
            </a:pPr>
            <a:r>
              <a:rPr lang="en-US" sz="1600" dirty="0" smtClean="0"/>
              <a:t>Old pixel telescope DAQ is based on CAPTAN</a:t>
            </a:r>
          </a:p>
          <a:p>
            <a:pPr marL="742950" lvl="1" indent="-285750" algn="l">
              <a:buFont typeface="Arial"/>
              <a:buChar char="•"/>
            </a:pPr>
            <a:r>
              <a:rPr lang="en-US" sz="1600" dirty="0" smtClean="0"/>
              <a:t>Triggered, 1cm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coverage, and 8µm track resolution</a:t>
            </a:r>
          </a:p>
          <a:p>
            <a:pPr marL="285750" indent="-285750" algn="l">
              <a:buFont typeface="Arial"/>
              <a:buChar char="•"/>
            </a:pPr>
            <a:endParaRPr lang="en-US" sz="1600" dirty="0" smtClean="0"/>
          </a:p>
          <a:p>
            <a:pPr marL="285750" indent="-285750" algn="l">
              <a:buFont typeface="Arial"/>
              <a:buChar char="•"/>
            </a:pPr>
            <a:r>
              <a:rPr lang="en-US" sz="1600" dirty="0" smtClean="0"/>
              <a:t>New strip telescope completed in FY14 is based on CAPTAN too</a:t>
            </a:r>
          </a:p>
          <a:p>
            <a:pPr marL="742950" lvl="1" indent="-285750" algn="l">
              <a:buFont typeface="Arial"/>
              <a:buChar char="•"/>
            </a:pPr>
            <a:r>
              <a:rPr lang="en-US" sz="1600" dirty="0" smtClean="0"/>
              <a:t>Dead-timeless, 16cm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coverage, and 5</a:t>
            </a:r>
            <a:r>
              <a:rPr lang="en-US" sz="1600" dirty="0"/>
              <a:t>µ</a:t>
            </a:r>
            <a:r>
              <a:rPr lang="en-US" sz="1600" dirty="0" smtClean="0"/>
              <a:t>m track resolution</a:t>
            </a:r>
          </a:p>
          <a:p>
            <a:pPr marL="285750" indent="-285750">
              <a:buFont typeface="Arial"/>
              <a:buChar char="•"/>
            </a:pPr>
            <a:endParaRPr lang="en-US" sz="1600" dirty="0" smtClean="0"/>
          </a:p>
          <a:p>
            <a:pPr lvl="1" algn="l"/>
            <a:endParaRPr lang="en-US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84992-AF52-DE44-823A-D50F044156E6}" type="slidenum">
              <a:rPr lang="en-US" smtClean="0"/>
              <a:t>12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552406" y="6172200"/>
            <a:ext cx="40391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New strip telescope encompassing old pixel telescope at FTBF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790899" y="2206869"/>
            <a:ext cx="80262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T992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178673" y="6356350"/>
            <a:ext cx="7668590" cy="365125"/>
          </a:xfrm>
        </p:spPr>
        <p:txBody>
          <a:bodyPr/>
          <a:lstStyle/>
          <a:p>
            <a:r>
              <a:rPr lang="en-US" dirty="0" smtClean="0"/>
              <a:t>29 January, 2015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Ramberg - Physics at Fermilab Test Beams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126664" y="2668534"/>
            <a:ext cx="29638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Used to perform radiation tolerance studies of various pixel sensors (diamond, </a:t>
            </a:r>
            <a:r>
              <a:rPr lang="en-US" dirty="0" smtClean="0"/>
              <a:t>3D,MCZ)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891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ATLAS Upgrades given Director’s seal of approval !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Test of ATLAS </a:t>
            </a:r>
            <a:r>
              <a:rPr lang="en-US" dirty="0" err="1" smtClean="0"/>
              <a:t>endcap</a:t>
            </a:r>
            <a:r>
              <a:rPr lang="en-US" dirty="0" smtClean="0"/>
              <a:t> </a:t>
            </a:r>
            <a:r>
              <a:rPr lang="en-US" dirty="0" err="1" smtClean="0"/>
              <a:t>muon</a:t>
            </a:r>
            <a:r>
              <a:rPr lang="en-US" dirty="0" smtClean="0"/>
              <a:t> “thin gap chambers</a:t>
            </a:r>
          </a:p>
          <a:p>
            <a:r>
              <a:rPr lang="en-US" dirty="0" smtClean="0"/>
              <a:t>1.4 mm between anode and cathode! – 100 micron flatness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Ramberg - Physics at Fermilab Test Beams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89F01-ECB1-0A42-A33A-E6713833CB6E}" type="slidenum">
              <a:rPr lang="en-US" smtClean="0"/>
              <a:t>13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2133600" cy="365125"/>
          </a:xfrm>
        </p:spPr>
        <p:txBody>
          <a:bodyPr/>
          <a:lstStyle/>
          <a:p>
            <a:r>
              <a:rPr lang="en-US" smtClean="0"/>
              <a:t>29 January, 2015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088" y="2573420"/>
            <a:ext cx="3778807" cy="2834105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 flipV="1">
            <a:off x="2900948" y="3890211"/>
            <a:ext cx="628316" cy="2032000"/>
          </a:xfrm>
          <a:prstGeom prst="straightConnector1">
            <a:avLst/>
          </a:prstGeom>
          <a:ln w="5715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Screen Shot 2015-01-28 at 8.06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895" y="2744050"/>
            <a:ext cx="3881687" cy="266347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700830" y="2106992"/>
            <a:ext cx="958616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/>
              <a:t>T1049</a:t>
            </a:r>
          </a:p>
        </p:txBody>
      </p:sp>
    </p:spTree>
    <p:extLst>
      <p:ext uri="{BB962C8B-B14F-4D97-AF65-F5344CB8AC3E}">
        <p14:creationId xmlns:p14="http://schemas.microsoft.com/office/powerpoint/2010/main" val="20151958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PHENIX upgrade detectors come to FTBF in force!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Ramberg - Physics at Fermilab Test Beams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FF8E25-ADFC-A041-BF35-6A8D4A3178C7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1" y="918467"/>
            <a:ext cx="3491160" cy="120032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T1044 - </a:t>
            </a:r>
            <a:r>
              <a:rPr lang="en-US" dirty="0" err="1" smtClean="0"/>
              <a:t>Calorimetry</a:t>
            </a:r>
            <a:endParaRPr lang="en-US" dirty="0" smtClean="0"/>
          </a:p>
          <a:p>
            <a:r>
              <a:rPr lang="en-US" dirty="0" smtClean="0"/>
              <a:t>T1048 – Fast Time of flight</a:t>
            </a:r>
          </a:p>
          <a:p>
            <a:r>
              <a:rPr lang="en-US" dirty="0" smtClean="0"/>
              <a:t>T1054 - </a:t>
            </a:r>
            <a:r>
              <a:rPr lang="en-US" dirty="0" err="1" smtClean="0"/>
              <a:t>Preshower</a:t>
            </a:r>
            <a:endParaRPr lang="en-US" dirty="0"/>
          </a:p>
        </p:txBody>
      </p:sp>
      <p:pic>
        <p:nvPicPr>
          <p:cNvPr id="9" name="Picture 8" descr="Screen Shot 2015-01-28 at 10.40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3903930"/>
            <a:ext cx="3376848" cy="2430924"/>
          </a:xfrm>
          <a:prstGeom prst="rect">
            <a:avLst/>
          </a:prstGeom>
        </p:spPr>
      </p:pic>
      <p:pic>
        <p:nvPicPr>
          <p:cNvPr id="8" name="Picture 7" descr="Screen Shot 2015-01-28 at 10.40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29" y="2830176"/>
            <a:ext cx="3390271" cy="2848967"/>
          </a:xfrm>
          <a:prstGeom prst="rect">
            <a:avLst/>
          </a:prstGeom>
        </p:spPr>
      </p:pic>
      <p:pic>
        <p:nvPicPr>
          <p:cNvPr id="11" name="Picture 10" descr="Screen Shot 2015-01-28 at 10.39.5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788" y="863244"/>
            <a:ext cx="2775940" cy="323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597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 tracking stations in the FLYSUB beam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A</a:t>
            </a:r>
            <a:r>
              <a:rPr lang="en-US" sz="1800" dirty="0" smtClean="0"/>
              <a:t> </a:t>
            </a:r>
            <a:r>
              <a:rPr lang="en-US" sz="1800" dirty="0"/>
              <a:t>collaboration for Electron Ion Collider detector R&amp;</a:t>
            </a:r>
            <a:r>
              <a:rPr lang="en-US" sz="1800" dirty="0" smtClean="0"/>
              <a:t>D</a:t>
            </a:r>
          </a:p>
          <a:p>
            <a:r>
              <a:rPr lang="en-US" sz="1800" dirty="0" smtClean="0"/>
              <a:t>Groups </a:t>
            </a:r>
            <a:r>
              <a:rPr lang="en-US" sz="1800" dirty="0"/>
              <a:t>from BNL, Florida Institute of Technology, Stony Brook University, University of Virginia, and Yale University </a:t>
            </a:r>
            <a:endParaRPr lang="en-US" sz="1600" dirty="0"/>
          </a:p>
          <a:p>
            <a:pPr lvl="1"/>
            <a:r>
              <a:rPr lang="en-US" sz="1800" dirty="0"/>
              <a:t>Development of a mini-drift GEM detector for resolving the issue of losing resolution for inclined particle tracks and applying different frontend electronics</a:t>
            </a:r>
          </a:p>
          <a:p>
            <a:pPr lvl="1"/>
            <a:r>
              <a:rPr lang="en-US" sz="1800" dirty="0"/>
              <a:t>Development of large area planar GEM detectors for </a:t>
            </a:r>
            <a:r>
              <a:rPr lang="en-US" sz="1800" dirty="0" err="1"/>
              <a:t>endcap</a:t>
            </a:r>
            <a:r>
              <a:rPr lang="en-US" sz="1800" dirty="0"/>
              <a:t> tracking</a:t>
            </a:r>
          </a:p>
          <a:p>
            <a:pPr lvl="1"/>
            <a:r>
              <a:rPr lang="en-US" sz="1800" dirty="0"/>
              <a:t>Development of alternative read-out structures for reducing the number of channel counts but conserving the </a:t>
            </a:r>
            <a:r>
              <a:rPr lang="en-US" sz="1800" dirty="0" smtClean="0"/>
              <a:t>resolution</a:t>
            </a:r>
          </a:p>
          <a:p>
            <a:pPr lvl="1"/>
            <a:r>
              <a:rPr lang="en-US" sz="1800" dirty="0"/>
              <a:t>Development of Cherenkov detectors in the forward direction, with particular emphasis on high momentum hadron ID and development of large area low cost VUV mirrors. </a:t>
            </a:r>
            <a:endParaRPr lang="en-US" sz="1800" dirty="0" smtClean="0"/>
          </a:p>
          <a:p>
            <a:pPr lvl="2"/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Ramberg - Physics at Fermilab Test Beams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FF8E25-ADFC-A041-BF35-6A8D4A3178C7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915" y="4528820"/>
            <a:ext cx="2969895" cy="222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1753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 results from FLYSUB:  should bring </a:t>
            </a:r>
            <a:r>
              <a:rPr lang="en-US" dirty="0" smtClean="0"/>
              <a:t>GEM technology </a:t>
            </a:r>
            <a:r>
              <a:rPr lang="en-US" dirty="0" smtClean="0"/>
              <a:t>full time to FTBF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Ramberg - Physics at Fermilab Test Beams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FF8E25-ADFC-A041-BF35-6A8D4A3178C7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6" name="Picture 5" descr="Screen Shot 2015-01-29 at 9.45.3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866" y="1608667"/>
            <a:ext cx="4495534" cy="3471334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06" y="1824849"/>
            <a:ext cx="3386455" cy="29260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9596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 production with 120 </a:t>
            </a:r>
            <a:r>
              <a:rPr lang="en-US" dirty="0" err="1" smtClean="0"/>
              <a:t>GeV</a:t>
            </a:r>
            <a:r>
              <a:rPr lang="en-US" dirty="0" smtClean="0"/>
              <a:t> protons – JASMIN!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29 January,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Ramberg - Physics at Fermilab Test Beams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FF8E25-ADFC-A041-BF35-6A8D4A3178C7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10" name="Picture 9" descr="Screen Shot 2015-01-28 at 7.42.2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1787"/>
            <a:ext cx="4224421" cy="2083375"/>
          </a:xfrm>
          <a:prstGeom prst="rect">
            <a:avLst/>
          </a:prstGeom>
        </p:spPr>
      </p:pic>
      <p:pic>
        <p:nvPicPr>
          <p:cNvPr id="11" name="Picture 10" descr="Screen Shot 2015-01-28 at 7.42.4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5162"/>
            <a:ext cx="4483100" cy="2971800"/>
          </a:xfrm>
          <a:prstGeom prst="rect">
            <a:avLst/>
          </a:prstGeom>
        </p:spPr>
      </p:pic>
      <p:pic>
        <p:nvPicPr>
          <p:cNvPr id="12" name="Picture 11" descr="Screen Shot 2015-01-28 at 7.43.2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596" y="1638086"/>
            <a:ext cx="3330834" cy="411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9729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MINERVA Test Beam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74449"/>
            <a:ext cx="8672513" cy="4987867"/>
          </a:xfrm>
        </p:spPr>
        <p:txBody>
          <a:bodyPr/>
          <a:lstStyle/>
          <a:p>
            <a:r>
              <a:rPr lang="en-US" sz="1800" dirty="0" smtClean="0"/>
              <a:t>In 2010, MINERVA ran test beam with a tertiary spectrometer built specifically for this run in the </a:t>
            </a:r>
            <a:r>
              <a:rPr lang="en-US" sz="1800" dirty="0" err="1" smtClean="0"/>
              <a:t>MTest</a:t>
            </a:r>
            <a:r>
              <a:rPr lang="en-US" sz="1800" dirty="0" smtClean="0"/>
              <a:t> </a:t>
            </a:r>
            <a:r>
              <a:rPr lang="en-US" sz="1800" dirty="0" err="1" smtClean="0"/>
              <a:t>beamline</a:t>
            </a:r>
            <a:endParaRPr lang="en-US" sz="1800" dirty="0" smtClean="0"/>
          </a:p>
          <a:p>
            <a:r>
              <a:rPr lang="en-US" sz="1800" dirty="0" smtClean="0"/>
              <a:t>TOF measurement allowed for particle </a:t>
            </a:r>
            <a:r>
              <a:rPr lang="en-US" sz="1800" dirty="0" err="1" smtClean="0"/>
              <a:t>i.d.</a:t>
            </a:r>
            <a:r>
              <a:rPr lang="en-US" sz="1800" dirty="0" smtClean="0"/>
              <a:t> in the 0.5-2.0 </a:t>
            </a:r>
            <a:r>
              <a:rPr lang="en-US" sz="1800" dirty="0" err="1" smtClean="0"/>
              <a:t>GeV</a:t>
            </a:r>
            <a:r>
              <a:rPr lang="en-US" sz="1800" dirty="0" smtClean="0"/>
              <a:t> range, perfect for the low energy running at that time.</a:t>
            </a:r>
          </a:p>
          <a:p>
            <a:r>
              <a:rPr lang="en-US" sz="1800" dirty="0" smtClean="0"/>
              <a:t>Now they are repeating their tests with the higher energy secondary beam in the range 2.0-4.0 </a:t>
            </a:r>
            <a:r>
              <a:rPr lang="en-US" sz="1800" dirty="0" err="1" smtClean="0"/>
              <a:t>GeV</a:t>
            </a:r>
            <a:r>
              <a:rPr lang="en-US" sz="1800" dirty="0" smtClean="0"/>
              <a:t>, that will extend their understanding of their experiment in the higher energy regime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29 January,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Ramberg - Physics at Fermilab Test Beams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FF8E25-ADFC-A041-BF35-6A8D4A3178C7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7" name="Picture 6" descr="Screen Shot 2015-01-27 at 10.09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124894"/>
            <a:ext cx="8047789" cy="315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3761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MINERVA test beam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29 January,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Ramberg - Physics at Fermilab Test Beams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FF8E25-ADFC-A041-BF35-6A8D4A3178C7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193132"/>
            <a:ext cx="5334000" cy="4000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1789" y="5601368"/>
            <a:ext cx="7529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After starting installation at MT6 in FY14, will finish in FY15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285366" y="1688182"/>
            <a:ext cx="3960394" cy="297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79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Test Beam Facility </a:t>
            </a:r>
            <a:endParaRPr lang="en-US" dirty="0">
              <a:latin typeface="Helvetica" charset="0"/>
            </a:endParaRPr>
          </a:p>
        </p:txBody>
      </p:sp>
      <p:sp>
        <p:nvSpPr>
          <p:cNvPr id="15363" name="Date Placeholder 3"/>
          <p:cNvSpPr>
            <a:spLocks noGrp="1"/>
          </p:cNvSpPr>
          <p:nvPr>
            <p:ph type="dt" sz="half" idx="4294967295"/>
          </p:nvPr>
        </p:nvSpPr>
        <p:spPr bwMode="auto">
          <a:xfrm>
            <a:off x="6450013" y="6515100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 smtClean="0">
                <a:solidFill>
                  <a:srgbClr val="003087"/>
                </a:solidFill>
                <a:latin typeface="Helvetica" charset="0"/>
              </a:rPr>
              <a:t>29 January, 2015</a:t>
            </a:r>
            <a:endParaRPr lang="en-US" sz="900" dirty="0">
              <a:solidFill>
                <a:srgbClr val="003087"/>
              </a:solidFill>
              <a:latin typeface="Helvetica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 smtClean="0">
                <a:solidFill>
                  <a:srgbClr val="003087"/>
                </a:solidFill>
                <a:latin typeface="Helvetica" charset="0"/>
              </a:rPr>
              <a:t>Ramberg - Physics at Fermilab Test Beams</a:t>
            </a:r>
            <a:endParaRPr lang="en-US" sz="900" b="1" dirty="0">
              <a:solidFill>
                <a:srgbClr val="003087"/>
              </a:solidFill>
              <a:latin typeface="Helvetica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A5710146-1761-BB4D-8FE7-4DBA1413225B}" type="slidenum">
              <a:rPr lang="en-US" sz="900">
                <a:solidFill>
                  <a:srgbClr val="003087"/>
                </a:solidFill>
                <a:latin typeface="Helvetica" charset="0"/>
              </a:rPr>
              <a:pPr eaLnBrk="1" hangingPunct="1"/>
              <a:t>2</a:t>
            </a:fld>
            <a:endParaRPr lang="en-US" sz="900" dirty="0">
              <a:solidFill>
                <a:srgbClr val="003087"/>
              </a:solidFill>
              <a:latin typeface="Helvetica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 bwMode="auto">
          <a:xfrm>
            <a:off x="228601" y="1043046"/>
            <a:ext cx="8109540" cy="4782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2000" dirty="0" smtClean="0">
                <a:latin typeface="Helvetica" charset="0"/>
              </a:rPr>
              <a:t>A critical resource for Detector R&amp;D efforts taking place across the entire HEP community (both in US and beyond)</a:t>
            </a:r>
          </a:p>
          <a:p>
            <a:endParaRPr lang="en-US" sz="2000" dirty="0" smtClean="0">
              <a:latin typeface="Helvetica" charset="0"/>
            </a:endParaRPr>
          </a:p>
          <a:p>
            <a:r>
              <a:rPr lang="en-US" sz="2000" dirty="0" smtClean="0">
                <a:latin typeface="Helvetica" charset="0"/>
              </a:rPr>
              <a:t>Allows researchers access to unique particle beams for testing their prototype detectors. (The most versatile test beam in the world?)</a:t>
            </a:r>
          </a:p>
          <a:p>
            <a:endParaRPr lang="en-US" sz="2000" dirty="0" smtClean="0">
              <a:latin typeface="Helvetica" charset="0"/>
            </a:endParaRPr>
          </a:p>
          <a:p>
            <a:r>
              <a:rPr lang="en-US" sz="2000" dirty="0" smtClean="0">
                <a:latin typeface="Helvetica" charset="0"/>
              </a:rPr>
              <a:t>Facility infrastructure (e.g. beam instrumentation, gas and high-voltage delivery systems, and an adaptable data acquisition system) allows researchers to conduct their required detector testing in an efficient and straight-forward manner</a:t>
            </a:r>
          </a:p>
          <a:p>
            <a:endParaRPr lang="en-US" sz="2000" dirty="0" smtClean="0">
              <a:latin typeface="Helvetica" charset="0"/>
            </a:endParaRPr>
          </a:p>
          <a:p>
            <a:r>
              <a:rPr lang="en-US" sz="2000" dirty="0" smtClean="0">
                <a:latin typeface="Helvetica" charset="0"/>
              </a:rPr>
              <a:t>Facility experts provide guidance to users on configuring particle beams, interfacing to infrastructure systems, and navigating lab safety requirements      </a:t>
            </a:r>
          </a:p>
          <a:p>
            <a:endParaRPr lang="en-US" sz="2000" dirty="0" smtClean="0">
              <a:latin typeface="Helvetica" charset="0"/>
            </a:endParaRPr>
          </a:p>
          <a:p>
            <a:endParaRPr lang="en-US" sz="2000" dirty="0" smtClean="0">
              <a:latin typeface="Helvetica" charset="0"/>
            </a:endParaRPr>
          </a:p>
          <a:p>
            <a:endParaRPr lang="en-US" sz="2000" dirty="0" smtClean="0">
              <a:latin typeface="Helvetica" charset="0"/>
            </a:endParaRPr>
          </a:p>
          <a:p>
            <a:endParaRPr lang="en-US" sz="2000" dirty="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70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0853" y="106946"/>
            <a:ext cx="6858000" cy="569495"/>
          </a:xfrm>
        </p:spPr>
        <p:txBody>
          <a:bodyPr/>
          <a:lstStyle/>
          <a:p>
            <a:r>
              <a:rPr lang="en-US" dirty="0" smtClean="0"/>
              <a:t>‘Liquid Argon in a </a:t>
            </a:r>
            <a:r>
              <a:rPr lang="en-US" dirty="0" err="1" smtClean="0"/>
              <a:t>Testbeam</a:t>
            </a:r>
            <a:r>
              <a:rPr lang="en-US" dirty="0" smtClean="0"/>
              <a:t>’=</a:t>
            </a:r>
            <a:r>
              <a:rPr lang="en-US" dirty="0" err="1" smtClean="0"/>
              <a:t>LArIAT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143000"/>
            <a:ext cx="6858000" cy="4114800"/>
          </a:xfrm>
        </p:spPr>
        <p:txBody>
          <a:bodyPr/>
          <a:lstStyle/>
          <a:p>
            <a:r>
              <a:rPr lang="en-US" dirty="0" smtClean="0"/>
              <a:t>Tertiary beam used by MINERVA in 2010 was moved to new </a:t>
            </a:r>
            <a:r>
              <a:rPr lang="en-US" dirty="0" err="1" smtClean="0"/>
              <a:t>MCenter</a:t>
            </a:r>
            <a:r>
              <a:rPr lang="en-US" dirty="0" smtClean="0"/>
              <a:t> Test Beam line</a:t>
            </a:r>
          </a:p>
          <a:p>
            <a:r>
              <a:rPr lang="en-US" dirty="0" smtClean="0"/>
              <a:t>TOF Particle I.D. for 0.2-0.8 </a:t>
            </a:r>
            <a:r>
              <a:rPr lang="en-US" dirty="0" err="1" smtClean="0"/>
              <a:t>GeV</a:t>
            </a:r>
            <a:r>
              <a:rPr lang="en-US" dirty="0" smtClean="0"/>
              <a:t> beam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082842" y="6514762"/>
            <a:ext cx="2272632" cy="24163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Ramberg - Physics at </a:t>
            </a:r>
            <a:r>
              <a:rPr lang="en-US" dirty="0" err="1" smtClean="0"/>
              <a:t>Fermilab</a:t>
            </a:r>
            <a:r>
              <a:rPr lang="en-US" dirty="0" smtClean="0"/>
              <a:t> Test Beams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49917" y="6514762"/>
            <a:ext cx="5373688" cy="241300"/>
          </a:xfrm>
        </p:spPr>
        <p:txBody>
          <a:bodyPr/>
          <a:lstStyle/>
          <a:p>
            <a:fld id="{4D59C847-7DCE-6D4A-BE87-C05B68FF72A7}" type="slidenum">
              <a:rPr lang="en-US" smtClean="0"/>
              <a:pPr/>
              <a:t>20</a:t>
            </a:fld>
            <a:endParaRPr lang="en-US" dirty="0" smtClean="0"/>
          </a:p>
          <a:p>
            <a:endParaRPr lang="en-US" dirty="0"/>
          </a:p>
        </p:txBody>
      </p:sp>
      <p:pic>
        <p:nvPicPr>
          <p:cNvPr id="6" name="Picture 5" descr="Screen Shot 2014-10-27 at 9.32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819400"/>
            <a:ext cx="2503361" cy="3251200"/>
          </a:xfrm>
          <a:prstGeom prst="rect">
            <a:avLst/>
          </a:prstGeom>
        </p:spPr>
      </p:pic>
      <p:pic>
        <p:nvPicPr>
          <p:cNvPr id="7" name="Picture 6" descr="Screen Shot 2014-10-27 at 9.31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819400"/>
            <a:ext cx="5105400" cy="3002159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4294967295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29 January,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9060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Tertiary spectrometer in </a:t>
            </a:r>
            <a:r>
              <a:rPr lang="en-US" dirty="0" err="1" smtClean="0"/>
              <a:t>MCenter</a:t>
            </a:r>
            <a:r>
              <a:rPr lang="en-US" dirty="0" smtClean="0"/>
              <a:t> </a:t>
            </a:r>
            <a:r>
              <a:rPr lang="en-US" dirty="0" err="1" smtClean="0"/>
              <a:t>beamline</a:t>
            </a:r>
            <a:endParaRPr lang="en-US" dirty="0"/>
          </a:p>
        </p:txBody>
      </p:sp>
      <p:pic>
        <p:nvPicPr>
          <p:cNvPr id="6" name="Content Placeholder 5" descr="Screen Shot 2015-01-27 at 11.56.57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5" r="5805"/>
          <a:stretch>
            <a:fillRect/>
          </a:stretch>
        </p:blipFill>
        <p:spPr/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Ramberg - Physics at Fermilab Test Beams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FF8E25-ADFC-A041-BF35-6A8D4A3178C7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8404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LAriaT</a:t>
            </a:r>
            <a:r>
              <a:rPr lang="en-US" dirty="0" smtClean="0"/>
              <a:t> beam matches well to neutrino program</a:t>
            </a:r>
            <a:endParaRPr lang="en-US" dirty="0"/>
          </a:p>
        </p:txBody>
      </p:sp>
      <p:pic>
        <p:nvPicPr>
          <p:cNvPr id="7" name="Content Placeholder 6" descr="Screen Shot 2015-01-27 at 11.59.15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7" b="11657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29 January,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Ramberg - Physics at Fermilab Test Beams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FF8E25-ADFC-A041-BF35-6A8D4A3178C7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28600" y="5775158"/>
            <a:ext cx="8527716" cy="3876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4460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results from the Summer, 2014 run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29 January,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Ramberg - Physics at Fermilab Test Beams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FF8E25-ADFC-A041-BF35-6A8D4A3178C7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7" name="Picture 6" descr="Screen Shot 2015-01-27 at 12.02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13" y="1633354"/>
            <a:ext cx="4371474" cy="2732845"/>
          </a:xfrm>
          <a:prstGeom prst="rect">
            <a:avLst/>
          </a:prstGeom>
        </p:spPr>
      </p:pic>
      <p:pic>
        <p:nvPicPr>
          <p:cNvPr id="8" name="Picture 7" descr="Screen Shot 2015-01-27 at 12.01.5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787" y="1376947"/>
            <a:ext cx="4208613" cy="34640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75895" y="4841039"/>
            <a:ext cx="6015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Beam chambers and TOF systems are working. </a:t>
            </a:r>
            <a:r>
              <a:rPr lang="en-US" dirty="0" err="1" smtClean="0"/>
              <a:t>LAriaT</a:t>
            </a:r>
            <a:r>
              <a:rPr lang="en-US" dirty="0" smtClean="0"/>
              <a:t> should be very productive in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9729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future: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495" y="1056724"/>
            <a:ext cx="6722979" cy="4987867"/>
          </a:xfrm>
        </p:spPr>
        <p:txBody>
          <a:bodyPr/>
          <a:lstStyle/>
          <a:p>
            <a:r>
              <a:rPr lang="en-US" dirty="0" smtClean="0"/>
              <a:t>Use ‘Jolly Green Giant’ in </a:t>
            </a:r>
            <a:r>
              <a:rPr lang="en-US" dirty="0" err="1" smtClean="0"/>
              <a:t>MCenter</a:t>
            </a:r>
            <a:r>
              <a:rPr lang="en-US" dirty="0" smtClean="0"/>
              <a:t> as a tertiary analysis magnet, or surrounding a large scale calorimeter: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Ramberg - Physics at Fermilab Test Beams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FF8E25-ADFC-A041-BF35-6A8D4A3178C7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6" name="Picture 5" descr="Screen Shot 2015-01-28 at 7.40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674" y="2660317"/>
            <a:ext cx="4914538" cy="288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9959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103664"/>
            <a:ext cx="8808453" cy="641739"/>
          </a:xfrm>
        </p:spPr>
        <p:txBody>
          <a:bodyPr/>
          <a:lstStyle/>
          <a:p>
            <a:r>
              <a:rPr lang="en-US" dirty="0" smtClean="0"/>
              <a:t>Irradiation of electronics using region near </a:t>
            </a:r>
            <a:r>
              <a:rPr lang="en-US" dirty="0" err="1" smtClean="0"/>
              <a:t>MTest</a:t>
            </a:r>
            <a:r>
              <a:rPr lang="en-US" dirty="0" smtClean="0"/>
              <a:t> collimator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1897179"/>
            <a:ext cx="5506452" cy="4987867"/>
          </a:xfrm>
        </p:spPr>
        <p:txBody>
          <a:bodyPr/>
          <a:lstStyle/>
          <a:p>
            <a:r>
              <a:rPr lang="en-US" dirty="0" smtClean="0"/>
              <a:t>Rate of neutrons near the primary 120 </a:t>
            </a:r>
            <a:r>
              <a:rPr lang="en-US" dirty="0" err="1" smtClean="0"/>
              <a:t>GeV</a:t>
            </a:r>
            <a:r>
              <a:rPr lang="en-US" dirty="0" smtClean="0"/>
              <a:t> pinhole </a:t>
            </a:r>
            <a:r>
              <a:rPr lang="en-US" dirty="0" err="1" smtClean="0"/>
              <a:t>colllimator</a:t>
            </a:r>
            <a:r>
              <a:rPr lang="en-US" dirty="0" smtClean="0"/>
              <a:t> mimics the ATLAS cavern reasonably well.</a:t>
            </a:r>
          </a:p>
          <a:p>
            <a:r>
              <a:rPr lang="en-US" dirty="0" smtClean="0"/>
              <a:t>Mark </a:t>
            </a:r>
            <a:r>
              <a:rPr lang="en-US" dirty="0" err="1" smtClean="0"/>
              <a:t>Oreglia</a:t>
            </a:r>
            <a:r>
              <a:rPr lang="en-US" dirty="0" smtClean="0"/>
              <a:t> brought electronics for the tile calorimeter to this region to measure the rate of single event upsets.</a:t>
            </a:r>
          </a:p>
          <a:p>
            <a:r>
              <a:rPr lang="en-US" dirty="0" smtClean="0"/>
              <a:t>Results of SEU as predicted – good news!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Ramberg - Physics at Fermilab Test Beams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FF8E25-ADFC-A041-BF35-6A8D4A3178C7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43837" y="1732799"/>
            <a:ext cx="3802013" cy="284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6731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274" y="14705"/>
            <a:ext cx="7924800" cy="762000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solidFill>
                  <a:srgbClr val="3366FF"/>
                </a:solidFill>
                <a:latin typeface="Arial"/>
                <a:cs typeface="Arial"/>
              </a:rPr>
              <a:t>Investigating New Detector R&amp;D Irradiation Capability at MTA at the end of the LINAC</a:t>
            </a:r>
            <a:br>
              <a:rPr lang="en-US" sz="2800" b="1" dirty="0" smtClean="0">
                <a:solidFill>
                  <a:srgbClr val="3366FF"/>
                </a:solidFill>
                <a:latin typeface="Arial"/>
                <a:cs typeface="Arial"/>
              </a:rPr>
            </a:br>
            <a:endParaRPr lang="en-US" sz="2800" b="1" dirty="0">
              <a:solidFill>
                <a:srgbClr val="3366FF"/>
              </a:solidFill>
              <a:latin typeface="Arial"/>
              <a:cs typeface="Arial"/>
            </a:endParaRPr>
          </a:p>
        </p:txBody>
      </p:sp>
      <p:sp>
        <p:nvSpPr>
          <p:cNvPr id="11" name="Content Placeholder 7"/>
          <p:cNvSpPr>
            <a:spLocks noGrp="1"/>
          </p:cNvSpPr>
          <p:nvPr>
            <p:ph sz="half" idx="1"/>
          </p:nvPr>
        </p:nvSpPr>
        <p:spPr>
          <a:xfrm>
            <a:off x="2743200" y="1233905"/>
            <a:ext cx="3513221" cy="4267200"/>
          </a:xfrm>
        </p:spPr>
        <p:txBody>
          <a:bodyPr>
            <a:norm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The MTA experimental hall has accepted beam. (400 </a:t>
            </a:r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/>
              </a:rPr>
              <a:t>MeV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 protons)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It is possible that we will be able to perform detector irradiation studies there. Safety and scheduling issues being studied.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The MAP group has installed a table for supporting detector installations</a:t>
            </a:r>
          </a:p>
          <a:p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Flux as high as 10</a:t>
            </a:r>
            <a:r>
              <a:rPr lang="en-US" sz="1400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14 </a:t>
            </a:r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/ hour 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in the experimental hall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First Statement of Work submitted:</a:t>
            </a:r>
          </a:p>
          <a:p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5" name="Picture 4" descr="Macintosh HD:Users:ramberg:Desktop:Screen shot 2011-01-25 at 4.29.48 PM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71800" y="3810000"/>
            <a:ext cx="3064841" cy="241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14F0B04-3DC2-AB46-A240-646BFB49EB89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21" name="Picture 20" descr="Screenshot 2014-04-12 15.57.2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421" y="1851526"/>
            <a:ext cx="2514600" cy="31505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524000"/>
            <a:ext cx="2041071" cy="3175000"/>
          </a:xfrm>
          <a:prstGeom prst="rect">
            <a:avLst/>
          </a:prstGeom>
        </p:spPr>
      </p:pic>
      <p:sp>
        <p:nvSpPr>
          <p:cNvPr id="27" name="Content Placeholder 2"/>
          <p:cNvSpPr>
            <a:spLocks noGrp="1"/>
          </p:cNvSpPr>
          <p:nvPr>
            <p:ph sz="half" idx="1"/>
          </p:nvPr>
        </p:nvSpPr>
        <p:spPr>
          <a:xfrm>
            <a:off x="76200" y="4876800"/>
            <a:ext cx="3886200" cy="1066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600" dirty="0" smtClean="0"/>
              <a:t>Stand for beam stop, collimator and detectors already placed upstream of solenoid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1469204" y="5867400"/>
            <a:ext cx="3076060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CC0000"/>
                </a:solidFill>
              </a:rPr>
              <a:t>Is this resource useful to the community?</a:t>
            </a:r>
            <a:endParaRPr lang="en-US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400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200" y="869244"/>
            <a:ext cx="6858000" cy="1143000"/>
          </a:xfrm>
        </p:spPr>
        <p:txBody>
          <a:bodyPr/>
          <a:lstStyle/>
          <a:p>
            <a:r>
              <a:rPr lang="en-US" sz="2000" dirty="0" smtClean="0"/>
              <a:t>Wonderful forum for educating students, such as the EDIT2012 school</a:t>
            </a:r>
            <a:endParaRPr lang="en-US" sz="2000" dirty="0"/>
          </a:p>
        </p:txBody>
      </p:sp>
      <p:pic>
        <p:nvPicPr>
          <p:cNvPr id="7" name="Content Placeholder 6" descr="Screen Shot 2015-01-28 at 7.41.09 PM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7" b="3587"/>
          <a:stretch>
            <a:fillRect/>
          </a:stretch>
        </p:blipFill>
        <p:spPr/>
      </p:pic>
      <p:pic>
        <p:nvPicPr>
          <p:cNvPr id="8" name="Content Placeholder 7" descr="Screen Shot 2015-01-28 at 7.40.49 PM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5" r="19845"/>
          <a:stretch>
            <a:fillRect/>
          </a:stretch>
        </p:blipFill>
        <p:spPr/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Erik Ramberg  -  Review of Fermilab Detector R&amp;D, Oct. 29,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D22B6A-5E4E-4B42-BAA9-A0DD8E29D7B7}" type="slidenum">
              <a:rPr lang="en-US" smtClean="0"/>
              <a:pPr/>
              <a:t>27</a:t>
            </a:fld>
            <a:endParaRPr lang="en-US" smtClean="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2020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FTBF is a very important part of detector research for the global HEP community. FY14 was a particularly busy year.</a:t>
            </a:r>
          </a:p>
          <a:p>
            <a:r>
              <a:rPr lang="en-US" dirty="0" smtClean="0"/>
              <a:t>It is crucial that </a:t>
            </a:r>
            <a:r>
              <a:rPr lang="en-US" dirty="0" err="1" smtClean="0"/>
              <a:t>Fermilab</a:t>
            </a:r>
            <a:r>
              <a:rPr lang="en-US" dirty="0" smtClean="0"/>
              <a:t> maintain (and improve) this resource for the foreseeable future.</a:t>
            </a:r>
          </a:p>
          <a:p>
            <a:r>
              <a:rPr lang="en-US" dirty="0" smtClean="0"/>
              <a:t>Besides testing of prototype modules, fundamental physics has also been addressed at the facility (neutron production, absolute light yields for air shower </a:t>
            </a:r>
            <a:r>
              <a:rPr lang="en-US" dirty="0" err="1" smtClean="0"/>
              <a:t>flourescence</a:t>
            </a:r>
            <a:r>
              <a:rPr lang="en-US" dirty="0" smtClean="0"/>
              <a:t>, recoil efficiencies in bubble chamber operations, etc.)</a:t>
            </a:r>
          </a:p>
          <a:p>
            <a:r>
              <a:rPr lang="en-US" dirty="0" smtClean="0"/>
              <a:t>The lab management should consider adding MTA to the test beam facility ‘family’.  This would add a primary intensity capability.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Erik Ramberg  -  Review of Fermilab Detector R&amp;D, Oct. 29,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22B6A-5E4E-4B42-BAA9-A0DD8E29D7B7}" type="slidenum">
              <a:rPr lang="en-US" smtClean="0"/>
              <a:pPr/>
              <a:t>28</a:t>
            </a:fld>
            <a:endParaRPr lang="en-US" smtClean="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FTBFmap1_s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38200" y="1143000"/>
            <a:ext cx="9144000" cy="501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Box 2"/>
          <p:cNvSpPr txBox="1">
            <a:spLocks noChangeArrowheads="1"/>
          </p:cNvSpPr>
          <p:nvPr/>
        </p:nvSpPr>
        <p:spPr bwMode="auto">
          <a:xfrm>
            <a:off x="3733800" y="228600"/>
            <a:ext cx="544036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1F497D"/>
                </a:solidFill>
              </a:rPr>
              <a:t>MCenter</a:t>
            </a:r>
            <a:r>
              <a:rPr lang="en-US" sz="2800" dirty="0" smtClean="0">
                <a:solidFill>
                  <a:srgbClr val="1F497D"/>
                </a:solidFill>
              </a:rPr>
              <a:t> and </a:t>
            </a:r>
            <a:r>
              <a:rPr lang="en-US" sz="2800" dirty="0" err="1" smtClean="0">
                <a:solidFill>
                  <a:srgbClr val="1F497D"/>
                </a:solidFill>
              </a:rPr>
              <a:t>MTest</a:t>
            </a:r>
            <a:r>
              <a:rPr lang="en-US" sz="2800" dirty="0" smtClean="0">
                <a:solidFill>
                  <a:srgbClr val="1F497D"/>
                </a:solidFill>
              </a:rPr>
              <a:t> </a:t>
            </a:r>
            <a:r>
              <a:rPr lang="en-US" sz="2800" dirty="0" err="1" smtClean="0">
                <a:solidFill>
                  <a:srgbClr val="1F497D"/>
                </a:solidFill>
              </a:rPr>
              <a:t>Beamlines</a:t>
            </a:r>
            <a:r>
              <a:rPr lang="en-US" sz="2800" dirty="0" smtClean="0">
                <a:solidFill>
                  <a:srgbClr val="1F497D"/>
                </a:solidFill>
              </a:rPr>
              <a:t> at the Fermilab Test Beam Facility</a:t>
            </a:r>
            <a:endParaRPr lang="en-US" sz="2800" dirty="0">
              <a:solidFill>
                <a:srgbClr val="1F497D"/>
              </a:solidFill>
            </a:endParaRPr>
          </a:p>
        </p:txBody>
      </p:sp>
      <p:sp>
        <p:nvSpPr>
          <p:cNvPr id="5" name="Process 4"/>
          <p:cNvSpPr/>
          <p:nvPr/>
        </p:nvSpPr>
        <p:spPr>
          <a:xfrm>
            <a:off x="5562600" y="3962400"/>
            <a:ext cx="304800" cy="228600"/>
          </a:xfrm>
          <a:prstGeom prst="flowChartProcess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485" name="Rectangle 10"/>
          <p:cNvSpPr>
            <a:spLocks noChangeArrowheads="1"/>
          </p:cNvSpPr>
          <p:nvPr/>
        </p:nvSpPr>
        <p:spPr bwMode="auto">
          <a:xfrm>
            <a:off x="5486400" y="3810000"/>
            <a:ext cx="10668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6" name="Rectangle 15"/>
          <p:cNvSpPr>
            <a:spLocks noChangeArrowheads="1"/>
          </p:cNvSpPr>
          <p:nvPr/>
        </p:nvSpPr>
        <p:spPr bwMode="auto">
          <a:xfrm>
            <a:off x="5486400" y="4572000"/>
            <a:ext cx="1600200" cy="15240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7" name="Freeform 23"/>
          <p:cNvSpPr>
            <a:spLocks/>
          </p:cNvSpPr>
          <p:nvPr/>
        </p:nvSpPr>
        <p:spPr bwMode="auto">
          <a:xfrm>
            <a:off x="5257800" y="4114800"/>
            <a:ext cx="1219200" cy="838200"/>
          </a:xfrm>
          <a:custGeom>
            <a:avLst/>
            <a:gdLst>
              <a:gd name="T0" fmla="*/ 2147483647 w 765"/>
              <a:gd name="T1" fmla="*/ 2147483647 h 610"/>
              <a:gd name="T2" fmla="*/ 2147483647 w 765"/>
              <a:gd name="T3" fmla="*/ 2147483647 h 610"/>
              <a:gd name="T4" fmla="*/ 2147483647 w 765"/>
              <a:gd name="T5" fmla="*/ 2147483647 h 610"/>
              <a:gd name="T6" fmla="*/ 2147483647 w 765"/>
              <a:gd name="T7" fmla="*/ 2147483647 h 610"/>
              <a:gd name="T8" fmla="*/ 2147483647 w 765"/>
              <a:gd name="T9" fmla="*/ 2147483647 h 610"/>
              <a:gd name="T10" fmla="*/ 0 w 765"/>
              <a:gd name="T11" fmla="*/ 2147483647 h 610"/>
              <a:gd name="T12" fmla="*/ 2147483647 w 765"/>
              <a:gd name="T13" fmla="*/ 2147483647 h 610"/>
              <a:gd name="T14" fmla="*/ 2147483647 w 765"/>
              <a:gd name="T15" fmla="*/ 2147483647 h 61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65"/>
              <a:gd name="T25" fmla="*/ 0 h 610"/>
              <a:gd name="T26" fmla="*/ 765 w 765"/>
              <a:gd name="T27" fmla="*/ 610 h 61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65" h="610">
                <a:moveTo>
                  <a:pt x="765" y="610"/>
                </a:moveTo>
                <a:cubicBezTo>
                  <a:pt x="599" y="500"/>
                  <a:pt x="332" y="544"/>
                  <a:pt x="169" y="540"/>
                </a:cubicBezTo>
                <a:cubicBezTo>
                  <a:pt x="149" y="533"/>
                  <a:pt x="129" y="527"/>
                  <a:pt x="109" y="520"/>
                </a:cubicBezTo>
                <a:cubicBezTo>
                  <a:pt x="99" y="517"/>
                  <a:pt x="79" y="510"/>
                  <a:pt x="79" y="510"/>
                </a:cubicBezTo>
                <a:cubicBezTo>
                  <a:pt x="33" y="478"/>
                  <a:pt x="28" y="456"/>
                  <a:pt x="10" y="401"/>
                </a:cubicBezTo>
                <a:cubicBezTo>
                  <a:pt x="7" y="391"/>
                  <a:pt x="0" y="371"/>
                  <a:pt x="0" y="371"/>
                </a:cubicBezTo>
                <a:cubicBezTo>
                  <a:pt x="3" y="288"/>
                  <a:pt x="4" y="206"/>
                  <a:pt x="10" y="123"/>
                </a:cubicBezTo>
                <a:cubicBezTo>
                  <a:pt x="19" y="0"/>
                  <a:pt x="308" y="14"/>
                  <a:pt x="367" y="14"/>
                </a:cubicBezTo>
              </a:path>
            </a:pathLst>
          </a:custGeom>
          <a:noFill/>
          <a:ln w="28575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8" name="Rectangle 15"/>
          <p:cNvSpPr>
            <a:spLocks noChangeArrowheads="1"/>
          </p:cNvSpPr>
          <p:nvPr/>
        </p:nvSpPr>
        <p:spPr bwMode="auto">
          <a:xfrm>
            <a:off x="7086600" y="4572000"/>
            <a:ext cx="152400" cy="22860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90" name="Line 16"/>
          <p:cNvSpPr>
            <a:spLocks noChangeShapeType="1"/>
          </p:cNvSpPr>
          <p:nvPr/>
        </p:nvSpPr>
        <p:spPr bwMode="auto">
          <a:xfrm flipH="1">
            <a:off x="5867400" y="3429000"/>
            <a:ext cx="609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91" name="Text Box 18"/>
          <p:cNvSpPr txBox="1">
            <a:spLocks noChangeArrowheads="1"/>
          </p:cNvSpPr>
          <p:nvPr/>
        </p:nvSpPr>
        <p:spPr bwMode="auto">
          <a:xfrm>
            <a:off x="6172200" y="2895600"/>
            <a:ext cx="2819400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 smtClean="0"/>
              <a:t>The electronics and control room in </a:t>
            </a:r>
            <a:r>
              <a:rPr lang="en-US" sz="1400" dirty="0"/>
              <a:t>the </a:t>
            </a:r>
            <a:r>
              <a:rPr lang="en-US" sz="1400" dirty="0" err="1"/>
              <a:t>MWest</a:t>
            </a:r>
            <a:r>
              <a:rPr lang="en-US" sz="1400" dirty="0"/>
              <a:t> </a:t>
            </a:r>
            <a:r>
              <a:rPr lang="en-US" sz="1400" dirty="0" smtClean="0"/>
              <a:t>stub</a:t>
            </a:r>
            <a:endParaRPr lang="en-US" sz="1400" dirty="0"/>
          </a:p>
        </p:txBody>
      </p:sp>
      <p:sp>
        <p:nvSpPr>
          <p:cNvPr id="20492" name="Line 21"/>
          <p:cNvSpPr>
            <a:spLocks noChangeShapeType="1"/>
          </p:cNvSpPr>
          <p:nvPr/>
        </p:nvSpPr>
        <p:spPr bwMode="auto">
          <a:xfrm flipH="1">
            <a:off x="6858000" y="4343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93" name="Text Box 22"/>
          <p:cNvSpPr txBox="1">
            <a:spLocks noChangeArrowheads="1"/>
          </p:cNvSpPr>
          <p:nvPr/>
        </p:nvSpPr>
        <p:spPr bwMode="auto">
          <a:xfrm>
            <a:off x="6765925" y="4035623"/>
            <a:ext cx="2301875" cy="30777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Walkway to access </a:t>
            </a:r>
            <a:r>
              <a:rPr lang="en-US" sz="1400" dirty="0" smtClean="0"/>
              <a:t>MC7</a:t>
            </a:r>
            <a:endParaRPr lang="en-US" sz="1400" dirty="0"/>
          </a:p>
        </p:txBody>
      </p:sp>
      <p:sp>
        <p:nvSpPr>
          <p:cNvPr id="20494" name="Line 24"/>
          <p:cNvSpPr>
            <a:spLocks noChangeShapeType="1"/>
          </p:cNvSpPr>
          <p:nvPr/>
        </p:nvSpPr>
        <p:spPr bwMode="auto">
          <a:xfrm>
            <a:off x="4724400" y="3962400"/>
            <a:ext cx="533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95" name="Text Box 25"/>
          <p:cNvSpPr txBox="1">
            <a:spLocks noChangeArrowheads="1"/>
          </p:cNvSpPr>
          <p:nvPr/>
        </p:nvSpPr>
        <p:spPr bwMode="auto">
          <a:xfrm>
            <a:off x="3505200" y="3657600"/>
            <a:ext cx="13414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Installed cable </a:t>
            </a:r>
          </a:p>
          <a:p>
            <a:r>
              <a:rPr lang="en-US" sz="1400"/>
              <a:t>route for users</a:t>
            </a:r>
          </a:p>
        </p:txBody>
      </p:sp>
      <p:sp>
        <p:nvSpPr>
          <p:cNvPr id="20497" name="Line 11"/>
          <p:cNvSpPr>
            <a:spLocks noChangeShapeType="1"/>
          </p:cNvSpPr>
          <p:nvPr/>
        </p:nvSpPr>
        <p:spPr bwMode="auto">
          <a:xfrm flipV="1">
            <a:off x="6019800" y="5410200"/>
            <a:ext cx="266700" cy="533400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98" name="Text Box 12"/>
          <p:cNvSpPr txBox="1">
            <a:spLocks noChangeArrowheads="1"/>
          </p:cNvSpPr>
          <p:nvPr/>
        </p:nvSpPr>
        <p:spPr bwMode="auto">
          <a:xfrm>
            <a:off x="3124200" y="6019800"/>
            <a:ext cx="3810000" cy="5232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This section of pipe has been </a:t>
            </a:r>
            <a:r>
              <a:rPr lang="en-US" sz="1400" dirty="0" smtClean="0"/>
              <a:t>removed. Tertiary spectrometer for </a:t>
            </a:r>
            <a:r>
              <a:rPr lang="en-US" sz="1400" dirty="0" err="1" smtClean="0"/>
              <a:t>LariaT</a:t>
            </a:r>
            <a:r>
              <a:rPr lang="en-US" sz="1400" dirty="0" smtClean="0"/>
              <a:t> is here.</a:t>
            </a:r>
            <a:endParaRPr lang="en-US" sz="1400" dirty="0"/>
          </a:p>
        </p:txBody>
      </p:sp>
      <p:sp>
        <p:nvSpPr>
          <p:cNvPr id="22" name="Line 16"/>
          <p:cNvSpPr>
            <a:spLocks noChangeShapeType="1"/>
          </p:cNvSpPr>
          <p:nvPr/>
        </p:nvSpPr>
        <p:spPr bwMode="auto">
          <a:xfrm flipH="1">
            <a:off x="1905000" y="1066800"/>
            <a:ext cx="5334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Text Box 25"/>
          <p:cNvSpPr txBox="1">
            <a:spLocks noChangeArrowheads="1"/>
          </p:cNvSpPr>
          <p:nvPr/>
        </p:nvSpPr>
        <p:spPr bwMode="auto">
          <a:xfrm>
            <a:off x="1714500" y="480536"/>
            <a:ext cx="1447800" cy="73866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 smtClean="0"/>
              <a:t>Tertiary beam moved to MC7</a:t>
            </a:r>
          </a:p>
          <a:p>
            <a:endParaRPr lang="en-US" sz="1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391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CFF9F98-C158-134D-9651-4FEEFA072C2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638800" y="5105400"/>
            <a:ext cx="1905000" cy="228600"/>
          </a:xfrm>
          <a:prstGeom prst="rect">
            <a:avLst/>
          </a:prstGeom>
          <a:solidFill>
            <a:srgbClr val="CC00CC">
              <a:alpha val="18824"/>
            </a:srgbClr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Ramberg - Physics at Fermilab Test Beams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727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148" y="1059541"/>
            <a:ext cx="4525288" cy="4738869"/>
          </a:xfrm>
        </p:spPr>
        <p:txBody>
          <a:bodyPr/>
          <a:lstStyle/>
          <a:p>
            <a:r>
              <a:rPr lang="en-US" dirty="0" smtClean="0"/>
              <a:t>120 GeV proton beam with 7mm spatial spread, 100 μrad divergence, and tunable rate (100 Hz to 100,000 Hz).</a:t>
            </a:r>
          </a:p>
          <a:p>
            <a:r>
              <a:rPr lang="en-US" dirty="0" smtClean="0"/>
              <a:t>Tunable secondary beams (1- 66 GeV).  Beam composition and spread are a function of beam energy</a:t>
            </a:r>
          </a:p>
          <a:p>
            <a:r>
              <a:rPr lang="en-US" dirty="0" smtClean="0"/>
              <a:t>Secondary target and tertiary beam spectrometer for low energy (below 1 GeV) particle beams (MINERVA in </a:t>
            </a:r>
            <a:r>
              <a:rPr lang="en-US" dirty="0" err="1" smtClean="0"/>
              <a:t>MTest</a:t>
            </a:r>
            <a:r>
              <a:rPr lang="en-US" dirty="0" smtClean="0"/>
              <a:t> shown)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29 January,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Ramberg - Physics at Fermilab Test Beams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FF8E25-ADFC-A041-BF35-6A8D4A3178C7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7" name="Picture 4" descr="Minerva-MTest-Beamline-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8934" y="3837997"/>
            <a:ext cx="3572705" cy="22523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41470" y="866346"/>
            <a:ext cx="4267200" cy="2912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35341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59C847-7DCE-6D4A-BE87-C05B68FF72A7}" type="slidenum">
              <a:rPr lang="en-US" smtClean="0"/>
              <a:pPr/>
              <a:t>5</a:t>
            </a:fld>
            <a:endParaRPr lang="en-US" smtClean="0"/>
          </a:p>
          <a:p>
            <a:endParaRPr lang="en-US"/>
          </a:p>
        </p:txBody>
      </p:sp>
      <p:pic>
        <p:nvPicPr>
          <p:cNvPr id="6" name="Picture 5" descr="Screen Shot 2014-10-21 at 8.03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870" y="1136315"/>
            <a:ext cx="6016788" cy="48045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72106" y="52397"/>
            <a:ext cx="46538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Surge in users, many of which came </a:t>
            </a:r>
          </a:p>
          <a:p>
            <a:r>
              <a:rPr lang="en-US" dirty="0" smtClean="0"/>
              <a:t>from Europe, due to LHC shutdown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29 January,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247608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Ramberg - Physics at </a:t>
            </a:r>
            <a:r>
              <a:rPr lang="en-US" dirty="0" err="1" smtClean="0"/>
              <a:t>Fermilab</a:t>
            </a:r>
            <a:r>
              <a:rPr lang="en-US" dirty="0" smtClean="0"/>
              <a:t> Test Beams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54159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Beam Users (FY2014)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29 January,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Ramberg - Physics at Fermilab Test Beams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FF8E25-ADFC-A041-BF35-6A8D4A3178C7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228599" y="1055900"/>
            <a:ext cx="4309507" cy="4680207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US" sz="1400" dirty="0">
                <a:solidFill>
                  <a:schemeClr val="tx1"/>
                </a:solidFill>
                <a:latin typeface="Calibri"/>
              </a:rPr>
              <a:t>T1015 DRO Calorimetry</a:t>
            </a:r>
          </a:p>
          <a:p>
            <a:pPr>
              <a:buFont typeface="Arial" charset="0"/>
              <a:buChar char="•"/>
              <a:defRPr/>
            </a:pPr>
            <a:r>
              <a:rPr lang="en-US" sz="1400" dirty="0">
                <a:solidFill>
                  <a:schemeClr val="tx1"/>
                </a:solidFill>
                <a:latin typeface="Calibri"/>
              </a:rPr>
              <a:t>T1037 FLYSUB-Consortium</a:t>
            </a:r>
          </a:p>
          <a:p>
            <a:pPr>
              <a:buFont typeface="Arial" charset="0"/>
              <a:buChar char="•"/>
              <a:defRPr/>
            </a:pPr>
            <a:r>
              <a:rPr lang="en-US" sz="1400" dirty="0">
                <a:solidFill>
                  <a:schemeClr val="tx1"/>
                </a:solidFill>
                <a:latin typeface="Calibri"/>
              </a:rPr>
              <a:t>T958 FP420 (CMS+ATLAS) Fast Timing Group</a:t>
            </a:r>
          </a:p>
          <a:p>
            <a:pPr>
              <a:buFont typeface="Arial" charset="0"/>
              <a:buChar char="•"/>
              <a:defRPr/>
            </a:pPr>
            <a:r>
              <a:rPr lang="en-US" sz="1400" dirty="0">
                <a:solidFill>
                  <a:schemeClr val="tx1"/>
                </a:solidFill>
                <a:latin typeface="Calibri"/>
              </a:rPr>
              <a:t>T979 Fast Timing w/Cherenkov Counters</a:t>
            </a:r>
          </a:p>
          <a:p>
            <a:pPr>
              <a:buFont typeface="Arial" charset="0"/>
              <a:buChar char="•"/>
              <a:defRPr/>
            </a:pPr>
            <a:r>
              <a:rPr lang="en-US" sz="1400" dirty="0">
                <a:solidFill>
                  <a:schemeClr val="tx1"/>
                </a:solidFill>
                <a:latin typeface="Calibri"/>
              </a:rPr>
              <a:t>T989 DAMIC</a:t>
            </a:r>
          </a:p>
          <a:p>
            <a:pPr>
              <a:buFont typeface="Arial" charset="0"/>
              <a:buChar char="•"/>
              <a:defRPr/>
            </a:pPr>
            <a:r>
              <a:rPr lang="en-US" sz="1400" dirty="0">
                <a:solidFill>
                  <a:schemeClr val="tx1"/>
                </a:solidFill>
                <a:latin typeface="Calibri"/>
              </a:rPr>
              <a:t>T1058 Secondary Emission Calorimeter </a:t>
            </a:r>
          </a:p>
          <a:p>
            <a:pPr>
              <a:buFont typeface="Arial" charset="0"/>
              <a:buChar char="•"/>
              <a:defRPr/>
            </a:pPr>
            <a:r>
              <a:rPr lang="en-US" sz="1400" dirty="0">
                <a:solidFill>
                  <a:schemeClr val="tx1"/>
                </a:solidFill>
                <a:latin typeface="Calibri"/>
              </a:rPr>
              <a:t>T1031 Atlas Tile Calorimeter Electronics</a:t>
            </a:r>
          </a:p>
          <a:p>
            <a:pPr>
              <a:buFont typeface="Arial" charset="0"/>
              <a:buChar char="•"/>
              <a:defRPr/>
            </a:pPr>
            <a:r>
              <a:rPr lang="en-US" sz="1400" dirty="0">
                <a:solidFill>
                  <a:schemeClr val="tx1"/>
                </a:solidFill>
                <a:latin typeface="Calibri"/>
              </a:rPr>
              <a:t>T1036 CMS High Rate Pixel Detector</a:t>
            </a:r>
          </a:p>
          <a:p>
            <a:pPr>
              <a:buFont typeface="Arial" charset="0"/>
              <a:buChar char="•"/>
              <a:defRPr/>
            </a:pPr>
            <a:r>
              <a:rPr lang="en-US" sz="1400" dirty="0" smtClean="0">
                <a:solidFill>
                  <a:schemeClr val="tx1"/>
                </a:solidFill>
                <a:latin typeface="Calibri"/>
              </a:rPr>
              <a:t>T1041 CMS </a:t>
            </a:r>
            <a:r>
              <a:rPr lang="en-US" sz="1400" dirty="0">
                <a:solidFill>
                  <a:schemeClr val="tx1"/>
                </a:solidFill>
                <a:latin typeface="Calibri"/>
              </a:rPr>
              <a:t>Forward Calorimetry</a:t>
            </a:r>
          </a:p>
          <a:p>
            <a:pPr>
              <a:buFont typeface="Arial" charset="0"/>
              <a:buChar char="•"/>
              <a:defRPr/>
            </a:pPr>
            <a:r>
              <a:rPr lang="en-US" sz="1400" dirty="0">
                <a:solidFill>
                  <a:schemeClr val="tx1"/>
                </a:solidFill>
                <a:latin typeface="Calibri"/>
              </a:rPr>
              <a:t>T1049 ATLAS large scale TGC</a:t>
            </a:r>
          </a:p>
          <a:p>
            <a:pPr>
              <a:buFont typeface="Arial" charset="0"/>
              <a:buChar char="•"/>
              <a:defRPr/>
            </a:pPr>
            <a:r>
              <a:rPr lang="en-US" sz="1400" dirty="0">
                <a:solidFill>
                  <a:schemeClr val="tx1"/>
                </a:solidFill>
                <a:latin typeface="Calibri"/>
              </a:rPr>
              <a:t>T1056 ATLAS DBM Module Qualification</a:t>
            </a:r>
          </a:p>
          <a:p>
            <a:pPr>
              <a:buFont typeface="Arial" charset="0"/>
              <a:buChar char="•"/>
              <a:defRPr/>
            </a:pPr>
            <a:r>
              <a:rPr lang="en-US" sz="1400" dirty="0">
                <a:solidFill>
                  <a:schemeClr val="tx1"/>
                </a:solidFill>
                <a:latin typeface="Calibri"/>
              </a:rPr>
              <a:t>T992 Radiation-hard Sensors for the SLHC</a:t>
            </a:r>
          </a:p>
          <a:p>
            <a:pPr>
              <a:buFont typeface="Arial" charset="0"/>
              <a:buChar char="•"/>
              <a:defRPr/>
            </a:pPr>
            <a:r>
              <a:rPr lang="en-US" sz="1400" dirty="0">
                <a:solidFill>
                  <a:schemeClr val="tx1"/>
                </a:solidFill>
                <a:latin typeface="Calibri"/>
              </a:rPr>
              <a:t>T1042 Muon g-2 straw tracker</a:t>
            </a:r>
          </a:p>
          <a:p>
            <a:pPr>
              <a:buFont typeface="Arial" charset="0"/>
              <a:buChar char="•"/>
              <a:defRPr/>
            </a:pPr>
            <a:r>
              <a:rPr lang="en-US" sz="1400" dirty="0">
                <a:solidFill>
                  <a:schemeClr val="tx1"/>
                </a:solidFill>
                <a:latin typeface="Calibri"/>
              </a:rPr>
              <a:t>T1018 Spacordion Tungsten Fiber Calorimeter</a:t>
            </a:r>
          </a:p>
          <a:p>
            <a:pPr>
              <a:buFont typeface="Arial" charset="0"/>
              <a:buChar char="•"/>
              <a:defRPr/>
            </a:pPr>
            <a:r>
              <a:rPr lang="en-US" sz="1400" dirty="0">
                <a:solidFill>
                  <a:schemeClr val="tx1"/>
                </a:solidFill>
                <a:latin typeface="Calibri"/>
              </a:rPr>
              <a:t>T1044 sPHENIX</a:t>
            </a:r>
          </a:p>
          <a:p>
            <a:pPr>
              <a:buFont typeface="Arial" charset="0"/>
              <a:buChar char="•"/>
              <a:defRPr/>
            </a:pPr>
            <a:r>
              <a:rPr lang="en-US" sz="1400" dirty="0">
                <a:solidFill>
                  <a:schemeClr val="tx1"/>
                </a:solidFill>
                <a:latin typeface="Calibri"/>
              </a:rPr>
              <a:t>T1048 PHENIX fast TOF</a:t>
            </a:r>
          </a:p>
          <a:p>
            <a:pPr>
              <a:buFont typeface="Arial" charset="0"/>
              <a:buChar char="•"/>
              <a:defRPr/>
            </a:pPr>
            <a:r>
              <a:rPr lang="en-US" sz="1400" dirty="0">
                <a:solidFill>
                  <a:schemeClr val="tx1"/>
                </a:solidFill>
                <a:latin typeface="Calibri"/>
              </a:rPr>
              <a:t>T1054 sPHENIX Pre-Shower Calorimeter</a:t>
            </a:r>
          </a:p>
          <a:p>
            <a:pPr>
              <a:buFont typeface="Arial" charset="0"/>
              <a:buChar char="•"/>
              <a:defRPr/>
            </a:pPr>
            <a:r>
              <a:rPr lang="en-US" sz="1400" dirty="0">
                <a:solidFill>
                  <a:schemeClr val="tx1"/>
                </a:solidFill>
                <a:latin typeface="Calibri"/>
              </a:rPr>
              <a:t>T994 </a:t>
            </a:r>
            <a:r>
              <a:rPr lang="en-US" sz="1400" dirty="0" smtClean="0">
                <a:solidFill>
                  <a:schemeClr val="tx1"/>
                </a:solidFill>
                <a:latin typeface="Calibri"/>
              </a:rPr>
              <a:t>JASMIN</a:t>
            </a:r>
            <a:endParaRPr lang="en-US" sz="1400" dirty="0">
              <a:solidFill>
                <a:schemeClr val="tx1"/>
              </a:solidFill>
              <a:latin typeface="Calibri"/>
            </a:endParaRPr>
          </a:p>
        </p:txBody>
      </p:sp>
      <p:pic>
        <p:nvPicPr>
          <p:cNvPr id="10" name="Content Placeholder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1055900"/>
            <a:ext cx="4038600" cy="24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648200" y="3913257"/>
            <a:ext cx="4038600" cy="707886"/>
          </a:xfrm>
          <a:prstGeom prst="rect">
            <a:avLst/>
          </a:prstGeom>
          <a:noFill/>
          <a:ln w="9525">
            <a:solidFill>
              <a:srgbClr val="4E992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wrap="square" lIns="0" rIns="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2000" dirty="0">
                <a:latin typeface="Calibri"/>
                <a:ea typeface="+mn-ea"/>
                <a:cs typeface="+mn-cs"/>
              </a:rPr>
              <a:t>Two Large Neutrino experiments on schedule for FY15: MINERvA &amp; LAriaT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27733" y="5387474"/>
            <a:ext cx="4504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Good distribution of physics topics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935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9525"/>
            <a:ext cx="6858000" cy="739107"/>
          </a:xfrm>
        </p:spPr>
        <p:txBody>
          <a:bodyPr/>
          <a:lstStyle/>
          <a:p>
            <a:r>
              <a:rPr lang="en-US" dirty="0" smtClean="0"/>
              <a:t>Dual Readout </a:t>
            </a:r>
            <a:r>
              <a:rPr lang="en-US" dirty="0" err="1" smtClean="0"/>
              <a:t>Calorimetry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990600"/>
            <a:ext cx="6858000" cy="4114800"/>
          </a:xfrm>
        </p:spPr>
        <p:txBody>
          <a:bodyPr/>
          <a:lstStyle/>
          <a:p>
            <a:r>
              <a:rPr lang="en-US" sz="1600" dirty="0"/>
              <a:t>T</a:t>
            </a:r>
            <a:r>
              <a:rPr lang="en-US" sz="1600" dirty="0" smtClean="0"/>
              <a:t>he </a:t>
            </a:r>
            <a:r>
              <a:rPr lang="en-US" sz="1600" dirty="0"/>
              <a:t>two ADRIANO 2014 detectors designed for </a:t>
            </a:r>
            <a:r>
              <a:rPr lang="en-US" sz="1600" dirty="0" smtClean="0"/>
              <a:t>dual readout/total absorption for high </a:t>
            </a:r>
            <a:r>
              <a:rPr lang="en-US" sz="1600" dirty="0"/>
              <a:t>energy </a:t>
            </a:r>
            <a:r>
              <a:rPr lang="en-US" sz="1600" dirty="0" smtClean="0"/>
              <a:t>experiments were tested at </a:t>
            </a:r>
            <a:r>
              <a:rPr lang="en-US" sz="1600" dirty="0"/>
              <a:t>MTEST </a:t>
            </a:r>
            <a:r>
              <a:rPr lang="en-US" sz="1600" dirty="0" smtClean="0"/>
              <a:t>beam</a:t>
            </a:r>
            <a:r>
              <a:rPr lang="en-US" sz="1600" dirty="0"/>
              <a:t>.</a:t>
            </a:r>
          </a:p>
          <a:p>
            <a:r>
              <a:rPr lang="en-US" sz="1600" dirty="0"/>
              <a:t>Their dimensions (10 cm x 10 cm x 105 cm) </a:t>
            </a:r>
            <a:r>
              <a:rPr lang="en-US" sz="1600" dirty="0" smtClean="0"/>
              <a:t>correspond </a:t>
            </a:r>
            <a:r>
              <a:rPr lang="en-US" sz="1600" dirty="0"/>
              <a:t>to about 3.3 interaction lengths. </a:t>
            </a:r>
            <a:endParaRPr lang="en-US" sz="1600" dirty="0" smtClean="0"/>
          </a:p>
          <a:p>
            <a:r>
              <a:rPr lang="en-US" sz="1600" dirty="0" smtClean="0"/>
              <a:t>Being </a:t>
            </a:r>
            <a:r>
              <a:rPr lang="en-US" sz="1600" dirty="0"/>
              <a:t>a dual-readout and totally active </a:t>
            </a:r>
            <a:r>
              <a:rPr lang="en-US" sz="1600" dirty="0" smtClean="0"/>
              <a:t>calorimeter </a:t>
            </a:r>
            <a:r>
              <a:rPr lang="en-US" sz="1600" dirty="0"/>
              <a:t>(no passive absorber of any sort) they are expected to </a:t>
            </a:r>
            <a:r>
              <a:rPr lang="en-US" sz="1600" dirty="0" smtClean="0"/>
              <a:t>ultimately provide </a:t>
            </a:r>
            <a:r>
              <a:rPr lang="en-US" sz="1600" dirty="0"/>
              <a:t>an </a:t>
            </a:r>
            <a:r>
              <a:rPr lang="en-US" sz="1600" dirty="0" err="1"/>
              <a:t>hadronic</a:t>
            </a:r>
            <a:r>
              <a:rPr lang="en-US" sz="1600" dirty="0"/>
              <a:t> energy resolution of the order of 30%/</a:t>
            </a:r>
            <a:r>
              <a:rPr lang="en-US" sz="1600" dirty="0" err="1"/>
              <a:t>sqrt</a:t>
            </a:r>
            <a:r>
              <a:rPr lang="en-US" sz="1600" dirty="0"/>
              <a:t>(E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Light yield from these modules was good for both scintillation and Cerenkov light.</a:t>
            </a:r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062037" y="6515100"/>
            <a:ext cx="3282700" cy="241300"/>
          </a:xfrm>
        </p:spPr>
        <p:txBody>
          <a:bodyPr/>
          <a:lstStyle/>
          <a:p>
            <a:pPr algn="l">
              <a:defRPr/>
            </a:pPr>
            <a:r>
              <a:rPr lang="en-US" dirty="0" smtClean="0"/>
              <a:t>Ramberg - Physics at </a:t>
            </a:r>
            <a:r>
              <a:rPr lang="en-US" dirty="0" err="1" smtClean="0"/>
              <a:t>Fermilab</a:t>
            </a:r>
            <a:r>
              <a:rPr lang="en-US" dirty="0" smtClean="0"/>
              <a:t> Test Beams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59C847-7DCE-6D4A-BE87-C05B68FF72A7}" type="slidenum">
              <a:rPr lang="en-US" smtClean="0"/>
              <a:pPr/>
              <a:t>7</a:t>
            </a:fld>
            <a:endParaRPr lang="en-US" smtClean="0"/>
          </a:p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9979" y="3213768"/>
            <a:ext cx="3934114" cy="29505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6632" y="4411579"/>
            <a:ext cx="1087607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T1015</a:t>
            </a:r>
            <a:endParaRPr lang="en-US" sz="28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4294967295"/>
          </p:nvPr>
        </p:nvSpPr>
        <p:spPr>
          <a:xfrm>
            <a:off x="6435930" y="6424195"/>
            <a:ext cx="1076325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29 January,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328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1301" y="385320"/>
            <a:ext cx="2422576" cy="1492172"/>
          </a:xfrm>
          <a:solidFill>
            <a:srgbClr val="FFFFFF"/>
          </a:solidFill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</a:rPr>
              <a:t>A Day of CMS </a:t>
            </a:r>
            <a:r>
              <a:rPr lang="en-US" sz="2400" b="1" dirty="0" err="1" smtClean="0">
                <a:solidFill>
                  <a:srgbClr val="000090"/>
                </a:solidFill>
              </a:rPr>
              <a:t>calorimetry</a:t>
            </a:r>
            <a:r>
              <a:rPr lang="en-US" sz="2400" b="1" dirty="0" smtClean="0">
                <a:solidFill>
                  <a:srgbClr val="000090"/>
                </a:solidFill>
              </a:rPr>
              <a:t> at FNAL Test Beam</a:t>
            </a:r>
            <a:endParaRPr lang="en-US" sz="2400" b="1" dirty="0">
              <a:solidFill>
                <a:srgbClr val="000090"/>
              </a:solidFill>
            </a:endParaRPr>
          </a:p>
        </p:txBody>
      </p:sp>
      <p:pic>
        <p:nvPicPr>
          <p:cNvPr id="7" name="Picture 6" descr="photo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456" y="307846"/>
            <a:ext cx="2445144" cy="1833858"/>
          </a:xfrm>
          <a:prstGeom prst="rect">
            <a:avLst/>
          </a:prstGeom>
        </p:spPr>
      </p:pic>
      <p:pic>
        <p:nvPicPr>
          <p:cNvPr id="12" name="Picture 11" descr="photo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133600"/>
            <a:ext cx="1988230" cy="1491173"/>
          </a:xfrm>
          <a:prstGeom prst="rect">
            <a:avLst/>
          </a:prstGeom>
        </p:spPr>
      </p:pic>
      <p:pic>
        <p:nvPicPr>
          <p:cNvPr id="13" name="Picture 12" descr="photo 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074" y="4715319"/>
            <a:ext cx="1988230" cy="149117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486400" y="6225955"/>
            <a:ext cx="335280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200" dirty="0" err="1" smtClean="0"/>
              <a:t>Burak</a:t>
            </a:r>
            <a:r>
              <a:rPr lang="en-US" sz="1200" dirty="0" smtClean="0"/>
              <a:t> </a:t>
            </a:r>
            <a:r>
              <a:rPr lang="en-US" sz="1200" dirty="0" err="1" smtClean="0"/>
              <a:t>Bilki</a:t>
            </a:r>
            <a:r>
              <a:rPr lang="en-US" sz="1200" dirty="0" smtClean="0"/>
              <a:t> w/ new ANL MCP. Also studying new scintillators.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5867400" y="3733800"/>
            <a:ext cx="2154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Jim Freeman new rad-hard scintillator studies. Behind him is TTU fiber based dual readout</a:t>
            </a:r>
            <a:endParaRPr lang="en-US" sz="1200" dirty="0"/>
          </a:p>
        </p:txBody>
      </p:sp>
      <p:pic>
        <p:nvPicPr>
          <p:cNvPr id="2" name="Picture 1" descr="Screen Shot 2014-08-13 at 10.24.41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11" y="2255142"/>
            <a:ext cx="5242563" cy="39513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98481" y="485675"/>
            <a:ext cx="1087607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T1018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19854" y="1008895"/>
            <a:ext cx="1087607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T1041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Ramberg - Physics at Fermilab Test Beams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26FAA0E-EE57-3945-A3AC-4469626D46E5}" type="slidenum">
              <a:rPr lang="en-US" smtClean="0"/>
              <a:pPr/>
              <a:t>8</a:t>
            </a:fld>
            <a:endParaRPr lang="en-US" smtClean="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724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229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From Chris Tully SSI lecture, </a:t>
            </a:r>
            <a:r>
              <a:rPr lang="en-US" dirty="0" smtClean="0"/>
              <a:t>2012 – Fast timing may cure the pileup problem :  150 events in one beam crossing!</a:t>
            </a:r>
          </a:p>
        </p:txBody>
      </p:sp>
      <p:pic>
        <p:nvPicPr>
          <p:cNvPr id="5" name="Picture 4" descr="Screen Shot 2014-08-28 at 9.21.4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60" y="2206073"/>
            <a:ext cx="4347541" cy="3004918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Ramberg - Physics at Fermilab Test Beams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457200" y="6503567"/>
            <a:ext cx="2133600" cy="365125"/>
          </a:xfrm>
          <a:prstGeom prst="rect">
            <a:avLst/>
          </a:prstGeom>
        </p:spPr>
        <p:txBody>
          <a:bodyPr/>
          <a:lstStyle/>
          <a:p>
            <a:fld id="{F66F3183-C94F-5D46-8D54-8F82AD626074}" type="slidenum">
              <a:rPr lang="en-US" smtClean="0"/>
              <a:t>9</a:t>
            </a:fld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29 January, 2015</a:t>
            </a:r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233" y="2727441"/>
            <a:ext cx="2903855" cy="175069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180138" y="1975240"/>
            <a:ext cx="958616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T1041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507789" y="4780210"/>
            <a:ext cx="338254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Investigation of fast and radiation hard fibers (</a:t>
            </a:r>
            <a:r>
              <a:rPr lang="en-US" dirty="0" err="1" smtClean="0"/>
              <a:t>LuAG:Pr</a:t>
            </a:r>
            <a:r>
              <a:rPr lang="en-US" dirty="0" smtClean="0"/>
              <a:t> and </a:t>
            </a:r>
            <a:r>
              <a:rPr lang="en-US" dirty="0" err="1" smtClean="0"/>
              <a:t>YAG:Pr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176238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Template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FermilabTemplate.potx</Template>
  <TotalTime>7020</TotalTime>
  <Words>1781</Words>
  <Application>Microsoft Macintosh PowerPoint</Application>
  <PresentationFormat>On-screen Show (4:3)</PresentationFormat>
  <Paragraphs>213</Paragraphs>
  <Slides>28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FermilabTemplate</vt:lpstr>
      <vt:lpstr>Fermilab: Footer Only</vt:lpstr>
      <vt:lpstr>Document</vt:lpstr>
      <vt:lpstr>Physics at Fermilab Test Beams</vt:lpstr>
      <vt:lpstr>Test Beam Facility </vt:lpstr>
      <vt:lpstr>PowerPoint Presentation</vt:lpstr>
      <vt:lpstr>Beams</vt:lpstr>
      <vt:lpstr>PowerPoint Presentation</vt:lpstr>
      <vt:lpstr>Test Beam Users (FY2014) </vt:lpstr>
      <vt:lpstr>Dual Readout Calorimetry</vt:lpstr>
      <vt:lpstr>A Day of CMS calorimetry at FNAL Test Beam</vt:lpstr>
      <vt:lpstr>PowerPoint Presentation</vt:lpstr>
      <vt:lpstr>Fast Timing in Solid State  Silicon Photo-Multipliers (SiPM)</vt:lpstr>
      <vt:lpstr>Fast timing using Secondary Emission in pores of a MicroChannel glass plate</vt:lpstr>
      <vt:lpstr>PowerPoint Presentation</vt:lpstr>
      <vt:lpstr>ATLAS Upgrades given Director’s seal of approval !</vt:lpstr>
      <vt:lpstr>PHENIX upgrade detectors come to FTBF in force!</vt:lpstr>
      <vt:lpstr>19 tracking stations in the FLYSUB beam test</vt:lpstr>
      <vt:lpstr>Great results from FLYSUB:  should bring GEM technology full time to FTBF</vt:lpstr>
      <vt:lpstr>Neutron production with 120 GeV protons – JASMIN!</vt:lpstr>
      <vt:lpstr>MINERVA Test Beam</vt:lpstr>
      <vt:lpstr>MINERVA test beam</vt:lpstr>
      <vt:lpstr>‘Liquid Argon in a Testbeam’=LArIAT</vt:lpstr>
      <vt:lpstr>Tertiary spectrometer in MCenter beamline</vt:lpstr>
      <vt:lpstr>LAriaT beam matches well to neutrino program</vt:lpstr>
      <vt:lpstr>Some results from the Summer, 2014 run</vt:lpstr>
      <vt:lpstr>In the future:  </vt:lpstr>
      <vt:lpstr>Irradiation of electronics using region near MTest collimator</vt:lpstr>
      <vt:lpstr>Investigating New Detector R&amp;D Irradiation Capability at MTA at the end of the LINAC </vt:lpstr>
      <vt:lpstr>Wonderful forum for educating students, such as the EDIT2012 school</vt:lpstr>
      <vt:lpstr>Summary</vt:lpstr>
    </vt:vector>
  </TitlesOfParts>
  <Company>Sandbox Studio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Erik Ramberg</cp:lastModifiedBy>
  <cp:revision>276</cp:revision>
  <cp:lastPrinted>2014-10-27T19:20:23Z</cp:lastPrinted>
  <dcterms:created xsi:type="dcterms:W3CDTF">2014-10-28T22:30:31Z</dcterms:created>
  <dcterms:modified xsi:type="dcterms:W3CDTF">2015-01-29T16:03:06Z</dcterms:modified>
</cp:coreProperties>
</file>