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68" r:id="rId2"/>
    <p:sldId id="267" r:id="rId3"/>
    <p:sldId id="257" r:id="rId4"/>
    <p:sldId id="265" r:id="rId5"/>
    <p:sldId id="261" r:id="rId6"/>
    <p:sldId id="262" r:id="rId7"/>
    <p:sldId id="258" r:id="rId8"/>
    <p:sldId id="269" r:id="rId9"/>
    <p:sldId id="259" r:id="rId10"/>
    <p:sldId id="260" r:id="rId11"/>
    <p:sldId id="266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5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1F06B-8B1F-43B3-AE8A-E43D4C261B80}" type="datetimeFigureOut">
              <a:rPr lang="en-US" smtClean="0"/>
              <a:t>1/28/2015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781EE-3382-4F2E-9250-B8736FC9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1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781EE-3382-4F2E-9250-B8736FC92B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0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5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3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9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6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3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A97B-E7A4-2D47-82B7-4B009D28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6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MCenter</a:t>
            </a:r>
            <a:r>
              <a:rPr lang="en-US" dirty="0" smtClean="0"/>
              <a:t> Facility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 defTabSz="914400"/>
            <a:r>
              <a:rPr lang="en-US" sz="2800" dirty="0">
                <a:solidFill>
                  <a:prstClr val="black">
                    <a:tint val="75000"/>
                  </a:prstClr>
                </a:solidFill>
              </a:rPr>
              <a:t>Fermilab </a:t>
            </a:r>
            <a:r>
              <a:rPr lang="en-US" sz="2800" dirty="0" err="1">
                <a:solidFill>
                  <a:prstClr val="black">
                    <a:tint val="75000"/>
                  </a:prstClr>
                </a:solidFill>
              </a:rPr>
              <a:t>Testbeam</a:t>
            </a:r>
            <a:r>
              <a:rPr lang="en-US" sz="2800" dirty="0">
                <a:solidFill>
                  <a:prstClr val="black">
                    <a:tint val="75000"/>
                  </a:prstClr>
                </a:solidFill>
              </a:rPr>
              <a:t> Committee Meeting</a:t>
            </a:r>
          </a:p>
          <a:p>
            <a:pPr lvl="0" defTabSz="914400"/>
            <a:r>
              <a:rPr lang="en-US" sz="2800" dirty="0">
                <a:solidFill>
                  <a:prstClr val="black">
                    <a:tint val="75000"/>
                  </a:prstClr>
                </a:solidFill>
              </a:rPr>
              <a:t>July 29, 2015</a:t>
            </a:r>
          </a:p>
          <a:p>
            <a:pPr lvl="0" defTabSz="914400"/>
            <a:r>
              <a:rPr lang="en-US" sz="2200" dirty="0" smtClean="0">
                <a:solidFill>
                  <a:prstClr val="black">
                    <a:tint val="75000"/>
                  </a:prstClr>
                </a:solidFill>
              </a:rPr>
              <a:t>Jen </a:t>
            </a:r>
            <a:r>
              <a:rPr lang="en-US" sz="2200" dirty="0" err="1" smtClean="0">
                <a:solidFill>
                  <a:prstClr val="black">
                    <a:tint val="75000"/>
                  </a:prstClr>
                </a:solidFill>
              </a:rPr>
              <a:t>Raaf</a:t>
            </a:r>
            <a:r>
              <a:rPr lang="en-US" sz="2200" dirty="0" smtClean="0">
                <a:solidFill>
                  <a:prstClr val="black">
                    <a:tint val="75000"/>
                  </a:prstClr>
                </a:solidFill>
              </a:rPr>
              <a:t>, Brian Rebel, </a:t>
            </a:r>
            <a:r>
              <a:rPr lang="en-US" sz="2200" dirty="0" err="1" smtClean="0">
                <a:solidFill>
                  <a:prstClr val="black">
                    <a:tint val="75000"/>
                  </a:prstClr>
                </a:solidFill>
              </a:rPr>
              <a:t>LArIAT</a:t>
            </a:r>
            <a:r>
              <a:rPr lang="en-US" sz="2200" dirty="0" smtClean="0">
                <a:solidFill>
                  <a:prstClr val="black">
                    <a:tint val="75000"/>
                  </a:prstClr>
                </a:solidFill>
              </a:rPr>
              <a:t>, Eugene </a:t>
            </a:r>
            <a:r>
              <a:rPr lang="en-US" sz="2200" dirty="0">
                <a:solidFill>
                  <a:prstClr val="black">
                    <a:tint val="75000"/>
                  </a:prstClr>
                </a:solidFill>
              </a:rPr>
              <a:t>“JJ” Schmidt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14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Wish List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164"/>
            <a:ext cx="8229600" cy="50186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More electrical circuits (with more outlets) along east wall</a:t>
            </a:r>
          </a:p>
          <a:p>
            <a:r>
              <a:rPr lang="en-US" dirty="0" smtClean="0"/>
              <a:t>A few remote-control cameras (as in </a:t>
            </a:r>
            <a:r>
              <a:rPr lang="en-US" dirty="0" err="1" smtClean="0"/>
              <a:t>MTest</a:t>
            </a:r>
            <a:r>
              <a:rPr lang="en-US" dirty="0" smtClean="0"/>
              <a:t>), viewable and controllable online</a:t>
            </a:r>
          </a:p>
          <a:p>
            <a:r>
              <a:rPr lang="en-US" dirty="0" smtClean="0"/>
              <a:t>Covered pathway between Meson Building and MC7</a:t>
            </a:r>
          </a:p>
          <a:p>
            <a:r>
              <a:rPr lang="en-US" dirty="0" smtClean="0"/>
              <a:t>Mitigation of summer flooding problem during rain</a:t>
            </a:r>
          </a:p>
          <a:p>
            <a:pPr lvl="1"/>
            <a:r>
              <a:rPr lang="en-US" dirty="0" smtClean="0"/>
              <a:t>Drainage ditches along side of building, with pumps?</a:t>
            </a:r>
          </a:p>
          <a:p>
            <a:r>
              <a:rPr lang="en-US" dirty="0" smtClean="0"/>
              <a:t>Crane or other easier way to move large things in </a:t>
            </a:r>
            <a:r>
              <a:rPr lang="en-US" dirty="0" err="1" smtClean="0"/>
              <a:t>MCenter</a:t>
            </a:r>
            <a:endParaRPr lang="en-US" dirty="0" smtClean="0"/>
          </a:p>
          <a:p>
            <a:r>
              <a:rPr lang="en-US" dirty="0" smtClean="0"/>
              <a:t>Shore up floor in downstream region of </a:t>
            </a:r>
            <a:r>
              <a:rPr lang="en-US" dirty="0" err="1" smtClean="0"/>
              <a:t>MCenter</a:t>
            </a:r>
            <a:r>
              <a:rPr lang="en-US" dirty="0" smtClean="0"/>
              <a:t> (currently has floor loading limit due to </a:t>
            </a:r>
            <a:r>
              <a:rPr lang="en-US" dirty="0" err="1" smtClean="0"/>
              <a:t>MBottom</a:t>
            </a:r>
            <a:r>
              <a:rPr lang="en-US" dirty="0" smtClean="0"/>
              <a:t> area beneath)</a:t>
            </a:r>
            <a:endParaRPr lang="en-US" dirty="0"/>
          </a:p>
          <a:p>
            <a:pPr lvl="1"/>
            <a:r>
              <a:rPr lang="en-US" dirty="0" smtClean="0"/>
              <a:t>Floor beneath Rosie and Jolly Green Giant was strengthened in 2001, but nothing downstream (see next slide)</a:t>
            </a:r>
          </a:p>
          <a:p>
            <a:r>
              <a:rPr lang="en-US" dirty="0" smtClean="0"/>
              <a:t>Remote shifts</a:t>
            </a:r>
          </a:p>
          <a:p>
            <a:pPr lvl="1"/>
            <a:r>
              <a:rPr lang="en-US" dirty="0" smtClean="0"/>
              <a:t>From ROC-West at first? Then truly remote?</a:t>
            </a:r>
          </a:p>
          <a:p>
            <a:pPr lvl="1"/>
            <a:r>
              <a:rPr lang="en-US" dirty="0" smtClean="0"/>
              <a:t>Could increase efficiency of test beam, especially for experiments that have collaborators in Japan (midnight shift is daytime in Japan)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12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MBottom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MBottom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6800"/>
            <a:ext cx="9144000" cy="2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3323" y="1721758"/>
            <a:ext cx="177964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Jolly Green Giant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25364" y="1721758"/>
            <a:ext cx="68983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Rosie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60584" y="2091090"/>
            <a:ext cx="318279" cy="96035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5668777" y="2091090"/>
            <a:ext cx="201506" cy="96035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95879" y="2152970"/>
            <a:ext cx="800219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LArIAT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1895989" y="2522302"/>
            <a:ext cx="0" cy="5291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1937" y="4675272"/>
            <a:ext cx="151274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Beginning of </a:t>
            </a:r>
            <a:r>
              <a:rPr lang="en-US" dirty="0" err="1" smtClean="0"/>
              <a:t>MBottom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3038308" y="4228648"/>
            <a:ext cx="0" cy="44662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88957" y="4684047"/>
            <a:ext cx="247815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Additional support structure (added 2001)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 rot="16200000">
            <a:off x="5166801" y="3688823"/>
            <a:ext cx="318279" cy="1654617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239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Use of MCENTER for non-cryogenic experiments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0878"/>
            <a:ext cx="8229600" cy="50052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MCENTER beamline could be used for several categories of non-cryogenic experiments during time that </a:t>
            </a:r>
            <a:r>
              <a:rPr lang="en-US" sz="2400" dirty="0" err="1" smtClean="0"/>
              <a:t>cyro</a:t>
            </a:r>
            <a:r>
              <a:rPr lang="en-US" sz="2400" dirty="0" smtClean="0"/>
              <a:t> system and tertiary beamline are installed in MC7. (indefinite future)</a:t>
            </a:r>
          </a:p>
          <a:p>
            <a:pPr lvl="1"/>
            <a:r>
              <a:rPr lang="en-US" sz="2400" dirty="0" smtClean="0"/>
              <a:t>Experiments that need magnetic field using Jolly Green Giant.  See Erik </a:t>
            </a:r>
            <a:r>
              <a:rPr lang="en-US" sz="2400" dirty="0" err="1" smtClean="0"/>
              <a:t>Ramberg’s</a:t>
            </a:r>
            <a:r>
              <a:rPr lang="en-US" sz="2400" dirty="0" smtClean="0"/>
              <a:t> talk.</a:t>
            </a:r>
          </a:p>
          <a:p>
            <a:pPr lvl="1"/>
            <a:r>
              <a:rPr lang="en-US" sz="2400" dirty="0" smtClean="0"/>
              <a:t>Large semi-permanent installations in far downstream end of MC7. </a:t>
            </a:r>
            <a:r>
              <a:rPr lang="en-US" sz="2400" dirty="0" err="1" smtClean="0"/>
              <a:t>NOvA</a:t>
            </a:r>
            <a:r>
              <a:rPr lang="en-US" sz="2400" dirty="0" smtClean="0"/>
              <a:t> considered this possibility.</a:t>
            </a:r>
          </a:p>
          <a:p>
            <a:pPr lvl="1"/>
            <a:r>
              <a:rPr lang="en-US" sz="2400" dirty="0" smtClean="0"/>
              <a:t>Use of MCENTER as “extension” of MTEST.</a:t>
            </a:r>
          </a:p>
          <a:p>
            <a:r>
              <a:rPr lang="en-US" sz="2400" dirty="0" smtClean="0"/>
              <a:t>Next slide will consider the “extension” possibility.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657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MCENTER as MTEST “Extension”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1214"/>
            <a:ext cx="8229600" cy="50249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Secondary beamline is not as flexible as MTEST but still has similar options.  There is not however a </a:t>
            </a:r>
            <a:r>
              <a:rPr lang="en-US" dirty="0" err="1" smtClean="0"/>
              <a:t>muon</a:t>
            </a:r>
            <a:r>
              <a:rPr lang="en-US" dirty="0" smtClean="0"/>
              <a:t> absorber that can be dropped into beam.</a:t>
            </a:r>
          </a:p>
          <a:p>
            <a:r>
              <a:rPr lang="en-US" dirty="0" smtClean="0"/>
              <a:t>Upstream area of MC7 (i.e. tertiary beamline/</a:t>
            </a:r>
            <a:r>
              <a:rPr lang="en-US" dirty="0" err="1" smtClean="0"/>
              <a:t>LArIAT</a:t>
            </a:r>
            <a:r>
              <a:rPr lang="en-US" dirty="0" smtClean="0"/>
              <a:t>) is very crowded. Only simple and small self contained tabletop experiments could be squeezed into this area. Chicago Optical TPC (T1059) is an example.</a:t>
            </a:r>
          </a:p>
          <a:p>
            <a:r>
              <a:rPr lang="en-US" dirty="0" smtClean="0"/>
              <a:t>Infrastructure such as gas system and patch panels to MCENTER control room do not extend to downstream areas.</a:t>
            </a:r>
          </a:p>
          <a:p>
            <a:r>
              <a:rPr lang="en-US" dirty="0" smtClean="0"/>
              <a:t>Switching back and forth (day/night) between tertiary beam and secondary beam would likely required a mechanical system to move tertiary target. One wire chamber used by </a:t>
            </a:r>
            <a:r>
              <a:rPr lang="en-US" dirty="0" err="1" smtClean="0"/>
              <a:t>LArIAT</a:t>
            </a:r>
            <a:r>
              <a:rPr lang="en-US" dirty="0" smtClean="0"/>
              <a:t> would have to be reconfigured to get electronics out of secondary beam.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8420"/>
          </a:xfrm>
        </p:spPr>
        <p:txBody>
          <a:bodyPr/>
          <a:lstStyle/>
          <a:p>
            <a:r>
              <a:rPr lang="en-US" sz="3600" b="1" dirty="0">
                <a:solidFill>
                  <a:prstClr val="black"/>
                </a:solidFill>
              </a:rPr>
              <a:t>MCENTER as MTEST “Extension</a:t>
            </a:r>
            <a:r>
              <a:rPr lang="en-US" sz="3600" b="1" dirty="0" smtClean="0">
                <a:solidFill>
                  <a:prstClr val="black"/>
                </a:solidFill>
              </a:rPr>
              <a:t>”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884"/>
            <a:ext cx="8229600" cy="506427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General area downstream of </a:t>
            </a:r>
            <a:r>
              <a:rPr lang="en-US" dirty="0" err="1" smtClean="0"/>
              <a:t>LArIAT</a:t>
            </a:r>
            <a:r>
              <a:rPr lang="en-US" dirty="0" smtClean="0"/>
              <a:t> would need to be cleared out and support stands of appropriate height constructed.</a:t>
            </a:r>
          </a:p>
          <a:p>
            <a:r>
              <a:rPr lang="en-US" dirty="0" smtClean="0"/>
              <a:t>Would need additional wire chambers, motion table, particle ID systems.</a:t>
            </a:r>
          </a:p>
          <a:p>
            <a:r>
              <a:rPr lang="en-US" dirty="0" smtClean="0"/>
              <a:t>FTBF would gain flexibility if above issues were addressed.</a:t>
            </a:r>
          </a:p>
          <a:p>
            <a:pPr lvl="1"/>
            <a:r>
              <a:rPr lang="en-US" dirty="0" smtClean="0"/>
              <a:t>Ability to handle more experiments if MT6 areas were oversubscribed.</a:t>
            </a:r>
          </a:p>
          <a:p>
            <a:pPr lvl="1"/>
            <a:r>
              <a:rPr lang="en-US" dirty="0" smtClean="0"/>
              <a:t>Flexibility to deal with accelerator downtimes or experiments that do not complete in allotted time slots.</a:t>
            </a:r>
          </a:p>
          <a:p>
            <a:pPr lvl="1"/>
            <a:r>
              <a:rPr lang="en-US" dirty="0" smtClean="0"/>
              <a:t>Ability to schedule dedicated beam study time or facility instrumentation studies/development.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881517"/>
          </a:xfrm>
        </p:spPr>
        <p:txBody>
          <a:bodyPr>
            <a:normAutofit/>
          </a:bodyPr>
          <a:lstStyle/>
          <a:p>
            <a:r>
              <a:rPr lang="en-US" dirty="0" smtClean="0"/>
              <a:t>Summary: steady progress on MCENTER and many possibilities for future given demonstrated need and resources.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42735"/>
            <a:ext cx="8229600" cy="21834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9739"/>
            <a:ext cx="8229600" cy="68571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rgbClr val="0000FF"/>
                </a:solidFill>
              </a:rPr>
              <a:t>MCenter</a:t>
            </a:r>
            <a:r>
              <a:rPr lang="en-US" dirty="0" smtClean="0">
                <a:solidFill>
                  <a:srgbClr val="0000FF"/>
                </a:solidFill>
              </a:rPr>
              <a:t> Layout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MC7_LArIAT_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9800"/>
            <a:ext cx="9144000" cy="497053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39"/>
            <a:ext cx="8229600" cy="68571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Cryogenic Facility at </a:t>
            </a:r>
            <a:r>
              <a:rPr lang="en-US" dirty="0" err="1" smtClean="0">
                <a:solidFill>
                  <a:srgbClr val="0000FF"/>
                </a:solidFill>
              </a:rPr>
              <a:t>MCenter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17807" y="1068780"/>
            <a:ext cx="5583301" cy="566922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LN2 dewar placed outside enclosure</a:t>
            </a:r>
          </a:p>
          <a:p>
            <a:pPr lvl="1"/>
            <a:r>
              <a:rPr lang="en-US" dirty="0" smtClean="0"/>
              <a:t>Plumbing from dewar to enclosure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ODH fan installed in MC7</a:t>
            </a:r>
          </a:p>
          <a:p>
            <a:endParaRPr lang="en-US" dirty="0" smtClean="0"/>
          </a:p>
          <a:p>
            <a:r>
              <a:rPr lang="en-US" dirty="0" smtClean="0"/>
              <a:t>Cryogenic system for recirculation and purification</a:t>
            </a:r>
          </a:p>
          <a:p>
            <a:pPr lvl="1"/>
            <a:r>
              <a:rPr lang="en-US" dirty="0" smtClean="0"/>
              <a:t>Filter skid (MicroBooNE style) with 2 vessels</a:t>
            </a:r>
          </a:p>
          <a:p>
            <a:pPr lvl="2"/>
            <a:r>
              <a:rPr lang="en-US" dirty="0" smtClean="0"/>
              <a:t>1 for oxygen filtration, 1 for water</a:t>
            </a:r>
          </a:p>
          <a:p>
            <a:pPr lvl="1"/>
            <a:r>
              <a:rPr lang="en-US" dirty="0" smtClean="0"/>
              <a:t>Recirculation skid</a:t>
            </a:r>
          </a:p>
          <a:p>
            <a:pPr lvl="2"/>
            <a:r>
              <a:rPr lang="en-US" dirty="0" smtClean="0"/>
              <a:t>Phase separators</a:t>
            </a:r>
          </a:p>
          <a:p>
            <a:pPr lvl="2"/>
            <a:r>
              <a:rPr lang="en-US" dirty="0" smtClean="0"/>
              <a:t>Condenser</a:t>
            </a:r>
          </a:p>
          <a:p>
            <a:pPr lvl="2"/>
            <a:r>
              <a:rPr lang="en-US" dirty="0" smtClean="0"/>
              <a:t>Pump housing</a:t>
            </a:r>
          </a:p>
          <a:p>
            <a:pPr lvl="2"/>
            <a:r>
              <a:rPr lang="en-US" dirty="0" smtClean="0"/>
              <a:t>Flow meter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43838" y="960343"/>
            <a:ext cx="4677519" cy="5173520"/>
            <a:chOff x="4243838" y="960343"/>
            <a:chExt cx="4677519" cy="5173520"/>
          </a:xfrm>
        </p:grpSpPr>
        <p:pic>
          <p:nvPicPr>
            <p:cNvPr id="6" name="Picture 5" descr="BC-02388-100 6_12_2014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64" t="7805" r="19115" b="3191"/>
            <a:stretch/>
          </p:blipFill>
          <p:spPr>
            <a:xfrm rot="16200000">
              <a:off x="4265671" y="1106423"/>
              <a:ext cx="4801766" cy="45096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243838" y="5065084"/>
              <a:ext cx="1657270" cy="10687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4770446" y="5065084"/>
            <a:ext cx="11306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7518" y="5065082"/>
            <a:ext cx="149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Tertiary beam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767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MC7 Cryogenic System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394" y="1257733"/>
            <a:ext cx="5733067" cy="526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736" y="1257733"/>
            <a:ext cx="217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Eden Cryogenic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073465" y="3345744"/>
            <a:ext cx="2369735" cy="1641892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26362" y="4538439"/>
            <a:ext cx="201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Experiments attach to system here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 descr="BC-02388-102_Mfg_141017_1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361" y="250771"/>
            <a:ext cx="2479982" cy="33066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73060" y="3245891"/>
            <a:ext cx="1896899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Partially completed system at Eden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20699" y="138818"/>
            <a:ext cx="8575675" cy="70662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LArIAT T-1034 (L</a:t>
            </a: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iquid</a:t>
            </a:r>
            <a:r>
              <a:rPr lang="en-US" sz="3600" dirty="0" smtClean="0">
                <a:solidFill>
                  <a:srgbClr val="0000FF"/>
                </a:solidFill>
              </a:rPr>
              <a:t> Ar</a:t>
            </a:r>
            <a:r>
              <a:rPr lang="en-US" sz="3600" dirty="0" smtClean="0">
                <a:solidFill>
                  <a:srgbClr val="C6D9F1"/>
                </a:solidFill>
              </a:rPr>
              <a:t>gon</a:t>
            </a:r>
            <a:r>
              <a:rPr lang="en-US" sz="3600" dirty="0" smtClean="0">
                <a:solidFill>
                  <a:srgbClr val="0000FF"/>
                </a:solidFill>
              </a:rPr>
              <a:t> I</a:t>
            </a:r>
            <a:r>
              <a:rPr lang="en-US" sz="3600" dirty="0" smtClean="0">
                <a:solidFill>
                  <a:srgbClr val="C6D9F1"/>
                </a:solidFill>
              </a:rPr>
              <a:t>n</a:t>
            </a:r>
            <a:r>
              <a:rPr lang="en-US" sz="3600" dirty="0" smtClean="0">
                <a:solidFill>
                  <a:srgbClr val="0000FF"/>
                </a:solidFill>
              </a:rPr>
              <a:t> A </a:t>
            </a:r>
            <a:r>
              <a:rPr lang="en-US" sz="3600" dirty="0" err="1" smtClean="0">
                <a:solidFill>
                  <a:srgbClr val="0000FF"/>
                </a:solidFill>
              </a:rPr>
              <a:t>T</a:t>
            </a:r>
            <a:r>
              <a:rPr lang="en-US" sz="3600" dirty="0" err="1" smtClean="0">
                <a:solidFill>
                  <a:srgbClr val="C6D9F1"/>
                </a:solidFill>
              </a:rPr>
              <a:t>estbeam</a:t>
            </a:r>
            <a:r>
              <a:rPr lang="en-US" sz="3600" dirty="0" smtClean="0">
                <a:solidFill>
                  <a:srgbClr val="0000FF"/>
                </a:solidFill>
              </a:rPr>
              <a:t>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375034" y="4086676"/>
            <a:ext cx="8393933" cy="2455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smtClean="0">
                <a:latin typeface="Arial"/>
                <a:cs typeface="Arial"/>
                <a:sym typeface="Copperplate" charset="0"/>
              </a:rPr>
              <a:t>Goals </a:t>
            </a:r>
            <a:r>
              <a:rPr lang="en-US" sz="2800" dirty="0" smtClean="0">
                <a:latin typeface="Arial"/>
                <a:cs typeface="Arial"/>
                <a:sym typeface="Gill Sans" charset="0"/>
              </a:rPr>
              <a:t>  Characterize LArTPC performance </a:t>
            </a:r>
            <a:r>
              <a:rPr lang="en-US" sz="2800" dirty="0" smtClean="0">
                <a:latin typeface="Arial"/>
                <a:cs typeface="Arial"/>
              </a:rPr>
              <a:t>in the range of energies relevant to upcoming SBN</a:t>
            </a:r>
            <a:r>
              <a:rPr lang="en-US" sz="2800" dirty="0" smtClean="0">
                <a:latin typeface="Arial"/>
                <a:cs typeface="Arial"/>
                <a:sym typeface="Palatino" charset="0"/>
              </a:rPr>
              <a:t> and </a:t>
            </a:r>
            <a:r>
              <a:rPr lang="en-US" sz="2800" dirty="0" smtClean="0">
                <a:latin typeface="Arial"/>
                <a:cs typeface="Arial"/>
              </a:rPr>
              <a:t>LBN experiments for neutrino physics and for proton decay searches.</a:t>
            </a:r>
          </a:p>
          <a:p>
            <a:pPr marL="0" indent="0">
              <a:buFont typeface="Arial"/>
              <a:buNone/>
            </a:pPr>
            <a:endParaRPr lang="en-US" sz="13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Arial"/>
                <a:cs typeface="Arial"/>
              </a:rPr>
              <a:t>Study energy resolution improvement by combining information from scintillation light and ionization charge </a:t>
            </a:r>
            <a:r>
              <a:rPr lang="en-US" sz="2400" dirty="0" smtClean="0">
                <a:latin typeface="Arial"/>
                <a:cs typeface="Arial"/>
              </a:rPr>
              <a:t>signals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Arial"/>
                <a:cs typeface="Arial"/>
              </a:rPr>
              <a:t>Experimentally measure e-</a:t>
            </a:r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 separation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Arial"/>
                <a:cs typeface="Arial"/>
              </a:rPr>
              <a:t>Develop criteria for charge sign determination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Arial"/>
                <a:cs typeface="Arial"/>
              </a:rPr>
              <a:t>Optimize pion and </a:t>
            </a:r>
            <a:r>
              <a:rPr lang="en-US" sz="2400" dirty="0" err="1" smtClean="0">
                <a:latin typeface="Arial"/>
                <a:cs typeface="Arial"/>
              </a:rPr>
              <a:t>kaon</a:t>
            </a:r>
            <a:r>
              <a:rPr lang="en-US" sz="2400" dirty="0" smtClean="0">
                <a:latin typeface="Arial"/>
                <a:cs typeface="Arial"/>
              </a:rPr>
              <a:t> ID capabilities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46713" y="1424849"/>
            <a:ext cx="382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/>
                <a:cs typeface="Arial"/>
                <a:sym typeface="Copperplate" charset="0"/>
              </a:rPr>
              <a:t>Repurposed 550</a:t>
            </a:r>
            <a:r>
              <a:rPr lang="en-US" dirty="0" smtClean="0">
                <a:latin typeface="Arial"/>
                <a:cs typeface="Arial"/>
                <a:sym typeface="Copperplate" charset="0"/>
              </a:rPr>
              <a:t>-𝓁 </a:t>
            </a:r>
            <a:r>
              <a:rPr lang="en-US" dirty="0">
                <a:latin typeface="Arial"/>
                <a:cs typeface="Arial"/>
                <a:sym typeface="Copperplate" charset="0"/>
              </a:rPr>
              <a:t>ArgoNeuT </a:t>
            </a:r>
            <a:r>
              <a:rPr lang="en-US" dirty="0" smtClean="0">
                <a:latin typeface="Arial"/>
                <a:cs typeface="Arial"/>
                <a:sym typeface="Copperplate" charset="0"/>
              </a:rPr>
              <a:t>LArTPC </a:t>
            </a:r>
            <a:r>
              <a:rPr lang="en-US" dirty="0">
                <a:latin typeface="Arial"/>
                <a:cs typeface="Arial"/>
                <a:sym typeface="Copperplate" charset="0"/>
              </a:rPr>
              <a:t>detector with modifications </a:t>
            </a:r>
            <a:r>
              <a:rPr lang="en-US" dirty="0" smtClean="0">
                <a:latin typeface="Arial"/>
                <a:cs typeface="Arial"/>
                <a:sym typeface="Copperplate" charset="0"/>
              </a:rPr>
              <a:t>for </a:t>
            </a:r>
            <a:r>
              <a:rPr lang="en-US" dirty="0">
                <a:latin typeface="Arial"/>
                <a:cs typeface="Arial"/>
                <a:sym typeface="Copperplate" charset="0"/>
              </a:rPr>
              <a:t>operation in </a:t>
            </a:r>
            <a:r>
              <a:rPr lang="en-US" dirty="0" smtClean="0">
                <a:latin typeface="Arial"/>
                <a:cs typeface="Arial"/>
                <a:sym typeface="Copperplate" charset="0"/>
              </a:rPr>
              <a:t>FTBF </a:t>
            </a:r>
            <a:r>
              <a:rPr lang="en-US" dirty="0" err="1" smtClean="0">
                <a:latin typeface="Arial"/>
                <a:cs typeface="Arial"/>
                <a:sym typeface="Copperplate" charset="0"/>
              </a:rPr>
              <a:t>MCenter</a:t>
            </a:r>
            <a:r>
              <a:rPr lang="en-US" dirty="0" smtClean="0">
                <a:latin typeface="Arial"/>
                <a:cs typeface="Arial"/>
                <a:sym typeface="Copperplate" charset="0"/>
              </a:rPr>
              <a:t> charged particle tertiary beam (~200 MeV – 2 GeV). </a:t>
            </a:r>
          </a:p>
          <a:p>
            <a:endParaRPr lang="en-US" dirty="0">
              <a:latin typeface="Arial"/>
              <a:cs typeface="Arial"/>
              <a:sym typeface="Copperplate" charset="0"/>
            </a:endParaRPr>
          </a:p>
          <a:p>
            <a:r>
              <a:rPr lang="en-US" dirty="0" smtClean="0">
                <a:latin typeface="Arial"/>
                <a:cs typeface="Arial"/>
                <a:sym typeface="Copperplate" charset="0"/>
              </a:rPr>
              <a:t>First customer of </a:t>
            </a:r>
            <a:r>
              <a:rPr lang="en-US" dirty="0" err="1" smtClean="0">
                <a:latin typeface="Arial"/>
                <a:cs typeface="Arial"/>
                <a:sym typeface="Copperplate" charset="0"/>
              </a:rPr>
              <a:t>MCenter</a:t>
            </a:r>
            <a:r>
              <a:rPr lang="en-US" dirty="0" smtClean="0">
                <a:latin typeface="Arial"/>
                <a:cs typeface="Arial"/>
                <a:sym typeface="Copperplate" charset="0"/>
              </a:rPr>
              <a:t>.</a:t>
            </a:r>
            <a:endParaRPr lang="en-US" dirty="0"/>
          </a:p>
        </p:txBody>
      </p:sp>
      <p:pic>
        <p:nvPicPr>
          <p:cNvPr id="37" name="Picture 36" descr="2014-10-17 08.21.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558" y="1460267"/>
            <a:ext cx="2669857" cy="2002391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1012704" y="3460829"/>
            <a:ext cx="1141636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LArIAT TPC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39" name="Picture 38" descr="lariat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64" y="135518"/>
            <a:ext cx="544026" cy="65766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37618" y="6239819"/>
            <a:ext cx="3062457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arXiv</a:t>
            </a:r>
            <a:r>
              <a:rPr lang="en-US" sz="1600" dirty="0">
                <a:latin typeface="Times New Roman"/>
                <a:cs typeface="Times New Roman"/>
              </a:rPr>
              <a:t>:1406.5560 [</a:t>
            </a:r>
            <a:r>
              <a:rPr lang="en-US" sz="1600" dirty="0" err="1">
                <a:latin typeface="Times New Roman"/>
                <a:cs typeface="Times New Roman"/>
              </a:rPr>
              <a:t>physics.ins-det</a:t>
            </a:r>
            <a:r>
              <a:rPr lang="en-US" sz="1600" dirty="0" smtClean="0">
                <a:latin typeface="Times New Roman"/>
                <a:cs typeface="Times New Roman"/>
              </a:rPr>
              <a:t>]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44" name="Picture 43" descr="2014-12-17 15.58.5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42481" y="1462770"/>
            <a:ext cx="2663180" cy="199738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</p:pic>
      <p:sp>
        <p:nvSpPr>
          <p:cNvPr id="45" name="Rectangle 44"/>
          <p:cNvSpPr/>
          <p:nvPr/>
        </p:nvSpPr>
        <p:spPr>
          <a:xfrm>
            <a:off x="2694486" y="3261077"/>
            <a:ext cx="1959171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MCenter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 Tertiary Beam (looking upstream)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422" y="274638"/>
            <a:ext cx="7912377" cy="654735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LArIAT Status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32GeV_pos100Amps_TriggerSC2WC3SC3_DataErrMCst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704" y="3797551"/>
            <a:ext cx="4207556" cy="2863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221" y="1240627"/>
            <a:ext cx="4707851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Detector refurbishment complete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New TPC wire planes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New cold electronics readout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New light collection system</a:t>
            </a:r>
          </a:p>
          <a:p>
            <a:r>
              <a:rPr lang="en-US" b="1" dirty="0" smtClean="0"/>
              <a:t>Installed in </a:t>
            </a:r>
            <a:r>
              <a:rPr lang="en-US" b="1" dirty="0" err="1" smtClean="0"/>
              <a:t>MCenter</a:t>
            </a:r>
            <a:endParaRPr lang="en-US" b="1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Tertiary beam components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sz="1600" dirty="0" smtClean="0"/>
              <a:t>target, collimators, magnets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Beamline</a:t>
            </a:r>
            <a:r>
              <a:rPr lang="en-US" dirty="0" smtClean="0"/>
              <a:t> detectors</a:t>
            </a:r>
            <a:r>
              <a:rPr lang="en-US" dirty="0"/>
              <a:t> </a:t>
            </a:r>
          </a:p>
          <a:p>
            <a:pPr lvl="2"/>
            <a:r>
              <a:rPr lang="en-US" sz="1600" dirty="0" smtClean="0"/>
              <a:t>wire chambers, time-of-flight system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Auxiliary detectors </a:t>
            </a:r>
          </a:p>
          <a:p>
            <a:pPr lvl="2"/>
            <a:r>
              <a:rPr lang="en-US" sz="1600" dirty="0" smtClean="0"/>
              <a:t>beam halo veto, punch-through veto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Cryostat with installed TPC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Simplified cryogenic infrastructure</a:t>
            </a:r>
          </a:p>
          <a:p>
            <a:r>
              <a:rPr lang="en-US" b="1" dirty="0" smtClean="0"/>
              <a:t>First commissioning steps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MCenter</a:t>
            </a:r>
            <a:r>
              <a:rPr lang="en-US" dirty="0" smtClean="0"/>
              <a:t> secondary and tertiary beams commissioned/tuned, Summer 2014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New LArIAT DAQ commissioned during short engineering run (Sept. 2014)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Good data/MC agreement!</a:t>
            </a:r>
            <a:endParaRPr lang="en-US" dirty="0"/>
          </a:p>
        </p:txBody>
      </p:sp>
      <p:pic>
        <p:nvPicPr>
          <p:cNvPr id="6" name="Picture 5" descr="IMG_20140822_1550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003" y="819711"/>
            <a:ext cx="3132061" cy="2350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0506" y="3043744"/>
            <a:ext cx="2806294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Tertiary </a:t>
            </a:r>
            <a:r>
              <a:rPr lang="en-US" sz="13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beamline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 instrumented with wire chambers and TOF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8" name="Picture 7" descr="IMG_20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145" y="477698"/>
            <a:ext cx="1678996" cy="22358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7621" y="2567394"/>
            <a:ext cx="1416902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TPC installation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10" name="Picture 9" descr="lariat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52" y="228458"/>
            <a:ext cx="544026" cy="6576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51" y="73268"/>
            <a:ext cx="8014989" cy="763162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LArIAT program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590" y="2231537"/>
            <a:ext cx="3815970" cy="2950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50" y="495377"/>
            <a:ext cx="8249937" cy="600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1:  Spring 2015 </a:t>
            </a:r>
          </a:p>
          <a:p>
            <a:r>
              <a:rPr lang="en-US" b="1" dirty="0" smtClean="0"/>
              <a:t>(~3 mos. beam data w/simplified </a:t>
            </a:r>
            <a:r>
              <a:rPr lang="en-US" b="1" dirty="0" err="1" smtClean="0"/>
              <a:t>cryo</a:t>
            </a:r>
            <a:r>
              <a:rPr lang="en-US" b="1" dirty="0" smtClean="0"/>
              <a:t> system)</a:t>
            </a:r>
          </a:p>
          <a:p>
            <a:pPr lvl="1"/>
            <a:r>
              <a:rPr lang="en-US" dirty="0" smtClean="0"/>
              <a:t>Collect data for range of secondary beam energies and tertiary magnet currents (to enhance event rates and tune momentum ranges for particles of interest)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Use these data to develop improved PID methods using both charge and light collected in the detector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Study charged particle reconstruction efficiencies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Investigate </a:t>
            </a:r>
            <a:r>
              <a:rPr lang="en-US" dirty="0" err="1" smtClean="0"/>
              <a:t>hadronic</a:t>
            </a:r>
            <a:r>
              <a:rPr lang="en-US" dirty="0" smtClean="0"/>
              <a:t> interactions in argon</a:t>
            </a:r>
          </a:p>
          <a:p>
            <a:endParaRPr lang="en-US" sz="800" b="1" dirty="0" smtClean="0"/>
          </a:p>
          <a:p>
            <a:r>
              <a:rPr lang="en-US" b="1" dirty="0" smtClean="0"/>
              <a:t>Shutdown</a:t>
            </a:r>
          </a:p>
          <a:p>
            <a:r>
              <a:rPr lang="en-US" dirty="0" smtClean="0"/>
              <a:t>	Install full cryogenic system</a:t>
            </a:r>
          </a:p>
          <a:p>
            <a:r>
              <a:rPr lang="en-US" dirty="0"/>
              <a:t>	</a:t>
            </a:r>
            <a:r>
              <a:rPr lang="en-US" dirty="0" smtClean="0"/>
              <a:t>Install Cherenkov counters to tag π vs. μ	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800" dirty="0"/>
          </a:p>
          <a:p>
            <a:endParaRPr lang="en-US" sz="800" dirty="0" smtClean="0"/>
          </a:p>
          <a:p>
            <a:r>
              <a:rPr lang="en-US" b="1" dirty="0" smtClean="0"/>
              <a:t>Run 2: ~Fall 2015</a:t>
            </a:r>
          </a:p>
          <a:p>
            <a:pPr lvl="1"/>
            <a:r>
              <a:rPr lang="en-US" dirty="0" smtClean="0"/>
              <a:t>Revisit Run 1 beam/magnet configurations, with changes or improvements where appropriate, as learned from Run 1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Charged particle cross section measurements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Further study and improvement of PID with combined charge and light info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Electron/photon separation studies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757" y="3799267"/>
            <a:ext cx="4460875" cy="83099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Data from engineering run show good separation of protons from π/μ using time-of-flight system, but can’t distinguish between π and μ themselves.</a:t>
            </a:r>
          </a:p>
        </p:txBody>
      </p:sp>
      <p:pic>
        <p:nvPicPr>
          <p:cNvPr id="7" name="Picture 6" descr="lariat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550" y="123571"/>
            <a:ext cx="544026" cy="6576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746484"/>
              </p:ext>
            </p:extLst>
          </p:nvPr>
        </p:nvGraphicFramePr>
        <p:xfrm>
          <a:off x="263303" y="774471"/>
          <a:ext cx="8596097" cy="5723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965"/>
                <a:gridCol w="3422251"/>
                <a:gridCol w="3515881"/>
              </a:tblGrid>
              <a:tr h="3437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configuration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Goals</a:t>
                      </a:r>
                      <a:endParaRPr lang="en-US" sz="1600" dirty="0"/>
                    </a:p>
                  </a:txBody>
                  <a:tcPr/>
                </a:tc>
              </a:tr>
              <a:tr h="18557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Spring 2015 (</a:t>
                      </a:r>
                      <a:r>
                        <a:rPr lang="en-US" sz="1600" dirty="0" err="1" smtClean="0"/>
                        <a:t>March~May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Run 1:</a:t>
                      </a:r>
                      <a:r>
                        <a:rPr lang="en-US" sz="1600" dirty="0" smtClean="0"/>
                        <a:t> Range of secondary beam</a:t>
                      </a:r>
                      <a:r>
                        <a:rPr lang="en-US" sz="1600" baseline="0" dirty="0" smtClean="0"/>
                        <a:t> energies, range of tertiary magnet currents.</a:t>
                      </a:r>
                    </a:p>
                    <a:p>
                      <a:endParaRPr lang="en-US" sz="1600" baseline="0" dirty="0" smtClean="0"/>
                    </a:p>
                    <a:p>
                      <a:r>
                        <a:rPr lang="en-US" sz="1400" baseline="0" dirty="0" smtClean="0"/>
                        <a:t>Probably 24-hour shift-taking, in order to take full advantage of argon before it boils off (due to simplified </a:t>
                      </a:r>
                      <a:r>
                        <a:rPr lang="en-US" sz="1400" baseline="0" dirty="0" err="1" smtClean="0"/>
                        <a:t>cryo</a:t>
                      </a:r>
                      <a:r>
                        <a:rPr lang="en-US" sz="1400" baseline="0" dirty="0" smtClean="0"/>
                        <a:t> system).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Develop improved PID methods using charge and light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Study charged particle reconstruction</a:t>
                      </a:r>
                      <a:r>
                        <a:rPr lang="en-US" sz="1600" baseline="0" dirty="0" smtClean="0"/>
                        <a:t> efficiencies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Study </a:t>
                      </a:r>
                      <a:r>
                        <a:rPr lang="en-US" sz="1600" baseline="0" dirty="0" err="1" smtClean="0"/>
                        <a:t>hadronic</a:t>
                      </a:r>
                      <a:r>
                        <a:rPr lang="en-US" sz="1600" baseline="0" dirty="0" smtClean="0"/>
                        <a:t> interactions in argon</a:t>
                      </a:r>
                      <a:endParaRPr lang="en-US" sz="1600" dirty="0"/>
                    </a:p>
                  </a:txBody>
                  <a:tcPr/>
                </a:tc>
              </a:tr>
              <a:tr h="8594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Spring/Summer 2015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Shutdown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Install full cryogenic system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Install Cherenkov counters to tag π vs. μ</a:t>
                      </a:r>
                      <a:endParaRPr lang="en-US" sz="1600" dirty="0"/>
                    </a:p>
                  </a:txBody>
                  <a:tcPr/>
                </a:tc>
              </a:tr>
              <a:tr h="232050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~Fall 2015 (after</a:t>
                      </a:r>
                      <a:r>
                        <a:rPr lang="en-US" sz="1600" baseline="0" dirty="0" smtClean="0"/>
                        <a:t> shutdown)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Run</a:t>
                      </a:r>
                      <a:r>
                        <a:rPr lang="en-US" sz="1600" b="1" baseline="0" dirty="0" smtClean="0"/>
                        <a:t> 2A: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Revisit Run 1 beam/magnet </a:t>
                      </a:r>
                      <a:r>
                        <a:rPr lang="en-US" sz="1600" dirty="0" err="1" smtClean="0"/>
                        <a:t>configs</a:t>
                      </a:r>
                      <a:r>
                        <a:rPr lang="en-US" sz="1600" dirty="0" smtClean="0"/>
                        <a:t>, with changes or improvements where appropriate, as learned from Run 1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Data-taking can</a:t>
                      </a:r>
                      <a:r>
                        <a:rPr lang="en-US" sz="1400" baseline="0" dirty="0" smtClean="0"/>
                        <a:t> be more flexible here because full cryogenic system allows purification and recirculation of argon.</a:t>
                      </a:r>
                      <a:endParaRPr lang="en-US" sz="14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Charged particle cross section measurements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Electron/photon separation studies</a:t>
                      </a:r>
                    </a:p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Further study and improvement of PID with combined charge and light info</a:t>
                      </a:r>
                    </a:p>
                  </a:txBody>
                  <a:tcPr/>
                </a:tc>
              </a:tr>
              <a:tr h="34377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Run 2B:  Follow-on R&amp;D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TBD (see</a:t>
                      </a:r>
                      <a:r>
                        <a:rPr lang="en-US" sz="1600" baseline="0" dirty="0" smtClean="0"/>
                        <a:t> next slide)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2288"/>
            <a:ext cx="8229600" cy="73218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LArIAT Program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7" name="Picture 6" descr="lariat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550" y="108081"/>
            <a:ext cx="544026" cy="65766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218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Future: Upgrades and Follow-on R&amp;D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821"/>
            <a:ext cx="8355734" cy="56381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Flexibility in LArIAT data-taking schedule</a:t>
            </a:r>
          </a:p>
          <a:p>
            <a:pPr lvl="1"/>
            <a:r>
              <a:rPr lang="en-US" dirty="0" smtClean="0"/>
              <a:t>Accommodate other experiments running during “off” shifts? Or schedule on/off weeks? </a:t>
            </a:r>
          </a:p>
          <a:p>
            <a:pPr lvl="2"/>
            <a:r>
              <a:rPr lang="en-US" dirty="0" smtClean="0"/>
              <a:t>Run 1 plans to have 24-hour data-taking (3 x 8hr shifts)</a:t>
            </a:r>
          </a:p>
          <a:p>
            <a:pPr lvl="2"/>
            <a:r>
              <a:rPr lang="en-US" dirty="0" smtClean="0"/>
              <a:t>Run 2 data-taking schedule can be more flexible (full </a:t>
            </a:r>
            <a:r>
              <a:rPr lang="en-US" dirty="0" err="1" smtClean="0"/>
              <a:t>cryo</a:t>
            </a:r>
            <a:r>
              <a:rPr lang="en-US" dirty="0" smtClean="0"/>
              <a:t> system allows more flexibility)</a:t>
            </a:r>
          </a:p>
          <a:p>
            <a:pPr lvl="1"/>
            <a:r>
              <a:rPr lang="en-US" dirty="0" smtClean="0"/>
              <a:t>Need ability to quickly</a:t>
            </a:r>
            <a:r>
              <a:rPr lang="en-US" dirty="0"/>
              <a:t> </a:t>
            </a:r>
            <a:r>
              <a:rPr lang="en-US" dirty="0" smtClean="0"/>
              <a:t>(remotely?) move tertiary target out of </a:t>
            </a:r>
            <a:r>
              <a:rPr lang="en-US" dirty="0" err="1" smtClean="0"/>
              <a:t>beamline</a:t>
            </a:r>
            <a:endParaRPr lang="en-US" dirty="0" smtClean="0"/>
          </a:p>
          <a:p>
            <a:r>
              <a:rPr lang="en-US" dirty="0" smtClean="0"/>
              <a:t>Testing ground for future techniques:</a:t>
            </a:r>
          </a:p>
          <a:p>
            <a:pPr lvl="1"/>
            <a:r>
              <a:rPr lang="en-US" dirty="0" smtClean="0"/>
              <a:t>Wrapped wire planes (a la LBNF concept)</a:t>
            </a:r>
          </a:p>
          <a:p>
            <a:pPr lvl="1"/>
            <a:r>
              <a:rPr lang="en-US" dirty="0" smtClean="0"/>
              <a:t>Light detection schemes (e.g., LAPPDs)</a:t>
            </a:r>
          </a:p>
          <a:p>
            <a:pPr lvl="1"/>
            <a:r>
              <a:rPr lang="en-US" dirty="0" smtClean="0"/>
              <a:t>Cold electronics R&amp;D</a:t>
            </a:r>
          </a:p>
          <a:p>
            <a:pPr lvl="1"/>
            <a:r>
              <a:rPr lang="en-US" dirty="0" smtClean="0"/>
              <a:t>Calibration schemes </a:t>
            </a:r>
          </a:p>
          <a:p>
            <a:pPr lvl="1"/>
            <a:r>
              <a:rPr lang="en-US" dirty="0" smtClean="0"/>
              <a:t>TPC design (e.g., dual phase)</a:t>
            </a:r>
          </a:p>
          <a:p>
            <a:r>
              <a:rPr lang="en-US" dirty="0" smtClean="0"/>
              <a:t>Rapid turn-around for testing other new ideas</a:t>
            </a:r>
          </a:p>
          <a:p>
            <a:pPr lvl="1"/>
            <a:r>
              <a:rPr lang="en-US" dirty="0" smtClean="0"/>
              <a:t>Validation of designs for detectors in review process</a:t>
            </a:r>
          </a:p>
          <a:p>
            <a:r>
              <a:rPr lang="en-US" dirty="0" smtClean="0"/>
              <a:t>Potential for use of facility with other cryogenic liquids</a:t>
            </a:r>
          </a:p>
          <a:p>
            <a:endParaRPr lang="en-US" dirty="0"/>
          </a:p>
          <a:p>
            <a:r>
              <a:rPr lang="en-US" dirty="0" smtClean="0"/>
              <a:t>Possible phase-II LArIAT: Larger LArTPC for shower containment studies &amp; larger-scale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A97B-E7A4-2D47-82B7-4B009D280D27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MCENTER Facility FY15 at FTBF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1261</Words>
  <Application>Microsoft Office PowerPoint</Application>
  <PresentationFormat>On-screen Show (4:3)</PresentationFormat>
  <Paragraphs>200</Paragraphs>
  <Slides>15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Copperplate</vt:lpstr>
      <vt:lpstr>Gill Sans</vt:lpstr>
      <vt:lpstr>Palatino</vt:lpstr>
      <vt:lpstr>Symbol</vt:lpstr>
      <vt:lpstr>Times New Roman</vt:lpstr>
      <vt:lpstr>Office Theme</vt:lpstr>
      <vt:lpstr>MCenter Facility</vt:lpstr>
      <vt:lpstr>MCenter Layout</vt:lpstr>
      <vt:lpstr>Cryogenic Facility at MCenter</vt:lpstr>
      <vt:lpstr>MC7 Cryogenic System</vt:lpstr>
      <vt:lpstr>LArIAT T-1034 (Liquid Argon In A Testbeam)</vt:lpstr>
      <vt:lpstr>LArIAT Status</vt:lpstr>
      <vt:lpstr>LArIAT program</vt:lpstr>
      <vt:lpstr>LArIAT Program</vt:lpstr>
      <vt:lpstr>Future: Upgrades and Follow-on R&amp;D</vt:lpstr>
      <vt:lpstr>Wish List</vt:lpstr>
      <vt:lpstr>MBottom</vt:lpstr>
      <vt:lpstr>Use of MCENTER for non-cryogenic experiments</vt:lpstr>
      <vt:lpstr>MCENTER as MTEST “Extension”</vt:lpstr>
      <vt:lpstr>MCENTER as MTEST “Extension” (cont’d)</vt:lpstr>
      <vt:lpstr>Summary: steady progress on MCENTER and many possibilities for future given demonstrated need and resources.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Raaf</dc:creator>
  <cp:lastModifiedBy>jj</cp:lastModifiedBy>
  <cp:revision>31</cp:revision>
  <dcterms:created xsi:type="dcterms:W3CDTF">2015-01-25T23:39:33Z</dcterms:created>
  <dcterms:modified xsi:type="dcterms:W3CDTF">2015-01-29T05:13:40Z</dcterms:modified>
</cp:coreProperties>
</file>