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58" r:id="rId4"/>
    <p:sldId id="262" r:id="rId5"/>
    <p:sldId id="263" r:id="rId6"/>
    <p:sldId id="264" r:id="rId7"/>
    <p:sldId id="265" r:id="rId8"/>
    <p:sldId id="259" r:id="rId9"/>
    <p:sldId id="260" r:id="rId10"/>
    <p:sldId id="261"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459"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CC9677-0C66-4B77-B3B3-451C12A0DD6C}" type="datetimeFigureOut">
              <a:rPr lang="en-US" smtClean="0"/>
              <a:t>1/28/2015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E11E1D-0E4D-4700-BF64-D43DFB438663}" type="slidenum">
              <a:rPr lang="en-US" smtClean="0"/>
              <a:t>‹#›</a:t>
            </a:fld>
            <a:endParaRPr lang="en-US"/>
          </a:p>
        </p:txBody>
      </p:sp>
    </p:spTree>
    <p:extLst>
      <p:ext uri="{BB962C8B-B14F-4D97-AF65-F5344CB8AC3E}">
        <p14:creationId xmlns:p14="http://schemas.microsoft.com/office/powerpoint/2010/main" val="120764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11E1D-0E4D-4700-BF64-D43DFB438663}" type="slidenum">
              <a:rPr lang="en-US" smtClean="0"/>
              <a:t>2</a:t>
            </a:fld>
            <a:endParaRPr lang="en-US"/>
          </a:p>
        </p:txBody>
      </p:sp>
    </p:spTree>
    <p:extLst>
      <p:ext uri="{BB962C8B-B14F-4D97-AF65-F5344CB8AC3E}">
        <p14:creationId xmlns:p14="http://schemas.microsoft.com/office/powerpoint/2010/main" val="414152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a:t>
            </a:fld>
            <a:endParaRPr lang="en-US"/>
          </a:p>
        </p:txBody>
      </p:sp>
    </p:spTree>
    <p:extLst>
      <p:ext uri="{BB962C8B-B14F-4D97-AF65-F5344CB8AC3E}">
        <p14:creationId xmlns:p14="http://schemas.microsoft.com/office/powerpoint/2010/main" val="3720395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a:t>
            </a:fld>
            <a:endParaRPr lang="en-US"/>
          </a:p>
        </p:txBody>
      </p:sp>
    </p:spTree>
    <p:extLst>
      <p:ext uri="{BB962C8B-B14F-4D97-AF65-F5344CB8AC3E}">
        <p14:creationId xmlns:p14="http://schemas.microsoft.com/office/powerpoint/2010/main" val="91088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a:t>
            </a:fld>
            <a:endParaRPr lang="en-US"/>
          </a:p>
        </p:txBody>
      </p:sp>
    </p:spTree>
    <p:extLst>
      <p:ext uri="{BB962C8B-B14F-4D97-AF65-F5344CB8AC3E}">
        <p14:creationId xmlns:p14="http://schemas.microsoft.com/office/powerpoint/2010/main" val="136638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a:t>
            </a:fld>
            <a:endParaRPr lang="en-US"/>
          </a:p>
        </p:txBody>
      </p:sp>
    </p:spTree>
    <p:extLst>
      <p:ext uri="{BB962C8B-B14F-4D97-AF65-F5344CB8AC3E}">
        <p14:creationId xmlns:p14="http://schemas.microsoft.com/office/powerpoint/2010/main" val="324237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a:t>
            </a:fld>
            <a:endParaRPr lang="en-US"/>
          </a:p>
        </p:txBody>
      </p:sp>
    </p:spTree>
    <p:extLst>
      <p:ext uri="{BB962C8B-B14F-4D97-AF65-F5344CB8AC3E}">
        <p14:creationId xmlns:p14="http://schemas.microsoft.com/office/powerpoint/2010/main" val="418374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1/29/2015</a:t>
            </a:r>
            <a:endParaRPr lang="en-US"/>
          </a:p>
        </p:txBody>
      </p:sp>
      <p:sp>
        <p:nvSpPr>
          <p:cNvPr id="6" name="Footer Placeholder 5"/>
          <p:cNvSpPr>
            <a:spLocks noGrp="1"/>
          </p:cNvSpPr>
          <p:nvPr>
            <p:ph type="ftr" sz="quarter" idx="11"/>
          </p:nvPr>
        </p:nvSpPr>
        <p:spPr/>
        <p:txBody>
          <a:bodyPr/>
          <a:lstStyle/>
          <a:p>
            <a:r>
              <a:rPr lang="en-US" smtClean="0"/>
              <a:t>Eugene "JJ" Schmidt, PPD/FTBF</a:t>
            </a:r>
            <a:endParaRPr lang="en-US"/>
          </a:p>
        </p:txBody>
      </p:sp>
      <p:sp>
        <p:nvSpPr>
          <p:cNvPr id="7" name="Slide Number Placeholder 6"/>
          <p:cNvSpPr>
            <a:spLocks noGrp="1"/>
          </p:cNvSpPr>
          <p:nvPr>
            <p:ph type="sldNum" sz="quarter" idx="12"/>
          </p:nvPr>
        </p:nvSpPr>
        <p:spPr/>
        <p:txBody>
          <a:bodyPr/>
          <a:lstStyle/>
          <a:p>
            <a:fld id="{049DD6E3-5F23-424F-BAF5-D5F23E29D441}" type="slidenum">
              <a:rPr lang="en-US" smtClean="0"/>
              <a:t>‹#›</a:t>
            </a:fld>
            <a:endParaRPr lang="en-US"/>
          </a:p>
        </p:txBody>
      </p:sp>
    </p:spTree>
    <p:extLst>
      <p:ext uri="{BB962C8B-B14F-4D97-AF65-F5344CB8AC3E}">
        <p14:creationId xmlns:p14="http://schemas.microsoft.com/office/powerpoint/2010/main" val="16222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1/29/2015</a:t>
            </a:r>
            <a:endParaRPr lang="en-US"/>
          </a:p>
        </p:txBody>
      </p:sp>
      <p:sp>
        <p:nvSpPr>
          <p:cNvPr id="8" name="Footer Placeholder 7"/>
          <p:cNvSpPr>
            <a:spLocks noGrp="1"/>
          </p:cNvSpPr>
          <p:nvPr>
            <p:ph type="ftr" sz="quarter" idx="11"/>
          </p:nvPr>
        </p:nvSpPr>
        <p:spPr/>
        <p:txBody>
          <a:bodyPr/>
          <a:lstStyle/>
          <a:p>
            <a:r>
              <a:rPr lang="en-US" smtClean="0"/>
              <a:t>Eugene "JJ" Schmidt, PPD/FTBF</a:t>
            </a:r>
            <a:endParaRPr lang="en-US"/>
          </a:p>
        </p:txBody>
      </p:sp>
      <p:sp>
        <p:nvSpPr>
          <p:cNvPr id="9" name="Slide Number Placeholder 8"/>
          <p:cNvSpPr>
            <a:spLocks noGrp="1"/>
          </p:cNvSpPr>
          <p:nvPr>
            <p:ph type="sldNum" sz="quarter" idx="12"/>
          </p:nvPr>
        </p:nvSpPr>
        <p:spPr/>
        <p:txBody>
          <a:bodyPr/>
          <a:lstStyle/>
          <a:p>
            <a:fld id="{049DD6E3-5F23-424F-BAF5-D5F23E29D441}" type="slidenum">
              <a:rPr lang="en-US" smtClean="0"/>
              <a:t>‹#›</a:t>
            </a:fld>
            <a:endParaRPr lang="en-US"/>
          </a:p>
        </p:txBody>
      </p:sp>
    </p:spTree>
    <p:extLst>
      <p:ext uri="{BB962C8B-B14F-4D97-AF65-F5344CB8AC3E}">
        <p14:creationId xmlns:p14="http://schemas.microsoft.com/office/powerpoint/2010/main" val="333217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1/29/2015</a:t>
            </a:r>
            <a:endParaRPr lang="en-US"/>
          </a:p>
        </p:txBody>
      </p:sp>
      <p:sp>
        <p:nvSpPr>
          <p:cNvPr id="4" name="Footer Placeholder 3"/>
          <p:cNvSpPr>
            <a:spLocks noGrp="1"/>
          </p:cNvSpPr>
          <p:nvPr>
            <p:ph type="ftr" sz="quarter" idx="11"/>
          </p:nvPr>
        </p:nvSpPr>
        <p:spPr/>
        <p:txBody>
          <a:bodyPr/>
          <a:lstStyle/>
          <a:p>
            <a:r>
              <a:rPr lang="en-US" smtClean="0"/>
              <a:t>Eugene "JJ" Schmidt, PPD/FTBF</a:t>
            </a:r>
            <a:endParaRPr lang="en-US"/>
          </a:p>
        </p:txBody>
      </p:sp>
      <p:sp>
        <p:nvSpPr>
          <p:cNvPr id="5" name="Slide Number Placeholder 4"/>
          <p:cNvSpPr>
            <a:spLocks noGrp="1"/>
          </p:cNvSpPr>
          <p:nvPr>
            <p:ph type="sldNum" sz="quarter" idx="12"/>
          </p:nvPr>
        </p:nvSpPr>
        <p:spPr/>
        <p:txBody>
          <a:bodyPr/>
          <a:lstStyle/>
          <a:p>
            <a:fld id="{049DD6E3-5F23-424F-BAF5-D5F23E29D441}" type="slidenum">
              <a:rPr lang="en-US" smtClean="0"/>
              <a:t>‹#›</a:t>
            </a:fld>
            <a:endParaRPr lang="en-US"/>
          </a:p>
        </p:txBody>
      </p:sp>
    </p:spTree>
    <p:extLst>
      <p:ext uri="{BB962C8B-B14F-4D97-AF65-F5344CB8AC3E}">
        <p14:creationId xmlns:p14="http://schemas.microsoft.com/office/powerpoint/2010/main" val="186947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1/29/2015</a:t>
            </a:r>
            <a:endParaRPr lang="en-US"/>
          </a:p>
        </p:txBody>
      </p:sp>
      <p:sp>
        <p:nvSpPr>
          <p:cNvPr id="3" name="Footer Placeholder 2"/>
          <p:cNvSpPr>
            <a:spLocks noGrp="1"/>
          </p:cNvSpPr>
          <p:nvPr>
            <p:ph type="ftr" sz="quarter" idx="11"/>
          </p:nvPr>
        </p:nvSpPr>
        <p:spPr/>
        <p:txBody>
          <a:bodyPr/>
          <a:lstStyle/>
          <a:p>
            <a:r>
              <a:rPr lang="en-US" smtClean="0"/>
              <a:t>Eugene "JJ" Schmidt, PPD/FTBF</a:t>
            </a:r>
            <a:endParaRPr lang="en-US"/>
          </a:p>
        </p:txBody>
      </p:sp>
      <p:sp>
        <p:nvSpPr>
          <p:cNvPr id="4" name="Slide Number Placeholder 3"/>
          <p:cNvSpPr>
            <a:spLocks noGrp="1"/>
          </p:cNvSpPr>
          <p:nvPr>
            <p:ph type="sldNum" sz="quarter" idx="12"/>
          </p:nvPr>
        </p:nvSpPr>
        <p:spPr/>
        <p:txBody>
          <a:bodyPr/>
          <a:lstStyle/>
          <a:p>
            <a:fld id="{049DD6E3-5F23-424F-BAF5-D5F23E29D441}" type="slidenum">
              <a:rPr lang="en-US" smtClean="0"/>
              <a:t>‹#›</a:t>
            </a:fld>
            <a:endParaRPr lang="en-US"/>
          </a:p>
        </p:txBody>
      </p:sp>
    </p:spTree>
    <p:extLst>
      <p:ext uri="{BB962C8B-B14F-4D97-AF65-F5344CB8AC3E}">
        <p14:creationId xmlns:p14="http://schemas.microsoft.com/office/powerpoint/2010/main" val="362523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1/29/2015</a:t>
            </a:r>
            <a:endParaRPr lang="en-US"/>
          </a:p>
        </p:txBody>
      </p:sp>
      <p:sp>
        <p:nvSpPr>
          <p:cNvPr id="6" name="Footer Placeholder 5"/>
          <p:cNvSpPr>
            <a:spLocks noGrp="1"/>
          </p:cNvSpPr>
          <p:nvPr>
            <p:ph type="ftr" sz="quarter" idx="11"/>
          </p:nvPr>
        </p:nvSpPr>
        <p:spPr/>
        <p:txBody>
          <a:bodyPr/>
          <a:lstStyle/>
          <a:p>
            <a:r>
              <a:rPr lang="en-US" smtClean="0"/>
              <a:t>Eugene "JJ" Schmidt, PPD/FTBF</a:t>
            </a:r>
            <a:endParaRPr lang="en-US"/>
          </a:p>
        </p:txBody>
      </p:sp>
      <p:sp>
        <p:nvSpPr>
          <p:cNvPr id="7" name="Slide Number Placeholder 6"/>
          <p:cNvSpPr>
            <a:spLocks noGrp="1"/>
          </p:cNvSpPr>
          <p:nvPr>
            <p:ph type="sldNum" sz="quarter" idx="12"/>
          </p:nvPr>
        </p:nvSpPr>
        <p:spPr/>
        <p:txBody>
          <a:bodyPr/>
          <a:lstStyle/>
          <a:p>
            <a:fld id="{049DD6E3-5F23-424F-BAF5-D5F23E29D441}" type="slidenum">
              <a:rPr lang="en-US" smtClean="0"/>
              <a:t>‹#›</a:t>
            </a:fld>
            <a:endParaRPr lang="en-US"/>
          </a:p>
        </p:txBody>
      </p:sp>
    </p:spTree>
    <p:extLst>
      <p:ext uri="{BB962C8B-B14F-4D97-AF65-F5344CB8AC3E}">
        <p14:creationId xmlns:p14="http://schemas.microsoft.com/office/powerpoint/2010/main" val="16965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1/29/2015</a:t>
            </a:r>
            <a:endParaRPr lang="en-US"/>
          </a:p>
        </p:txBody>
      </p:sp>
      <p:sp>
        <p:nvSpPr>
          <p:cNvPr id="6" name="Footer Placeholder 5"/>
          <p:cNvSpPr>
            <a:spLocks noGrp="1"/>
          </p:cNvSpPr>
          <p:nvPr>
            <p:ph type="ftr" sz="quarter" idx="11"/>
          </p:nvPr>
        </p:nvSpPr>
        <p:spPr/>
        <p:txBody>
          <a:bodyPr/>
          <a:lstStyle/>
          <a:p>
            <a:r>
              <a:rPr lang="en-US" smtClean="0"/>
              <a:t>Eugene "JJ" Schmidt, PPD/FTBF</a:t>
            </a:r>
            <a:endParaRPr lang="en-US"/>
          </a:p>
        </p:txBody>
      </p:sp>
      <p:sp>
        <p:nvSpPr>
          <p:cNvPr id="7" name="Slide Number Placeholder 6"/>
          <p:cNvSpPr>
            <a:spLocks noGrp="1"/>
          </p:cNvSpPr>
          <p:nvPr>
            <p:ph type="sldNum" sz="quarter" idx="12"/>
          </p:nvPr>
        </p:nvSpPr>
        <p:spPr/>
        <p:txBody>
          <a:bodyPr/>
          <a:lstStyle/>
          <a:p>
            <a:fld id="{049DD6E3-5F23-424F-BAF5-D5F23E29D441}" type="slidenum">
              <a:rPr lang="en-US" smtClean="0"/>
              <a:t>‹#›</a:t>
            </a:fld>
            <a:endParaRPr lang="en-US"/>
          </a:p>
        </p:txBody>
      </p:sp>
    </p:spTree>
    <p:extLst>
      <p:ext uri="{BB962C8B-B14F-4D97-AF65-F5344CB8AC3E}">
        <p14:creationId xmlns:p14="http://schemas.microsoft.com/office/powerpoint/2010/main" val="401387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1/29/2015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Eugene "JJ" Schmidt, PPD/FTBF</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DD6E3-5F23-424F-BAF5-D5F23E29D441}" type="slidenum">
              <a:rPr lang="en-US" smtClean="0"/>
              <a:t>‹#›</a:t>
            </a:fld>
            <a:endParaRPr lang="en-US"/>
          </a:p>
        </p:txBody>
      </p:sp>
    </p:spTree>
    <p:extLst>
      <p:ext uri="{BB962C8B-B14F-4D97-AF65-F5344CB8AC3E}">
        <p14:creationId xmlns:p14="http://schemas.microsoft.com/office/powerpoint/2010/main" val="229705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MTEST FY15 PROGRAM</a:t>
            </a:r>
            <a:br>
              <a:rPr lang="en-US" dirty="0" smtClean="0"/>
            </a:br>
            <a:r>
              <a:rPr lang="en-US" sz="3600" dirty="0" smtClean="0"/>
              <a:t>PLUS NOTES ON FTBF GROUP</a:t>
            </a:r>
            <a:endParaRPr lang="en-US" sz="3600" dirty="0"/>
          </a:p>
        </p:txBody>
      </p:sp>
      <p:sp>
        <p:nvSpPr>
          <p:cNvPr id="3" name="Subtitle 2"/>
          <p:cNvSpPr>
            <a:spLocks noGrp="1"/>
          </p:cNvSpPr>
          <p:nvPr>
            <p:ph type="subTitle" idx="1"/>
          </p:nvPr>
        </p:nvSpPr>
        <p:spPr/>
        <p:txBody>
          <a:bodyPr/>
          <a:lstStyle/>
          <a:p>
            <a:r>
              <a:rPr lang="en-US" sz="2800" dirty="0"/>
              <a:t>Fermilab </a:t>
            </a:r>
            <a:r>
              <a:rPr lang="en-US" sz="2800" dirty="0" err="1"/>
              <a:t>Testbeam</a:t>
            </a:r>
            <a:r>
              <a:rPr lang="en-US" sz="2800" dirty="0"/>
              <a:t> Committee </a:t>
            </a:r>
            <a:r>
              <a:rPr lang="en-US" sz="2800" dirty="0" smtClean="0"/>
              <a:t>Meeting</a:t>
            </a:r>
          </a:p>
          <a:p>
            <a:r>
              <a:rPr lang="en-US" sz="2800" dirty="0" smtClean="0"/>
              <a:t>July 29, 2015</a:t>
            </a:r>
          </a:p>
          <a:p>
            <a:r>
              <a:rPr lang="en-US" sz="2800" dirty="0" smtClean="0"/>
              <a:t>Eugene “JJ” Schmidt</a:t>
            </a:r>
            <a:endParaRPr lang="en-US" sz="2800" dirty="0"/>
          </a:p>
          <a:p>
            <a:endParaRPr lang="en-US" dirty="0"/>
          </a:p>
        </p:txBody>
      </p:sp>
    </p:spTree>
    <p:extLst>
      <p:ext uri="{BB962C8B-B14F-4D97-AF65-F5344CB8AC3E}">
        <p14:creationId xmlns:p14="http://schemas.microsoft.com/office/powerpoint/2010/main" val="1493889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3200" b="1" dirty="0" smtClean="0"/>
              <a:t>MTEST FY15 Schedule (cont’d)</a:t>
            </a:r>
            <a:endParaRPr lang="en-US" sz="3200" b="1"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1/29/2015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Eugene "JJ" Schmidt, PPD/FTBF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9DD6E3-5F23-424F-BAF5-D5F23E29D441}" type="slidenum">
              <a:rPr lang="en-US" smtClean="0">
                <a:solidFill>
                  <a:prstClr val="black">
                    <a:tint val="75000"/>
                  </a:prstClr>
                </a:solidFill>
              </a:rPr>
              <a:pPr/>
              <a:t>10</a:t>
            </a:fld>
            <a:endParaRPr lang="en-US">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68482"/>
            <a:ext cx="7273636" cy="5919340"/>
          </a:xfrm>
          <a:prstGeom prst="rect">
            <a:avLst/>
          </a:prstGeom>
        </p:spPr>
      </p:pic>
    </p:spTree>
    <p:extLst>
      <p:ext uri="{BB962C8B-B14F-4D97-AF65-F5344CB8AC3E}">
        <p14:creationId xmlns:p14="http://schemas.microsoft.com/office/powerpoint/2010/main" val="185922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Scheduling for </a:t>
            </a:r>
            <a:r>
              <a:rPr lang="en-US" sz="3600" b="1" dirty="0" smtClean="0"/>
              <a:t>FY15 (cont’d)</a:t>
            </a:r>
            <a:endParaRPr lang="en-US" sz="3600" b="1" dirty="0"/>
          </a:p>
        </p:txBody>
      </p:sp>
      <p:sp>
        <p:nvSpPr>
          <p:cNvPr id="3" name="Content Placeholder 2"/>
          <p:cNvSpPr>
            <a:spLocks noGrp="1"/>
          </p:cNvSpPr>
          <p:nvPr>
            <p:ph idx="1"/>
          </p:nvPr>
        </p:nvSpPr>
        <p:spPr>
          <a:xfrm>
            <a:off x="457200" y="914400"/>
            <a:ext cx="8229600" cy="5211763"/>
          </a:xfrm>
        </p:spPr>
        <p:txBody>
          <a:bodyPr>
            <a:normAutofit/>
          </a:bodyPr>
          <a:lstStyle/>
          <a:p>
            <a:r>
              <a:rPr lang="en-US" sz="2400" dirty="0" smtClean="0"/>
              <a:t>FTBF has four open weeks before FT15 accelerator shutdown and other weeks with open owl shifts. It is likely that these will fill in </a:t>
            </a:r>
            <a:r>
              <a:rPr lang="en-US" sz="2400" b="1" i="1" dirty="0" smtClean="0"/>
              <a:t>OR </a:t>
            </a:r>
            <a:r>
              <a:rPr lang="en-US" sz="2400" dirty="0" smtClean="0"/>
              <a:t>be necessary for additional beam time for MINERvA </a:t>
            </a:r>
            <a:r>
              <a:rPr lang="en-US" sz="2400" b="1" i="1" dirty="0" smtClean="0"/>
              <a:t>OR </a:t>
            </a:r>
            <a:r>
              <a:rPr lang="en-US" sz="2400" dirty="0" smtClean="0"/>
              <a:t>other experiments that lose scheduled slot if accelerator has major problem.  </a:t>
            </a:r>
            <a:r>
              <a:rPr lang="en-US" sz="2400" dirty="0" smtClean="0">
                <a:solidFill>
                  <a:srgbClr val="0070C0"/>
                </a:solidFill>
              </a:rPr>
              <a:t>Note that FTBF policy is not to slide schedule for accelerator downtimes but look for other times to satisfy experiment’s requests.</a:t>
            </a:r>
          </a:p>
          <a:p>
            <a:r>
              <a:rPr lang="en-US" sz="2400" i="1" dirty="0" smtClean="0"/>
              <a:t>(Good place to point out that flexibility of either not  being fully booked or having MCENTER as alternate for some experiments would be helpful.)</a:t>
            </a:r>
          </a:p>
          <a:p>
            <a:endParaRPr lang="en-US" sz="2400" b="1" i="1" dirty="0" smtClean="0"/>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11</a:t>
            </a:fld>
            <a:endParaRPr lang="en-US"/>
          </a:p>
        </p:txBody>
      </p:sp>
    </p:spTree>
    <p:extLst>
      <p:ext uri="{BB962C8B-B14F-4D97-AF65-F5344CB8AC3E}">
        <p14:creationId xmlns:p14="http://schemas.microsoft.com/office/powerpoint/2010/main" val="334116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MTEST will have a good FY15. It is not yet clear if MINVERvA will have scheduling problems for production data taking.</a:t>
            </a:r>
          </a:p>
          <a:p>
            <a:r>
              <a:rPr lang="en-US" dirty="0" smtClean="0"/>
              <a:t>Facility has been modest but important enhancements to physical infrastructure and instrumentation.</a:t>
            </a:r>
            <a:endParaRPr lang="en-US" dirty="0"/>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12</a:t>
            </a:fld>
            <a:endParaRPr lang="en-US"/>
          </a:p>
        </p:txBody>
      </p:sp>
    </p:spTree>
    <p:extLst>
      <p:ext uri="{BB962C8B-B14F-4D97-AF65-F5344CB8AC3E}">
        <p14:creationId xmlns:p14="http://schemas.microsoft.com/office/powerpoint/2010/main" val="321418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3562"/>
          </a:xfrm>
        </p:spPr>
        <p:txBody>
          <a:bodyPr>
            <a:normAutofit fontScale="90000"/>
          </a:bodyPr>
          <a:lstStyle/>
          <a:p>
            <a:r>
              <a:rPr lang="en-US" dirty="0" smtClean="0"/>
              <a:t>Changes in FTBF Group</a:t>
            </a:r>
            <a:endParaRPr lang="en-US" dirty="0"/>
          </a:p>
        </p:txBody>
      </p:sp>
      <p:sp>
        <p:nvSpPr>
          <p:cNvPr id="3" name="Content Placeholder 2"/>
          <p:cNvSpPr>
            <a:spLocks noGrp="1"/>
          </p:cNvSpPr>
          <p:nvPr>
            <p:ph idx="1"/>
          </p:nvPr>
        </p:nvSpPr>
        <p:spPr>
          <a:xfrm>
            <a:off x="457200" y="1066800"/>
            <a:ext cx="8229600" cy="5287963"/>
          </a:xfrm>
        </p:spPr>
        <p:txBody>
          <a:bodyPr>
            <a:normAutofit fontScale="70000" lnSpcReduction="20000"/>
          </a:bodyPr>
          <a:lstStyle/>
          <a:p>
            <a:r>
              <a:rPr lang="en-US" dirty="0" smtClean="0"/>
              <a:t>In late spring 2013, Aria requested a new scientific hire to the Intensity Frontier and Test Beam Group. Hire was targeted to help manage FTBF</a:t>
            </a:r>
            <a:r>
              <a:rPr lang="en-US" dirty="0" smtClean="0"/>
              <a:t>. Time passes….</a:t>
            </a:r>
            <a:endParaRPr lang="en-US" dirty="0" smtClean="0"/>
          </a:p>
          <a:p>
            <a:r>
              <a:rPr lang="en-US" dirty="0" smtClean="0"/>
              <a:t>In June, 2014, Aria turned over majority of FTBF management to “JJ” Schmidt so she could concentrate on g-2.</a:t>
            </a:r>
          </a:p>
          <a:p>
            <a:r>
              <a:rPr lang="en-US" dirty="0" smtClean="0"/>
              <a:t>In October, 2014, Fermilab reorganization created new Neutrino Division and IFTB lost underground facility responsibilities but also lost physicists Steve Hahn and Bill Lee who performed backup duties for FTBF.</a:t>
            </a:r>
          </a:p>
          <a:p>
            <a:r>
              <a:rPr lang="en-US" dirty="0" smtClean="0"/>
              <a:t>Reorganization also dissolved PPD online support group which moved Geoff Savage (prime DAQ support and advisor on DAQ in general) into Neutrino Division. For time being, Geoff has been told to support FTBF but no real contract with ND for his services.</a:t>
            </a:r>
          </a:p>
          <a:p>
            <a:r>
              <a:rPr lang="en-US" dirty="0" smtClean="0"/>
              <a:t>December, 2014 interviews finally took place for new hire. We do not know when this person will come on board.</a:t>
            </a:r>
          </a:p>
          <a:p>
            <a:r>
              <a:rPr lang="en-US" dirty="0" smtClean="0"/>
              <a:t>Aria will be gone on maternity leave for 12 weeks by April, 2015.</a:t>
            </a:r>
          </a:p>
          <a:p>
            <a:r>
              <a:rPr lang="en-US" dirty="0" smtClean="0"/>
              <a:t>See earlier talk for other notes on staffing. </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2</a:t>
            </a:fld>
            <a:endParaRPr lang="en-US"/>
          </a:p>
        </p:txBody>
      </p:sp>
    </p:spTree>
    <p:extLst>
      <p:ext uri="{BB962C8B-B14F-4D97-AF65-F5344CB8AC3E}">
        <p14:creationId xmlns:p14="http://schemas.microsoft.com/office/powerpoint/2010/main" val="1916307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smtClean="0"/>
              <a:t>Support Infrastructure Changes/Upgrades FY15</a:t>
            </a:r>
            <a:endParaRPr lang="en-US" sz="2800" b="1" dirty="0"/>
          </a:p>
        </p:txBody>
      </p:sp>
      <p:sp>
        <p:nvSpPr>
          <p:cNvPr id="3" name="Content Placeholder 2"/>
          <p:cNvSpPr>
            <a:spLocks noGrp="1"/>
          </p:cNvSpPr>
          <p:nvPr>
            <p:ph idx="1"/>
          </p:nvPr>
        </p:nvSpPr>
        <p:spPr>
          <a:xfrm>
            <a:off x="457200" y="990600"/>
            <a:ext cx="8229600" cy="5257800"/>
          </a:xfrm>
        </p:spPr>
        <p:txBody>
          <a:bodyPr>
            <a:normAutofit/>
          </a:bodyPr>
          <a:lstStyle/>
          <a:p>
            <a:r>
              <a:rPr lang="en-US" sz="2400" dirty="0" smtClean="0"/>
              <a:t>AD radiation safety requested that areas downstream of MTEST beam dump be limited occupancy areas. We have moved the FTBF shop/work area and Todd’s desk and replaced with storage cabinets.</a:t>
            </a:r>
          </a:p>
          <a:p>
            <a:r>
              <a:rPr lang="en-US" sz="2400" dirty="0" smtClean="0"/>
              <a:t>Todd has been setting up new work areas in Meson West between MTEST and MCENTER </a:t>
            </a:r>
            <a:r>
              <a:rPr lang="en-US" sz="2400" dirty="0" err="1" smtClean="0"/>
              <a:t>beamlines</a:t>
            </a:r>
            <a:r>
              <a:rPr lang="en-US" sz="2400" dirty="0" smtClean="0"/>
              <a:t>. We will not have final authorization to use this area until rad safety has made beam-on measurements with both MCENTER and MTEST running.</a:t>
            </a:r>
          </a:p>
          <a:p>
            <a:r>
              <a:rPr lang="en-US" sz="2400" dirty="0" smtClean="0"/>
              <a:t>Todd continues to enhance group’s ability to provide quick turn around for experiments by acquiring surplus shop tools.</a:t>
            </a:r>
          </a:p>
          <a:p>
            <a:r>
              <a:rPr lang="en-US" sz="2400" dirty="0" smtClean="0"/>
              <a:t>Ray </a:t>
            </a:r>
            <a:r>
              <a:rPr lang="en-US" sz="2400" dirty="0" err="1" smtClean="0"/>
              <a:t>Safarik</a:t>
            </a:r>
            <a:r>
              <a:rPr lang="en-US" sz="2400" dirty="0" smtClean="0"/>
              <a:t> has setup remotely controlled rotary table with 12” stage and capacity of at least 1000 pounds.</a:t>
            </a:r>
            <a:endParaRPr lang="en-US" sz="2400" dirty="0"/>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3</a:t>
            </a:fld>
            <a:endParaRPr lang="en-US"/>
          </a:p>
        </p:txBody>
      </p:sp>
    </p:spTree>
    <p:extLst>
      <p:ext uri="{BB962C8B-B14F-4D97-AF65-F5344CB8AC3E}">
        <p14:creationId xmlns:p14="http://schemas.microsoft.com/office/powerpoint/2010/main" val="2355284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800" b="1" dirty="0" smtClean="0"/>
              <a:t>Support Infrastructure Changes/Upgrades FY15 (cont’d)</a:t>
            </a:r>
            <a:endParaRPr lang="en-US" sz="2800" b="1" dirty="0"/>
          </a:p>
        </p:txBody>
      </p:sp>
      <p:sp>
        <p:nvSpPr>
          <p:cNvPr id="3" name="Content Placeholder 2"/>
          <p:cNvSpPr>
            <a:spLocks noGrp="1"/>
          </p:cNvSpPr>
          <p:nvPr>
            <p:ph idx="1"/>
          </p:nvPr>
        </p:nvSpPr>
        <p:spPr>
          <a:xfrm>
            <a:off x="318977" y="1095153"/>
            <a:ext cx="4191000" cy="4267200"/>
          </a:xfrm>
        </p:spPr>
        <p:txBody>
          <a:bodyPr>
            <a:normAutofit/>
          </a:bodyPr>
          <a:lstStyle/>
          <a:p>
            <a:r>
              <a:rPr lang="en-US" dirty="0"/>
              <a:t>New Shop equipment</a:t>
            </a:r>
          </a:p>
          <a:p>
            <a:pPr lvl="1"/>
            <a:r>
              <a:rPr lang="en-US" sz="2400" dirty="0" err="1"/>
              <a:t>Rotex</a:t>
            </a:r>
            <a:r>
              <a:rPr lang="en-US" sz="2400" dirty="0"/>
              <a:t> (hole punch)</a:t>
            </a:r>
          </a:p>
          <a:p>
            <a:pPr lvl="1"/>
            <a:r>
              <a:rPr lang="en-US" sz="2400" dirty="0"/>
              <a:t>Drum Sander</a:t>
            </a:r>
          </a:p>
          <a:p>
            <a:pPr lvl="1"/>
            <a:r>
              <a:rPr lang="en-US" sz="2400" dirty="0" smtClean="0"/>
              <a:t>Milling </a:t>
            </a:r>
            <a:r>
              <a:rPr lang="en-US" sz="2400" dirty="0"/>
              <a:t>Machine</a:t>
            </a:r>
          </a:p>
          <a:p>
            <a:pPr lvl="1"/>
            <a:r>
              <a:rPr lang="en-US" sz="2400" dirty="0"/>
              <a:t>Heavy Duty </a:t>
            </a:r>
            <a:r>
              <a:rPr lang="en-US" sz="2400" dirty="0" smtClean="0"/>
              <a:t>Pedestal </a:t>
            </a:r>
            <a:r>
              <a:rPr lang="en-US" sz="2400" dirty="0"/>
              <a:t>Vise</a:t>
            </a:r>
          </a:p>
          <a:p>
            <a:pPr lvl="1"/>
            <a:r>
              <a:rPr lang="en-US" sz="2400" dirty="0"/>
              <a:t>Belt Sander</a:t>
            </a:r>
          </a:p>
          <a:p>
            <a:pPr lvl="1"/>
            <a:r>
              <a:rPr lang="en-US" sz="2400" dirty="0"/>
              <a:t>Utility House </a:t>
            </a:r>
            <a:r>
              <a:rPr lang="en-US" sz="2400" dirty="0" err="1"/>
              <a:t>Vac</a:t>
            </a:r>
            <a:endParaRPr lang="en-US" sz="2400" dirty="0"/>
          </a:p>
          <a:p>
            <a:pPr lvl="1"/>
            <a:r>
              <a:rPr lang="en-US" sz="2400" dirty="0"/>
              <a:t>Stencil Machine</a:t>
            </a:r>
          </a:p>
          <a:p>
            <a:endParaRPr lang="en-US" sz="24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1/29/2015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Eugene "JJ" Schmidt, PPD/FTBF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9DD6E3-5F23-424F-BAF5-D5F23E29D441}" type="slidenum">
              <a:rPr lang="en-US" smtClean="0">
                <a:solidFill>
                  <a:prstClr val="black">
                    <a:tint val="75000"/>
                  </a:prstClr>
                </a:solidFill>
              </a:rPr>
              <a:pPr/>
              <a:t>4</a:t>
            </a:fld>
            <a:endParaRPr lang="en-US">
              <a:solidFill>
                <a:prstClr val="black">
                  <a:tint val="75000"/>
                </a:prstClr>
              </a:solidFill>
            </a:endParaRPr>
          </a:p>
        </p:txBody>
      </p:sp>
      <p:sp>
        <p:nvSpPr>
          <p:cNvPr id="9" name="Rectangle 8"/>
          <p:cNvSpPr/>
          <p:nvPr/>
        </p:nvSpPr>
        <p:spPr>
          <a:xfrm>
            <a:off x="4497572" y="1143000"/>
            <a:ext cx="4572000" cy="5066002"/>
          </a:xfrm>
          <a:prstGeom prst="rect">
            <a:avLst/>
          </a:prstGeom>
        </p:spPr>
        <p:txBody>
          <a:bodyPr>
            <a:spAutoFit/>
          </a:bodyPr>
          <a:lstStyle/>
          <a:p>
            <a:pPr marL="342900" lvl="0" indent="-342900">
              <a:spcBef>
                <a:spcPct val="20000"/>
              </a:spcBef>
              <a:buFont typeface="Arial" pitchFamily="34" charset="0"/>
              <a:buChar char="•"/>
            </a:pPr>
            <a:r>
              <a:rPr lang="en-US" sz="3200" dirty="0">
                <a:solidFill>
                  <a:prstClr val="black"/>
                </a:solidFill>
              </a:rPr>
              <a:t>Previous acquired shop equipment</a:t>
            </a:r>
          </a:p>
          <a:p>
            <a:pPr marL="742950" lvl="1" indent="-285750">
              <a:spcBef>
                <a:spcPct val="20000"/>
              </a:spcBef>
              <a:buFont typeface="Arial" pitchFamily="34" charset="0"/>
              <a:buChar char="–"/>
            </a:pPr>
            <a:r>
              <a:rPr lang="en-US" sz="2400" dirty="0" smtClean="0">
                <a:solidFill>
                  <a:prstClr val="black"/>
                </a:solidFill>
              </a:rPr>
              <a:t>Brake </a:t>
            </a:r>
            <a:r>
              <a:rPr lang="en-US" sz="2400" dirty="0">
                <a:solidFill>
                  <a:prstClr val="black"/>
                </a:solidFill>
              </a:rPr>
              <a:t>(18”)</a:t>
            </a:r>
          </a:p>
          <a:p>
            <a:pPr marL="742950" lvl="1" indent="-285750">
              <a:spcBef>
                <a:spcPct val="20000"/>
              </a:spcBef>
              <a:buFont typeface="Arial" pitchFamily="34" charset="0"/>
              <a:buChar char="–"/>
            </a:pPr>
            <a:r>
              <a:rPr lang="en-US" sz="2400" dirty="0">
                <a:solidFill>
                  <a:prstClr val="black"/>
                </a:solidFill>
              </a:rPr>
              <a:t>Corner Shear</a:t>
            </a:r>
          </a:p>
          <a:p>
            <a:pPr marL="742950" lvl="1" indent="-285750">
              <a:spcBef>
                <a:spcPct val="20000"/>
              </a:spcBef>
              <a:buFont typeface="Arial" pitchFamily="34" charset="0"/>
              <a:buChar char="–"/>
            </a:pPr>
            <a:r>
              <a:rPr lang="en-US" sz="2400" dirty="0">
                <a:solidFill>
                  <a:prstClr val="black"/>
                </a:solidFill>
              </a:rPr>
              <a:t>Shear (48”)</a:t>
            </a:r>
          </a:p>
          <a:p>
            <a:pPr marL="742950" lvl="1" indent="-285750">
              <a:spcBef>
                <a:spcPct val="20000"/>
              </a:spcBef>
              <a:buFont typeface="Arial" pitchFamily="34" charset="0"/>
              <a:buChar char="–"/>
            </a:pPr>
            <a:r>
              <a:rPr lang="en-US" sz="2400" dirty="0">
                <a:solidFill>
                  <a:prstClr val="black"/>
                </a:solidFill>
              </a:rPr>
              <a:t>Drop Saw</a:t>
            </a:r>
          </a:p>
          <a:p>
            <a:pPr marL="742950" lvl="1" indent="-285750">
              <a:spcBef>
                <a:spcPct val="20000"/>
              </a:spcBef>
              <a:buFont typeface="Arial" pitchFamily="34" charset="0"/>
              <a:buChar char="–"/>
            </a:pPr>
            <a:r>
              <a:rPr lang="en-US" sz="2400" dirty="0">
                <a:solidFill>
                  <a:prstClr val="black"/>
                </a:solidFill>
              </a:rPr>
              <a:t>Vise</a:t>
            </a:r>
          </a:p>
          <a:p>
            <a:pPr marL="742950" lvl="1" indent="-285750">
              <a:spcBef>
                <a:spcPct val="20000"/>
              </a:spcBef>
              <a:buFont typeface="Arial" pitchFamily="34" charset="0"/>
              <a:buChar char="–"/>
            </a:pPr>
            <a:r>
              <a:rPr lang="en-US" sz="2400" dirty="0">
                <a:solidFill>
                  <a:prstClr val="black"/>
                </a:solidFill>
              </a:rPr>
              <a:t>Bandsaw</a:t>
            </a:r>
          </a:p>
          <a:p>
            <a:pPr marL="742950" lvl="1" indent="-285750">
              <a:spcBef>
                <a:spcPct val="20000"/>
              </a:spcBef>
              <a:buFont typeface="Arial" pitchFamily="34" charset="0"/>
              <a:buChar char="–"/>
            </a:pPr>
            <a:r>
              <a:rPr lang="en-US" sz="2400" dirty="0">
                <a:solidFill>
                  <a:prstClr val="black"/>
                </a:solidFill>
              </a:rPr>
              <a:t>Drill Press</a:t>
            </a:r>
          </a:p>
          <a:p>
            <a:pPr marL="742950" lvl="1" indent="-285750">
              <a:spcBef>
                <a:spcPct val="20000"/>
              </a:spcBef>
              <a:buFont typeface="Arial" pitchFamily="34" charset="0"/>
              <a:buChar char="–"/>
            </a:pPr>
            <a:r>
              <a:rPr lang="en-US" sz="2400" dirty="0">
                <a:solidFill>
                  <a:prstClr val="black"/>
                </a:solidFill>
              </a:rPr>
              <a:t>Disc Sander</a:t>
            </a:r>
          </a:p>
          <a:p>
            <a:pPr marL="742950" lvl="1" indent="-285750">
              <a:spcBef>
                <a:spcPct val="20000"/>
              </a:spcBef>
              <a:buFont typeface="Arial" pitchFamily="34" charset="0"/>
              <a:buChar char="–"/>
            </a:pPr>
            <a:r>
              <a:rPr lang="en-US" sz="2400" dirty="0">
                <a:solidFill>
                  <a:prstClr val="black"/>
                </a:solidFill>
              </a:rPr>
              <a:t>Chop Saw</a:t>
            </a:r>
          </a:p>
        </p:txBody>
      </p:sp>
    </p:spTree>
    <p:extLst>
      <p:ext uri="{BB962C8B-B14F-4D97-AF65-F5344CB8AC3E}">
        <p14:creationId xmlns:p14="http://schemas.microsoft.com/office/powerpoint/2010/main" val="4117617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shop now storage</a:t>
            </a:r>
            <a:endParaRPr lang="en-US" dirty="0"/>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5</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447800"/>
            <a:ext cx="6248400" cy="4686300"/>
          </a:xfrm>
          <a:prstGeom prst="rect">
            <a:avLst/>
          </a:prstGeom>
        </p:spPr>
      </p:pic>
    </p:spTree>
    <p:extLst>
      <p:ext uri="{BB962C8B-B14F-4D97-AF65-F5344CB8AC3E}">
        <p14:creationId xmlns:p14="http://schemas.microsoft.com/office/powerpoint/2010/main" val="1396553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New shop/work area</a:t>
            </a:r>
            <a:br>
              <a:rPr lang="en-US" sz="3600" dirty="0" smtClean="0"/>
            </a:br>
            <a:r>
              <a:rPr lang="en-US" sz="3600" dirty="0" smtClean="0"/>
              <a:t>pending rad safety approval</a:t>
            </a:r>
            <a:endParaRPr lang="en-US" sz="3600" dirty="0"/>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6</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3372" y="1600200"/>
            <a:ext cx="6324600" cy="4743450"/>
          </a:xfrm>
          <a:prstGeom prst="rect">
            <a:avLst/>
          </a:prstGeom>
        </p:spPr>
      </p:pic>
    </p:spTree>
    <p:extLst>
      <p:ext uri="{BB962C8B-B14F-4D97-AF65-F5344CB8AC3E}">
        <p14:creationId xmlns:p14="http://schemas.microsoft.com/office/powerpoint/2010/main" val="1990304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Scheduling for FY15</a:t>
            </a:r>
            <a:endParaRPr lang="en-US" sz="3600" b="1"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r>
              <a:rPr lang="en-US" sz="2400" dirty="0" smtClean="0"/>
              <a:t>T0977 (MINERvA) proposed a major installation and run in MT6.2D for beginning of this fiscal year. “</a:t>
            </a:r>
            <a:r>
              <a:rPr lang="en-US" sz="2400" i="1" dirty="0"/>
              <a:t>The experimenters’ primary need is to calibrate the MINERvA scintillator response (reconstructed energy) to </a:t>
            </a:r>
            <a:r>
              <a:rPr lang="en-US" sz="2400" i="1" dirty="0" err="1"/>
              <a:t>pions</a:t>
            </a:r>
            <a:r>
              <a:rPr lang="en-US" sz="2400" i="1" dirty="0"/>
              <a:t> and electrons, to measure the resolution in the response, and to reduce and then estimate the bias on the calorimetric shower energy reconstruction for these particles</a:t>
            </a:r>
            <a:r>
              <a:rPr lang="en-US" sz="2400" i="1" dirty="0" smtClean="0"/>
              <a:t>.</a:t>
            </a:r>
            <a:r>
              <a:rPr lang="en-US" sz="2400" dirty="0" smtClean="0"/>
              <a:t>” Installation, commissioning, and data taking was projected to take from September, 2014 to Feb. 24, 2015 with first two month coinciding with accelerator shutdown.</a:t>
            </a:r>
            <a:br>
              <a:rPr lang="en-US" sz="2400" dirty="0" smtClean="0"/>
            </a:br>
            <a:r>
              <a:rPr lang="en-US" sz="2400" dirty="0" smtClean="0"/>
              <a:t>Knowing this, FTBF reduced activities to promote test beam and did not accept requests until final MINERvA TSW was accepted and signed. </a:t>
            </a:r>
          </a:p>
          <a:p>
            <a:r>
              <a:rPr lang="en-US" sz="2400" dirty="0" smtClean="0"/>
              <a:t>MINVERvA is behind schedule and not taking production data. We have managed to run four experiments alongside the installation process.  </a:t>
            </a:r>
            <a:r>
              <a:rPr lang="en-US" sz="2400" i="1" dirty="0" smtClean="0"/>
              <a:t>(verbal discussion of partial ORCs goes here)</a:t>
            </a:r>
          </a:p>
          <a:p>
            <a:r>
              <a:rPr lang="en-US" sz="2400" dirty="0" smtClean="0"/>
              <a:t>Current FY15 schedule follows on next three slides.</a:t>
            </a:r>
            <a:endParaRPr lang="en-US" sz="2400" dirty="0"/>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7</a:t>
            </a:fld>
            <a:endParaRPr lang="en-US"/>
          </a:p>
        </p:txBody>
      </p:sp>
    </p:spTree>
    <p:extLst>
      <p:ext uri="{BB962C8B-B14F-4D97-AF65-F5344CB8AC3E}">
        <p14:creationId xmlns:p14="http://schemas.microsoft.com/office/powerpoint/2010/main" val="235249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b="1" dirty="0" smtClean="0"/>
              <a:t>MTEST FY15 Schedule </a:t>
            </a:r>
            <a:endParaRPr lang="en-US" sz="3200" b="1" dirty="0"/>
          </a:p>
        </p:txBody>
      </p:sp>
      <p:sp>
        <p:nvSpPr>
          <p:cNvPr id="4" name="Date Placeholder 3"/>
          <p:cNvSpPr>
            <a:spLocks noGrp="1"/>
          </p:cNvSpPr>
          <p:nvPr>
            <p:ph type="dt" sz="half" idx="10"/>
          </p:nvPr>
        </p:nvSpPr>
        <p:spPr/>
        <p:txBody>
          <a:bodyPr/>
          <a:lstStyle/>
          <a:p>
            <a:r>
              <a:rPr lang="en-US" smtClean="0"/>
              <a:t>1/29/2015</a:t>
            </a:r>
            <a:endParaRPr lang="en-US"/>
          </a:p>
        </p:txBody>
      </p:sp>
      <p:sp>
        <p:nvSpPr>
          <p:cNvPr id="5" name="Footer Placeholder 4"/>
          <p:cNvSpPr>
            <a:spLocks noGrp="1"/>
          </p:cNvSpPr>
          <p:nvPr>
            <p:ph type="ftr" sz="quarter" idx="11"/>
          </p:nvPr>
        </p:nvSpPr>
        <p:spPr/>
        <p:txBody>
          <a:bodyPr/>
          <a:lstStyle/>
          <a:p>
            <a:r>
              <a:rPr lang="en-US" smtClean="0"/>
              <a:t>Eugene "JJ" Schmidt, PPD/FTBF</a:t>
            </a:r>
            <a:endParaRPr lang="en-US"/>
          </a:p>
        </p:txBody>
      </p:sp>
      <p:sp>
        <p:nvSpPr>
          <p:cNvPr id="6" name="Slide Number Placeholder 5"/>
          <p:cNvSpPr>
            <a:spLocks noGrp="1"/>
          </p:cNvSpPr>
          <p:nvPr>
            <p:ph type="sldNum" sz="quarter" idx="12"/>
          </p:nvPr>
        </p:nvSpPr>
        <p:spPr/>
        <p:txBody>
          <a:bodyPr/>
          <a:lstStyle/>
          <a:p>
            <a:fld id="{049DD6E3-5F23-424F-BAF5-D5F23E29D441}" type="slidenum">
              <a:rPr lang="en-US" smtClean="0"/>
              <a:t>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685800"/>
            <a:ext cx="6069925" cy="5486400"/>
          </a:xfrm>
          <a:prstGeom prst="rect">
            <a:avLst/>
          </a:prstGeom>
        </p:spPr>
      </p:pic>
    </p:spTree>
    <p:extLst>
      <p:ext uri="{BB962C8B-B14F-4D97-AF65-F5344CB8AC3E}">
        <p14:creationId xmlns:p14="http://schemas.microsoft.com/office/powerpoint/2010/main" val="2371112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US" sz="3200" b="1" dirty="0" smtClean="0"/>
              <a:t>MTEST FY15 Schedule (cont’d) </a:t>
            </a:r>
            <a:endParaRPr lang="en-US" sz="3200" b="1"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1/29/2015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Eugene "JJ" Schmidt, PPD/FTBF</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9DD6E3-5F23-424F-BAF5-D5F23E29D441}" type="slidenum">
              <a:rPr lang="en-US" smtClean="0">
                <a:solidFill>
                  <a:prstClr val="black">
                    <a:tint val="75000"/>
                  </a:prstClr>
                </a:solidFill>
              </a:rPr>
              <a:pPr/>
              <a:t>9</a:t>
            </a:fld>
            <a:endParaRPr lang="en-US">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609601"/>
            <a:ext cx="6324600" cy="5800864"/>
          </a:xfrm>
          <a:prstGeom prst="rect">
            <a:avLst/>
          </a:prstGeom>
        </p:spPr>
      </p:pic>
    </p:spTree>
    <p:extLst>
      <p:ext uri="{BB962C8B-B14F-4D97-AF65-F5344CB8AC3E}">
        <p14:creationId xmlns:p14="http://schemas.microsoft.com/office/powerpoint/2010/main" val="1859221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732</Words>
  <Application>Microsoft Office PowerPoint</Application>
  <PresentationFormat>On-screen Show (4:3)</PresentationFormat>
  <Paragraphs>85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MTEST FY15 PROGRAM PLUS NOTES ON FTBF GROUP</vt:lpstr>
      <vt:lpstr>Changes in FTBF Group</vt:lpstr>
      <vt:lpstr>Support Infrastructure Changes/Upgrades FY15</vt:lpstr>
      <vt:lpstr>Support Infrastructure Changes/Upgrades FY15 (cont’d)</vt:lpstr>
      <vt:lpstr>Old shop now storage</vt:lpstr>
      <vt:lpstr>New shop/work area pending rad safety approval</vt:lpstr>
      <vt:lpstr>Scheduling for FY15</vt:lpstr>
      <vt:lpstr>MTEST FY15 Schedule </vt:lpstr>
      <vt:lpstr>MTEST FY15 Schedule (cont’d) </vt:lpstr>
      <vt:lpstr>MTEST FY15 Schedule (cont’d)</vt:lpstr>
      <vt:lpstr>Scheduling for FY15 (cont’d)</vt:lpstr>
      <vt:lpstr>Summary</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Schmidt</dc:creator>
  <cp:lastModifiedBy>Eugene E. SchmidtJr. x4328 03279N</cp:lastModifiedBy>
  <cp:revision>23</cp:revision>
  <dcterms:created xsi:type="dcterms:W3CDTF">2015-01-27T21:12:51Z</dcterms:created>
  <dcterms:modified xsi:type="dcterms:W3CDTF">2015-01-28T22:18:51Z</dcterms:modified>
</cp:coreProperties>
</file>